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8" r:id="rId9"/>
    <p:sldId id="263" r:id="rId10"/>
    <p:sldId id="265" r:id="rId11"/>
    <p:sldId id="270" r:id="rId12"/>
    <p:sldId id="264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27" autoAdjust="0"/>
  </p:normalViewPr>
  <p:slideViewPr>
    <p:cSldViewPr snapToGrid="0" snapToObjects="1">
      <p:cViewPr varScale="1">
        <p:scale>
          <a:sx n="125" d="100"/>
          <a:sy n="125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2B04A-44B0-4748-AA3B-D426EFFF65B9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86EB7-0EE9-5F4A-A9D2-71268EC2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8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Rhythm Perception Var</a:t>
            </a:r>
            <a:r>
              <a:rPr lang="en-US" baseline="0" dirty="0" smtClean="0"/>
              <a:t>iance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Rhythm Imagination Variance </a:t>
            </a:r>
            <a:r>
              <a:rPr lang="en-US" baseline="0" dirty="0" err="1" smtClean="0"/>
              <a:t>ttest</a:t>
            </a:r>
            <a:endParaRPr lang="en-US" baseline="0" dirty="0" smtClean="0"/>
          </a:p>
          <a:p>
            <a:r>
              <a:rPr lang="en-US" baseline="0" dirty="0" smtClean="0"/>
              <a:t>Cond 1: t= 336 p=0</a:t>
            </a:r>
          </a:p>
          <a:p>
            <a:r>
              <a:rPr lang="en-US" baseline="0" dirty="0" smtClean="0"/>
              <a:t>Cond 2: t=189 p=0</a:t>
            </a:r>
          </a:p>
          <a:p>
            <a:r>
              <a:rPr lang="en-US" baseline="0" dirty="0" smtClean="0"/>
              <a:t>Cond 3: t=1066 p=0</a:t>
            </a:r>
          </a:p>
          <a:p>
            <a:r>
              <a:rPr lang="en-US" baseline="0" dirty="0" smtClean="0"/>
              <a:t>Cond 4: t=961 p=0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86EB7-0EE9-5F4A-A9D2-71268EC249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5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speechPerception</a:t>
            </a:r>
            <a:r>
              <a:rPr lang="en-US" dirty="0" smtClean="0"/>
              <a:t> Var</a:t>
            </a:r>
            <a:r>
              <a:rPr lang="en-US" baseline="0" dirty="0" smtClean="0"/>
              <a:t>iance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speech Imagination Variance </a:t>
            </a:r>
            <a:r>
              <a:rPr lang="en-US" baseline="0" dirty="0" err="1" smtClean="0"/>
              <a:t>ttest</a:t>
            </a:r>
            <a:endParaRPr lang="en-US" baseline="0" dirty="0" smtClean="0"/>
          </a:p>
          <a:p>
            <a:r>
              <a:rPr lang="en-US" baseline="0" dirty="0" smtClean="0"/>
              <a:t>Cond 1: t=88 p=0</a:t>
            </a:r>
          </a:p>
          <a:p>
            <a:r>
              <a:rPr lang="en-US" baseline="0" dirty="0" smtClean="0"/>
              <a:t>Cond 2: t=151 p=0</a:t>
            </a:r>
          </a:p>
          <a:p>
            <a:r>
              <a:rPr lang="en-US" baseline="0" dirty="0" smtClean="0"/>
              <a:t>Cond 3: t=1438 p=0</a:t>
            </a:r>
          </a:p>
          <a:p>
            <a:r>
              <a:rPr lang="en-US" baseline="0" dirty="0" smtClean="0"/>
              <a:t>Cond 4: t=128 p=0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86EB7-0EE9-5F4A-A9D2-71268EC249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84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the </a:t>
            </a:r>
            <a:r>
              <a:rPr lang="en-US" dirty="0" err="1" smtClean="0"/>
              <a:t>timecourse</a:t>
            </a:r>
            <a:r>
              <a:rPr lang="en-US" dirty="0" smtClean="0"/>
              <a:t> data is scrambled, classification falls to chance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86EB7-0EE9-5F4A-A9D2-71268EC249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1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3D61-EBAB-B048-8C4E-ADDB3A1C3CE9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3371-8597-5C41-B92A-7EF80FC2F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8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3D61-EBAB-B048-8C4E-ADDB3A1C3CE9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3371-8597-5C41-B92A-7EF80FC2F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9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3D61-EBAB-B048-8C4E-ADDB3A1C3CE9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3371-8597-5C41-B92A-7EF80FC2F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0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3D61-EBAB-B048-8C4E-ADDB3A1C3CE9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3371-8597-5C41-B92A-7EF80FC2F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3D61-EBAB-B048-8C4E-ADDB3A1C3CE9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3371-8597-5C41-B92A-7EF80FC2F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3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3D61-EBAB-B048-8C4E-ADDB3A1C3CE9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3371-8597-5C41-B92A-7EF80FC2F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5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3D61-EBAB-B048-8C4E-ADDB3A1C3CE9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3371-8597-5C41-B92A-7EF80FC2F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9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3D61-EBAB-B048-8C4E-ADDB3A1C3CE9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3371-8597-5C41-B92A-7EF80FC2F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3D61-EBAB-B048-8C4E-ADDB3A1C3CE9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3371-8597-5C41-B92A-7EF80FC2F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7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3D61-EBAB-B048-8C4E-ADDB3A1C3CE9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3371-8597-5C41-B92A-7EF80FC2F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6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3D61-EBAB-B048-8C4E-ADDB3A1C3CE9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3371-8597-5C41-B92A-7EF80FC2F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4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E3D61-EBAB-B048-8C4E-ADDB3A1C3CE9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3371-8597-5C41-B92A-7EF80FC2F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</a:t>
            </a:r>
            <a:br>
              <a:rPr lang="en-US" dirty="0" smtClean="0"/>
            </a:br>
            <a:r>
              <a:rPr lang="en-US" dirty="0" smtClean="0"/>
              <a:t>Perception </a:t>
            </a:r>
            <a:r>
              <a:rPr lang="en-US" dirty="0" err="1" smtClean="0"/>
              <a:t>vs</a:t>
            </a:r>
            <a:r>
              <a:rPr lang="en-US" dirty="0" smtClean="0"/>
              <a:t> Imagination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 way the classifier is differentiating between conditions the same in perception and imagination?</a:t>
            </a:r>
          </a:p>
          <a:p>
            <a:endParaRPr lang="en-US" dirty="0"/>
          </a:p>
          <a:p>
            <a:r>
              <a:rPr lang="en-US" dirty="0" smtClean="0"/>
              <a:t>Train on perception, test on imagination</a:t>
            </a:r>
          </a:p>
          <a:p>
            <a:r>
              <a:rPr lang="en-US" dirty="0" smtClean="0"/>
              <a:t>Classifier is at </a:t>
            </a:r>
            <a:r>
              <a:rPr lang="en-US" dirty="0" smtClean="0"/>
              <a:t>chance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44280" y="5132553"/>
            <a:ext cx="646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difference between imagination trials is different from the difference between perception trials (drawing different lines)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11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lassification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flipH="1">
            <a:off x="1046480" y="1696720"/>
            <a:ext cx="396240" cy="3962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H="1">
            <a:off x="2595880" y="2702560"/>
            <a:ext cx="396240" cy="3962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H="1">
            <a:off x="457200" y="2580640"/>
            <a:ext cx="396240" cy="3962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H="1">
            <a:off x="2209800" y="1737360"/>
            <a:ext cx="396240" cy="3962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>
            <a:off x="1620520" y="3235960"/>
            <a:ext cx="396240" cy="3962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>
            <a:off x="985520" y="4485640"/>
            <a:ext cx="396240" cy="3962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3403600" y="3098800"/>
            <a:ext cx="396240" cy="3962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flipH="1">
            <a:off x="3799840" y="2164080"/>
            <a:ext cx="396240" cy="3962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6786880" y="1676400"/>
            <a:ext cx="497840" cy="4572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786880" y="3632200"/>
            <a:ext cx="497840" cy="4572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5588000" y="5181600"/>
            <a:ext cx="497840" cy="45720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496560" y="2260600"/>
            <a:ext cx="497840" cy="4572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2661920" y="4800600"/>
            <a:ext cx="497840" cy="45720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3799840" y="4257040"/>
            <a:ext cx="497840" cy="45720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4297680" y="5410200"/>
            <a:ext cx="497840" cy="45720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5435600" y="3495040"/>
            <a:ext cx="497840" cy="4572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615440" y="924560"/>
            <a:ext cx="5283200" cy="4815840"/>
          </a:xfrm>
          <a:prstGeom prst="line">
            <a:avLst/>
          </a:prstGeom>
          <a:ln w="381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98640" y="739894"/>
            <a:ext cx="120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528320" y="2164080"/>
            <a:ext cx="6370320" cy="3093720"/>
          </a:xfrm>
          <a:prstGeom prst="line">
            <a:avLst/>
          </a:prstGeom>
          <a:ln w="381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40880" y="5073134"/>
            <a:ext cx="130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54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</a:t>
            </a:r>
            <a:br>
              <a:rPr lang="en-US" dirty="0" smtClean="0"/>
            </a:br>
            <a:r>
              <a:rPr lang="en-US" dirty="0" smtClean="0"/>
              <a:t>Perception </a:t>
            </a:r>
            <a:r>
              <a:rPr lang="en-US" dirty="0" err="1" smtClean="0"/>
              <a:t>vs</a:t>
            </a:r>
            <a:r>
              <a:rPr lang="en-US" dirty="0" smtClean="0"/>
              <a:t> Imagination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6120"/>
            <a:ext cx="8229600" cy="4525963"/>
          </a:xfrm>
        </p:spPr>
        <p:txBody>
          <a:bodyPr/>
          <a:lstStyle/>
          <a:p>
            <a:r>
              <a:rPr lang="en-US" dirty="0" smtClean="0"/>
              <a:t>Train: Speech </a:t>
            </a:r>
            <a:r>
              <a:rPr lang="en-US" dirty="0" err="1" smtClean="0"/>
              <a:t>perc</a:t>
            </a:r>
            <a:r>
              <a:rPr lang="en-US" dirty="0" smtClean="0"/>
              <a:t> 1 &amp; Speech </a:t>
            </a:r>
            <a:r>
              <a:rPr lang="en-US" dirty="0" err="1" smtClean="0"/>
              <a:t>imag</a:t>
            </a:r>
            <a:r>
              <a:rPr lang="en-US" dirty="0" smtClean="0"/>
              <a:t> 1 </a:t>
            </a:r>
          </a:p>
          <a:p>
            <a:pPr lvl="1"/>
            <a:r>
              <a:rPr lang="en-US" dirty="0" smtClean="0"/>
              <a:t>99 trials of each</a:t>
            </a:r>
            <a:endParaRPr lang="en-US" dirty="0" smtClean="0"/>
          </a:p>
          <a:p>
            <a:r>
              <a:rPr lang="en-US" dirty="0" smtClean="0"/>
              <a:t>Test: </a:t>
            </a:r>
            <a:r>
              <a:rPr lang="en-US" dirty="0" smtClean="0"/>
              <a:t>on perception1 </a:t>
            </a:r>
            <a:r>
              <a:rPr lang="en-US" dirty="0" smtClean="0"/>
              <a:t>imagination1</a:t>
            </a:r>
          </a:p>
          <a:p>
            <a:pPr lvl="1"/>
            <a:r>
              <a:rPr lang="en-US" dirty="0" smtClean="0"/>
              <a:t>1 trial of each</a:t>
            </a:r>
            <a:endParaRPr lang="en-US" dirty="0" smtClean="0"/>
          </a:p>
          <a:p>
            <a:r>
              <a:rPr lang="en-US" dirty="0" smtClean="0"/>
              <a:t>100</a:t>
            </a:r>
            <a:r>
              <a:rPr lang="en-US" dirty="0"/>
              <a:t>% classification accuracy 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30400" y="5040273"/>
            <a:ext cx="500888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Timecourses</a:t>
            </a:r>
            <a:r>
              <a:rPr lang="en-US" sz="2400" dirty="0" smtClean="0">
                <a:solidFill>
                  <a:srgbClr val="FF0000"/>
                </a:solidFill>
              </a:rPr>
              <a:t> of Imagination and Perception are different from each other within the same condition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3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Perception and Imagination are spatially similar (fMRI studies)</a:t>
            </a:r>
          </a:p>
          <a:p>
            <a:r>
              <a:rPr lang="en-US" dirty="0" smtClean="0"/>
              <a:t>But their patterns of activations are </a:t>
            </a:r>
            <a:r>
              <a:rPr lang="en-US" dirty="0" smtClean="0"/>
              <a:t>different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way the group is imagining sounds is different from the way it is perceiving sounds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6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</a:t>
            </a:r>
            <a:r>
              <a:rPr lang="en-US" dirty="0" smtClean="0"/>
              <a:t>hythmicity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similarity between the rhythm and speech stimuli is in the pattern of sounds</a:t>
            </a:r>
          </a:p>
          <a:p>
            <a:endParaRPr lang="en-US" dirty="0"/>
          </a:p>
          <a:p>
            <a:r>
              <a:rPr lang="en-US" dirty="0" smtClean="0"/>
              <a:t>Train on Rhythm Perception, Test on Speech </a:t>
            </a:r>
            <a:r>
              <a:rPr lang="en-US" dirty="0" smtClean="0"/>
              <a:t>Perception</a:t>
            </a:r>
          </a:p>
          <a:p>
            <a:pPr lvl="1"/>
            <a:r>
              <a:rPr lang="en-US" dirty="0"/>
              <a:t>1-2, 1-3, 1-4, 2-3, 2-4, 3-</a:t>
            </a:r>
            <a:r>
              <a:rPr lang="en-US" dirty="0" smtClean="0"/>
              <a:t>4</a:t>
            </a:r>
            <a:endParaRPr lang="en-US" dirty="0" smtClean="0"/>
          </a:p>
          <a:p>
            <a:pPr lvl="1"/>
            <a:r>
              <a:rPr lang="en-US" dirty="0" smtClean="0"/>
              <a:t>Some pairs are classified above </a:t>
            </a:r>
            <a:r>
              <a:rPr lang="en-US" dirty="0" smtClean="0"/>
              <a:t>chance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6181" y="5525517"/>
            <a:ext cx="5766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>
                <a:solidFill>
                  <a:srgbClr val="FF0000"/>
                </a:solidFill>
              </a:rPr>
              <a:t>In </a:t>
            </a:r>
            <a:r>
              <a:rPr lang="en-US" sz="2000" dirty="0" smtClean="0">
                <a:solidFill>
                  <a:srgbClr val="FF0000"/>
                </a:solidFill>
              </a:rPr>
              <a:t>some pairs, the differences between conditions in rhythm </a:t>
            </a:r>
            <a:r>
              <a:rPr lang="en-US" sz="2000" dirty="0">
                <a:solidFill>
                  <a:srgbClr val="FF0000"/>
                </a:solidFill>
              </a:rPr>
              <a:t>and speech have a significant </a:t>
            </a:r>
            <a:r>
              <a:rPr lang="en-US" sz="2000" dirty="0" smtClean="0">
                <a:solidFill>
                  <a:srgbClr val="FF0000"/>
                </a:solidFill>
              </a:rPr>
              <a:t>overlap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7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</a:t>
            </a:r>
            <a:r>
              <a:rPr lang="en-US" dirty="0" err="1" smtClean="0"/>
              <a:t>stims</a:t>
            </a:r>
            <a:endParaRPr lang="en-US" dirty="0"/>
          </a:p>
          <a:p>
            <a:r>
              <a:rPr lang="en-US" dirty="0" smtClean="0"/>
              <a:t>Do you think that everyone’s brain is doing the same thing while you listen?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rCA</a:t>
            </a:r>
            <a:r>
              <a:rPr lang="en-US" dirty="0" smtClean="0"/>
              <a:t> to answer that question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999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rCA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Correlational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Produces linear components that are maximally correlated in time</a:t>
            </a:r>
          </a:p>
          <a:p>
            <a:endParaRPr lang="en-US" dirty="0"/>
          </a:p>
          <a:p>
            <a:r>
              <a:rPr lang="en-US" dirty="0" smtClean="0"/>
              <a:t>So what do </a:t>
            </a:r>
            <a:r>
              <a:rPr lang="en-US" dirty="0" err="1" smtClean="0"/>
              <a:t>rCA</a:t>
            </a:r>
            <a:r>
              <a:rPr lang="en-US" dirty="0" smtClean="0"/>
              <a:t> components look like for perception and imagination of my </a:t>
            </a:r>
            <a:r>
              <a:rPr lang="en-US" dirty="0" err="1" smtClean="0"/>
              <a:t>stim</a:t>
            </a:r>
            <a:r>
              <a:rPr lang="en-US" dirty="0"/>
              <a:t>?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5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9620" y="179554"/>
            <a:ext cx="120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2680" y="184812"/>
            <a:ext cx="130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Imagination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8463" y="1422443"/>
            <a:ext cx="84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hungry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8463" y="2636455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hurts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454" y="4326733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4454" y="58187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pic>
        <p:nvPicPr>
          <p:cNvPr id="12" name="Picture 11" descr="110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r="54143" b="51837"/>
          <a:stretch/>
        </p:blipFill>
        <p:spPr>
          <a:xfrm>
            <a:off x="7190944" y="1154759"/>
            <a:ext cx="1380038" cy="1383808"/>
          </a:xfrm>
          <a:prstGeom prst="rect">
            <a:avLst/>
          </a:prstGeom>
        </p:spPr>
      </p:pic>
      <p:pic>
        <p:nvPicPr>
          <p:cNvPr id="13" name="Picture 12" descr="110p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4" t="24" r="50718" b="52470"/>
          <a:stretch/>
        </p:blipFill>
        <p:spPr>
          <a:xfrm>
            <a:off x="3395732" y="1106609"/>
            <a:ext cx="1385473" cy="1370331"/>
          </a:xfrm>
          <a:prstGeom prst="rect">
            <a:avLst/>
          </a:prstGeom>
        </p:spPr>
      </p:pic>
      <p:pic>
        <p:nvPicPr>
          <p:cNvPr id="14" name="Picture 13" descr="120i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3" r="54133" b="52494"/>
          <a:stretch/>
        </p:blipFill>
        <p:spPr>
          <a:xfrm>
            <a:off x="7162297" y="2636455"/>
            <a:ext cx="1408685" cy="1393290"/>
          </a:xfrm>
          <a:prstGeom prst="rect">
            <a:avLst/>
          </a:prstGeom>
        </p:spPr>
      </p:pic>
      <p:pic>
        <p:nvPicPr>
          <p:cNvPr id="15" name="Picture 14" descr="120p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r="53142" b="52494"/>
          <a:stretch/>
        </p:blipFill>
        <p:spPr>
          <a:xfrm>
            <a:off x="3344209" y="2636455"/>
            <a:ext cx="1366829" cy="1351891"/>
          </a:xfrm>
          <a:prstGeom prst="rect">
            <a:avLst/>
          </a:prstGeom>
        </p:spPr>
      </p:pic>
      <p:pic>
        <p:nvPicPr>
          <p:cNvPr id="16" name="Picture 15" descr="130i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2" r="49224" b="52494"/>
          <a:stretch/>
        </p:blipFill>
        <p:spPr>
          <a:xfrm>
            <a:off x="7344065" y="4029745"/>
            <a:ext cx="1460607" cy="1444643"/>
          </a:xfrm>
          <a:prstGeom prst="rect">
            <a:avLst/>
          </a:prstGeom>
        </p:spPr>
      </p:pic>
      <p:pic>
        <p:nvPicPr>
          <p:cNvPr id="17" name="Picture 16" descr="130p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r="54159" b="52494"/>
          <a:stretch/>
        </p:blipFill>
        <p:spPr>
          <a:xfrm>
            <a:off x="3262812" y="4049541"/>
            <a:ext cx="1419837" cy="1404320"/>
          </a:xfrm>
          <a:prstGeom prst="rect">
            <a:avLst/>
          </a:prstGeom>
        </p:spPr>
      </p:pic>
      <p:pic>
        <p:nvPicPr>
          <p:cNvPr id="18" name="Picture 17" descr="140i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0" r="54616" b="52494"/>
          <a:stretch/>
        </p:blipFill>
        <p:spPr>
          <a:xfrm>
            <a:off x="7134243" y="5398225"/>
            <a:ext cx="1436739" cy="1421037"/>
          </a:xfrm>
          <a:prstGeom prst="rect">
            <a:avLst/>
          </a:prstGeom>
        </p:spPr>
      </p:pic>
      <p:pic>
        <p:nvPicPr>
          <p:cNvPr id="19" name="Picture 18" descr="140p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3" r="54132" b="52494"/>
          <a:stretch/>
        </p:blipFill>
        <p:spPr>
          <a:xfrm>
            <a:off x="3291201" y="5398225"/>
            <a:ext cx="1391448" cy="137624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457474" y="735215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rhythm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28139" y="735215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rhythm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47034" y="685714"/>
            <a:ext cx="84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speech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93905" y="734975"/>
            <a:ext cx="84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speech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711038" y="315091"/>
            <a:ext cx="0" cy="650417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64454" y="687471"/>
            <a:ext cx="869215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91732" y="315091"/>
            <a:ext cx="0" cy="650417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210i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3" r="54133" b="52494"/>
          <a:stretch/>
        </p:blipFill>
        <p:spPr>
          <a:xfrm>
            <a:off x="5235783" y="1130344"/>
            <a:ext cx="1333670" cy="1319094"/>
          </a:xfrm>
          <a:prstGeom prst="rect">
            <a:avLst/>
          </a:prstGeom>
        </p:spPr>
      </p:pic>
      <p:pic>
        <p:nvPicPr>
          <p:cNvPr id="35" name="Picture 34" descr="210p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3" t="24" r="54133" b="52470"/>
          <a:stretch/>
        </p:blipFill>
        <p:spPr>
          <a:xfrm>
            <a:off x="1355223" y="1068951"/>
            <a:ext cx="1395741" cy="1380487"/>
          </a:xfrm>
          <a:prstGeom prst="rect">
            <a:avLst/>
          </a:prstGeom>
        </p:spPr>
      </p:pic>
      <p:pic>
        <p:nvPicPr>
          <p:cNvPr id="36" name="Picture 35" descr="220i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3" r="54133" b="52494"/>
          <a:stretch/>
        </p:blipFill>
        <p:spPr>
          <a:xfrm>
            <a:off x="5235783" y="2636454"/>
            <a:ext cx="1366829" cy="1351891"/>
          </a:xfrm>
          <a:prstGeom prst="rect">
            <a:avLst/>
          </a:prstGeom>
        </p:spPr>
      </p:pic>
      <p:pic>
        <p:nvPicPr>
          <p:cNvPr id="37" name="Picture 36" descr="220p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4" r="54152" b="52494"/>
          <a:stretch/>
        </p:blipFill>
        <p:spPr>
          <a:xfrm>
            <a:off x="1269285" y="2586307"/>
            <a:ext cx="1410701" cy="1395283"/>
          </a:xfrm>
          <a:prstGeom prst="rect">
            <a:avLst/>
          </a:prstGeom>
        </p:spPr>
      </p:pic>
      <p:pic>
        <p:nvPicPr>
          <p:cNvPr id="38" name="Picture 37" descr="230i.pn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3" r="54133" b="52494"/>
          <a:stretch/>
        </p:blipFill>
        <p:spPr>
          <a:xfrm>
            <a:off x="5232709" y="4084428"/>
            <a:ext cx="1363587" cy="1348684"/>
          </a:xfrm>
          <a:prstGeom prst="rect">
            <a:avLst/>
          </a:prstGeom>
        </p:spPr>
      </p:pic>
      <p:pic>
        <p:nvPicPr>
          <p:cNvPr id="39" name="Picture 38" descr="230p.pn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1" r="54145" b="52494"/>
          <a:stretch/>
        </p:blipFill>
        <p:spPr>
          <a:xfrm>
            <a:off x="1332548" y="4066285"/>
            <a:ext cx="1346657" cy="1331940"/>
          </a:xfrm>
          <a:prstGeom prst="rect">
            <a:avLst/>
          </a:prstGeom>
        </p:spPr>
      </p:pic>
      <p:pic>
        <p:nvPicPr>
          <p:cNvPr id="40" name="Picture 39" descr="240i.png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3" r="54133" b="52494"/>
          <a:stretch/>
        </p:blipFill>
        <p:spPr>
          <a:xfrm>
            <a:off x="5235783" y="5391850"/>
            <a:ext cx="1366829" cy="1351891"/>
          </a:xfrm>
          <a:prstGeom prst="rect">
            <a:avLst/>
          </a:prstGeom>
        </p:spPr>
      </p:pic>
      <p:pic>
        <p:nvPicPr>
          <p:cNvPr id="41" name="Picture 40" descr="240p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1" r="54145" b="52494"/>
          <a:stretch/>
        </p:blipFill>
        <p:spPr>
          <a:xfrm>
            <a:off x="1280576" y="5376712"/>
            <a:ext cx="1399410" cy="138411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355223" y="2586307"/>
            <a:ext cx="3228116" cy="4157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291545" y="2605605"/>
            <a:ext cx="3228116" cy="4157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13010" y="1240791"/>
            <a:ext cx="3228116" cy="1208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34811" y="1187451"/>
            <a:ext cx="1409618" cy="1208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8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Topographically everything looks the same</a:t>
            </a:r>
          </a:p>
          <a:p>
            <a:pPr lvl="1"/>
            <a:r>
              <a:rPr lang="en-US" dirty="0" smtClean="0"/>
              <a:t>Perception and imagination</a:t>
            </a:r>
          </a:p>
          <a:p>
            <a:pPr lvl="1"/>
            <a:r>
              <a:rPr lang="en-US" dirty="0" smtClean="0"/>
              <a:t>Rhythm and speech</a:t>
            </a:r>
          </a:p>
          <a:p>
            <a:r>
              <a:rPr lang="en-US" dirty="0" smtClean="0"/>
              <a:t>Is there any way to differentiate the 4 stimuli conditions?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rCA</a:t>
            </a:r>
            <a:r>
              <a:rPr lang="en-US" dirty="0" smtClean="0"/>
              <a:t> </a:t>
            </a:r>
            <a:r>
              <a:rPr lang="en-US" dirty="0" err="1" smtClean="0"/>
              <a:t>timecourse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0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hythmPerception_100rCA_t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523" y="841633"/>
            <a:ext cx="5254736" cy="4594567"/>
          </a:xfrm>
          <a:prstGeom prst="rect">
            <a:avLst/>
          </a:prstGeom>
        </p:spPr>
      </p:pic>
      <p:pic>
        <p:nvPicPr>
          <p:cNvPr id="5" name="Picture 4" descr="RhythmImagination_100rCA_tc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r="3432"/>
          <a:stretch/>
        </p:blipFill>
        <p:spPr>
          <a:xfrm>
            <a:off x="4618800" y="832861"/>
            <a:ext cx="4525200" cy="46033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8613" y="346784"/>
            <a:ext cx="199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Rhythm Perception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52928" y="346784"/>
            <a:ext cx="208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Rhythm Imagination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8274" y="922913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0.064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80114" y="922913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0.069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17702" y="2081153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0.069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80114" y="2081153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0.075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18274" y="3127633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0.058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80114" y="3127633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0.081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17702" y="3970913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0.062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80114" y="4042033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0.077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966" y="5625068"/>
            <a:ext cx="393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Variance is larger in rhythm imagination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9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eechPerception_100rCA_t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550" y="841607"/>
            <a:ext cx="5294509" cy="4589286"/>
          </a:xfrm>
          <a:prstGeom prst="rect">
            <a:avLst/>
          </a:prstGeom>
        </p:spPr>
      </p:pic>
      <p:pic>
        <p:nvPicPr>
          <p:cNvPr id="6" name="Picture 5" descr="SpeechImagination_100rCA_tc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3" r="-10773"/>
          <a:stretch/>
        </p:blipFill>
        <p:spPr>
          <a:xfrm>
            <a:off x="4417200" y="841607"/>
            <a:ext cx="6015395" cy="4589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8613" y="346784"/>
            <a:ext cx="193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Speech Perception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2928" y="346784"/>
            <a:ext cx="203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Speech Imagination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56000" y="1019572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0.065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04206" y="1053624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0.064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06514" y="2076212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0.075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04206" y="2043946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0.071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06514" y="3071892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0.095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04206" y="3071892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0.065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06514" y="4108212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0.079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04206" y="4040664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0.076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5255" y="5648960"/>
            <a:ext cx="355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variance in speech perception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lassification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flipH="1">
            <a:off x="1046480" y="1696720"/>
            <a:ext cx="396240" cy="39624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H="1">
            <a:off x="2595880" y="2702560"/>
            <a:ext cx="396240" cy="39624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H="1">
            <a:off x="457200" y="2580640"/>
            <a:ext cx="396240" cy="39624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H="1">
            <a:off x="2209800" y="1737360"/>
            <a:ext cx="396240" cy="39624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>
            <a:off x="1620520" y="3235960"/>
            <a:ext cx="396240" cy="39624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>
            <a:off x="985520" y="4485640"/>
            <a:ext cx="396240" cy="39624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3403600" y="3098800"/>
            <a:ext cx="396240" cy="39624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flipH="1">
            <a:off x="3799840" y="2164080"/>
            <a:ext cx="396240" cy="39624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6786880" y="1676400"/>
            <a:ext cx="497840" cy="457200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786880" y="3632200"/>
            <a:ext cx="497840" cy="457200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5588000" y="5181600"/>
            <a:ext cx="497840" cy="457200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496560" y="2260600"/>
            <a:ext cx="497840" cy="457200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2661920" y="4800600"/>
            <a:ext cx="497840" cy="457200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4196080" y="3586480"/>
            <a:ext cx="497840" cy="457200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4297680" y="5410200"/>
            <a:ext cx="497840" cy="457200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5435600" y="3495040"/>
            <a:ext cx="497840" cy="457200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615440" y="924560"/>
            <a:ext cx="5283200" cy="4815840"/>
          </a:xfrm>
          <a:prstGeom prst="line">
            <a:avLst/>
          </a:prstGeom>
          <a:ln w="381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flipH="1">
            <a:off x="8336280" y="817880"/>
            <a:ext cx="396240" cy="59975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8168640" y="1635760"/>
            <a:ext cx="741680" cy="457200"/>
          </a:xfrm>
          <a:prstGeom prst="triangl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016240" y="640080"/>
            <a:ext cx="1016000" cy="162052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7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1892 0.1037 " pathEditMode="relative" ptsTypes="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955 0.18936 " pathEditMode="relative" ptsTypes="AA"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1" animBg="1"/>
      <p:bldP spid="25" grpId="2" animBg="1"/>
      <p:bldP spid="26" grpId="1" animBg="1"/>
      <p:bldP spid="26" grpId="2" animBg="1"/>
      <p:bldP spid="27" grpId="0" animBg="1"/>
      <p:bldP spid="2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</a:t>
            </a:r>
            <a:br>
              <a:rPr lang="en-US" dirty="0" smtClean="0"/>
            </a:br>
            <a:r>
              <a:rPr lang="en-US" dirty="0" smtClean="0"/>
              <a:t>4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type and modality </a:t>
            </a:r>
            <a:endParaRPr lang="en-US" dirty="0" smtClean="0"/>
          </a:p>
          <a:p>
            <a:pPr lvl="1"/>
            <a:r>
              <a:rPr lang="en-US" dirty="0" smtClean="0"/>
              <a:t>Speech </a:t>
            </a:r>
            <a:r>
              <a:rPr lang="en-US" dirty="0" smtClean="0"/>
              <a:t>perception </a:t>
            </a:r>
          </a:p>
          <a:p>
            <a:pPr lvl="1"/>
            <a:r>
              <a:rPr lang="en-US" dirty="0" smtClean="0"/>
              <a:t>Speech imagination</a:t>
            </a:r>
          </a:p>
          <a:p>
            <a:pPr lvl="1"/>
            <a:r>
              <a:rPr lang="en-US" dirty="0" smtClean="0"/>
              <a:t>Rhythm perception</a:t>
            </a:r>
          </a:p>
          <a:p>
            <a:pPr lvl="1"/>
            <a:r>
              <a:rPr lang="en-US" dirty="0" smtClean="0"/>
              <a:t>Rhythm imagination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100% classification accuracy</a:t>
            </a:r>
          </a:p>
          <a:p>
            <a:pPr lvl="1"/>
            <a:r>
              <a:rPr lang="en-US" sz="2000" dirty="0" smtClean="0"/>
              <a:t>1-2, 1-3, 1-4, 2-3, 2-4, 3-4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47360" y="2875280"/>
            <a:ext cx="313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Conditions are different from each other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5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459</Words>
  <Application>Microsoft Macintosh PowerPoint</Application>
  <PresentationFormat>On-screen Show (4:3)</PresentationFormat>
  <Paragraphs>97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rCA  Correlational component analysis</vt:lpstr>
      <vt:lpstr>PowerPoint Presentation</vt:lpstr>
      <vt:lpstr>PowerPoint Presentation</vt:lpstr>
      <vt:lpstr>PowerPoint Presentation</vt:lpstr>
      <vt:lpstr>PowerPoint Presentation</vt:lpstr>
      <vt:lpstr>Classification</vt:lpstr>
      <vt:lpstr>Classification 4 Conditions</vt:lpstr>
      <vt:lpstr>Classification Perception vs Imagination</vt:lpstr>
      <vt:lpstr>Classification</vt:lpstr>
      <vt:lpstr>Classification Perception vs Imagination</vt:lpstr>
      <vt:lpstr>Summary</vt:lpstr>
      <vt:lpstr>Classification  Rhythmicity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14</cp:revision>
  <dcterms:created xsi:type="dcterms:W3CDTF">2017-11-16T21:21:52Z</dcterms:created>
  <dcterms:modified xsi:type="dcterms:W3CDTF">2017-11-17T15:22:02Z</dcterms:modified>
</cp:coreProperties>
</file>