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9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DCF23-FB32-4C74-A34D-87CCE64A6F3F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FD58-2EDD-4A04-B4B7-0F7D020733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08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FD58-2EDD-4A04-B4B7-0F7D0207330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0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6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8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23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2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7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2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1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9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9DC9-97AD-4730-AC71-0B9F88110D99}" type="datetimeFigureOut">
              <a:rPr lang="en-CA" smtClean="0"/>
              <a:t>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B34F-61C6-4186-A3C3-FFFD10A9D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CBS </a:t>
            </a:r>
            <a:r>
              <a:rPr lang="en-CA" dirty="0"/>
              <a:t>&amp;</a:t>
            </a:r>
            <a:r>
              <a:rPr lang="en-CA" dirty="0" smtClean="0"/>
              <a:t> </a:t>
            </a:r>
            <a:r>
              <a:rPr lang="en-CA" dirty="0" err="1" smtClean="0"/>
              <a:t>MoCA</a:t>
            </a:r>
            <a:r>
              <a:rPr lang="en-CA" smtClean="0"/>
              <a:t> </a:t>
            </a:r>
            <a:r>
              <a:rPr lang="en-CA"/>
              <a:t>&amp;</a:t>
            </a:r>
            <a:r>
              <a:rPr lang="en-CA" smtClean="0"/>
              <a:t> </a:t>
            </a:r>
            <a:r>
              <a:rPr lang="en-CA" dirty="0" smtClean="0"/>
              <a:t>MMSE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96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MMSE_comp_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32" y="440031"/>
            <a:ext cx="4188487" cy="5420395"/>
          </a:xfrm>
          <a:prstGeom prst="rect">
            <a:avLst/>
          </a:prstGeom>
        </p:spPr>
      </p:pic>
      <p:pic>
        <p:nvPicPr>
          <p:cNvPr id="5" name="Picture 4" descr="MoCA_comp_c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" y="450032"/>
            <a:ext cx="4188488" cy="5420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019" y="6060442"/>
            <a:ext cx="8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</a:t>
            </a:r>
            <a:r>
              <a:rPr lang="en-CA" dirty="0" smtClean="0"/>
              <a:t> = 0.74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010137" y="6060442"/>
            <a:ext cx="8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</a:t>
            </a:r>
            <a:r>
              <a:rPr lang="en-CA" dirty="0" smtClean="0"/>
              <a:t> = 0.55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36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AllMoCA-5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" y="0"/>
            <a:ext cx="8396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Further insight into working memory and reasoning abilities provides better classification into impaired or unimpaired groups</a:t>
            </a:r>
          </a:p>
          <a:p>
            <a:pPr lvl="1"/>
            <a:r>
              <a:rPr lang="en-CA" dirty="0" smtClean="0"/>
              <a:t>Important for diagnostic and treatment purposes</a:t>
            </a:r>
          </a:p>
          <a:p>
            <a:r>
              <a:rPr lang="en-CA" dirty="0" smtClean="0"/>
              <a:t>Computerized testing can be used with older adults</a:t>
            </a:r>
          </a:p>
          <a:p>
            <a:pPr lvl="1"/>
            <a:r>
              <a:rPr lang="en-CA" dirty="0" smtClean="0"/>
              <a:t>Only 1 person did not complete all 12 tasks</a:t>
            </a:r>
          </a:p>
          <a:p>
            <a:pPr lvl="1"/>
            <a:r>
              <a:rPr lang="en-CA" dirty="0" smtClean="0"/>
              <a:t>Test administration is consistent between sessions – important for tracking abilities over time</a:t>
            </a:r>
          </a:p>
        </p:txBody>
      </p:sp>
    </p:spTree>
    <p:extLst>
      <p:ext uri="{BB962C8B-B14F-4D97-AF65-F5344CB8AC3E}">
        <p14:creationId xmlns:p14="http://schemas.microsoft.com/office/powerpoint/2010/main" val="95834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</a:t>
            </a:r>
            <a:r>
              <a:rPr lang="en-CA" dirty="0" smtClean="0"/>
              <a:t>1 participants (42 female)</a:t>
            </a:r>
          </a:p>
          <a:p>
            <a:r>
              <a:rPr lang="en-CA" dirty="0" smtClean="0"/>
              <a:t>Mean age = 81 (62-97)</a:t>
            </a:r>
          </a:p>
          <a:p>
            <a:endParaRPr lang="en-CA" dirty="0"/>
          </a:p>
          <a:p>
            <a:r>
              <a:rPr lang="en-CA" dirty="0" smtClean="0"/>
              <a:t>Completed:</a:t>
            </a:r>
          </a:p>
          <a:p>
            <a:pPr lvl="1"/>
            <a:r>
              <a:rPr lang="en-CA" dirty="0" smtClean="0"/>
              <a:t>MMSE</a:t>
            </a:r>
          </a:p>
          <a:p>
            <a:pPr lvl="1"/>
            <a:r>
              <a:rPr lang="en-CA" dirty="0" err="1" smtClean="0"/>
              <a:t>MoCA</a:t>
            </a:r>
            <a:endParaRPr lang="en-CA" dirty="0" smtClean="0"/>
          </a:p>
          <a:p>
            <a:pPr lvl="1"/>
            <a:r>
              <a:rPr lang="en-CA" dirty="0" smtClean="0"/>
              <a:t>12 CBS tasks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53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CAMMSE-5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4" y="411910"/>
            <a:ext cx="7692821" cy="5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rved Left Arrow 12"/>
          <p:cNvSpPr/>
          <p:nvPr/>
        </p:nvSpPr>
        <p:spPr>
          <a:xfrm>
            <a:off x="3557606" y="2555465"/>
            <a:ext cx="479834" cy="129464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rot="10800000" flipH="1">
            <a:off x="3637691" y="1604356"/>
            <a:ext cx="417792" cy="796705"/>
          </a:xfrm>
          <a:prstGeom prst="curved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9079" y="1759954"/>
            <a:ext cx="416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Unclear what to do with patients who end up in the borderline category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Can we use the scores on the CBS tasks to further categorize our borderline participants?</a:t>
            </a:r>
            <a:endParaRPr lang="en-CA" dirty="0"/>
          </a:p>
        </p:txBody>
      </p:sp>
      <p:pic>
        <p:nvPicPr>
          <p:cNvPr id="7" name="Picture 6" descr="MoCAMMSE-51-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10"/>
          <a:stretch/>
        </p:blipFill>
        <p:spPr>
          <a:xfrm>
            <a:off x="461185" y="606422"/>
            <a:ext cx="3176953" cy="49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3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34402"/>
              </p:ext>
            </p:extLst>
          </p:nvPr>
        </p:nvGraphicFramePr>
        <p:xfrm>
          <a:off x="360220" y="995428"/>
          <a:ext cx="8376803" cy="2773531"/>
        </p:xfrm>
        <a:graphic>
          <a:graphicData uri="http://schemas.openxmlformats.org/drawingml/2006/table">
            <a:tbl>
              <a:tblPr/>
              <a:tblGrid>
                <a:gridCol w="1174221"/>
                <a:gridCol w="629047"/>
                <a:gridCol w="545174"/>
                <a:gridCol w="587110"/>
                <a:gridCol w="681467"/>
                <a:gridCol w="618562"/>
                <a:gridCol w="670982"/>
                <a:gridCol w="629047"/>
                <a:gridCol w="629047"/>
                <a:gridCol w="629047"/>
                <a:gridCol w="587110"/>
                <a:gridCol w="513720"/>
                <a:gridCol w="482269"/>
              </a:tblGrid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</a:rPr>
                        <a:t/>
                      </a:r>
                      <a:br>
                        <a:rPr lang="en-CA" sz="1600" dirty="0">
                          <a:effectLst/>
                        </a:rPr>
                      </a:b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DS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OOO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GR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R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FM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ML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P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SS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TS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DT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PA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SP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% left in Borderline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71</a:t>
                      </a:r>
                      <a:endParaRPr lang="en-CA" sz="1600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64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57</a:t>
                      </a:r>
                      <a:endParaRPr lang="en-CA" sz="1600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43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% moved to Unimpaired</a:t>
                      </a:r>
                      <a:endParaRPr lang="en-CA" sz="16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0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% moved to Impaired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64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4109" y="278263"/>
            <a:ext cx="282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Within each task separately</a:t>
            </a:r>
          </a:p>
          <a:p>
            <a:endParaRPr lang="en-CA" b="1" dirty="0"/>
          </a:p>
        </p:txBody>
      </p:sp>
      <p:sp>
        <p:nvSpPr>
          <p:cNvPr id="7" name="Curved Left Arrow 6"/>
          <p:cNvSpPr/>
          <p:nvPr/>
        </p:nvSpPr>
        <p:spPr>
          <a:xfrm>
            <a:off x="2534536" y="4960527"/>
            <a:ext cx="313790" cy="65266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 flipH="1">
            <a:off x="2534536" y="4413705"/>
            <a:ext cx="273217" cy="401642"/>
          </a:xfrm>
          <a:prstGeom prst="curved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7753" y="4312919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If borderline score ≥ unimpaired score </a:t>
            </a:r>
          </a:p>
          <a:p>
            <a:r>
              <a:rPr lang="en-CA" dirty="0" smtClean="0">
                <a:solidFill>
                  <a:schemeClr val="accent6"/>
                </a:solidFill>
              </a:rPr>
              <a:t>(if they did as well or better)</a:t>
            </a:r>
            <a:endParaRPr lang="en-CA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8326" y="5013240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If borderline score ≤ impaired score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(if they did as well or worse)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1" name="Picture 10" descr="MoCAMMSE-51-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10"/>
          <a:stretch/>
        </p:blipFill>
        <p:spPr>
          <a:xfrm>
            <a:off x="518389" y="3833043"/>
            <a:ext cx="1782909" cy="27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358" y="835260"/>
            <a:ext cx="807715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MoCA</a:t>
            </a:r>
            <a:r>
              <a:rPr lang="en-CA" dirty="0" smtClean="0"/>
              <a:t> </a:t>
            </a:r>
            <a:r>
              <a:rPr lang="mr-IN" dirty="0" smtClean="0"/>
              <a:t>–</a:t>
            </a:r>
            <a:r>
              <a:rPr lang="en-CA" dirty="0" smtClean="0"/>
              <a:t> on its own categorizes 73% of all participants</a:t>
            </a:r>
          </a:p>
          <a:p>
            <a:endParaRPr lang="en-CA" dirty="0"/>
          </a:p>
          <a:p>
            <a:r>
              <a:rPr lang="en-CA" dirty="0" smtClean="0"/>
              <a:t>Include Spatial Planning </a:t>
            </a:r>
            <a:r>
              <a:rPr lang="mr-IN" dirty="0" smtClean="0"/>
              <a:t>–</a:t>
            </a:r>
            <a:r>
              <a:rPr lang="en-CA" dirty="0" smtClean="0"/>
              <a:t> 94% of participants are categorized</a:t>
            </a:r>
          </a:p>
          <a:p>
            <a:r>
              <a:rPr lang="en-CA" dirty="0" smtClean="0"/>
              <a:t>Include Paired Associates </a:t>
            </a:r>
            <a:r>
              <a:rPr lang="mr-IN" dirty="0" smtClean="0"/>
              <a:t>–</a:t>
            </a:r>
            <a:r>
              <a:rPr lang="en-CA" dirty="0" smtClean="0"/>
              <a:t> 92% of participants are categorized</a:t>
            </a:r>
          </a:p>
          <a:p>
            <a:endParaRPr lang="en-CA" dirty="0"/>
          </a:p>
          <a:p>
            <a:r>
              <a:rPr lang="en-CA" dirty="0" smtClean="0"/>
              <a:t>Which </a:t>
            </a:r>
            <a:r>
              <a:rPr lang="en-CA" b="1" dirty="0" smtClean="0"/>
              <a:t>combination</a:t>
            </a:r>
            <a:r>
              <a:rPr lang="en-CA" dirty="0" smtClean="0"/>
              <a:t> of tests best categorizes </a:t>
            </a:r>
            <a:r>
              <a:rPr lang="en-CA" b="1" dirty="0" smtClean="0"/>
              <a:t>borderline</a:t>
            </a:r>
            <a:r>
              <a:rPr lang="en-CA" dirty="0" smtClean="0"/>
              <a:t> participants </a:t>
            </a:r>
          </a:p>
          <a:p>
            <a:r>
              <a:rPr lang="en-CA" dirty="0" smtClean="0"/>
              <a:t>(using more than one test, categorizing in the same direction)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SP &amp; PA </a:t>
            </a:r>
            <a:r>
              <a:rPr lang="mr-IN" dirty="0" smtClean="0"/>
              <a:t>–</a:t>
            </a:r>
            <a:r>
              <a:rPr lang="en-CA" dirty="0" smtClean="0"/>
              <a:t> 88% of all participants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SP &amp; TS </a:t>
            </a:r>
            <a:r>
              <a:rPr lang="mr-IN" dirty="0" smtClean="0"/>
              <a:t>–</a:t>
            </a:r>
            <a:r>
              <a:rPr lang="en-CA" dirty="0" smtClean="0"/>
              <a:t> 88% of all participants</a:t>
            </a:r>
          </a:p>
          <a:p>
            <a:r>
              <a:rPr lang="en-CA" dirty="0" smtClean="0"/>
              <a:t>(these tests do better on their own)</a:t>
            </a:r>
          </a:p>
          <a:p>
            <a:endParaRPr lang="en-CA" dirty="0"/>
          </a:p>
          <a:p>
            <a:r>
              <a:rPr lang="en-CA" dirty="0" smtClean="0"/>
              <a:t>Which </a:t>
            </a:r>
            <a:r>
              <a:rPr lang="en-CA" b="1" dirty="0" smtClean="0"/>
              <a:t>combination</a:t>
            </a:r>
            <a:r>
              <a:rPr lang="en-CA" dirty="0" smtClean="0"/>
              <a:t> of tests best categorizes </a:t>
            </a:r>
            <a:r>
              <a:rPr lang="en-CA" b="1" dirty="0" smtClean="0"/>
              <a:t>all</a:t>
            </a:r>
            <a:r>
              <a:rPr lang="en-CA" dirty="0" smtClean="0"/>
              <a:t> participants</a:t>
            </a:r>
          </a:p>
          <a:p>
            <a:r>
              <a:rPr lang="en-CA" dirty="0" smtClean="0"/>
              <a:t>(set cut offs based on categories, then </a:t>
            </a:r>
            <a:r>
              <a:rPr lang="en-CA" dirty="0" err="1" smtClean="0"/>
              <a:t>recategorize</a:t>
            </a:r>
            <a:r>
              <a:rPr lang="en-CA" dirty="0" smtClean="0"/>
              <a:t> ALL)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DT &amp; SP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SP &amp; TS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TS &amp; PA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Equally successful </a:t>
            </a:r>
            <a:r>
              <a:rPr lang="mr-IN" dirty="0" smtClean="0"/>
              <a:t>–</a:t>
            </a:r>
            <a:r>
              <a:rPr lang="en-CA" dirty="0" smtClean="0"/>
              <a:t> at 37% of participants (worse than </a:t>
            </a:r>
            <a:r>
              <a:rPr lang="en-CA" dirty="0" err="1" smtClean="0"/>
              <a:t>MoCA</a:t>
            </a:r>
            <a:r>
              <a:rPr lang="en-CA" dirty="0" smtClean="0"/>
              <a:t> on its own)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64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8219"/>
            <a:ext cx="7886700" cy="2013044"/>
          </a:xfrm>
        </p:spPr>
        <p:txBody>
          <a:bodyPr>
            <a:normAutofit/>
          </a:bodyPr>
          <a:lstStyle/>
          <a:p>
            <a:r>
              <a:rPr lang="en-CA" sz="1800" u="sng" dirty="0" err="1"/>
              <a:t>MoCA</a:t>
            </a:r>
            <a:endParaRPr lang="en-CA" sz="1800" dirty="0"/>
          </a:p>
          <a:p>
            <a:r>
              <a:rPr lang="en-CA" sz="1800" dirty="0" err="1"/>
              <a:t>MoCA</a:t>
            </a:r>
            <a:r>
              <a:rPr lang="en-CA" sz="1800" dirty="0"/>
              <a:t> scores are best predicted by: Feature </a:t>
            </a:r>
            <a:r>
              <a:rPr lang="en-CA" sz="1800" dirty="0" smtClean="0"/>
              <a:t>Match and  </a:t>
            </a:r>
            <a:r>
              <a:rPr lang="en-CA" sz="1800" dirty="0"/>
              <a:t>Odd One </a:t>
            </a:r>
            <a:r>
              <a:rPr lang="en-CA" sz="1800" dirty="0" smtClean="0"/>
              <a:t>Out</a:t>
            </a:r>
          </a:p>
          <a:p>
            <a:pPr lvl="1"/>
            <a:r>
              <a:rPr lang="en-CA" sz="1400" dirty="0" smtClean="0"/>
              <a:t>Adjusted </a:t>
            </a:r>
            <a:r>
              <a:rPr lang="en-CA" sz="1400" dirty="0"/>
              <a:t>R</a:t>
            </a:r>
            <a:r>
              <a:rPr lang="en-CA" sz="1400" baseline="30000" dirty="0"/>
              <a:t>2</a:t>
            </a:r>
            <a:r>
              <a:rPr lang="en-CA" sz="1400" dirty="0"/>
              <a:t> = </a:t>
            </a:r>
            <a:r>
              <a:rPr lang="en-CA" sz="1400" dirty="0" smtClean="0"/>
              <a:t>0.6483 </a:t>
            </a:r>
            <a:r>
              <a:rPr lang="en-CA" sz="1400" dirty="0"/>
              <a:t>= </a:t>
            </a:r>
            <a:r>
              <a:rPr lang="en-CA" sz="1400" dirty="0" smtClean="0"/>
              <a:t>0.65</a:t>
            </a:r>
            <a:endParaRPr lang="en-CA" sz="1400" dirty="0"/>
          </a:p>
          <a:p>
            <a:r>
              <a:rPr lang="en-CA" sz="1800" dirty="0"/>
              <a:t>Age was included as a factor and predicts </a:t>
            </a:r>
            <a:r>
              <a:rPr lang="en-CA" sz="1800" dirty="0" smtClean="0"/>
              <a:t>22% </a:t>
            </a:r>
            <a:r>
              <a:rPr lang="en-CA" sz="1800" dirty="0"/>
              <a:t>of the variance in </a:t>
            </a:r>
            <a:r>
              <a:rPr lang="en-CA" sz="1800" dirty="0" err="1"/>
              <a:t>MoCA</a:t>
            </a:r>
            <a:r>
              <a:rPr lang="en-CA" sz="1800" dirty="0"/>
              <a:t> scores (adjusted R</a:t>
            </a:r>
            <a:r>
              <a:rPr lang="en-CA" sz="1800" baseline="30000" dirty="0"/>
              <a:t>2</a:t>
            </a:r>
            <a:r>
              <a:rPr lang="en-CA" sz="1800" dirty="0"/>
              <a:t> = </a:t>
            </a:r>
            <a:r>
              <a:rPr lang="en-CA" sz="1800" dirty="0" smtClean="0"/>
              <a:t>0.2216) </a:t>
            </a:r>
            <a:r>
              <a:rPr lang="en-CA" sz="1800" dirty="0"/>
              <a:t>on its </a:t>
            </a:r>
            <a:r>
              <a:rPr lang="en-CA" sz="1800" dirty="0" smtClean="0"/>
              <a:t>own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endParaRPr lang="en-CA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40394"/>
              </p:ext>
            </p:extLst>
          </p:nvPr>
        </p:nvGraphicFramePr>
        <p:xfrm>
          <a:off x="383598" y="3663478"/>
          <a:ext cx="8376803" cy="2773008"/>
        </p:xfrm>
        <a:graphic>
          <a:graphicData uri="http://schemas.openxmlformats.org/drawingml/2006/table">
            <a:tbl>
              <a:tblPr/>
              <a:tblGrid>
                <a:gridCol w="1174221"/>
                <a:gridCol w="629047"/>
                <a:gridCol w="593230"/>
                <a:gridCol w="539054"/>
                <a:gridCol w="681467"/>
                <a:gridCol w="618562"/>
                <a:gridCol w="670982"/>
                <a:gridCol w="629047"/>
                <a:gridCol w="629047"/>
                <a:gridCol w="629047"/>
                <a:gridCol w="587110"/>
                <a:gridCol w="513720"/>
                <a:gridCol w="482269"/>
              </a:tblGrid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</a:rPr>
                        <a:t/>
                      </a:r>
                      <a:br>
                        <a:rPr lang="en-CA" sz="1600" dirty="0">
                          <a:effectLst/>
                        </a:rPr>
                      </a:b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DS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FF"/>
                          </a:solidFill>
                          <a:effectLst/>
                          <a:latin typeface="Liberation Sans, sans-serif"/>
                        </a:rPr>
                        <a:t>OOO</a:t>
                      </a:r>
                      <a:endParaRPr lang="en-CA" sz="16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GR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R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FF"/>
                          </a:solidFill>
                          <a:effectLst/>
                          <a:latin typeface="Liberation Sans, sans-serif"/>
                        </a:rPr>
                        <a:t>FM</a:t>
                      </a:r>
                      <a:endParaRPr lang="en-CA" sz="16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ML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P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SS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TS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DT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PA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SP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36576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% left in Borderline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64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43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% moved to Unimpaired</a:t>
                      </a:r>
                      <a:endParaRPr lang="en-CA" sz="16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0</a:t>
                      </a:r>
                      <a:endParaRPr lang="en-CA" sz="160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14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% moved to Impaired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29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36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57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50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71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50800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  <a:latin typeface="Liberation Sans, sans-serif"/>
                        </a:rPr>
                        <a:t>64</a:t>
                      </a:r>
                      <a:endParaRPr lang="en-CA" sz="1600" dirty="0">
                        <a:effectLst/>
                      </a:endParaRPr>
                    </a:p>
                  </a:txBody>
                  <a:tcPr marL="36576" marR="36576" marT="50800" marB="3657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28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9165"/>
            <a:ext cx="7886700" cy="4351338"/>
          </a:xfrm>
        </p:spPr>
        <p:txBody>
          <a:bodyPr>
            <a:normAutofit/>
          </a:bodyPr>
          <a:lstStyle/>
          <a:p>
            <a:r>
              <a:rPr lang="en-CA" sz="1800" u="sng" dirty="0"/>
              <a:t>MMSE</a:t>
            </a:r>
            <a:endParaRPr lang="en-CA" sz="1800" dirty="0"/>
          </a:p>
          <a:p>
            <a:r>
              <a:rPr lang="en-CA" sz="1800" dirty="0"/>
              <a:t>MMSE scores are best predicted by: Odd One Out and Grammatical Reasoning</a:t>
            </a:r>
          </a:p>
          <a:p>
            <a:r>
              <a:rPr lang="en-CA" sz="1800" dirty="0"/>
              <a:t>Adjusted R</a:t>
            </a:r>
            <a:r>
              <a:rPr lang="en-CA" sz="1800" baseline="30000" dirty="0"/>
              <a:t>2</a:t>
            </a:r>
            <a:r>
              <a:rPr lang="en-CA" sz="1800" dirty="0"/>
              <a:t> = 0.4148 = 0.41</a:t>
            </a:r>
          </a:p>
          <a:p>
            <a:r>
              <a:rPr lang="en-CA" sz="1800" dirty="0"/>
              <a:t>Age was included as a factor and predicts 6% of the variance in MMSE scores (adjusted R</a:t>
            </a:r>
            <a:r>
              <a:rPr lang="en-CA" sz="1800" baseline="30000" dirty="0"/>
              <a:t>2</a:t>
            </a:r>
            <a:r>
              <a:rPr lang="en-CA" sz="1800" dirty="0"/>
              <a:t> = 0.0634) on its own</a:t>
            </a:r>
          </a:p>
          <a:p>
            <a:endParaRPr lang="en-CA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79104"/>
              </p:ext>
            </p:extLst>
          </p:nvPr>
        </p:nvGraphicFramePr>
        <p:xfrm>
          <a:off x="456634" y="3808334"/>
          <a:ext cx="8376803" cy="2773008"/>
        </p:xfrm>
        <a:graphic>
          <a:graphicData uri="http://schemas.openxmlformats.org/drawingml/2006/table">
            <a:tbl>
              <a:tblPr/>
              <a:tblGrid>
                <a:gridCol w="1174221"/>
                <a:gridCol w="629047"/>
                <a:gridCol w="545174"/>
                <a:gridCol w="587110"/>
                <a:gridCol w="681467"/>
                <a:gridCol w="618562"/>
                <a:gridCol w="670982"/>
                <a:gridCol w="629047"/>
                <a:gridCol w="629047"/>
                <a:gridCol w="629047"/>
                <a:gridCol w="587110"/>
                <a:gridCol w="513720"/>
                <a:gridCol w="482269"/>
              </a:tblGrid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</a:rPr>
                        <a:t/>
                      </a:r>
                      <a:br>
                        <a:rPr lang="en-CA" sz="1600" dirty="0">
                          <a:effectLst/>
                        </a:rPr>
                      </a:b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OOO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FM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DS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TS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GR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ML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SS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R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SP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PA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>
                          <a:effectLst/>
                          <a:latin typeface="Liberation Sans, sans-serif"/>
                        </a:rPr>
                        <a:t>DT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b="1" dirty="0">
                          <a:effectLst/>
                          <a:latin typeface="Liberation Sans, sans-serif"/>
                        </a:rPr>
                        <a:t>P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69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% left in Borderline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78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78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72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67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61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61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44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39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39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33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effectLst/>
                          <a:latin typeface="Liberation Sans, sans-serif"/>
                        </a:rPr>
                        <a:t>28</a:t>
                      </a:r>
                      <a:endParaRPr lang="en-CA" sz="160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effectLst/>
                          <a:latin typeface="Liberation Sans, sans-serif"/>
                        </a:rPr>
                        <a:t>22</a:t>
                      </a:r>
                      <a:endParaRPr lang="en-CA" sz="1600" dirty="0"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724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% moved to Unimpaired</a:t>
                      </a:r>
                      <a:endParaRPr lang="en-CA" sz="16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17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0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11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11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11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17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28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17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17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0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22</a:t>
                      </a:r>
                      <a:endParaRPr lang="en-CA" sz="160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chemeClr val="accent6"/>
                          </a:solidFill>
                          <a:effectLst/>
                          <a:latin typeface="Liberation Sans, sans-serif"/>
                        </a:rPr>
                        <a:t>33</a:t>
                      </a:r>
                      <a:endParaRPr lang="en-CA" sz="16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% moved to Impaired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6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22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17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22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28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22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28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44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44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67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50</a:t>
                      </a:r>
                      <a:endParaRPr lang="en-CA" sz="16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  <a:latin typeface="Liberation Sans, sans-serif"/>
                        </a:rPr>
                        <a:t>44</a:t>
                      </a:r>
                      <a:endParaRPr lang="en-CA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4858" marR="34858" marT="34858" marB="348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3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its own the </a:t>
            </a:r>
            <a:r>
              <a:rPr lang="en-CA" dirty="0" err="1" smtClean="0"/>
              <a:t>MoCA</a:t>
            </a:r>
            <a:r>
              <a:rPr lang="en-CA" dirty="0" smtClean="0"/>
              <a:t> classified 73% of participants into impaired or unimpaired</a:t>
            </a:r>
          </a:p>
          <a:p>
            <a:r>
              <a:rPr lang="en-CA" dirty="0" err="1" smtClean="0"/>
              <a:t>MoCA</a:t>
            </a:r>
            <a:r>
              <a:rPr lang="en-CA" dirty="0" smtClean="0"/>
              <a:t> + Spatial Planning </a:t>
            </a:r>
            <a:r>
              <a:rPr lang="mr-IN" dirty="0" smtClean="0"/>
              <a:t>–</a:t>
            </a:r>
            <a:r>
              <a:rPr lang="en-CA" dirty="0" smtClean="0"/>
              <a:t> 94% of participants are categorized</a:t>
            </a:r>
          </a:p>
          <a:p>
            <a:r>
              <a:rPr lang="en-CA" dirty="0" smtClean="0"/>
              <a:t>Feature Match and Odd One Out best predict </a:t>
            </a:r>
            <a:r>
              <a:rPr lang="en-CA" dirty="0" err="1" smtClean="0"/>
              <a:t>MoCA</a:t>
            </a:r>
            <a:r>
              <a:rPr lang="en-CA" dirty="0" smtClean="0"/>
              <a:t> scores</a:t>
            </a:r>
          </a:p>
          <a:p>
            <a:r>
              <a:rPr lang="en-CA" dirty="0" smtClean="0"/>
              <a:t>A </a:t>
            </a:r>
            <a:r>
              <a:rPr lang="en-CA" dirty="0" err="1" smtClean="0"/>
              <a:t>MoCA</a:t>
            </a:r>
            <a:r>
              <a:rPr lang="en-CA" dirty="0" smtClean="0"/>
              <a:t> ‘replacement’ test could be a 3 test battery</a:t>
            </a:r>
          </a:p>
          <a:p>
            <a:pPr lvl="1"/>
            <a:r>
              <a:rPr lang="en-CA" dirty="0" smtClean="0"/>
              <a:t>FM, OOO, &amp; SP</a:t>
            </a:r>
          </a:p>
        </p:txBody>
      </p:sp>
    </p:spTree>
    <p:extLst>
      <p:ext uri="{BB962C8B-B14F-4D97-AF65-F5344CB8AC3E}">
        <p14:creationId xmlns:p14="http://schemas.microsoft.com/office/powerpoint/2010/main" val="158630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600</Words>
  <Application>Microsoft Macintosh PowerPoint</Application>
  <PresentationFormat>On-screen Show (4:3)</PresentationFormat>
  <Paragraphs>215</Paragraphs>
  <Slides>12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CBS &amp; MoCA &amp; MMSE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  <vt:lpstr>Conclusions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v MoCA v MMSE</dc:title>
  <dc:creator>Avital Sternin</dc:creator>
  <cp:lastModifiedBy>Avital Sternin</cp:lastModifiedBy>
  <cp:revision>14</cp:revision>
  <dcterms:created xsi:type="dcterms:W3CDTF">2018-04-17T20:03:59Z</dcterms:created>
  <dcterms:modified xsi:type="dcterms:W3CDTF">2018-07-06T17:56:20Z</dcterms:modified>
</cp:coreProperties>
</file>