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59" r:id="rId3"/>
    <p:sldId id="270" r:id="rId4"/>
    <p:sldId id="258" r:id="rId5"/>
    <p:sldId id="260" r:id="rId6"/>
    <p:sldId id="264" r:id="rId7"/>
    <p:sldId id="265" r:id="rId8"/>
    <p:sldId id="266" r:id="rId9"/>
    <p:sldId id="267" r:id="rId10"/>
    <p:sldId id="268" r:id="rId11"/>
    <p:sldId id="271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3" autoAdjust="0"/>
    <p:restoredTop sz="92922" autoAdjust="0"/>
  </p:normalViewPr>
  <p:slideViewPr>
    <p:cSldViewPr snapToGrid="0">
      <p:cViewPr varScale="1">
        <p:scale>
          <a:sx n="65" d="100"/>
          <a:sy n="65" d="100"/>
        </p:scale>
        <p:origin x="-8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ternin\Documents\PhDProject.git\Music%20and%20Memory\BehaviouralResults\BehaviouralResults-AllParticipant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ternin\Documents\PhDProject.git\Music%20and%20Memory\BehaviouralResults\BehaviouralResults-AllParticipant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ternin\Documents\PhDProject.git\Music%20and%20Memory\BehaviouralResults\BehaviouralResults-AllParticipants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'Listening Info'!$A$19</c:f>
              <c:strCache>
                <c:ptCount val="1"/>
                <c:pt idx="0">
                  <c:v>P101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Info'!$B$19:$G$19</c:f>
              <c:numCache>
                <c:formatCode>General</c:formatCode>
                <c:ptCount val="6"/>
                <c:pt idx="0">
                  <c:v>28.5714</c:v>
                </c:pt>
                <c:pt idx="1">
                  <c:v>60.0</c:v>
                </c:pt>
                <c:pt idx="2">
                  <c:v>50.0</c:v>
                </c:pt>
                <c:pt idx="3">
                  <c:v>80.0</c:v>
                </c:pt>
                <c:pt idx="4">
                  <c:v>90.0</c:v>
                </c:pt>
                <c:pt idx="5">
                  <c:v>66.667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'Listening Info'!$A$20</c:f>
              <c:strCache>
                <c:ptCount val="1"/>
                <c:pt idx="0">
                  <c:v>P102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Info'!$B$20:$G$20</c:f>
              <c:numCache>
                <c:formatCode>General</c:formatCode>
                <c:ptCount val="6"/>
                <c:pt idx="0">
                  <c:v>37.931</c:v>
                </c:pt>
                <c:pt idx="1">
                  <c:v>80.0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'Listening Info'!$A$21</c:f>
              <c:strCache>
                <c:ptCount val="1"/>
                <c:pt idx="0">
                  <c:v>P103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Info'!$B$21:$G$21</c:f>
              <c:numCache>
                <c:formatCode>General</c:formatCode>
                <c:ptCount val="6"/>
                <c:pt idx="0">
                  <c:v>23.8095</c:v>
                </c:pt>
                <c:pt idx="1">
                  <c:v>50.0</c:v>
                </c:pt>
                <c:pt idx="2">
                  <c:v>40.0</c:v>
                </c:pt>
                <c:pt idx="3">
                  <c:v>70.0</c:v>
                </c:pt>
                <c:pt idx="4">
                  <c:v>90.0</c:v>
                </c:pt>
                <c:pt idx="5">
                  <c:v>66.667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'Listening Info'!$A$22</c:f>
              <c:strCache>
                <c:ptCount val="1"/>
                <c:pt idx="0">
                  <c:v>P104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Info'!$B$22:$G$22</c:f>
              <c:numCache>
                <c:formatCode>General</c:formatCode>
                <c:ptCount val="6"/>
                <c:pt idx="0">
                  <c:v>51.7241</c:v>
                </c:pt>
                <c:pt idx="1">
                  <c:v>70.0</c:v>
                </c:pt>
                <c:pt idx="2">
                  <c:v>90.0</c:v>
                </c:pt>
                <c:pt idx="3">
                  <c:v>80.0</c:v>
                </c:pt>
                <c:pt idx="4">
                  <c:v>90.0</c:v>
                </c:pt>
                <c:pt idx="5">
                  <c:v>82.7586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'Listening Info'!$A$23</c:f>
              <c:strCache>
                <c:ptCount val="1"/>
                <c:pt idx="0">
                  <c:v>P105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Info'!$B$23:$G$23</c:f>
              <c:numCache>
                <c:formatCode>General</c:formatCode>
                <c:ptCount val="6"/>
                <c:pt idx="0">
                  <c:v>33.33300000000001</c:v>
                </c:pt>
                <c:pt idx="1">
                  <c:v>60.0</c:v>
                </c:pt>
                <c:pt idx="2">
                  <c:v>50.0</c:v>
                </c:pt>
                <c:pt idx="3">
                  <c:v>80.0</c:v>
                </c:pt>
                <c:pt idx="4">
                  <c:v>80.0</c:v>
                </c:pt>
                <c:pt idx="5">
                  <c:v>85.7143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'Listening Info'!$A$24</c:f>
              <c:strCache>
                <c:ptCount val="1"/>
                <c:pt idx="0">
                  <c:v>P106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Info'!$B$24:$G$24</c:f>
              <c:numCache>
                <c:formatCode>General</c:formatCode>
                <c:ptCount val="6"/>
                <c:pt idx="0">
                  <c:v>51.7241</c:v>
                </c:pt>
                <c:pt idx="1">
                  <c:v>90.0</c:v>
                </c:pt>
                <c:pt idx="2">
                  <c:v>80.0</c:v>
                </c:pt>
                <c:pt idx="3">
                  <c:v>80.0</c:v>
                </c:pt>
                <c:pt idx="4">
                  <c:v>60.0</c:v>
                </c:pt>
                <c:pt idx="5">
                  <c:v>79.31030000000001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'Listening Info'!$A$25</c:f>
              <c:strCache>
                <c:ptCount val="1"/>
                <c:pt idx="0">
                  <c:v>P107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Info'!$B$25:$G$25</c:f>
              <c:numCache>
                <c:formatCode>General</c:formatCode>
                <c:ptCount val="6"/>
                <c:pt idx="0">
                  <c:v>23.8095</c:v>
                </c:pt>
                <c:pt idx="1">
                  <c:v>70.0</c:v>
                </c:pt>
                <c:pt idx="2">
                  <c:v>60.0</c:v>
                </c:pt>
                <c:pt idx="3">
                  <c:v>60.0</c:v>
                </c:pt>
                <c:pt idx="4">
                  <c:v>70.0</c:v>
                </c:pt>
                <c:pt idx="5">
                  <c:v>80.95239999999998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'Listening Info'!$A$26</c:f>
              <c:strCache>
                <c:ptCount val="1"/>
                <c:pt idx="0">
                  <c:v>P108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Info'!$B$26:$G$26</c:f>
              <c:numCache>
                <c:formatCode>General</c:formatCode>
                <c:ptCount val="6"/>
                <c:pt idx="0">
                  <c:v>48.2759</c:v>
                </c:pt>
                <c:pt idx="1">
                  <c:v>60.0</c:v>
                </c:pt>
                <c:pt idx="2">
                  <c:v>90.0</c:v>
                </c:pt>
                <c:pt idx="3">
                  <c:v>80.0</c:v>
                </c:pt>
                <c:pt idx="4">
                  <c:v>70.0</c:v>
                </c:pt>
                <c:pt idx="5">
                  <c:v>86.29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'Listening Info'!$A$27</c:f>
              <c:strCache>
                <c:ptCount val="1"/>
                <c:pt idx="0">
                  <c:v>P110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Info'!$B$27:$G$27</c:f>
              <c:numCache>
                <c:formatCode>General</c:formatCode>
                <c:ptCount val="6"/>
                <c:pt idx="0">
                  <c:v>48.2759</c:v>
                </c:pt>
                <c:pt idx="1">
                  <c:v>80.0</c:v>
                </c:pt>
                <c:pt idx="2">
                  <c:v>90.0</c:v>
                </c:pt>
                <c:pt idx="3">
                  <c:v>90.0</c:v>
                </c:pt>
                <c:pt idx="4">
                  <c:v>90.0</c:v>
                </c:pt>
                <c:pt idx="5">
                  <c:v>100.0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'Listening Info'!$A$28</c:f>
              <c:strCache>
                <c:ptCount val="1"/>
                <c:pt idx="0">
                  <c:v>P111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Info'!$B$28:$G$28</c:f>
              <c:numCache>
                <c:formatCode>General</c:formatCode>
                <c:ptCount val="6"/>
                <c:pt idx="0">
                  <c:v>14.2857</c:v>
                </c:pt>
                <c:pt idx="1">
                  <c:v>40.0</c:v>
                </c:pt>
                <c:pt idx="2">
                  <c:v>50.0</c:v>
                </c:pt>
                <c:pt idx="3">
                  <c:v>50.0</c:v>
                </c:pt>
                <c:pt idx="4">
                  <c:v>50.0</c:v>
                </c:pt>
                <c:pt idx="5">
                  <c:v>90.7462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'Listening Info'!$A$29</c:f>
              <c:strCache>
                <c:ptCount val="1"/>
                <c:pt idx="0">
                  <c:v>P112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Info'!$B$29:$G$29</c:f>
              <c:numCache>
                <c:formatCode>General</c:formatCode>
                <c:ptCount val="6"/>
                <c:pt idx="0">
                  <c:v>48.2759</c:v>
                </c:pt>
                <c:pt idx="1">
                  <c:v>70.0</c:v>
                </c:pt>
                <c:pt idx="2">
                  <c:v>60.0</c:v>
                </c:pt>
                <c:pt idx="3">
                  <c:v>60.0</c:v>
                </c:pt>
                <c:pt idx="4">
                  <c:v>70.0</c:v>
                </c:pt>
                <c:pt idx="5">
                  <c:v>75.8621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'Listening Info'!$A$30</c:f>
              <c:strCache>
                <c:ptCount val="1"/>
                <c:pt idx="0">
                  <c:v>P113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Info'!$B$30:$G$30</c:f>
              <c:numCache>
                <c:formatCode>General</c:formatCode>
                <c:ptCount val="6"/>
                <c:pt idx="0">
                  <c:v>38.09520000000001</c:v>
                </c:pt>
                <c:pt idx="1">
                  <c:v>50.0</c:v>
                </c:pt>
                <c:pt idx="2">
                  <c:v>60.0</c:v>
                </c:pt>
                <c:pt idx="3">
                  <c:v>30.0</c:v>
                </c:pt>
                <c:pt idx="4">
                  <c:v>40.0</c:v>
                </c:pt>
                <c:pt idx="5">
                  <c:v>80.95239999999998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'Listening Info'!$A$31</c:f>
              <c:strCache>
                <c:ptCount val="1"/>
                <c:pt idx="0">
                  <c:v>P114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Info'!$B$31:$G$31</c:f>
              <c:numCache>
                <c:formatCode>General</c:formatCode>
                <c:ptCount val="6"/>
                <c:pt idx="0">
                  <c:v>44.8276</c:v>
                </c:pt>
                <c:pt idx="1">
                  <c:v>50.0</c:v>
                </c:pt>
                <c:pt idx="2">
                  <c:v>80.0</c:v>
                </c:pt>
                <c:pt idx="3">
                  <c:v>70.0</c:v>
                </c:pt>
                <c:pt idx="4">
                  <c:v>80.0</c:v>
                </c:pt>
                <c:pt idx="5">
                  <c:v>79.31030000000001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'Listening Info'!$A$32</c:f>
              <c:strCache>
                <c:ptCount val="1"/>
                <c:pt idx="0">
                  <c:v>P115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'Listening Info'!$B$33:$G$33</c:f>
              <c:strCache>
                <c:ptCount val="6"/>
                <c:pt idx="0">
                  <c:v>scan 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scan 2</c:v>
                </c:pt>
              </c:strCache>
            </c:strRef>
          </c:cat>
          <c:val>
            <c:numRef>
              <c:f>'Listening Info'!$B$32:$G$32</c:f>
              <c:numCache>
                <c:formatCode>General</c:formatCode>
                <c:ptCount val="6"/>
                <c:pt idx="0">
                  <c:v>19.0476</c:v>
                </c:pt>
                <c:pt idx="1">
                  <c:v>70.0</c:v>
                </c:pt>
                <c:pt idx="2">
                  <c:v>70.0</c:v>
                </c:pt>
                <c:pt idx="3">
                  <c:v>60.0</c:v>
                </c:pt>
                <c:pt idx="4">
                  <c:v>100.0</c:v>
                </c:pt>
                <c:pt idx="5">
                  <c:v>76.1905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150920"/>
        <c:axId val="-2141154536"/>
      </c:lineChart>
      <c:catAx>
        <c:axId val="-214115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154536"/>
        <c:crosses val="autoZero"/>
        <c:auto val="1"/>
        <c:lblAlgn val="ctr"/>
        <c:lblOffset val="100"/>
        <c:noMultiLvlLbl val="0"/>
      </c:catAx>
      <c:valAx>
        <c:axId val="-2141154536"/>
        <c:scaling>
          <c:orientation val="minMax"/>
          <c:max val="100.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150920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'Listening Info'!$M$3:$M$16</c:f>
              <c:numCache>
                <c:formatCode>General</c:formatCode>
                <c:ptCount val="14"/>
                <c:pt idx="0">
                  <c:v>12.125</c:v>
                </c:pt>
                <c:pt idx="1">
                  <c:v>14.375</c:v>
                </c:pt>
                <c:pt idx="2">
                  <c:v>19.25</c:v>
                </c:pt>
                <c:pt idx="3">
                  <c:v>20.375</c:v>
                </c:pt>
                <c:pt idx="4">
                  <c:v>17.0</c:v>
                </c:pt>
                <c:pt idx="5">
                  <c:v>18.5</c:v>
                </c:pt>
                <c:pt idx="6">
                  <c:v>7.25</c:v>
                </c:pt>
                <c:pt idx="7">
                  <c:v>9.875</c:v>
                </c:pt>
                <c:pt idx="8">
                  <c:v>10.5</c:v>
                </c:pt>
                <c:pt idx="9">
                  <c:v>14.25</c:v>
                </c:pt>
                <c:pt idx="10">
                  <c:v>9.75</c:v>
                </c:pt>
                <c:pt idx="11">
                  <c:v>8.5</c:v>
                </c:pt>
                <c:pt idx="12">
                  <c:v>17.125</c:v>
                </c:pt>
                <c:pt idx="13">
                  <c:v>12.625</c:v>
                </c:pt>
              </c:numCache>
            </c:numRef>
          </c:xVal>
          <c:yVal>
            <c:numRef>
              <c:f>'Listening Info'!$H$3:$H$16</c:f>
              <c:numCache>
                <c:formatCode>General</c:formatCode>
                <c:ptCount val="14"/>
                <c:pt idx="0">
                  <c:v>66.667</c:v>
                </c:pt>
                <c:pt idx="1">
                  <c:v>100.0</c:v>
                </c:pt>
                <c:pt idx="2">
                  <c:v>66.667</c:v>
                </c:pt>
                <c:pt idx="3">
                  <c:v>82.7586</c:v>
                </c:pt>
                <c:pt idx="4">
                  <c:v>85.7143</c:v>
                </c:pt>
                <c:pt idx="5">
                  <c:v>79.31030000000001</c:v>
                </c:pt>
                <c:pt idx="6">
                  <c:v>80.95239999999998</c:v>
                </c:pt>
                <c:pt idx="7">
                  <c:v>86.29</c:v>
                </c:pt>
                <c:pt idx="8">
                  <c:v>100.0</c:v>
                </c:pt>
                <c:pt idx="9">
                  <c:v>90.7462</c:v>
                </c:pt>
                <c:pt idx="10">
                  <c:v>75.8621</c:v>
                </c:pt>
                <c:pt idx="11">
                  <c:v>80.95239999999998</c:v>
                </c:pt>
                <c:pt idx="12">
                  <c:v>79.31030000000001</c:v>
                </c:pt>
                <c:pt idx="13">
                  <c:v>76.1905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377336"/>
        <c:axId val="-2142387352"/>
      </c:scatterChart>
      <c:valAx>
        <c:axId val="-214237733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CA"/>
                  <a:t>Average Number of Listens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42387352"/>
        <c:crosses val="autoZero"/>
        <c:crossBetween val="midCat"/>
      </c:valAx>
      <c:valAx>
        <c:axId val="-2142387352"/>
        <c:scaling>
          <c:orientation val="minMax"/>
          <c:max val="100.0"/>
          <c:min val="5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Final Lyric Modification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42377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'Listening Info'!$M$3:$M$16</c:f>
              <c:numCache>
                <c:formatCode>General</c:formatCode>
                <c:ptCount val="14"/>
                <c:pt idx="0">
                  <c:v>12.125</c:v>
                </c:pt>
                <c:pt idx="1">
                  <c:v>14.375</c:v>
                </c:pt>
                <c:pt idx="2">
                  <c:v>19.25</c:v>
                </c:pt>
                <c:pt idx="3">
                  <c:v>20.375</c:v>
                </c:pt>
                <c:pt idx="4">
                  <c:v>17.0</c:v>
                </c:pt>
                <c:pt idx="5">
                  <c:v>18.5</c:v>
                </c:pt>
                <c:pt idx="6">
                  <c:v>7.25</c:v>
                </c:pt>
                <c:pt idx="7">
                  <c:v>9.875</c:v>
                </c:pt>
                <c:pt idx="8">
                  <c:v>10.5</c:v>
                </c:pt>
                <c:pt idx="9">
                  <c:v>14.25</c:v>
                </c:pt>
                <c:pt idx="10">
                  <c:v>9.75</c:v>
                </c:pt>
                <c:pt idx="11">
                  <c:v>8.5</c:v>
                </c:pt>
                <c:pt idx="12">
                  <c:v>17.125</c:v>
                </c:pt>
                <c:pt idx="13">
                  <c:v>12.625</c:v>
                </c:pt>
              </c:numCache>
            </c:numRef>
          </c:xVal>
          <c:yVal>
            <c:numRef>
              <c:f>'Listening Info'!$K$3:$K$16</c:f>
              <c:numCache>
                <c:formatCode>General</c:formatCode>
                <c:ptCount val="14"/>
                <c:pt idx="0">
                  <c:v>91.30430000000001</c:v>
                </c:pt>
                <c:pt idx="1">
                  <c:v>95.65219999999998</c:v>
                </c:pt>
                <c:pt idx="2">
                  <c:v>100.0</c:v>
                </c:pt>
                <c:pt idx="3">
                  <c:v>90.30430000000001</c:v>
                </c:pt>
                <c:pt idx="4">
                  <c:v>91.30430000000001</c:v>
                </c:pt>
                <c:pt idx="5">
                  <c:v>86.9596</c:v>
                </c:pt>
                <c:pt idx="6">
                  <c:v>82.60869999999998</c:v>
                </c:pt>
                <c:pt idx="7">
                  <c:v>82.60869999999998</c:v>
                </c:pt>
                <c:pt idx="8">
                  <c:v>95.65219999999998</c:v>
                </c:pt>
                <c:pt idx="9">
                  <c:v>100.0</c:v>
                </c:pt>
                <c:pt idx="10">
                  <c:v>86.9565</c:v>
                </c:pt>
                <c:pt idx="11">
                  <c:v>100.0</c:v>
                </c:pt>
                <c:pt idx="12">
                  <c:v>95.65219999999998</c:v>
                </c:pt>
                <c:pt idx="13">
                  <c:v>95.65219999999998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388504"/>
        <c:axId val="-2142620904"/>
      </c:scatterChart>
      <c:valAx>
        <c:axId val="-214238850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CA"/>
                  <a:t>Average Number of Listens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42620904"/>
        <c:crosses val="autoZero"/>
        <c:crossBetween val="midCat"/>
      </c:valAx>
      <c:valAx>
        <c:axId val="-2142620904"/>
        <c:scaling>
          <c:orientation val="minMax"/>
          <c:max val="100.0"/>
          <c:min val="5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Melody Memory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4238850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DA9D2-F5AB-A243-8A01-08C39905B9C5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25647EA-6978-D540-A9DD-1C731B2DD947}">
      <dgm:prSet phldrT="[Text]"/>
      <dgm:spPr>
        <a:solidFill>
          <a:srgbClr val="660066"/>
        </a:solidFill>
      </dgm:spPr>
      <dgm:t>
        <a:bodyPr/>
        <a:lstStyle/>
        <a:p>
          <a:r>
            <a:rPr lang="en-CA" dirty="0" smtClean="0"/>
            <a:t>Memory</a:t>
          </a:r>
          <a:endParaRPr lang="en-CA" dirty="0"/>
        </a:p>
      </dgm:t>
    </dgm:pt>
    <dgm:pt modelId="{241F79B9-8E2E-F946-90C0-48D59F508A4F}" type="parTrans" cxnId="{61D8A860-8671-E645-8DF8-02712E543C1E}">
      <dgm:prSet/>
      <dgm:spPr/>
      <dgm:t>
        <a:bodyPr/>
        <a:lstStyle/>
        <a:p>
          <a:endParaRPr lang="en-CA"/>
        </a:p>
      </dgm:t>
    </dgm:pt>
    <dgm:pt modelId="{B5988F7F-34AC-1B4D-B170-5A3ABAE86F11}" type="sibTrans" cxnId="{61D8A860-8671-E645-8DF8-02712E543C1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CA">
            <a:solidFill>
              <a:schemeClr val="accent1"/>
            </a:solidFill>
            <a:effectLst/>
          </a:endParaRPr>
        </a:p>
      </dgm:t>
    </dgm:pt>
    <dgm:pt modelId="{D2D4A342-F2DF-D442-8C50-0C5FEA196E08}">
      <dgm:prSet phldrT="[Text]"/>
      <dgm:spPr>
        <a:solidFill>
          <a:srgbClr val="660066"/>
        </a:solidFill>
      </dgm:spPr>
      <dgm:t>
        <a:bodyPr/>
        <a:lstStyle/>
        <a:p>
          <a:r>
            <a:rPr lang="en-CA" dirty="0" smtClean="0"/>
            <a:t>Music</a:t>
          </a:r>
          <a:endParaRPr lang="en-CA" dirty="0"/>
        </a:p>
      </dgm:t>
    </dgm:pt>
    <dgm:pt modelId="{E5A55C8D-C0A3-914A-9403-2E83F1907193}" type="parTrans" cxnId="{F28F887F-E464-B543-A11D-3378500885CA}">
      <dgm:prSet/>
      <dgm:spPr/>
      <dgm:t>
        <a:bodyPr/>
        <a:lstStyle/>
        <a:p>
          <a:endParaRPr lang="en-CA"/>
        </a:p>
      </dgm:t>
    </dgm:pt>
    <dgm:pt modelId="{AEA84BFB-3025-284F-9C5F-1403BB16486C}" type="sibTrans" cxnId="{F28F887F-E464-B543-A11D-3378500885CA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CA">
            <a:solidFill>
              <a:schemeClr val="accent1"/>
            </a:solidFill>
            <a:effectLst/>
          </a:endParaRPr>
        </a:p>
      </dgm:t>
    </dgm:pt>
    <dgm:pt modelId="{F40AE1DB-6BD9-6940-9945-6DF414C1E5A6}">
      <dgm:prSet phldrT="[Text]"/>
      <dgm:spPr>
        <a:solidFill>
          <a:srgbClr val="660066"/>
        </a:solidFill>
      </dgm:spPr>
      <dgm:t>
        <a:bodyPr/>
        <a:lstStyle/>
        <a:p>
          <a:r>
            <a:rPr lang="en-CA" dirty="0" smtClean="0"/>
            <a:t>Aging</a:t>
          </a:r>
          <a:endParaRPr lang="en-CA" dirty="0"/>
        </a:p>
      </dgm:t>
    </dgm:pt>
    <dgm:pt modelId="{25ECECD3-5644-9246-BE9D-5F4497DA6BE2}" type="parTrans" cxnId="{70B13E82-AC7B-7146-B7D4-B48F9BDAA00E}">
      <dgm:prSet/>
      <dgm:spPr/>
      <dgm:t>
        <a:bodyPr/>
        <a:lstStyle/>
        <a:p>
          <a:endParaRPr lang="en-CA"/>
        </a:p>
      </dgm:t>
    </dgm:pt>
    <dgm:pt modelId="{EC4AC7D9-7D9D-7C4B-AD6B-0196D4E5A92F}" type="sibTrans" cxnId="{70B13E82-AC7B-7146-B7D4-B48F9BDAA00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CA">
            <a:solidFill>
              <a:schemeClr val="accent1"/>
            </a:solidFill>
            <a:effectLst/>
          </a:endParaRPr>
        </a:p>
      </dgm:t>
    </dgm:pt>
    <dgm:pt modelId="{912D9117-5A39-9E4F-9CC6-35A29F1CF96C}" type="pres">
      <dgm:prSet presAssocID="{C04DA9D2-F5AB-A243-8A01-08C39905B9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E1759158-09C5-644C-8CEE-4FBC52A3F1F5}" type="pres">
      <dgm:prSet presAssocID="{525647EA-6978-D540-A9DD-1C731B2DD94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A235EB-32D2-6745-AB92-414663E9F6F8}" type="pres">
      <dgm:prSet presAssocID="{B5988F7F-34AC-1B4D-B170-5A3ABAE86F11}" presName="sibTrans" presStyleLbl="sibTrans2D1" presStyleIdx="0" presStyleCnt="3"/>
      <dgm:spPr/>
      <dgm:t>
        <a:bodyPr/>
        <a:lstStyle/>
        <a:p>
          <a:endParaRPr lang="en-CA"/>
        </a:p>
      </dgm:t>
    </dgm:pt>
    <dgm:pt modelId="{12E5E754-CB72-4845-8E20-C868F032858A}" type="pres">
      <dgm:prSet presAssocID="{B5988F7F-34AC-1B4D-B170-5A3ABAE86F11}" presName="connectorText" presStyleLbl="sibTrans2D1" presStyleIdx="0" presStyleCnt="3"/>
      <dgm:spPr/>
      <dgm:t>
        <a:bodyPr/>
        <a:lstStyle/>
        <a:p>
          <a:endParaRPr lang="en-CA"/>
        </a:p>
      </dgm:t>
    </dgm:pt>
    <dgm:pt modelId="{1B54A8DC-08AC-3249-B668-ED4EF578918A}" type="pres">
      <dgm:prSet presAssocID="{D2D4A342-F2DF-D442-8C50-0C5FEA196E0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2C29C40-17C2-6742-85B8-576C2DE32727}" type="pres">
      <dgm:prSet presAssocID="{AEA84BFB-3025-284F-9C5F-1403BB16486C}" presName="sibTrans" presStyleLbl="sibTrans2D1" presStyleIdx="1" presStyleCnt="3"/>
      <dgm:spPr/>
      <dgm:t>
        <a:bodyPr/>
        <a:lstStyle/>
        <a:p>
          <a:endParaRPr lang="en-CA"/>
        </a:p>
      </dgm:t>
    </dgm:pt>
    <dgm:pt modelId="{E4B96785-D4BD-4442-A1A6-D264B9AF9707}" type="pres">
      <dgm:prSet presAssocID="{AEA84BFB-3025-284F-9C5F-1403BB16486C}" presName="connectorText" presStyleLbl="sibTrans2D1" presStyleIdx="1" presStyleCnt="3"/>
      <dgm:spPr/>
      <dgm:t>
        <a:bodyPr/>
        <a:lstStyle/>
        <a:p>
          <a:endParaRPr lang="en-CA"/>
        </a:p>
      </dgm:t>
    </dgm:pt>
    <dgm:pt modelId="{EBB81B58-21FC-F443-8B95-7102DA9B419F}" type="pres">
      <dgm:prSet presAssocID="{F40AE1DB-6BD9-6940-9945-6DF414C1E5A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A111FCF-B8C0-C247-96C4-5FEB052520F0}" type="pres">
      <dgm:prSet presAssocID="{EC4AC7D9-7D9D-7C4B-AD6B-0196D4E5A92F}" presName="sibTrans" presStyleLbl="sibTrans2D1" presStyleIdx="2" presStyleCnt="3"/>
      <dgm:spPr/>
      <dgm:t>
        <a:bodyPr/>
        <a:lstStyle/>
        <a:p>
          <a:endParaRPr lang="en-CA"/>
        </a:p>
      </dgm:t>
    </dgm:pt>
    <dgm:pt modelId="{547ABB14-3BAC-2B43-B7E6-2C785C940C51}" type="pres">
      <dgm:prSet presAssocID="{EC4AC7D9-7D9D-7C4B-AD6B-0196D4E5A92F}" presName="connectorText" presStyleLbl="sibTrans2D1" presStyleIdx="2" presStyleCnt="3"/>
      <dgm:spPr/>
      <dgm:t>
        <a:bodyPr/>
        <a:lstStyle/>
        <a:p>
          <a:endParaRPr lang="en-CA"/>
        </a:p>
      </dgm:t>
    </dgm:pt>
  </dgm:ptLst>
  <dgm:cxnLst>
    <dgm:cxn modelId="{C7A0010A-2006-A240-82F1-2456DBD1AAB3}" type="presOf" srcId="{EC4AC7D9-7D9D-7C4B-AD6B-0196D4E5A92F}" destId="{6A111FCF-B8C0-C247-96C4-5FEB052520F0}" srcOrd="0" destOrd="0" presId="urn:microsoft.com/office/officeart/2005/8/layout/cycle7"/>
    <dgm:cxn modelId="{A8C99874-BC44-674C-B674-A7852F0526DC}" type="presOf" srcId="{B5988F7F-34AC-1B4D-B170-5A3ABAE86F11}" destId="{12E5E754-CB72-4845-8E20-C868F032858A}" srcOrd="1" destOrd="0" presId="urn:microsoft.com/office/officeart/2005/8/layout/cycle7"/>
    <dgm:cxn modelId="{CE192D12-063A-884F-B138-83ED3C77B97D}" type="presOf" srcId="{C04DA9D2-F5AB-A243-8A01-08C39905B9C5}" destId="{912D9117-5A39-9E4F-9CC6-35A29F1CF96C}" srcOrd="0" destOrd="0" presId="urn:microsoft.com/office/officeart/2005/8/layout/cycle7"/>
    <dgm:cxn modelId="{61D8A860-8671-E645-8DF8-02712E543C1E}" srcId="{C04DA9D2-F5AB-A243-8A01-08C39905B9C5}" destId="{525647EA-6978-D540-A9DD-1C731B2DD947}" srcOrd="0" destOrd="0" parTransId="{241F79B9-8E2E-F946-90C0-48D59F508A4F}" sibTransId="{B5988F7F-34AC-1B4D-B170-5A3ABAE86F11}"/>
    <dgm:cxn modelId="{885E0DA1-D9D3-694D-A3EA-F733EE8E5FC3}" type="presOf" srcId="{AEA84BFB-3025-284F-9C5F-1403BB16486C}" destId="{E4B96785-D4BD-4442-A1A6-D264B9AF9707}" srcOrd="1" destOrd="0" presId="urn:microsoft.com/office/officeart/2005/8/layout/cycle7"/>
    <dgm:cxn modelId="{9B6CE04E-AB5B-7D4B-A182-DAC37A6983D9}" type="presOf" srcId="{525647EA-6978-D540-A9DD-1C731B2DD947}" destId="{E1759158-09C5-644C-8CEE-4FBC52A3F1F5}" srcOrd="0" destOrd="0" presId="urn:microsoft.com/office/officeart/2005/8/layout/cycle7"/>
    <dgm:cxn modelId="{ADB87301-8B25-0040-BC59-0C1161084BD9}" type="presOf" srcId="{B5988F7F-34AC-1B4D-B170-5A3ABAE86F11}" destId="{07A235EB-32D2-6745-AB92-414663E9F6F8}" srcOrd="0" destOrd="0" presId="urn:microsoft.com/office/officeart/2005/8/layout/cycle7"/>
    <dgm:cxn modelId="{70B13E82-AC7B-7146-B7D4-B48F9BDAA00E}" srcId="{C04DA9D2-F5AB-A243-8A01-08C39905B9C5}" destId="{F40AE1DB-6BD9-6940-9945-6DF414C1E5A6}" srcOrd="2" destOrd="0" parTransId="{25ECECD3-5644-9246-BE9D-5F4497DA6BE2}" sibTransId="{EC4AC7D9-7D9D-7C4B-AD6B-0196D4E5A92F}"/>
    <dgm:cxn modelId="{4266E8BD-8D49-F246-A526-9B2A7FD1270C}" type="presOf" srcId="{AEA84BFB-3025-284F-9C5F-1403BB16486C}" destId="{C2C29C40-17C2-6742-85B8-576C2DE32727}" srcOrd="0" destOrd="0" presId="urn:microsoft.com/office/officeart/2005/8/layout/cycle7"/>
    <dgm:cxn modelId="{A3B69863-B2F8-B049-8DE7-A967496A308C}" type="presOf" srcId="{EC4AC7D9-7D9D-7C4B-AD6B-0196D4E5A92F}" destId="{547ABB14-3BAC-2B43-B7E6-2C785C940C51}" srcOrd="1" destOrd="0" presId="urn:microsoft.com/office/officeart/2005/8/layout/cycle7"/>
    <dgm:cxn modelId="{8DEB9B13-9313-5642-9AF0-DAB1DC42BB35}" type="presOf" srcId="{D2D4A342-F2DF-D442-8C50-0C5FEA196E08}" destId="{1B54A8DC-08AC-3249-B668-ED4EF578918A}" srcOrd="0" destOrd="0" presId="urn:microsoft.com/office/officeart/2005/8/layout/cycle7"/>
    <dgm:cxn modelId="{F28F887F-E464-B543-A11D-3378500885CA}" srcId="{C04DA9D2-F5AB-A243-8A01-08C39905B9C5}" destId="{D2D4A342-F2DF-D442-8C50-0C5FEA196E08}" srcOrd="1" destOrd="0" parTransId="{E5A55C8D-C0A3-914A-9403-2E83F1907193}" sibTransId="{AEA84BFB-3025-284F-9C5F-1403BB16486C}"/>
    <dgm:cxn modelId="{903C75F1-DF1C-2B4B-81DA-76214E745068}" type="presOf" srcId="{F40AE1DB-6BD9-6940-9945-6DF414C1E5A6}" destId="{EBB81B58-21FC-F443-8B95-7102DA9B419F}" srcOrd="0" destOrd="0" presId="urn:microsoft.com/office/officeart/2005/8/layout/cycle7"/>
    <dgm:cxn modelId="{B5B3A6D4-EAB8-D948-AA93-EB3969985C85}" type="presParOf" srcId="{912D9117-5A39-9E4F-9CC6-35A29F1CF96C}" destId="{E1759158-09C5-644C-8CEE-4FBC52A3F1F5}" srcOrd="0" destOrd="0" presId="urn:microsoft.com/office/officeart/2005/8/layout/cycle7"/>
    <dgm:cxn modelId="{27E04A46-4887-B643-BA73-88A6C56142EA}" type="presParOf" srcId="{912D9117-5A39-9E4F-9CC6-35A29F1CF96C}" destId="{07A235EB-32D2-6745-AB92-414663E9F6F8}" srcOrd="1" destOrd="0" presId="urn:microsoft.com/office/officeart/2005/8/layout/cycle7"/>
    <dgm:cxn modelId="{840FE5AD-8736-4848-8CE7-D78F31E042E9}" type="presParOf" srcId="{07A235EB-32D2-6745-AB92-414663E9F6F8}" destId="{12E5E754-CB72-4845-8E20-C868F032858A}" srcOrd="0" destOrd="0" presId="urn:microsoft.com/office/officeart/2005/8/layout/cycle7"/>
    <dgm:cxn modelId="{89B24718-3DEF-0047-AAE5-9BEF18BB40C7}" type="presParOf" srcId="{912D9117-5A39-9E4F-9CC6-35A29F1CF96C}" destId="{1B54A8DC-08AC-3249-B668-ED4EF578918A}" srcOrd="2" destOrd="0" presId="urn:microsoft.com/office/officeart/2005/8/layout/cycle7"/>
    <dgm:cxn modelId="{72C8273E-0E84-4540-87FF-4C719DAD1AB1}" type="presParOf" srcId="{912D9117-5A39-9E4F-9CC6-35A29F1CF96C}" destId="{C2C29C40-17C2-6742-85B8-576C2DE32727}" srcOrd="3" destOrd="0" presId="urn:microsoft.com/office/officeart/2005/8/layout/cycle7"/>
    <dgm:cxn modelId="{D1F89708-4CF5-F046-AB2F-954F19BEEAA2}" type="presParOf" srcId="{C2C29C40-17C2-6742-85B8-576C2DE32727}" destId="{E4B96785-D4BD-4442-A1A6-D264B9AF9707}" srcOrd="0" destOrd="0" presId="urn:microsoft.com/office/officeart/2005/8/layout/cycle7"/>
    <dgm:cxn modelId="{838337FF-31B9-5046-8320-C18D8511882E}" type="presParOf" srcId="{912D9117-5A39-9E4F-9CC6-35A29F1CF96C}" destId="{EBB81B58-21FC-F443-8B95-7102DA9B419F}" srcOrd="4" destOrd="0" presId="urn:microsoft.com/office/officeart/2005/8/layout/cycle7"/>
    <dgm:cxn modelId="{53D71F59-F4F9-B445-8300-C9F666826B0E}" type="presParOf" srcId="{912D9117-5A39-9E4F-9CC6-35A29F1CF96C}" destId="{6A111FCF-B8C0-C247-96C4-5FEB052520F0}" srcOrd="5" destOrd="0" presId="urn:microsoft.com/office/officeart/2005/8/layout/cycle7"/>
    <dgm:cxn modelId="{65731E7A-6115-C549-863B-39A776A5F082}" type="presParOf" srcId="{6A111FCF-B8C0-C247-96C4-5FEB052520F0}" destId="{547ABB14-3BAC-2B43-B7E6-2C785C940C5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59158-09C5-644C-8CEE-4FBC52A3F1F5}">
      <dsp:nvSpPr>
        <dsp:cNvPr id="0" name=""/>
        <dsp:cNvSpPr/>
      </dsp:nvSpPr>
      <dsp:spPr>
        <a:xfrm>
          <a:off x="1517177" y="783"/>
          <a:ext cx="1178770" cy="58938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Memory</a:t>
          </a:r>
          <a:endParaRPr lang="en-CA" sz="2200" kern="1200" dirty="0"/>
        </a:p>
      </dsp:txBody>
      <dsp:txXfrm>
        <a:off x="1534439" y="18045"/>
        <a:ext cx="1144246" cy="554861"/>
      </dsp:txXfrm>
    </dsp:sp>
    <dsp:sp modelId="{07A235EB-32D2-6745-AB92-414663E9F6F8}">
      <dsp:nvSpPr>
        <dsp:cNvPr id="0" name=""/>
        <dsp:cNvSpPr/>
      </dsp:nvSpPr>
      <dsp:spPr>
        <a:xfrm rot="3600000">
          <a:off x="2285955" y="1035599"/>
          <a:ext cx="614935" cy="206284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kern="1200">
            <a:solidFill>
              <a:schemeClr val="accent1"/>
            </a:solidFill>
            <a:effectLst/>
          </a:endParaRPr>
        </a:p>
      </dsp:txBody>
      <dsp:txXfrm>
        <a:off x="2347840" y="1076856"/>
        <a:ext cx="491165" cy="123770"/>
      </dsp:txXfrm>
    </dsp:sp>
    <dsp:sp modelId="{1B54A8DC-08AC-3249-B668-ED4EF578918A}">
      <dsp:nvSpPr>
        <dsp:cNvPr id="0" name=""/>
        <dsp:cNvSpPr/>
      </dsp:nvSpPr>
      <dsp:spPr>
        <a:xfrm>
          <a:off x="2490897" y="1687315"/>
          <a:ext cx="1178770" cy="58938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Music</a:t>
          </a:r>
          <a:endParaRPr lang="en-CA" sz="2200" kern="1200" dirty="0"/>
        </a:p>
      </dsp:txBody>
      <dsp:txXfrm>
        <a:off x="2508159" y="1704577"/>
        <a:ext cx="1144246" cy="554861"/>
      </dsp:txXfrm>
    </dsp:sp>
    <dsp:sp modelId="{C2C29C40-17C2-6742-85B8-576C2DE32727}">
      <dsp:nvSpPr>
        <dsp:cNvPr id="0" name=""/>
        <dsp:cNvSpPr/>
      </dsp:nvSpPr>
      <dsp:spPr>
        <a:xfrm rot="10800000">
          <a:off x="1799095" y="1878865"/>
          <a:ext cx="614935" cy="206284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kern="1200">
            <a:solidFill>
              <a:schemeClr val="accent1"/>
            </a:solidFill>
            <a:effectLst/>
          </a:endParaRPr>
        </a:p>
      </dsp:txBody>
      <dsp:txXfrm rot="10800000">
        <a:off x="1860980" y="1920122"/>
        <a:ext cx="491165" cy="123770"/>
      </dsp:txXfrm>
    </dsp:sp>
    <dsp:sp modelId="{EBB81B58-21FC-F443-8B95-7102DA9B419F}">
      <dsp:nvSpPr>
        <dsp:cNvPr id="0" name=""/>
        <dsp:cNvSpPr/>
      </dsp:nvSpPr>
      <dsp:spPr>
        <a:xfrm>
          <a:off x="543458" y="1687315"/>
          <a:ext cx="1178770" cy="58938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Aging</a:t>
          </a:r>
          <a:endParaRPr lang="en-CA" sz="2200" kern="1200" dirty="0"/>
        </a:p>
      </dsp:txBody>
      <dsp:txXfrm>
        <a:off x="560720" y="1704577"/>
        <a:ext cx="1144246" cy="554861"/>
      </dsp:txXfrm>
    </dsp:sp>
    <dsp:sp modelId="{6A111FCF-B8C0-C247-96C4-5FEB052520F0}">
      <dsp:nvSpPr>
        <dsp:cNvPr id="0" name=""/>
        <dsp:cNvSpPr/>
      </dsp:nvSpPr>
      <dsp:spPr>
        <a:xfrm rot="18000000">
          <a:off x="1312235" y="1035599"/>
          <a:ext cx="614935" cy="206284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kern="1200">
            <a:solidFill>
              <a:schemeClr val="accent1"/>
            </a:solidFill>
            <a:effectLst/>
          </a:endParaRPr>
        </a:p>
      </dsp:txBody>
      <dsp:txXfrm>
        <a:off x="1374120" y="1076856"/>
        <a:ext cx="491165" cy="123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845-50B6-45FE-AF8F-9F286F9BE4A8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89B2-826E-41BD-B1F7-A734C17E5E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06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Starting with Young adults &amp; music </a:t>
            </a:r>
          </a:p>
          <a:p>
            <a:pPr lvl="1"/>
            <a:r>
              <a:rPr lang="en-CA" dirty="0" smtClean="0"/>
              <a:t>Speech and movie has been done</a:t>
            </a:r>
          </a:p>
          <a:p>
            <a:r>
              <a:rPr lang="en-CA" dirty="0" smtClean="0"/>
              <a:t>Moving to healthy older adults</a:t>
            </a:r>
          </a:p>
          <a:p>
            <a:pPr lvl="1"/>
            <a:r>
              <a:rPr lang="en-CA" dirty="0" smtClean="0"/>
              <a:t>Same music paradigm as younger adults</a:t>
            </a:r>
          </a:p>
          <a:p>
            <a:pPr lvl="1"/>
            <a:r>
              <a:rPr lang="en-CA" dirty="0" smtClean="0"/>
              <a:t>Introduce well known music </a:t>
            </a:r>
          </a:p>
          <a:p>
            <a:pPr lvl="1"/>
            <a:r>
              <a:rPr lang="en-CA" dirty="0" smtClean="0"/>
              <a:t>Maybe Hitchcock movie?</a:t>
            </a:r>
          </a:p>
          <a:p>
            <a:r>
              <a:rPr lang="en-CA" dirty="0" smtClean="0"/>
              <a:t>Finally to dementia/AD</a:t>
            </a:r>
          </a:p>
          <a:p>
            <a:pPr lvl="1"/>
            <a:r>
              <a:rPr lang="en-CA" dirty="0" smtClean="0"/>
              <a:t>Use well known music only</a:t>
            </a:r>
          </a:p>
          <a:p>
            <a:pPr lvl="1"/>
            <a:r>
              <a:rPr lang="en-CA" dirty="0" smtClean="0"/>
              <a:t>Use well characterized stim – Hitchcock movie, Taken,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6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  <a:p>
            <a:r>
              <a:rPr lang="en-CA"/>
              <a:t>----- Meeting Notes (18-05-03 13:27) -----</a:t>
            </a:r>
          </a:p>
          <a:p>
            <a:r>
              <a:rPr lang="en-CA"/>
              <a:t>Add CBS to young adults - email out to young adults</a:t>
            </a:r>
          </a:p>
          <a:p>
            <a:endParaRPr lang="en-CA"/>
          </a:p>
          <a:p>
            <a:r>
              <a:rPr lang="en-CA"/>
              <a:t>hampshire - cbs &amp; synchrony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37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Over 2-3 weeks,</a:t>
            </a:r>
            <a:r>
              <a:rPr lang="en-CA" baseline="0" dirty="0" smtClean="0"/>
              <a:t> participants listen to 8 stimuli using an online music player that records each time they listen to the songs. </a:t>
            </a:r>
          </a:p>
          <a:p>
            <a:r>
              <a:rPr lang="en-CA" baseline="0" dirty="0" smtClean="0"/>
              <a:t>They also come in to the lab twice a week to listen to the songs in lab (to make sure that they are at least listening to them that much) and to fill out a number of questionnaires. 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1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baseline="0" dirty="0" smtClean="0"/>
              <a:t> session 1= baseline</a:t>
            </a:r>
          </a:p>
          <a:p>
            <a:r>
              <a:rPr lang="en-US" baseline="0" dirty="0" smtClean="0"/>
              <a:t>Lab session 6 = after scan 2</a:t>
            </a:r>
          </a:p>
          <a:p>
            <a:endParaRPr lang="en-US" dirty="0" smtClean="0"/>
          </a:p>
          <a:p>
            <a:r>
              <a:rPr lang="en-US" dirty="0" smtClean="0"/>
              <a:t>Each line is one participant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all get better! They are learning the songs</a:t>
            </a:r>
          </a:p>
          <a:p>
            <a:r>
              <a:rPr lang="en-US" baseline="0" dirty="0" smtClean="0"/>
              <a:t>Average before scan 1 = 36.5%</a:t>
            </a:r>
          </a:p>
          <a:p>
            <a:r>
              <a:rPr lang="en-US" baseline="0" dirty="0" smtClean="0"/>
              <a:t>Average after scan 2 = 82%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the familiarity test scores after scan 2 relate to the number of times a participant heard the song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look related to lyric modification score</a:t>
            </a:r>
          </a:p>
          <a:p>
            <a:r>
              <a:rPr lang="en-US" baseline="0" dirty="0" smtClean="0"/>
              <a:t>Looks related to melody memory score</a:t>
            </a:r>
          </a:p>
          <a:p>
            <a:r>
              <a:rPr lang="en-US" baseline="0" dirty="0" smtClean="0"/>
              <a:t>----- Meeting Notes (18-05-03 13:27) -----</a:t>
            </a:r>
          </a:p>
          <a:p>
            <a:r>
              <a:rPr lang="en-US" baseline="0" dirty="0" smtClean="0"/>
              <a:t>melodic memory related to lyric mod?</a:t>
            </a:r>
          </a:p>
          <a:p>
            <a:r>
              <a:rPr lang="en-US" baseline="0" dirty="0" smtClean="0"/>
              <a:t>behavioural results related to fmri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1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  <a:p>
            <a:r>
              <a:rPr lang="en-CA"/>
              <a:t>----- Meeting Notes (18-05-03 13:27) -----</a:t>
            </a:r>
          </a:p>
          <a:p>
            <a:r>
              <a:rPr lang="en-CA"/>
              <a:t>effects of interest - F interest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59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18-05-03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Committee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May 3,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6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3" y="12113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Final </a:t>
            </a:r>
            <a:r>
              <a:rPr lang="en-US" dirty="0" err="1" smtClean="0"/>
              <a:t>Behavioural</a:t>
            </a:r>
            <a:r>
              <a:rPr lang="en-US" dirty="0" smtClean="0"/>
              <a:t> Memory Tests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6262" y="1077364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scores after scan 2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437661"/>
              </p:ext>
            </p:extLst>
          </p:nvPr>
        </p:nvGraphicFramePr>
        <p:xfrm>
          <a:off x="260126" y="1446696"/>
          <a:ext cx="4088850" cy="279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11358"/>
              </p:ext>
            </p:extLst>
          </p:nvPr>
        </p:nvGraphicFramePr>
        <p:xfrm>
          <a:off x="4630325" y="3323063"/>
          <a:ext cx="3818118" cy="2927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528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66" y="0"/>
            <a:ext cx="7886700" cy="1325563"/>
          </a:xfrm>
        </p:spPr>
        <p:txBody>
          <a:bodyPr/>
          <a:lstStyle/>
          <a:p>
            <a:r>
              <a:rPr lang="en-CA" dirty="0" smtClean="0"/>
              <a:t>Preliminary fMRI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460" y="1434835"/>
            <a:ext cx="4967297" cy="523649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Familiarity </a:t>
            </a:r>
            <a:r>
              <a:rPr lang="en-CA" dirty="0" err="1" smtClean="0"/>
              <a:t>covaries</a:t>
            </a:r>
            <a:r>
              <a:rPr lang="en-CA" dirty="0" smtClean="0"/>
              <a:t> with auditory activity in the superior temporal gyrus</a:t>
            </a:r>
          </a:p>
          <a:p>
            <a:pPr lvl="1"/>
            <a:r>
              <a:rPr lang="en-CA" dirty="0" smtClean="0"/>
              <a:t>More activity the less familiar the songs are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Familiarity X presence of lyrics</a:t>
            </a:r>
          </a:p>
          <a:p>
            <a:pPr lvl="1"/>
            <a:r>
              <a:rPr lang="en-CA" dirty="0" smtClean="0"/>
              <a:t>More activation to familiar music with lyrics than familiar music without lyrics or unfamiliar music</a:t>
            </a:r>
          </a:p>
          <a:p>
            <a:endParaRPr lang="en-CA" sz="1600" dirty="0" smtClean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 smtClean="0"/>
              <a:t>Both significant at the cluster level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Screen Shot 2018-05-02 at 7.12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5" b="5164"/>
          <a:stretch/>
        </p:blipFill>
        <p:spPr>
          <a:xfrm>
            <a:off x="5855153" y="1073047"/>
            <a:ext cx="2741114" cy="2569666"/>
          </a:xfrm>
          <a:prstGeom prst="rect">
            <a:avLst/>
          </a:prstGeom>
        </p:spPr>
      </p:pic>
      <p:pic>
        <p:nvPicPr>
          <p:cNvPr id="7" name="Picture 6" descr="Screen Shot 2018-05-02 at 7.31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38" y="3941437"/>
            <a:ext cx="2751244" cy="26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2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5" y="1576720"/>
            <a:ext cx="7736167" cy="5036741"/>
          </a:xfrm>
        </p:spPr>
        <p:txBody>
          <a:bodyPr>
            <a:normAutofit/>
          </a:bodyPr>
          <a:lstStyle/>
          <a:p>
            <a:r>
              <a:rPr lang="en-CA" dirty="0" smtClean="0"/>
              <a:t>Evidence that memory for music is preserved in late stages of Alzheimer’s disease</a:t>
            </a:r>
          </a:p>
          <a:p>
            <a:endParaRPr lang="en-CA" dirty="0" smtClean="0"/>
          </a:p>
          <a:p>
            <a:r>
              <a:rPr lang="en-CA" dirty="0" smtClean="0"/>
              <a:t>Why </a:t>
            </a:r>
            <a:r>
              <a:rPr lang="en-CA" dirty="0"/>
              <a:t>is </a:t>
            </a:r>
            <a:r>
              <a:rPr lang="en-CA" dirty="0" smtClean="0"/>
              <a:t>memory </a:t>
            </a:r>
            <a:r>
              <a:rPr lang="en-CA" dirty="0"/>
              <a:t>for music ‘special’</a:t>
            </a:r>
            <a:r>
              <a:rPr lang="en-CA" dirty="0" smtClean="0"/>
              <a:t>?</a:t>
            </a:r>
          </a:p>
          <a:p>
            <a:pPr marL="0" indent="0">
              <a:buNone/>
            </a:pPr>
            <a:r>
              <a:rPr lang="en-CA" sz="2000" dirty="0" smtClean="0"/>
              <a:t>How </a:t>
            </a:r>
            <a:r>
              <a:rPr lang="en-CA" sz="2000" dirty="0"/>
              <a:t>does the way the brain </a:t>
            </a:r>
            <a:r>
              <a:rPr lang="en-CA" sz="2000" dirty="0" smtClean="0"/>
              <a:t>processes or remembers</a:t>
            </a:r>
            <a:br>
              <a:rPr lang="en-CA" sz="2000" dirty="0" smtClean="0"/>
            </a:br>
            <a:r>
              <a:rPr lang="en-CA" sz="2000" dirty="0" smtClean="0"/>
              <a:t> music change </a:t>
            </a:r>
            <a:r>
              <a:rPr lang="en-CA" sz="2000" dirty="0"/>
              <a:t>as we age</a:t>
            </a:r>
            <a:r>
              <a:rPr lang="en-CA" sz="2000" dirty="0" smtClean="0"/>
              <a:t>?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 smtClean="0"/>
              <a:t>Using:</a:t>
            </a:r>
          </a:p>
          <a:p>
            <a:pPr lvl="1"/>
            <a:r>
              <a:rPr lang="en-CA" dirty="0" smtClean="0"/>
              <a:t>BOLD fMRI data</a:t>
            </a:r>
          </a:p>
          <a:p>
            <a:pPr lvl="1"/>
            <a:r>
              <a:rPr lang="en-CA" dirty="0" smtClean="0"/>
              <a:t>Inter-subject synchrony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28338899"/>
              </p:ext>
            </p:extLst>
          </p:nvPr>
        </p:nvGraphicFramePr>
        <p:xfrm>
          <a:off x="4969198" y="2569471"/>
          <a:ext cx="4213126" cy="2277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187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new?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Characterizing music familiarity without using long-known music</a:t>
            </a:r>
          </a:p>
          <a:p>
            <a:pPr lvl="1"/>
            <a:r>
              <a:rPr lang="en-CA" dirty="0" smtClean="0"/>
              <a:t>Training paradigm controls for musical characteristics between known and unknown music</a:t>
            </a:r>
          </a:p>
          <a:p>
            <a:r>
              <a:rPr lang="en-CA" dirty="0" smtClean="0"/>
              <a:t>Inter-subject synchrony</a:t>
            </a:r>
          </a:p>
          <a:p>
            <a:pPr lvl="1"/>
            <a:r>
              <a:rPr lang="en-CA" dirty="0" smtClean="0"/>
              <a:t>The way synchrony to music changes as we age has not yet been characterized.</a:t>
            </a:r>
            <a:endParaRPr lang="en-CA" dirty="0"/>
          </a:p>
          <a:p>
            <a:pPr lvl="1"/>
            <a:r>
              <a:rPr lang="en-CA" dirty="0" smtClean="0"/>
              <a:t>Exploring </a:t>
            </a:r>
            <a:r>
              <a:rPr lang="en-CA" dirty="0"/>
              <a:t>how other factors relate to </a:t>
            </a:r>
            <a:r>
              <a:rPr lang="en-CA" dirty="0" smtClean="0"/>
              <a:t>synchrony (e.g. familiarity</a:t>
            </a:r>
            <a:r>
              <a:rPr lang="en-CA" dirty="0"/>
              <a:t>, </a:t>
            </a:r>
            <a:r>
              <a:rPr lang="en-CA" dirty="0" smtClean="0"/>
              <a:t>cognition)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05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2972" y="1012885"/>
            <a:ext cx="3016313" cy="1376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Marker of music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Tightly controlled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How lyrics/language interact with familiarity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973" y="2389012"/>
            <a:ext cx="3016313" cy="1756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the marker of music familiarity change with age?</a:t>
            </a:r>
          </a:p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Run music training paradigm &amp; use long known music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660174" y="1003687"/>
            <a:ext cx="3016313" cy="1376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young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Movies/speech has been done – music is a novel stimulus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0175" y="2379959"/>
            <a:ext cx="3016313" cy="1756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</a:t>
            </a:r>
            <a:r>
              <a:rPr lang="en-CA" sz="1200" b="1" dirty="0">
                <a:solidFill>
                  <a:schemeClr val="tx1"/>
                </a:solidFill>
              </a:rPr>
              <a:t>m</a:t>
            </a:r>
            <a:r>
              <a:rPr lang="en-CA" sz="1200" b="1" dirty="0" smtClean="0">
                <a:solidFill>
                  <a:schemeClr val="tx1"/>
                </a:solidFill>
              </a:rPr>
              <a:t>usic synchrony change with age?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older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Synchrony to long known music as comparison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30806" y="2592715"/>
            <a:ext cx="2098214" cy="310533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Older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cognition change as we age?</a:t>
            </a:r>
            <a:endParaRPr lang="en-CA" sz="1200" dirty="0">
              <a:solidFill>
                <a:schemeClr val="tx1"/>
              </a:solidFill>
            </a:endParaRPr>
          </a:p>
          <a:p>
            <a:pPr algn="ctr"/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CBS as an addition to better differentiate </a:t>
            </a:r>
            <a:r>
              <a:rPr lang="en-CA" sz="1200" dirty="0" err="1" smtClean="0">
                <a:solidFill>
                  <a:schemeClr val="tx1"/>
                </a:solidFill>
              </a:rPr>
              <a:t>MoCA</a:t>
            </a:r>
            <a:r>
              <a:rPr lang="en-CA" sz="1200" dirty="0" smtClean="0">
                <a:solidFill>
                  <a:schemeClr val="tx1"/>
                </a:solidFill>
              </a:rPr>
              <a:t>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</a:t>
            </a:r>
            <a:r>
              <a:rPr lang="en-CA" sz="1200" dirty="0" smtClean="0">
                <a:solidFill>
                  <a:srgbClr val="C00000"/>
                </a:solidFill>
              </a:rPr>
              <a:t>scores</a:t>
            </a:r>
            <a:endParaRPr lang="en-CA" sz="1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2971" y="4131929"/>
            <a:ext cx="3016313" cy="17788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Early AD or dementia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How does the marker of music familiarity change with </a:t>
            </a:r>
            <a:r>
              <a:rPr lang="en-CA" sz="1200" b="1" dirty="0" smtClean="0">
                <a:solidFill>
                  <a:schemeClr val="tx1"/>
                </a:solidFill>
              </a:rPr>
              <a:t>aging disorders?</a:t>
            </a:r>
          </a:p>
          <a:p>
            <a:pPr algn="ctr"/>
            <a:endParaRPr lang="en-CA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Long known stim only</a:t>
            </a:r>
          </a:p>
        </p:txBody>
      </p:sp>
      <p:pic>
        <p:nvPicPr>
          <p:cNvPr id="1026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10" y="1064482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3" y="1064482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589607" y="2210945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83590" y="2210945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35518" y="3267198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7" y="554161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9065" y="557442"/>
            <a:ext cx="2859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= data collection &amp; analysis ongoing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3665620" y="4136476"/>
            <a:ext cx="3010867" cy="17788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Early AD or dementia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music synchrony change with aging disorders?</a:t>
            </a:r>
          </a:p>
          <a:p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Synchrony to long known stim only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9607" y="4047290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83590" y="4047290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46" y="2689270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6535518" y="5021368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60174" y="3829743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969" y="3853042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60174" y="5447615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2968" y="5521511"/>
            <a:ext cx="102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C00000"/>
                </a:solidFill>
              </a:rPr>
              <a:t>CBS scores</a:t>
            </a:r>
          </a:p>
        </p:txBody>
      </p:sp>
    </p:spTree>
    <p:extLst>
      <p:ext uri="{BB962C8B-B14F-4D97-AF65-F5344CB8AC3E}">
        <p14:creationId xmlns:p14="http://schemas.microsoft.com/office/powerpoint/2010/main" val="387742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22" grpId="0"/>
      <p:bldP spid="18" grpId="0" animBg="1"/>
      <p:bldP spid="3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2"/>
            <a:ext cx="7886700" cy="1325563"/>
          </a:xfrm>
        </p:spPr>
        <p:txBody>
          <a:bodyPr/>
          <a:lstStyle/>
          <a:p>
            <a:r>
              <a:rPr lang="en-US" dirty="0" smtClean="0"/>
              <a:t>Training Paradigm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70952"/>
            <a:ext cx="7886700" cy="4351338"/>
          </a:xfrm>
        </p:spPr>
        <p:txBody>
          <a:bodyPr/>
          <a:lstStyle/>
          <a:p>
            <a:r>
              <a:rPr lang="en-US" dirty="0"/>
              <a:t>Scan 1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Baseline familiarity test</a:t>
            </a:r>
          </a:p>
          <a:p>
            <a:pPr lvl="1"/>
            <a:r>
              <a:rPr lang="en-US" dirty="0"/>
              <a:t>fMRI </a:t>
            </a:r>
            <a:r>
              <a:rPr lang="en-US" dirty="0" smtClean="0"/>
              <a:t>scan</a:t>
            </a:r>
          </a:p>
          <a:p>
            <a:r>
              <a:rPr lang="en-US" dirty="0"/>
              <a:t>Training </a:t>
            </a:r>
            <a:r>
              <a:rPr lang="mr-IN" dirty="0"/>
              <a:t>–</a:t>
            </a:r>
            <a:r>
              <a:rPr lang="en-US" dirty="0"/>
              <a:t> 2-3 weeks </a:t>
            </a:r>
            <a:r>
              <a:rPr lang="mr-IN" dirty="0"/>
              <a:t>–</a:t>
            </a:r>
            <a:r>
              <a:rPr lang="en-US" dirty="0"/>
              <a:t> only 8 stimuli</a:t>
            </a:r>
          </a:p>
          <a:p>
            <a:pPr lvl="1"/>
            <a:r>
              <a:rPr lang="en-US" dirty="0"/>
              <a:t>Music player with questions</a:t>
            </a:r>
          </a:p>
          <a:p>
            <a:pPr lvl="1"/>
            <a:r>
              <a:rPr lang="en-US" dirty="0"/>
              <a:t>Lab sessions 2x per </a:t>
            </a:r>
            <a:r>
              <a:rPr lang="en-US" dirty="0" smtClean="0"/>
              <a:t>week</a:t>
            </a:r>
          </a:p>
          <a:p>
            <a:r>
              <a:rPr lang="en-US" dirty="0"/>
              <a:t>Scan 2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Final familiarity test</a:t>
            </a:r>
          </a:p>
          <a:p>
            <a:pPr lvl="1"/>
            <a:r>
              <a:rPr lang="en-US" dirty="0"/>
              <a:t>fMRI scan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176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881" y="2677619"/>
            <a:ext cx="8760441" cy="315843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But don’t rush me now, I can hear you coming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But don’t rush me now, I can hear you 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Melody Familiarity</a:t>
            </a:r>
          </a:p>
          <a:p>
            <a:pPr lvl="1"/>
            <a:r>
              <a:rPr lang="en-US" dirty="0" smtClean="0"/>
              <a:t>Forced choice between 2 sec clips 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 err="1" smtClean="0"/>
              <a:t>vs</a:t>
            </a:r>
            <a:r>
              <a:rPr lang="en-US" dirty="0" smtClean="0"/>
              <a:t> Unfamiliar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21513" y="3071511"/>
            <a:ext cx="6714434" cy="485913"/>
            <a:chOff x="1148522" y="1535043"/>
            <a:chExt cx="6714434" cy="485913"/>
          </a:xfrm>
        </p:grpSpPr>
        <p:sp>
          <p:nvSpPr>
            <p:cNvPr id="12" name="Rectangle 11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11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 participants</a:t>
            </a:r>
          </a:p>
          <a:p>
            <a:pPr lvl="1"/>
            <a:r>
              <a:rPr lang="en-US" dirty="0" smtClean="0"/>
              <a:t>Average age: 24</a:t>
            </a:r>
          </a:p>
          <a:p>
            <a:pPr lvl="1"/>
            <a:r>
              <a:rPr lang="en-US" dirty="0"/>
              <a:t>6</a:t>
            </a:r>
            <a:r>
              <a:rPr lang="en-US" dirty="0" smtClean="0"/>
              <a:t> males</a:t>
            </a:r>
          </a:p>
          <a:p>
            <a:r>
              <a:rPr lang="en-US" dirty="0" smtClean="0"/>
              <a:t># of listens: 7-23</a:t>
            </a:r>
          </a:p>
          <a:p>
            <a:r>
              <a:rPr lang="en-US" dirty="0" smtClean="0"/>
              <a:t># of days between scans: 14-29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19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 Modification Task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610392" y="3840848"/>
            <a:ext cx="331849" cy="3176539"/>
          </a:xfrm>
          <a:prstGeom prst="rightBrace">
            <a:avLst>
              <a:gd name="adj1" fmla="val 16370"/>
              <a:gd name="adj2" fmla="val 50853"/>
            </a:avLst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850024"/>
              </p:ext>
            </p:extLst>
          </p:nvPr>
        </p:nvGraphicFramePr>
        <p:xfrm>
          <a:off x="1318830" y="1656040"/>
          <a:ext cx="6506339" cy="370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13126" y="568557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 lab sessions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2185531" y="3790699"/>
            <a:ext cx="135803" cy="144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7177888" y="2135110"/>
            <a:ext cx="135803" cy="144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98231" y="2207538"/>
            <a:ext cx="4992357" cy="168818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6049" y="6054908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14 participants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613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1805</TotalTime>
  <Words>823</Words>
  <Application>Microsoft Macintosh PowerPoint</Application>
  <PresentationFormat>On-screen Show (4:3)</PresentationFormat>
  <Paragraphs>154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Committee Meeting</vt:lpstr>
      <vt:lpstr>General question</vt:lpstr>
      <vt:lpstr>What is new?</vt:lpstr>
      <vt:lpstr>PowerPoint Presentation</vt:lpstr>
      <vt:lpstr>Training Paradigm</vt:lpstr>
      <vt:lpstr>Familiarity test 1</vt:lpstr>
      <vt:lpstr>Familiarity test 2</vt:lpstr>
      <vt:lpstr>Data so far</vt:lpstr>
      <vt:lpstr>Lyric Modification Task</vt:lpstr>
      <vt:lpstr>Final Behavioural Memory Tests</vt:lpstr>
      <vt:lpstr>Preliminary fMRI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29</cp:revision>
  <cp:lastPrinted>2018-04-24T17:45:14Z</cp:lastPrinted>
  <dcterms:created xsi:type="dcterms:W3CDTF">2018-04-20T13:26:16Z</dcterms:created>
  <dcterms:modified xsi:type="dcterms:W3CDTF">2018-05-03T17:44:03Z</dcterms:modified>
</cp:coreProperties>
</file>