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97" r:id="rId3"/>
    <p:sldId id="279" r:id="rId4"/>
    <p:sldId id="272" r:id="rId5"/>
    <p:sldId id="275" r:id="rId6"/>
    <p:sldId id="276" r:id="rId7"/>
    <p:sldId id="277" r:id="rId8"/>
    <p:sldId id="261" r:id="rId9"/>
    <p:sldId id="262" r:id="rId10"/>
    <p:sldId id="265" r:id="rId11"/>
    <p:sldId id="264" r:id="rId12"/>
    <p:sldId id="257" r:id="rId13"/>
    <p:sldId id="266" r:id="rId14"/>
    <p:sldId id="267" r:id="rId15"/>
    <p:sldId id="292" r:id="rId16"/>
    <p:sldId id="293" r:id="rId17"/>
    <p:sldId id="294" r:id="rId18"/>
    <p:sldId id="258" r:id="rId19"/>
    <p:sldId id="295" r:id="rId20"/>
    <p:sldId id="296" r:id="rId21"/>
    <p:sldId id="298" r:id="rId22"/>
    <p:sldId id="299" r:id="rId23"/>
    <p:sldId id="300" r:id="rId24"/>
    <p:sldId id="301" r:id="rId25"/>
    <p:sldId id="302" r:id="rId26"/>
    <p:sldId id="303" r:id="rId27"/>
    <p:sldId id="304" r:id="rId28"/>
    <p:sldId id="268"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44"/>
    <p:restoredTop sz="73902" autoAdjust="0"/>
  </p:normalViewPr>
  <p:slideViewPr>
    <p:cSldViewPr snapToGrid="0" snapToObjects="1">
      <p:cViewPr varScale="1">
        <p:scale>
          <a:sx n="98" d="100"/>
          <a:sy n="98" d="100"/>
        </p:scale>
        <p:origin x="75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54C78-2090-C64C-9F6A-B51B239D54AE}" type="datetimeFigureOut">
              <a:rPr lang="en-US" smtClean="0"/>
              <a:t>9/5/17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90E3-8C05-AF43-8579-8D2D04A296B0}" type="slidenum">
              <a:rPr lang="en-US" smtClean="0"/>
              <a:t>‹#›</a:t>
            </a:fld>
            <a:endParaRPr lang="en-US"/>
          </a:p>
        </p:txBody>
      </p:sp>
    </p:spTree>
    <p:extLst>
      <p:ext uri="{BB962C8B-B14F-4D97-AF65-F5344CB8AC3E}">
        <p14:creationId xmlns:p14="http://schemas.microsoft.com/office/powerpoint/2010/main" val="17779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CN</a:t>
            </a:r>
            <a:r>
              <a:rPr lang="en-CA" baseline="0" smtClean="0"/>
              <a:t> - </a:t>
            </a:r>
            <a:endParaRPr lang="en-CA" smtClean="0"/>
          </a:p>
          <a:p>
            <a:r>
              <a:rPr lang="en-CA" dirty="0" smtClean="0"/>
              <a:t>PM</a:t>
            </a:r>
            <a:r>
              <a:rPr lang="en-CA" baseline="0" dirty="0" smtClean="0"/>
              <a:t> – severe semantic and episodic memory deficits – poor performance on Wechsler memory scale</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4</a:t>
            </a:fld>
            <a:endParaRPr lang="en-US"/>
          </a:p>
        </p:txBody>
      </p:sp>
    </p:spTree>
    <p:extLst>
      <p:ext uri="{BB962C8B-B14F-4D97-AF65-F5344CB8AC3E}">
        <p14:creationId xmlns:p14="http://schemas.microsoft.com/office/powerpoint/2010/main" val="387588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Posterior inferior temporal cortex (PITC) may be an interface between lyrics and melody to facilitate the recognition of familiar songs </a:t>
            </a:r>
            <a:r>
              <a:rPr lang="en-US" sz="1400" dirty="0" smtClean="0"/>
              <a:t>(Saito et al, 2012)</a:t>
            </a:r>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5</a:t>
            </a:fld>
            <a:endParaRPr lang="en-US"/>
          </a:p>
        </p:txBody>
      </p:sp>
    </p:spTree>
    <p:extLst>
      <p:ext uri="{BB962C8B-B14F-4D97-AF65-F5344CB8AC3E}">
        <p14:creationId xmlns:p14="http://schemas.microsoft.com/office/powerpoint/2010/main" val="353048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p>
          <a:p>
            <a:endParaRPr lang="en-CA" dirty="0" smtClean="0"/>
          </a:p>
          <a:p>
            <a:r>
              <a:rPr lang="en-CA" dirty="0" smtClean="0"/>
              <a:t>The 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ISS: Abrams</a:t>
            </a:r>
            <a:r>
              <a:rPr lang="en-CA" baseline="0" dirty="0" smtClean="0"/>
              <a:t> 2013</a:t>
            </a:r>
          </a:p>
          <a:p>
            <a:r>
              <a:rPr lang="en-CA" dirty="0" smtClean="0"/>
              <a:t>We found that music synchronizes brain responses across listeners in bilateral auditory midbrain and thalamus, primary auditory and auditory association cortex, right-lateralized structures in frontal and parietal cortex, and motor planning regions of the brain.</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8</a:t>
            </a:fld>
            <a:endParaRPr lang="en-US"/>
          </a:p>
        </p:txBody>
      </p:sp>
    </p:spTree>
    <p:extLst>
      <p:ext uri="{BB962C8B-B14F-4D97-AF65-F5344CB8AC3E}">
        <p14:creationId xmlns:p14="http://schemas.microsoft.com/office/powerpoint/2010/main" val="229662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(17-05-11 10:57) -----</a:t>
            </a:r>
          </a:p>
          <a:p>
            <a:r>
              <a:rPr lang="en-CA"/>
              <a:t>music + lyrics association</a:t>
            </a:r>
          </a:p>
          <a:p>
            <a:endParaRPr lang="en-CA"/>
          </a:p>
        </p:txBody>
      </p:sp>
      <p:sp>
        <p:nvSpPr>
          <p:cNvPr id="4" name="Slide Number Placeholder 3"/>
          <p:cNvSpPr>
            <a:spLocks noGrp="1"/>
          </p:cNvSpPr>
          <p:nvPr>
            <p:ph type="sldNum" sz="quarter" idx="10"/>
          </p:nvPr>
        </p:nvSpPr>
        <p:spPr/>
        <p:txBody>
          <a:bodyPr/>
          <a:lstStyle/>
          <a:p>
            <a:fld id="{BA0C90E3-8C05-AF43-8579-8D2D04A296B0}" type="slidenum">
              <a:rPr lang="en-US" smtClean="0"/>
              <a:t>18</a:t>
            </a:fld>
            <a:endParaRPr lang="en-US"/>
          </a:p>
        </p:txBody>
      </p:sp>
    </p:spTree>
    <p:extLst>
      <p:ext uri="{BB962C8B-B14F-4D97-AF65-F5344CB8AC3E}">
        <p14:creationId xmlns:p14="http://schemas.microsoft.com/office/powerpoint/2010/main" val="222060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6DC0-26B1-5841-8BF7-BB7DFB8B1BE2}"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6DC0-26B1-5841-8BF7-BB7DFB8B1BE2}"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6DC0-26B1-5841-8BF7-BB7DFB8B1BE2}" type="datetimeFigureOut">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76DC0-26B1-5841-8BF7-BB7DFB8B1BE2}" type="datetimeFigureOut">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6DC0-26B1-5841-8BF7-BB7DFB8B1BE2}" type="datetimeFigureOut">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76DC0-26B1-5841-8BF7-BB7DFB8B1BE2}" type="datetimeFigureOut">
              <a:rPr lang="en-US" smtClean="0"/>
              <a:t>9/5/17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D32FE-C56B-A24B-8CB0-018FD44D7D8C}" type="slidenum">
              <a:rPr lang="en-US" smtClean="0"/>
              <a:t>‹#›</a:t>
            </a:fld>
            <a:endParaRPr lang="en-US"/>
          </a:p>
        </p:txBody>
      </p:sp>
    </p:spTree>
    <p:extLst>
      <p:ext uri="{BB962C8B-B14F-4D97-AF65-F5344CB8AC3E}">
        <p14:creationId xmlns:p14="http://schemas.microsoft.com/office/powerpoint/2010/main" val="1517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Retreat</a:t>
            </a:r>
            <a:endParaRPr lang="en-US" dirty="0"/>
          </a:p>
        </p:txBody>
      </p:sp>
      <p:sp>
        <p:nvSpPr>
          <p:cNvPr id="3" name="Subtitle 2"/>
          <p:cNvSpPr>
            <a:spLocks noGrp="1"/>
          </p:cNvSpPr>
          <p:nvPr>
            <p:ph type="subTitle" idx="1"/>
          </p:nvPr>
        </p:nvSpPr>
        <p:spPr/>
        <p:txBody>
          <a:bodyPr/>
          <a:lstStyle/>
          <a:p>
            <a:r>
              <a:rPr lang="en-US" dirty="0" smtClean="0"/>
              <a:t>Avital Sternin</a:t>
            </a:r>
          </a:p>
          <a:p>
            <a:r>
              <a:rPr lang="en-US" dirty="0" smtClean="0"/>
              <a:t>September 6, 2017</a:t>
            </a:r>
            <a:endParaRPr lang="en-US" dirty="0"/>
          </a:p>
        </p:txBody>
      </p:sp>
    </p:spTree>
    <p:extLst>
      <p:ext uri="{BB962C8B-B14F-4D97-AF65-F5344CB8AC3E}">
        <p14:creationId xmlns:p14="http://schemas.microsoft.com/office/powerpoint/2010/main" val="565533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26341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627880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516842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897424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Scan 1</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Scan 2</a:t>
            </a:r>
            <a:endParaRPr lang="en-US" dirty="0"/>
          </a:p>
        </p:txBody>
      </p:sp>
    </p:spTree>
    <p:extLst>
      <p:ext uri="{BB962C8B-B14F-4D97-AF65-F5344CB8AC3E}">
        <p14:creationId xmlns:p14="http://schemas.microsoft.com/office/powerpoint/2010/main" val="79177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622" b="48892"/>
          <a:stretch/>
        </p:blipFill>
        <p:spPr>
          <a:xfrm>
            <a:off x="151567" y="130168"/>
            <a:ext cx="4611643" cy="3514369"/>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207" b="48381"/>
          <a:stretch/>
        </p:blipFill>
        <p:spPr>
          <a:xfrm>
            <a:off x="4533537" y="3187337"/>
            <a:ext cx="4375331" cy="3540034"/>
          </a:xfrm>
          <a:prstGeom prst="rect">
            <a:avLst/>
          </a:prstGeom>
        </p:spPr>
      </p:pic>
    </p:spTree>
    <p:extLst>
      <p:ext uri="{BB962C8B-B14F-4D97-AF65-F5344CB8AC3E}">
        <p14:creationId xmlns:p14="http://schemas.microsoft.com/office/powerpoint/2010/main" val="98167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759" b="48381"/>
          <a:stretch/>
        </p:blipFill>
        <p:spPr>
          <a:xfrm>
            <a:off x="158207" y="130629"/>
            <a:ext cx="4531360" cy="354003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104" b="49143"/>
          <a:stretch/>
        </p:blipFill>
        <p:spPr>
          <a:xfrm>
            <a:off x="4546963" y="3148148"/>
            <a:ext cx="4479471" cy="3487783"/>
          </a:xfrm>
          <a:prstGeom prst="rect">
            <a:avLst/>
          </a:prstGeom>
        </p:spPr>
      </p:pic>
    </p:spTree>
    <p:extLst>
      <p:ext uri="{BB962C8B-B14F-4D97-AF65-F5344CB8AC3E}">
        <p14:creationId xmlns:p14="http://schemas.microsoft.com/office/powerpoint/2010/main" val="1106882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097" b="47619"/>
          <a:stretch/>
        </p:blipFill>
        <p:spPr>
          <a:xfrm>
            <a:off x="132806" y="130628"/>
            <a:ext cx="4556760" cy="359228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757" b="48381"/>
          <a:stretch/>
        </p:blipFill>
        <p:spPr>
          <a:xfrm>
            <a:off x="4546600" y="3187338"/>
            <a:ext cx="4532086" cy="3540034"/>
          </a:xfrm>
          <a:prstGeom prst="rect">
            <a:avLst/>
          </a:prstGeom>
        </p:spPr>
      </p:pic>
    </p:spTree>
    <p:extLst>
      <p:ext uri="{BB962C8B-B14F-4D97-AF65-F5344CB8AC3E}">
        <p14:creationId xmlns:p14="http://schemas.microsoft.com/office/powerpoint/2010/main" val="417956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(10,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task</a:t>
            </a:r>
          </a:p>
          <a:p>
            <a:pPr lvl="2"/>
            <a:r>
              <a:rPr lang="en-US" dirty="0"/>
              <a:t>l</a:t>
            </a:r>
            <a:r>
              <a:rPr lang="en-US" dirty="0" smtClean="0"/>
              <a:t>earned vs. unlearned songs</a:t>
            </a:r>
          </a:p>
          <a:p>
            <a:pPr lvl="1"/>
            <a:r>
              <a:rPr lang="en-US" dirty="0" smtClean="0"/>
              <a:t>During session 2 (~25 clip pairs)</a:t>
            </a:r>
          </a:p>
        </p:txBody>
      </p:sp>
    </p:spTree>
    <p:extLst>
      <p:ext uri="{BB962C8B-B14F-4D97-AF65-F5344CB8AC3E}">
        <p14:creationId xmlns:p14="http://schemas.microsoft.com/office/powerpoint/2010/main" val="2032490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Other Study:</a:t>
            </a:r>
            <a:br>
              <a:rPr lang="en-US" sz="4000" dirty="0" smtClean="0"/>
            </a:br>
            <a:r>
              <a:rPr lang="en-US" sz="4000" dirty="0" smtClean="0"/>
              <a:t>Music Synchronization in Alzheimer’s</a:t>
            </a:r>
            <a:endParaRPr lang="en-US" sz="4000" dirty="0"/>
          </a:p>
        </p:txBody>
      </p:sp>
      <p:sp>
        <p:nvSpPr>
          <p:cNvPr id="3" name="Content Placeholder 2"/>
          <p:cNvSpPr>
            <a:spLocks noGrp="1"/>
          </p:cNvSpPr>
          <p:nvPr>
            <p:ph idx="1"/>
          </p:nvPr>
        </p:nvSpPr>
        <p:spPr/>
        <p:txBody>
          <a:bodyPr/>
          <a:lstStyle/>
          <a:p>
            <a:r>
              <a:rPr lang="en-US" dirty="0" smtClean="0"/>
              <a:t>Hitchcock movie, familiar, unfamiliar music</a:t>
            </a:r>
          </a:p>
          <a:p>
            <a:pPr lvl="1"/>
            <a:r>
              <a:rPr lang="en-US" dirty="0"/>
              <a:t>inter-subject synchrony</a:t>
            </a:r>
            <a:endParaRPr lang="en-US" dirty="0" smtClean="0"/>
          </a:p>
          <a:p>
            <a:r>
              <a:rPr lang="en-US" dirty="0" smtClean="0"/>
              <a:t>Young controls from current study</a:t>
            </a:r>
            <a:endParaRPr lang="en-US" dirty="0"/>
          </a:p>
          <a:p>
            <a:r>
              <a:rPr lang="en-US" dirty="0" smtClean="0"/>
              <a:t>Alzheimer’s patients &amp; age-matched controls in new study</a:t>
            </a:r>
          </a:p>
          <a:p>
            <a:pPr lvl="1"/>
            <a:r>
              <a:rPr lang="en-US" dirty="0" smtClean="0"/>
              <a:t>  (with MacDonald lab) </a:t>
            </a:r>
          </a:p>
          <a:p>
            <a:endParaRPr lang="en-US" dirty="0" smtClean="0"/>
          </a:p>
          <a:p>
            <a:endParaRPr lang="en-US" dirty="0"/>
          </a:p>
        </p:txBody>
      </p:sp>
    </p:spTree>
    <p:extLst>
      <p:ext uri="{BB962C8B-B14F-4D97-AF65-F5344CB8AC3E}">
        <p14:creationId xmlns:p14="http://schemas.microsoft.com/office/powerpoint/2010/main" val="943905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I can talk about</a:t>
            </a:r>
            <a:endParaRPr lang="en-US" dirty="0"/>
          </a:p>
        </p:txBody>
      </p:sp>
      <p:sp>
        <p:nvSpPr>
          <p:cNvPr id="3" name="Content Placeholder 2"/>
          <p:cNvSpPr>
            <a:spLocks noGrp="1"/>
          </p:cNvSpPr>
          <p:nvPr>
            <p:ph idx="1"/>
          </p:nvPr>
        </p:nvSpPr>
        <p:spPr/>
        <p:txBody>
          <a:bodyPr/>
          <a:lstStyle/>
          <a:p>
            <a:r>
              <a:rPr lang="en-US" dirty="0" smtClean="0"/>
              <a:t>fMRI data + follow-up studies</a:t>
            </a:r>
          </a:p>
          <a:p>
            <a:r>
              <a:rPr lang="en-US" dirty="0" smtClean="0"/>
              <a:t>Speech data + </a:t>
            </a:r>
            <a:r>
              <a:rPr lang="en-US" dirty="0" err="1" smtClean="0"/>
              <a:t>rCA</a:t>
            </a:r>
            <a:endParaRPr lang="en-US" dirty="0"/>
          </a:p>
        </p:txBody>
      </p:sp>
    </p:spTree>
    <p:extLst>
      <p:ext uri="{BB962C8B-B14F-4D97-AF65-F5344CB8AC3E}">
        <p14:creationId xmlns:p14="http://schemas.microsoft.com/office/powerpoint/2010/main" val="2102703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Other Study:</a:t>
            </a:r>
            <a:br>
              <a:rPr lang="en-US" sz="4000" dirty="0" smtClean="0"/>
            </a:br>
            <a:r>
              <a:rPr lang="en-US" sz="4000" dirty="0" smtClean="0"/>
              <a:t>Music Synchronization in Alzheimer’s</a:t>
            </a:r>
            <a:endParaRPr lang="en-US" sz="4000" dirty="0"/>
          </a:p>
        </p:txBody>
      </p:sp>
      <p:sp>
        <p:nvSpPr>
          <p:cNvPr id="3" name="Content Placeholder 2"/>
          <p:cNvSpPr>
            <a:spLocks noGrp="1"/>
          </p:cNvSpPr>
          <p:nvPr>
            <p:ph idx="1"/>
          </p:nvPr>
        </p:nvSpPr>
        <p:spPr/>
        <p:txBody>
          <a:bodyPr/>
          <a:lstStyle/>
          <a:p>
            <a:r>
              <a:rPr lang="en-US" dirty="0" smtClean="0"/>
              <a:t>How does inter-subject synchrony change in Alzheimer’s?</a:t>
            </a:r>
          </a:p>
          <a:p>
            <a:endParaRPr lang="en-US" dirty="0"/>
          </a:p>
          <a:p>
            <a:r>
              <a:rPr lang="en-US" dirty="0" smtClean="0"/>
              <a:t>How is consciousness disrupted in Alzheimer’s?</a:t>
            </a:r>
          </a:p>
          <a:p>
            <a:pPr lvl="1"/>
            <a:r>
              <a:rPr lang="en-US" dirty="0" smtClean="0"/>
              <a:t>Where does Alzheimer’s disease fall on the consciousness ‘continuum’?</a:t>
            </a:r>
            <a:endParaRPr lang="en-US" dirty="0"/>
          </a:p>
        </p:txBody>
      </p:sp>
    </p:spTree>
    <p:extLst>
      <p:ext uri="{BB962C8B-B14F-4D97-AF65-F5344CB8AC3E}">
        <p14:creationId xmlns:p14="http://schemas.microsoft.com/office/powerpoint/2010/main" val="688515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and </a:t>
            </a:r>
            <a:r>
              <a:rPr lang="en-US" dirty="0" err="1" smtClean="0"/>
              <a:t>rCA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2247"/>
            <a:ext cx="9144000" cy="4354286"/>
          </a:xfrm>
          <a:prstGeom prst="rect">
            <a:avLst/>
          </a:prstGeom>
        </p:spPr>
      </p:pic>
    </p:spTree>
    <p:extLst>
      <p:ext uri="{BB962C8B-B14F-4D97-AF65-F5344CB8AC3E}">
        <p14:creationId xmlns:p14="http://schemas.microsoft.com/office/powerpoint/2010/main" val="1853055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rCA</a:t>
            </a:r>
            <a:r>
              <a:rPr lang="en-US" dirty="0"/>
              <a:t/>
            </a:r>
            <a:br>
              <a:rPr lang="en-US" dirty="0"/>
            </a:br>
            <a:r>
              <a:rPr lang="en-US" dirty="0" smtClean="0"/>
              <a:t>Correlational component analysis</a:t>
            </a:r>
            <a:endParaRPr lang="en-US" dirty="0"/>
          </a:p>
        </p:txBody>
      </p:sp>
      <p:sp>
        <p:nvSpPr>
          <p:cNvPr id="3" name="Content Placeholder 2"/>
          <p:cNvSpPr>
            <a:spLocks noGrp="1"/>
          </p:cNvSpPr>
          <p:nvPr>
            <p:ph idx="1"/>
          </p:nvPr>
        </p:nvSpPr>
        <p:spPr/>
        <p:txBody>
          <a:bodyPr/>
          <a:lstStyle/>
          <a:p>
            <a:r>
              <a:rPr lang="en-US" dirty="0" smtClean="0"/>
              <a:t>Produces linear components that are maximally correlated in time </a:t>
            </a:r>
          </a:p>
          <a:p>
            <a:endParaRPr lang="en-US" dirty="0" smtClean="0"/>
          </a:p>
          <a:p>
            <a:endParaRPr lang="en-US" dirty="0"/>
          </a:p>
          <a:p>
            <a:endParaRPr lang="en-US" dirty="0" smtClean="0"/>
          </a:p>
          <a:p>
            <a:endParaRPr lang="en-US" dirty="0" smtClean="0"/>
          </a:p>
          <a:p>
            <a:r>
              <a:rPr lang="en-US" sz="1600" dirty="0" err="1"/>
              <a:t>Dmochowski</a:t>
            </a:r>
            <a:r>
              <a:rPr lang="en-US" sz="1600" dirty="0"/>
              <a:t>, J., </a:t>
            </a:r>
            <a:r>
              <a:rPr lang="en-US" sz="1600" dirty="0" err="1"/>
              <a:t>Sajda</a:t>
            </a:r>
            <a:r>
              <a:rPr lang="en-US" sz="1600" dirty="0"/>
              <a:t>, P., Dias, J., Parra, L. </a:t>
            </a:r>
            <a:r>
              <a:rPr lang="en-US" sz="1600" dirty="0" smtClean="0"/>
              <a:t>2012. Correlated </a:t>
            </a:r>
            <a:r>
              <a:rPr lang="en-US" sz="1600" dirty="0"/>
              <a:t>Components of Ongoing EEG Point to Emotionally Laden Attention – A </a:t>
            </a:r>
            <a:r>
              <a:rPr lang="en-US" sz="1600" dirty="0" smtClean="0"/>
              <a:t>Possible </a:t>
            </a:r>
            <a:r>
              <a:rPr lang="en-US" sz="1600" dirty="0"/>
              <a:t>Marker of Engagement</a:t>
            </a:r>
            <a:r>
              <a:rPr lang="en-US" sz="1600" dirty="0" smtClean="0"/>
              <a:t>? </a:t>
            </a:r>
            <a:r>
              <a:rPr lang="en-US" sz="1600" i="1" dirty="0" smtClean="0"/>
              <a:t>Frontiers in Human Neuroscience</a:t>
            </a:r>
            <a:endParaRPr lang="en-US" sz="1600" dirty="0" smtClean="0"/>
          </a:p>
        </p:txBody>
      </p:sp>
    </p:spTree>
    <p:extLst>
      <p:ext uri="{BB962C8B-B14F-4D97-AF65-F5344CB8AC3E}">
        <p14:creationId xmlns:p14="http://schemas.microsoft.com/office/powerpoint/2010/main" val="971749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762000"/>
            <a:ext cx="7112000" cy="5334000"/>
          </a:xfrm>
          <a:prstGeom prst="rect">
            <a:avLst/>
          </a:prstGeom>
        </p:spPr>
      </p:pic>
      <p:sp>
        <p:nvSpPr>
          <p:cNvPr id="5" name="Rectangle 4"/>
          <p:cNvSpPr/>
          <p:nvPr/>
        </p:nvSpPr>
        <p:spPr>
          <a:xfrm>
            <a:off x="4572000" y="862149"/>
            <a:ext cx="3331029" cy="246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40970" y="3479074"/>
            <a:ext cx="3331029" cy="246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1999" y="3429000"/>
            <a:ext cx="3331029" cy="246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5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8" y="326571"/>
            <a:ext cx="1298304" cy="369332"/>
          </a:xfrm>
          <a:prstGeom prst="rect">
            <a:avLst/>
          </a:prstGeom>
          <a:noFill/>
        </p:spPr>
        <p:txBody>
          <a:bodyPr wrap="none" rtlCol="0">
            <a:spAutoFit/>
          </a:bodyPr>
          <a:lstStyle/>
          <a:p>
            <a:r>
              <a:rPr lang="en-US" smtClean="0"/>
              <a:t>imagination</a:t>
            </a:r>
            <a:endParaRPr lang="en-US"/>
          </a:p>
        </p:txBody>
      </p:sp>
      <p:sp>
        <p:nvSpPr>
          <p:cNvPr id="5" name="TextBox 4"/>
          <p:cNvSpPr txBox="1"/>
          <p:nvPr/>
        </p:nvSpPr>
        <p:spPr>
          <a:xfrm>
            <a:off x="6723017" y="326571"/>
            <a:ext cx="1206484" cy="369332"/>
          </a:xfrm>
          <a:prstGeom prst="rect">
            <a:avLst/>
          </a:prstGeom>
          <a:noFill/>
        </p:spPr>
        <p:txBody>
          <a:bodyPr wrap="none" rtlCol="0">
            <a:spAutoFit/>
          </a:bodyPr>
          <a:lstStyle/>
          <a:p>
            <a:r>
              <a:rPr lang="en-US" dirty="0" smtClean="0"/>
              <a:t>perception</a:t>
            </a:r>
            <a:endParaRPr lang="en-US" dirty="0"/>
          </a:p>
        </p:txBody>
      </p:sp>
      <p:sp>
        <p:nvSpPr>
          <p:cNvPr id="6" name="TextBox 5"/>
          <p:cNvSpPr txBox="1"/>
          <p:nvPr/>
        </p:nvSpPr>
        <p:spPr>
          <a:xfrm rot="16200000">
            <a:off x="-96521" y="2024742"/>
            <a:ext cx="870688" cy="369332"/>
          </a:xfrm>
          <a:prstGeom prst="rect">
            <a:avLst/>
          </a:prstGeom>
          <a:noFill/>
        </p:spPr>
        <p:txBody>
          <a:bodyPr wrap="none" rtlCol="0">
            <a:spAutoFit/>
          </a:bodyPr>
          <a:lstStyle/>
          <a:p>
            <a:r>
              <a:rPr lang="en-US" smtClean="0"/>
              <a:t>rhythm</a:t>
            </a:r>
            <a:endParaRPr lang="en-US" dirty="0"/>
          </a:p>
        </p:txBody>
      </p:sp>
      <p:sp>
        <p:nvSpPr>
          <p:cNvPr id="7" name="TextBox 6"/>
          <p:cNvSpPr txBox="1"/>
          <p:nvPr/>
        </p:nvSpPr>
        <p:spPr>
          <a:xfrm rot="16200000">
            <a:off x="-84531" y="5368836"/>
            <a:ext cx="846707" cy="369332"/>
          </a:xfrm>
          <a:prstGeom prst="rect">
            <a:avLst/>
          </a:prstGeom>
          <a:noFill/>
        </p:spPr>
        <p:txBody>
          <a:bodyPr wrap="none" rtlCol="0">
            <a:spAutoFit/>
          </a:bodyPr>
          <a:lstStyle/>
          <a:p>
            <a:r>
              <a:rPr lang="en-US" smtClean="0"/>
              <a:t>speech</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91" y="905298"/>
            <a:ext cx="3477623" cy="260821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052" y="905298"/>
            <a:ext cx="3477623" cy="260821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91" y="3722910"/>
            <a:ext cx="3668687" cy="275151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1988" y="3722909"/>
            <a:ext cx="3668687" cy="2751515"/>
          </a:xfrm>
          <a:prstGeom prst="rect">
            <a:avLst/>
          </a:prstGeom>
        </p:spPr>
      </p:pic>
      <p:sp>
        <p:nvSpPr>
          <p:cNvPr id="12" name="TextBox 11"/>
          <p:cNvSpPr txBox="1"/>
          <p:nvPr/>
        </p:nvSpPr>
        <p:spPr>
          <a:xfrm>
            <a:off x="3940654" y="141905"/>
            <a:ext cx="866840" cy="369332"/>
          </a:xfrm>
          <a:prstGeom prst="rect">
            <a:avLst/>
          </a:prstGeom>
          <a:noFill/>
        </p:spPr>
        <p:txBody>
          <a:bodyPr wrap="none" rtlCol="0">
            <a:spAutoFit/>
          </a:bodyPr>
          <a:lstStyle/>
          <a:p>
            <a:r>
              <a:rPr lang="en-US" dirty="0" smtClean="0"/>
              <a:t>Hungry</a:t>
            </a:r>
            <a:endParaRPr lang="en-US" dirty="0"/>
          </a:p>
        </p:txBody>
      </p:sp>
      <p:sp>
        <p:nvSpPr>
          <p:cNvPr id="13" name="Rectangle 12"/>
          <p:cNvSpPr/>
          <p:nvPr/>
        </p:nvSpPr>
        <p:spPr>
          <a:xfrm>
            <a:off x="0" y="3453239"/>
            <a:ext cx="8974183" cy="3234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86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8" y="326571"/>
            <a:ext cx="1298304" cy="369332"/>
          </a:xfrm>
          <a:prstGeom prst="rect">
            <a:avLst/>
          </a:prstGeom>
          <a:noFill/>
        </p:spPr>
        <p:txBody>
          <a:bodyPr wrap="none" rtlCol="0">
            <a:spAutoFit/>
          </a:bodyPr>
          <a:lstStyle/>
          <a:p>
            <a:r>
              <a:rPr lang="en-US" smtClean="0"/>
              <a:t>imagination</a:t>
            </a:r>
            <a:endParaRPr lang="en-US"/>
          </a:p>
        </p:txBody>
      </p:sp>
      <p:sp>
        <p:nvSpPr>
          <p:cNvPr id="5" name="TextBox 4"/>
          <p:cNvSpPr txBox="1"/>
          <p:nvPr/>
        </p:nvSpPr>
        <p:spPr>
          <a:xfrm>
            <a:off x="6723017" y="326571"/>
            <a:ext cx="1206484" cy="369332"/>
          </a:xfrm>
          <a:prstGeom prst="rect">
            <a:avLst/>
          </a:prstGeom>
          <a:noFill/>
        </p:spPr>
        <p:txBody>
          <a:bodyPr wrap="none" rtlCol="0">
            <a:spAutoFit/>
          </a:bodyPr>
          <a:lstStyle/>
          <a:p>
            <a:r>
              <a:rPr lang="en-US" dirty="0" smtClean="0"/>
              <a:t>perception</a:t>
            </a:r>
            <a:endParaRPr lang="en-US" dirty="0"/>
          </a:p>
        </p:txBody>
      </p:sp>
      <p:sp>
        <p:nvSpPr>
          <p:cNvPr id="6" name="TextBox 5"/>
          <p:cNvSpPr txBox="1"/>
          <p:nvPr/>
        </p:nvSpPr>
        <p:spPr>
          <a:xfrm rot="16200000">
            <a:off x="-96521" y="2024742"/>
            <a:ext cx="870688" cy="369332"/>
          </a:xfrm>
          <a:prstGeom prst="rect">
            <a:avLst/>
          </a:prstGeom>
          <a:noFill/>
        </p:spPr>
        <p:txBody>
          <a:bodyPr wrap="none" rtlCol="0">
            <a:spAutoFit/>
          </a:bodyPr>
          <a:lstStyle/>
          <a:p>
            <a:r>
              <a:rPr lang="en-US" smtClean="0"/>
              <a:t>rhythm</a:t>
            </a:r>
            <a:endParaRPr lang="en-US" dirty="0"/>
          </a:p>
        </p:txBody>
      </p:sp>
      <p:sp>
        <p:nvSpPr>
          <p:cNvPr id="7" name="TextBox 6"/>
          <p:cNvSpPr txBox="1"/>
          <p:nvPr/>
        </p:nvSpPr>
        <p:spPr>
          <a:xfrm rot="16200000">
            <a:off x="-84531" y="5368836"/>
            <a:ext cx="846707" cy="369332"/>
          </a:xfrm>
          <a:prstGeom prst="rect">
            <a:avLst/>
          </a:prstGeom>
          <a:noFill/>
        </p:spPr>
        <p:txBody>
          <a:bodyPr wrap="none" rtlCol="0">
            <a:spAutoFit/>
          </a:bodyPr>
          <a:lstStyle/>
          <a:p>
            <a:r>
              <a:rPr lang="en-US" smtClean="0"/>
              <a:t>speech</a:t>
            </a:r>
          </a:p>
        </p:txBody>
      </p:sp>
      <p:sp>
        <p:nvSpPr>
          <p:cNvPr id="12" name="TextBox 11"/>
          <p:cNvSpPr txBox="1"/>
          <p:nvPr/>
        </p:nvSpPr>
        <p:spPr>
          <a:xfrm>
            <a:off x="4261736" y="141905"/>
            <a:ext cx="697627" cy="369332"/>
          </a:xfrm>
          <a:prstGeom prst="rect">
            <a:avLst/>
          </a:prstGeom>
          <a:noFill/>
        </p:spPr>
        <p:txBody>
          <a:bodyPr wrap="none" rtlCol="0">
            <a:spAutoFit/>
          </a:bodyPr>
          <a:lstStyle/>
          <a:p>
            <a:r>
              <a:rPr lang="en-US" dirty="0" smtClean="0"/>
              <a:t>Hurts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91" y="741316"/>
            <a:ext cx="3668687" cy="27515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486" y="762000"/>
            <a:ext cx="3641108" cy="273083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39" y="3722910"/>
            <a:ext cx="3641108" cy="273083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5486" y="3722909"/>
            <a:ext cx="3641108" cy="2730831"/>
          </a:xfrm>
          <a:prstGeom prst="rect">
            <a:avLst/>
          </a:prstGeom>
        </p:spPr>
      </p:pic>
    </p:spTree>
    <p:extLst>
      <p:ext uri="{BB962C8B-B14F-4D97-AF65-F5344CB8AC3E}">
        <p14:creationId xmlns:p14="http://schemas.microsoft.com/office/powerpoint/2010/main" val="786895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8" y="326571"/>
            <a:ext cx="1298304" cy="369332"/>
          </a:xfrm>
          <a:prstGeom prst="rect">
            <a:avLst/>
          </a:prstGeom>
          <a:noFill/>
        </p:spPr>
        <p:txBody>
          <a:bodyPr wrap="none" rtlCol="0">
            <a:spAutoFit/>
          </a:bodyPr>
          <a:lstStyle/>
          <a:p>
            <a:r>
              <a:rPr lang="en-US" smtClean="0"/>
              <a:t>imagination</a:t>
            </a:r>
            <a:endParaRPr lang="en-US"/>
          </a:p>
        </p:txBody>
      </p:sp>
      <p:sp>
        <p:nvSpPr>
          <p:cNvPr id="5" name="TextBox 4"/>
          <p:cNvSpPr txBox="1"/>
          <p:nvPr/>
        </p:nvSpPr>
        <p:spPr>
          <a:xfrm>
            <a:off x="6723017" y="326571"/>
            <a:ext cx="1206484" cy="369332"/>
          </a:xfrm>
          <a:prstGeom prst="rect">
            <a:avLst/>
          </a:prstGeom>
          <a:noFill/>
        </p:spPr>
        <p:txBody>
          <a:bodyPr wrap="none" rtlCol="0">
            <a:spAutoFit/>
          </a:bodyPr>
          <a:lstStyle/>
          <a:p>
            <a:r>
              <a:rPr lang="en-US" dirty="0" smtClean="0"/>
              <a:t>perception</a:t>
            </a:r>
            <a:endParaRPr lang="en-US" dirty="0"/>
          </a:p>
        </p:txBody>
      </p:sp>
      <p:sp>
        <p:nvSpPr>
          <p:cNvPr id="6" name="TextBox 5"/>
          <p:cNvSpPr txBox="1"/>
          <p:nvPr/>
        </p:nvSpPr>
        <p:spPr>
          <a:xfrm rot="16200000">
            <a:off x="-96521" y="2024742"/>
            <a:ext cx="870688" cy="369332"/>
          </a:xfrm>
          <a:prstGeom prst="rect">
            <a:avLst/>
          </a:prstGeom>
          <a:noFill/>
        </p:spPr>
        <p:txBody>
          <a:bodyPr wrap="none" rtlCol="0">
            <a:spAutoFit/>
          </a:bodyPr>
          <a:lstStyle/>
          <a:p>
            <a:r>
              <a:rPr lang="en-US" smtClean="0"/>
              <a:t>rhythm</a:t>
            </a:r>
            <a:endParaRPr lang="en-US" dirty="0"/>
          </a:p>
        </p:txBody>
      </p:sp>
      <p:sp>
        <p:nvSpPr>
          <p:cNvPr id="7" name="TextBox 6"/>
          <p:cNvSpPr txBox="1"/>
          <p:nvPr/>
        </p:nvSpPr>
        <p:spPr>
          <a:xfrm rot="16200000">
            <a:off x="-84531" y="5368836"/>
            <a:ext cx="846707" cy="369332"/>
          </a:xfrm>
          <a:prstGeom prst="rect">
            <a:avLst/>
          </a:prstGeom>
          <a:noFill/>
        </p:spPr>
        <p:txBody>
          <a:bodyPr wrap="none" rtlCol="0">
            <a:spAutoFit/>
          </a:bodyPr>
          <a:lstStyle/>
          <a:p>
            <a:r>
              <a:rPr lang="en-US" smtClean="0"/>
              <a:t>speech</a:t>
            </a:r>
          </a:p>
        </p:txBody>
      </p:sp>
      <p:sp>
        <p:nvSpPr>
          <p:cNvPr id="12" name="TextBox 11"/>
          <p:cNvSpPr txBox="1"/>
          <p:nvPr/>
        </p:nvSpPr>
        <p:spPr>
          <a:xfrm>
            <a:off x="3940654" y="141905"/>
            <a:ext cx="455574" cy="369332"/>
          </a:xfrm>
          <a:prstGeom prst="rect">
            <a:avLst/>
          </a:prstGeom>
          <a:noFill/>
        </p:spPr>
        <p:txBody>
          <a:bodyPr wrap="none" rtlCol="0">
            <a:spAutoFit/>
          </a:bodyPr>
          <a:lstStyle/>
          <a:p>
            <a:r>
              <a:rPr lang="en-US" dirty="0" smtClean="0"/>
              <a:t>No</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41" y="695903"/>
            <a:ext cx="3668687" cy="27515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738" y="762000"/>
            <a:ext cx="3580557" cy="268541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71" y="3787439"/>
            <a:ext cx="3580557" cy="268541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738" y="3787439"/>
            <a:ext cx="3580557" cy="2685418"/>
          </a:xfrm>
          <a:prstGeom prst="rect">
            <a:avLst/>
          </a:prstGeom>
        </p:spPr>
      </p:pic>
    </p:spTree>
    <p:extLst>
      <p:ext uri="{BB962C8B-B14F-4D97-AF65-F5344CB8AC3E}">
        <p14:creationId xmlns:p14="http://schemas.microsoft.com/office/powerpoint/2010/main" val="246682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8" y="326571"/>
            <a:ext cx="1298304" cy="369332"/>
          </a:xfrm>
          <a:prstGeom prst="rect">
            <a:avLst/>
          </a:prstGeom>
          <a:noFill/>
        </p:spPr>
        <p:txBody>
          <a:bodyPr wrap="none" rtlCol="0">
            <a:spAutoFit/>
          </a:bodyPr>
          <a:lstStyle/>
          <a:p>
            <a:r>
              <a:rPr lang="en-US" smtClean="0"/>
              <a:t>imagination</a:t>
            </a:r>
            <a:endParaRPr lang="en-US"/>
          </a:p>
        </p:txBody>
      </p:sp>
      <p:sp>
        <p:nvSpPr>
          <p:cNvPr id="5" name="TextBox 4"/>
          <p:cNvSpPr txBox="1"/>
          <p:nvPr/>
        </p:nvSpPr>
        <p:spPr>
          <a:xfrm>
            <a:off x="6723017" y="326571"/>
            <a:ext cx="1206484" cy="369332"/>
          </a:xfrm>
          <a:prstGeom prst="rect">
            <a:avLst/>
          </a:prstGeom>
          <a:noFill/>
        </p:spPr>
        <p:txBody>
          <a:bodyPr wrap="none" rtlCol="0">
            <a:spAutoFit/>
          </a:bodyPr>
          <a:lstStyle/>
          <a:p>
            <a:r>
              <a:rPr lang="en-US" dirty="0" smtClean="0"/>
              <a:t>perception</a:t>
            </a:r>
            <a:endParaRPr lang="en-US" dirty="0"/>
          </a:p>
        </p:txBody>
      </p:sp>
      <p:sp>
        <p:nvSpPr>
          <p:cNvPr id="6" name="TextBox 5"/>
          <p:cNvSpPr txBox="1"/>
          <p:nvPr/>
        </p:nvSpPr>
        <p:spPr>
          <a:xfrm rot="16200000">
            <a:off x="-96521" y="2024742"/>
            <a:ext cx="870688" cy="369332"/>
          </a:xfrm>
          <a:prstGeom prst="rect">
            <a:avLst/>
          </a:prstGeom>
          <a:noFill/>
        </p:spPr>
        <p:txBody>
          <a:bodyPr wrap="none" rtlCol="0">
            <a:spAutoFit/>
          </a:bodyPr>
          <a:lstStyle/>
          <a:p>
            <a:r>
              <a:rPr lang="en-US" smtClean="0"/>
              <a:t>rhythm</a:t>
            </a:r>
            <a:endParaRPr lang="en-US" dirty="0"/>
          </a:p>
        </p:txBody>
      </p:sp>
      <p:sp>
        <p:nvSpPr>
          <p:cNvPr id="7" name="TextBox 6"/>
          <p:cNvSpPr txBox="1"/>
          <p:nvPr/>
        </p:nvSpPr>
        <p:spPr>
          <a:xfrm rot="16200000">
            <a:off x="-84531" y="5368836"/>
            <a:ext cx="846707" cy="369332"/>
          </a:xfrm>
          <a:prstGeom prst="rect">
            <a:avLst/>
          </a:prstGeom>
          <a:noFill/>
        </p:spPr>
        <p:txBody>
          <a:bodyPr wrap="none" rtlCol="0">
            <a:spAutoFit/>
          </a:bodyPr>
          <a:lstStyle/>
          <a:p>
            <a:r>
              <a:rPr lang="en-US" smtClean="0"/>
              <a:t>speech</a:t>
            </a:r>
          </a:p>
        </p:txBody>
      </p:sp>
      <p:sp>
        <p:nvSpPr>
          <p:cNvPr id="12" name="TextBox 11"/>
          <p:cNvSpPr txBox="1"/>
          <p:nvPr/>
        </p:nvSpPr>
        <p:spPr>
          <a:xfrm>
            <a:off x="3940654" y="141905"/>
            <a:ext cx="485646" cy="369332"/>
          </a:xfrm>
          <a:prstGeom prst="rect">
            <a:avLst/>
          </a:prstGeom>
          <a:noFill/>
        </p:spPr>
        <p:txBody>
          <a:bodyPr wrap="none" rtlCol="0">
            <a:spAutoFit/>
          </a:bodyPr>
          <a:lstStyle/>
          <a:p>
            <a:r>
              <a:rPr lang="en-US" dirty="0" smtClean="0"/>
              <a:t>Yes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13" y="786729"/>
            <a:ext cx="3668687" cy="27515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046" y="786729"/>
            <a:ext cx="3701659" cy="277624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613" y="3813736"/>
            <a:ext cx="3701659" cy="277624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4045" y="3813736"/>
            <a:ext cx="3701659" cy="2776244"/>
          </a:xfrm>
          <a:prstGeom prst="rect">
            <a:avLst/>
          </a:prstGeom>
        </p:spPr>
      </p:pic>
    </p:spTree>
    <p:extLst>
      <p:ext uri="{BB962C8B-B14F-4D97-AF65-F5344CB8AC3E}">
        <p14:creationId xmlns:p14="http://schemas.microsoft.com/office/powerpoint/2010/main" val="99818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3376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memories</a:t>
            </a:r>
            <a:endParaRPr lang="en-US" dirty="0"/>
          </a:p>
        </p:txBody>
      </p:sp>
      <p:sp>
        <p:nvSpPr>
          <p:cNvPr id="3" name="Content Placeholder 2"/>
          <p:cNvSpPr>
            <a:spLocks noGrp="1"/>
          </p:cNvSpPr>
          <p:nvPr>
            <p:ph idx="1"/>
          </p:nvPr>
        </p:nvSpPr>
        <p:spPr/>
        <p:txBody>
          <a:bodyPr/>
          <a:lstStyle/>
          <a:p>
            <a:r>
              <a:rPr lang="en-US" dirty="0" smtClean="0"/>
              <a:t>Music can be used as a memory aid in AD </a:t>
            </a:r>
          </a:p>
          <a:p>
            <a:pPr lvl="1"/>
            <a:r>
              <a:rPr lang="en-US" dirty="0" smtClean="0"/>
              <a:t>Learning new song lyrics </a:t>
            </a:r>
            <a:r>
              <a:rPr lang="en-US" sz="1400" dirty="0" smtClean="0"/>
              <a:t>(</a:t>
            </a:r>
            <a:r>
              <a:rPr lang="en-US" sz="1400" dirty="0" err="1" smtClean="0"/>
              <a:t>Moussard</a:t>
            </a:r>
            <a:r>
              <a:rPr lang="en-US" sz="1400" dirty="0" smtClean="0"/>
              <a:t> et al, 2012 &amp; 2014; Simmons-Stern et al, 2010 &amp; 2012)</a:t>
            </a:r>
          </a:p>
          <a:p>
            <a:endParaRPr lang="en-US" dirty="0" smtClean="0"/>
          </a:p>
          <a:p>
            <a:r>
              <a:rPr lang="en-US" dirty="0" smtClean="0"/>
              <a:t>Autobiographical memories can be evoked by music</a:t>
            </a:r>
          </a:p>
          <a:p>
            <a:pPr lvl="1"/>
            <a:r>
              <a:rPr lang="en-US" dirty="0" smtClean="0"/>
              <a:t>Memories are more vivid </a:t>
            </a:r>
            <a:r>
              <a:rPr lang="en-US" sz="1400" dirty="0" smtClean="0"/>
              <a:t>(</a:t>
            </a:r>
            <a:r>
              <a:rPr lang="en-US" sz="1400" dirty="0" err="1" smtClean="0"/>
              <a:t>Belfi</a:t>
            </a:r>
            <a:r>
              <a:rPr lang="en-US" sz="1400" dirty="0" smtClean="0"/>
              <a:t> et al, 2015)</a:t>
            </a:r>
          </a:p>
          <a:p>
            <a:pPr lvl="1"/>
            <a:r>
              <a:rPr lang="en-US" dirty="0" smtClean="0"/>
              <a:t>Memories are more specific </a:t>
            </a:r>
            <a:r>
              <a:rPr lang="en-US" sz="1400" dirty="0" smtClean="0"/>
              <a:t>(El Haj et al, 2012)</a:t>
            </a:r>
          </a:p>
          <a:p>
            <a:pPr lvl="1"/>
            <a:r>
              <a:rPr lang="en-US" dirty="0" smtClean="0"/>
              <a:t>Dorsal MPFC is involved in triggering these memories </a:t>
            </a:r>
            <a:r>
              <a:rPr lang="en-US" sz="1400" dirty="0" smtClean="0"/>
              <a:t>(Janata, 2009)</a:t>
            </a:r>
          </a:p>
        </p:txBody>
      </p:sp>
    </p:spTree>
    <p:extLst>
      <p:ext uri="{BB962C8B-B14F-4D97-AF65-F5344CB8AC3E}">
        <p14:creationId xmlns:p14="http://schemas.microsoft.com/office/powerpoint/2010/main" val="1906453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Why is memory for music so special?</a:t>
            </a:r>
            <a:endParaRPr lang="en-CA" sz="4000" dirty="0"/>
          </a:p>
        </p:txBody>
      </p:sp>
      <p:sp>
        <p:nvSpPr>
          <p:cNvPr id="3" name="Content Placeholder 2"/>
          <p:cNvSpPr>
            <a:spLocks noGrp="1"/>
          </p:cNvSpPr>
          <p:nvPr>
            <p:ph idx="1"/>
          </p:nvPr>
        </p:nvSpPr>
        <p:spPr/>
        <p:txBody>
          <a:bodyPr/>
          <a:lstStyle/>
          <a:p>
            <a:r>
              <a:rPr lang="en-CA" dirty="0" smtClean="0"/>
              <a:t>Can you remember all of the lyrics to your favourite song from high school?</a:t>
            </a:r>
          </a:p>
          <a:p>
            <a:endParaRPr lang="en-CA" dirty="0" smtClean="0"/>
          </a:p>
          <a:p>
            <a:r>
              <a:rPr lang="en-CA" dirty="0" smtClean="0"/>
              <a:t>Why do patient’s with Alzheimer’s disease remember lyrics to songs from their youth but may not remember the names of common objects?</a:t>
            </a:r>
          </a:p>
        </p:txBody>
      </p:sp>
    </p:spTree>
    <p:extLst>
      <p:ext uri="{BB962C8B-B14F-4D97-AF65-F5344CB8AC3E}">
        <p14:creationId xmlns:p14="http://schemas.microsoft.com/office/powerpoint/2010/main" val="4085362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Evidence for specific memory for music: </a:t>
            </a:r>
            <a:br>
              <a:rPr lang="en-US" sz="3800" dirty="0" smtClean="0"/>
            </a:br>
            <a:r>
              <a:rPr lang="en-US" sz="3800" dirty="0" smtClean="0"/>
              <a:t>Case studies</a:t>
            </a:r>
            <a:endParaRPr lang="en-US" sz="3800" dirty="0"/>
          </a:p>
        </p:txBody>
      </p:sp>
      <p:sp>
        <p:nvSpPr>
          <p:cNvPr id="3" name="Content Placeholder 2"/>
          <p:cNvSpPr>
            <a:spLocks noGrp="1"/>
          </p:cNvSpPr>
          <p:nvPr>
            <p:ph idx="1"/>
          </p:nvPr>
        </p:nvSpPr>
        <p:spPr/>
        <p:txBody>
          <a:bodyPr/>
          <a:lstStyle/>
          <a:p>
            <a:r>
              <a:rPr lang="en-US" dirty="0" smtClean="0"/>
              <a:t>Patient CN: bilateral temporal lobe damage led to severe, music specific agnosia </a:t>
            </a:r>
            <a:r>
              <a:rPr lang="en-US" sz="1400" dirty="0" smtClean="0"/>
              <a:t>(</a:t>
            </a:r>
            <a:r>
              <a:rPr lang="en-US" sz="1400" dirty="0" err="1" smtClean="0"/>
              <a:t>Peretz</a:t>
            </a:r>
            <a:r>
              <a:rPr lang="en-US" sz="1400" dirty="0" smtClean="0"/>
              <a:t>, 1996)</a:t>
            </a:r>
          </a:p>
          <a:p>
            <a:pPr lvl="1"/>
            <a:r>
              <a:rPr lang="en-US" dirty="0" smtClean="0"/>
              <a:t>Recognized lyrics, but did not recognize previously familiar music</a:t>
            </a:r>
          </a:p>
          <a:p>
            <a:pPr lvl="1"/>
            <a:r>
              <a:rPr lang="en-US" dirty="0" smtClean="0"/>
              <a:t>Normal performance on musical perceptual tests</a:t>
            </a:r>
          </a:p>
          <a:p>
            <a:r>
              <a:rPr lang="en-US" dirty="0" smtClean="0"/>
              <a:t>Patient PM: encephalitis led to severe ante- and retrograde amnesia </a:t>
            </a:r>
            <a:r>
              <a:rPr lang="en-US" sz="1400" dirty="0" smtClean="0"/>
              <a:t>(Finke et al, 2012)</a:t>
            </a:r>
          </a:p>
          <a:p>
            <a:pPr lvl="1"/>
            <a:r>
              <a:rPr lang="en-US" dirty="0" smtClean="0"/>
              <a:t>Professional cellist</a:t>
            </a:r>
          </a:p>
          <a:p>
            <a:pPr lvl="1"/>
            <a:r>
              <a:rPr lang="en-US" dirty="0" smtClean="0"/>
              <a:t>Severe memory impairments, but performed like healthy musicians </a:t>
            </a:r>
            <a:r>
              <a:rPr lang="en-US" dirty="0"/>
              <a:t>o</a:t>
            </a:r>
            <a:r>
              <a:rPr lang="en-US" dirty="0" smtClean="0"/>
              <a:t>n music recognition tests</a:t>
            </a:r>
            <a:endParaRPr lang="en-US" dirty="0"/>
          </a:p>
        </p:txBody>
      </p:sp>
    </p:spTree>
    <p:extLst>
      <p:ext uri="{BB962C8B-B14F-4D97-AF65-F5344CB8AC3E}">
        <p14:creationId xmlns:p14="http://schemas.microsoft.com/office/powerpoint/2010/main" val="1862320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case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lexicon</a:t>
            </a:r>
          </a:p>
        </p:txBody>
      </p:sp>
    </p:spTree>
    <p:extLst>
      <p:ext uri="{BB962C8B-B14F-4D97-AF65-F5344CB8AC3E}">
        <p14:creationId xmlns:p14="http://schemas.microsoft.com/office/powerpoint/2010/main" val="388620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217959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1030048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1</a:t>
            </a:r>
            <a:endParaRPr lang="en-US" dirty="0"/>
          </a:p>
        </p:txBody>
      </p:sp>
      <p:sp>
        <p:nvSpPr>
          <p:cNvPr id="3" name="Content Placeholder 2"/>
          <p:cNvSpPr>
            <a:spLocks noGrp="1"/>
          </p:cNvSpPr>
          <p:nvPr>
            <p:ph idx="1"/>
          </p:nvPr>
        </p:nvSpPr>
        <p:spPr/>
        <p:txBody>
          <a:bodyPr>
            <a:normAutofit/>
          </a:bodyPr>
          <a:lstStyle/>
          <a:p>
            <a:r>
              <a:rPr lang="en-US" dirty="0" smtClean="0"/>
              <a:t>Identify neural correlates underlying familiar and lyric-based music in healthy adults</a:t>
            </a:r>
          </a:p>
          <a:p>
            <a:endParaRPr lang="en-US" dirty="0" smtClean="0"/>
          </a:p>
          <a:p>
            <a:r>
              <a:rPr lang="en-US" dirty="0" smtClean="0"/>
              <a:t>Novel feature: We will train participants on unknown music</a:t>
            </a:r>
          </a:p>
        </p:txBody>
      </p:sp>
    </p:spTree>
    <p:extLst>
      <p:ext uri="{BB962C8B-B14F-4D97-AF65-F5344CB8AC3E}">
        <p14:creationId xmlns:p14="http://schemas.microsoft.com/office/powerpoint/2010/main" val="5225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smtClean="0"/>
              <a:t>Is there a neural pattern that differentiates familiar from unfamiliar music?</a:t>
            </a:r>
          </a:p>
          <a:p>
            <a:pPr lvl="1"/>
            <a:r>
              <a:rPr lang="en-US" dirty="0" smtClean="0"/>
              <a:t>Is it consistent across participants?</a:t>
            </a:r>
          </a:p>
          <a:p>
            <a:endParaRPr lang="en-US" dirty="0"/>
          </a:p>
          <a:p>
            <a:r>
              <a:rPr lang="en-US" dirty="0" smtClean="0"/>
              <a:t>How does the presence of lyrics interact with music familiarity?</a:t>
            </a:r>
          </a:p>
          <a:p>
            <a:pPr lvl="1"/>
            <a:r>
              <a:rPr lang="en-US" dirty="0" smtClean="0"/>
              <a:t>Is memory better with lyrics?</a:t>
            </a:r>
          </a:p>
        </p:txBody>
      </p:sp>
    </p:spTree>
    <p:extLst>
      <p:ext uri="{BB962C8B-B14F-4D97-AF65-F5344CB8AC3E}">
        <p14:creationId xmlns:p14="http://schemas.microsoft.com/office/powerpoint/2010/main" val="570938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2011</TotalTime>
  <Words>983</Words>
  <Application>Microsoft Macintosh PowerPoint</Application>
  <PresentationFormat>On-screen Show (4:3)</PresentationFormat>
  <Paragraphs>147</Paragraphs>
  <Slides>29</Slides>
  <Notes>6</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Calibri Light</vt:lpstr>
      <vt:lpstr>Mangal</vt:lpstr>
      <vt:lpstr>Arial</vt:lpstr>
      <vt:lpstr>Office Theme</vt:lpstr>
      <vt:lpstr>Lab Retreat</vt:lpstr>
      <vt:lpstr>Things I can talk about</vt:lpstr>
      <vt:lpstr>Why is memory for music so special?</vt:lpstr>
      <vt:lpstr>Evidence for specific memory for music:  Case studies</vt:lpstr>
      <vt:lpstr>From case studies…</vt:lpstr>
      <vt:lpstr>PowerPoint Presentation</vt:lpstr>
      <vt:lpstr>PowerPoint Presentation</vt:lpstr>
      <vt:lpstr>Study 1</vt:lpstr>
      <vt:lpstr>Current Questions</vt:lpstr>
      <vt:lpstr>Project Outline</vt:lpstr>
      <vt:lpstr>Stimuli</vt:lpstr>
      <vt:lpstr>Project Outline</vt:lpstr>
      <vt:lpstr>Project Outline</vt:lpstr>
      <vt:lpstr>Project Outline</vt:lpstr>
      <vt:lpstr>PowerPoint Presentation</vt:lpstr>
      <vt:lpstr>PowerPoint Presentation</vt:lpstr>
      <vt:lpstr>PowerPoint Presentation</vt:lpstr>
      <vt:lpstr>Familiarity tests</vt:lpstr>
      <vt:lpstr>Other Study: Music Synchronization in Alzheimer’s</vt:lpstr>
      <vt:lpstr>Other Study: Music Synchronization in Alzheimer’s</vt:lpstr>
      <vt:lpstr>Speech and rCA</vt:lpstr>
      <vt:lpstr>rCA Correlational component analysis</vt:lpstr>
      <vt:lpstr>PowerPoint Presentation</vt:lpstr>
      <vt:lpstr>PowerPoint Presentation</vt:lpstr>
      <vt:lpstr>PowerPoint Presentation</vt:lpstr>
      <vt:lpstr>PowerPoint Presentation</vt:lpstr>
      <vt:lpstr>PowerPoint Presentation</vt:lpstr>
      <vt:lpstr>Thank you</vt:lpstr>
      <vt:lpstr>AD + memories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Familiarity Study</dc:title>
  <dc:creator>Avital Sternin</dc:creator>
  <cp:lastModifiedBy>Avital Sternin</cp:lastModifiedBy>
  <cp:revision>69</cp:revision>
  <dcterms:created xsi:type="dcterms:W3CDTF">2017-04-28T14:30:45Z</dcterms:created>
  <dcterms:modified xsi:type="dcterms:W3CDTF">2017-09-05T20:14:31Z</dcterms:modified>
</cp:coreProperties>
</file>