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9" r:id="rId2"/>
    <p:sldId id="259" r:id="rId3"/>
    <p:sldId id="270" r:id="rId4"/>
    <p:sldId id="258" r:id="rId5"/>
    <p:sldId id="266" r:id="rId6"/>
    <p:sldId id="273" r:id="rId7"/>
    <p:sldId id="296" r:id="rId8"/>
    <p:sldId id="260" r:id="rId9"/>
    <p:sldId id="264" r:id="rId10"/>
    <p:sldId id="265" r:id="rId11"/>
    <p:sldId id="275" r:id="rId12"/>
    <p:sldId id="272" r:id="rId13"/>
    <p:sldId id="298" r:id="rId14"/>
    <p:sldId id="281" r:id="rId15"/>
    <p:sldId id="283" r:id="rId16"/>
    <p:sldId id="282" r:id="rId17"/>
    <p:sldId id="284" r:id="rId18"/>
    <p:sldId id="286" r:id="rId19"/>
    <p:sldId id="276" r:id="rId20"/>
    <p:sldId id="287" r:id="rId21"/>
    <p:sldId id="288" r:id="rId22"/>
    <p:sldId id="293" r:id="rId23"/>
    <p:sldId id="289" r:id="rId24"/>
    <p:sldId id="290" r:id="rId25"/>
    <p:sldId id="291" r:id="rId26"/>
    <p:sldId id="292" r:id="rId27"/>
    <p:sldId id="294" r:id="rId28"/>
    <p:sldId id="295" r:id="rId29"/>
    <p:sldId id="279" r:id="rId30"/>
    <p:sldId id="277" r:id="rId31"/>
    <p:sldId id="278" r:id="rId32"/>
    <p:sldId id="280" r:id="rId33"/>
    <p:sldId id="297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3" autoAdjust="0"/>
    <p:restoredTop sz="85226" autoAdjust="0"/>
  </p:normalViewPr>
  <p:slideViewPr>
    <p:cSldViewPr snapToGrid="0">
      <p:cViewPr varScale="1">
        <p:scale>
          <a:sx n="90" d="100"/>
          <a:sy n="90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----- Meeting Notes (18-05-03 13:27) -----</a:t>
            </a:r>
          </a:p>
          <a:p>
            <a:r>
              <a:rPr lang="en-CA" dirty="0"/>
              <a:t>Add CBS to young adults - email out to young adults</a:t>
            </a:r>
          </a:p>
          <a:p>
            <a:endParaRPr lang="en-CA" dirty="0"/>
          </a:p>
          <a:p>
            <a:r>
              <a:rPr lang="en-CA" dirty="0" err="1"/>
              <a:t>hampshire</a:t>
            </a:r>
            <a:r>
              <a:rPr lang="en-CA" dirty="0"/>
              <a:t> - </a:t>
            </a:r>
            <a:r>
              <a:rPr lang="en-CA" dirty="0" err="1"/>
              <a:t>cbs</a:t>
            </a:r>
            <a:r>
              <a:rPr lang="en-CA" dirty="0"/>
              <a:t> &amp; synchrony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 smtClean="0"/>
              <a:t>6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L sided frontal</a:t>
            </a:r>
          </a:p>
          <a:p>
            <a:pPr lvl="1"/>
            <a:r>
              <a:rPr lang="en-CA" dirty="0" smtClean="0"/>
              <a:t>Bilateral auditory areas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47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Young</a:t>
            </a:r>
            <a:r>
              <a:rPr lang="en-CA" baseline="0" dirty="0" smtClean="0"/>
              <a:t> Adult p</a:t>
            </a:r>
            <a:r>
              <a:rPr lang="en-CA" dirty="0" smtClean="0"/>
              <a:t>reliminary stats showed little to</a:t>
            </a:r>
            <a:r>
              <a:rPr lang="en-CA" baseline="0" dirty="0" smtClean="0"/>
              <a:t> no difference between A and I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Especially in synchrony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BOLD data too </a:t>
            </a:r>
            <a:r>
              <a:rPr lang="mr-IN" baseline="0" dirty="0" smtClean="0"/>
              <a:t>–</a:t>
            </a:r>
            <a:r>
              <a:rPr lang="en-CA" baseline="0" dirty="0" smtClean="0"/>
              <a:t> until some people were excluded due to familiarity measures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2019-05-31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June 4,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(some) Young Adult Behavioural Data</a:t>
            </a:r>
            <a:endParaRPr lang="en-CA" sz="4000" dirty="0"/>
          </a:p>
        </p:txBody>
      </p:sp>
      <p:pic>
        <p:nvPicPr>
          <p:cNvPr id="6" name="Picture 5" descr="LyricM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" y="1367890"/>
            <a:ext cx="5879483" cy="4971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123" y="2118249"/>
            <a:ext cx="2730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Lyric </a:t>
            </a:r>
            <a:r>
              <a:rPr lang="en-CA" dirty="0"/>
              <a:t>m</a:t>
            </a:r>
            <a:r>
              <a:rPr lang="en-CA" dirty="0" smtClean="0"/>
              <a:t>odification task</a:t>
            </a:r>
          </a:p>
          <a:p>
            <a:endParaRPr lang="en-CA" dirty="0" smtClean="0"/>
          </a:p>
          <a:p>
            <a:r>
              <a:rPr lang="en-CA" dirty="0" smtClean="0"/>
              <a:t>Participants learn songs over the course of training</a:t>
            </a:r>
          </a:p>
          <a:p>
            <a:endParaRPr lang="en-CA" dirty="0" smtClean="0"/>
          </a:p>
          <a:p>
            <a:r>
              <a:rPr lang="en-CA" dirty="0" smtClean="0"/>
              <a:t>p&lt;0.001 from pre- to post-scan</a:t>
            </a:r>
          </a:p>
        </p:txBody>
      </p:sp>
    </p:spTree>
    <p:extLst>
      <p:ext uri="{BB962C8B-B14F-4D97-AF65-F5344CB8AC3E}">
        <p14:creationId xmlns:p14="http://schemas.microsoft.com/office/powerpoint/2010/main" val="27958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/>
          </a:bodyPr>
          <a:lstStyle/>
          <a:p>
            <a:r>
              <a:rPr lang="en-CA" dirty="0" smtClean="0"/>
              <a:t>Session x stimulus type interaction</a:t>
            </a:r>
          </a:p>
          <a:p>
            <a:pPr lvl="1"/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CA" dirty="0" smtClean="0"/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US" dirty="0" err="1" smtClean="0"/>
              <a:t>n.s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/>
              <a:t>Effect of Familiarity</a:t>
            </a:r>
            <a:r>
              <a:rPr lang="en-CA" dirty="0" smtClean="0"/>
              <a:t>?</a:t>
            </a:r>
          </a:p>
          <a:p>
            <a:pPr lvl="1"/>
            <a:r>
              <a:rPr lang="en-US" dirty="0" err="1"/>
              <a:t>n.s</a:t>
            </a:r>
            <a:r>
              <a:rPr lang="en-US" dirty="0"/>
              <a:t>.</a:t>
            </a:r>
            <a:endParaRPr lang="en-CA" dirty="0"/>
          </a:p>
          <a:p>
            <a:r>
              <a:rPr lang="en-CA" dirty="0" smtClean="0"/>
              <a:t>Effect </a:t>
            </a:r>
            <a:r>
              <a:rPr lang="en-CA" dirty="0" smtClean="0"/>
              <a:t>of stimulus type?</a:t>
            </a:r>
          </a:p>
          <a:p>
            <a:pPr lvl="1"/>
            <a:r>
              <a:rPr lang="en-CA" dirty="0" smtClean="0"/>
              <a:t>F test: significant clusters (</a:t>
            </a:r>
            <a:r>
              <a:rPr lang="en-CA" dirty="0" err="1" smtClean="0"/>
              <a:t>corr</a:t>
            </a:r>
            <a:r>
              <a:rPr lang="en-CA" dirty="0" smtClean="0"/>
              <a:t> p&lt;0.05)</a:t>
            </a:r>
          </a:p>
          <a:p>
            <a:pPr lvl="1">
              <a:buFontTx/>
              <a:buChar char="-"/>
            </a:pPr>
            <a:r>
              <a:rPr lang="en-CA" dirty="0" smtClean="0"/>
              <a:t>Auditory, premotor, </a:t>
            </a:r>
          </a:p>
          <a:p>
            <a:pPr marL="457200" lvl="1" indent="0">
              <a:buNone/>
            </a:pPr>
            <a:r>
              <a:rPr lang="en-CA" dirty="0" smtClean="0"/>
              <a:t>PFC, Inferior parietal</a:t>
            </a:r>
            <a:endParaRPr lang="en-CA" dirty="0"/>
          </a:p>
        </p:txBody>
      </p:sp>
      <p:pic>
        <p:nvPicPr>
          <p:cNvPr id="4" name="Picture 3" descr="Screen Shot 2019-05-19 at 2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4" y="4014505"/>
            <a:ext cx="2760914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Session x stimulus type interaction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pPr lvl="1"/>
            <a:r>
              <a:rPr lang="en-CA" dirty="0" smtClean="0"/>
              <a:t>T test S1&gt;S2 and S2&gt;S1: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/>
              <a:t>Effect of Familiarity?</a:t>
            </a:r>
          </a:p>
          <a:p>
            <a:pPr lvl="1"/>
            <a:r>
              <a:rPr lang="en-CA" dirty="0"/>
              <a:t>F test: No significant voxels/</a:t>
            </a:r>
            <a:r>
              <a:rPr lang="en-CA" dirty="0" smtClean="0"/>
              <a:t>clusters</a:t>
            </a:r>
          </a:p>
          <a:p>
            <a:pPr lvl="1"/>
            <a:r>
              <a:rPr lang="en-CA" dirty="0"/>
              <a:t>T test </a:t>
            </a:r>
            <a:r>
              <a:rPr lang="en-CA" dirty="0" smtClean="0"/>
              <a:t>L &gt; UL and UL &gt; L: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 smtClean="0"/>
              <a:t>Effect of stimulus type?</a:t>
            </a:r>
          </a:p>
          <a:p>
            <a:pPr lvl="1"/>
            <a:r>
              <a:rPr lang="en-CA" dirty="0" smtClean="0"/>
              <a:t>F test: significant clusters (</a:t>
            </a:r>
            <a:r>
              <a:rPr lang="en-CA" dirty="0" err="1" smtClean="0"/>
              <a:t>corr</a:t>
            </a:r>
            <a:r>
              <a:rPr lang="en-CA" dirty="0" smtClean="0"/>
              <a:t> p&lt;0.05)</a:t>
            </a:r>
          </a:p>
          <a:p>
            <a:pPr lvl="1">
              <a:buFontTx/>
              <a:buChar char="-"/>
            </a:pPr>
            <a:r>
              <a:rPr lang="en-CA" dirty="0" smtClean="0"/>
              <a:t>Auditory, premotor, </a:t>
            </a:r>
          </a:p>
          <a:p>
            <a:pPr marL="457200" lvl="1" indent="0">
              <a:buNone/>
            </a:pPr>
            <a:r>
              <a:rPr lang="en-CA" dirty="0" smtClean="0"/>
              <a:t>PFC, Inferior parietal</a:t>
            </a:r>
            <a:endParaRPr lang="en-CA" dirty="0"/>
          </a:p>
        </p:txBody>
      </p:sp>
      <p:pic>
        <p:nvPicPr>
          <p:cNvPr id="4" name="Picture 3" descr="Screen Shot 2019-05-19 at 2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4" y="4014505"/>
            <a:ext cx="2760914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 Effect of a/</a:t>
            </a:r>
            <a:r>
              <a:rPr lang="en-CA" dirty="0" err="1" smtClean="0"/>
              <a:t>i</a:t>
            </a:r>
            <a:r>
              <a:rPr lang="en-CA" dirty="0" smtClean="0"/>
              <a:t>/s/w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Screen Shot 2019-05-19 at 2.5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2" y="2276642"/>
            <a:ext cx="78486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9229" y="2988734"/>
            <a:ext cx="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auditory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797800" y="3149600"/>
            <a:ext cx="371429" cy="2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30067" y="3302000"/>
            <a:ext cx="381000" cy="37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6534" y="4224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PFC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009466" y="4885267"/>
            <a:ext cx="120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Inf</a:t>
            </a:r>
            <a:r>
              <a:rPr lang="en-CA" dirty="0" smtClean="0"/>
              <a:t> parietal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738533" y="4936067"/>
            <a:ext cx="228600" cy="1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72401" y="4436533"/>
            <a:ext cx="406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89333" y="3708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premotor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738533" y="4064000"/>
            <a:ext cx="474134" cy="6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98"/>
            <a:ext cx="7886700" cy="1325563"/>
          </a:xfrm>
        </p:spPr>
        <p:txBody>
          <a:bodyPr>
            <a:normAutofit/>
          </a:bodyPr>
          <a:lstStyle/>
          <a:p>
            <a:r>
              <a:rPr lang="en-CA" sz="3000" dirty="0" smtClean="0"/>
              <a:t>Pairwise stimulus comparison show sig. clusters:</a:t>
            </a:r>
            <a:br>
              <a:rPr lang="en-CA" sz="3000" dirty="0" smtClean="0"/>
            </a:br>
            <a:r>
              <a:rPr lang="en-CA" sz="2000" dirty="0" smtClean="0"/>
              <a:t>(</a:t>
            </a:r>
            <a:r>
              <a:rPr lang="en-CA" sz="2000" dirty="0" err="1" smtClean="0"/>
              <a:t>corr</a:t>
            </a:r>
            <a:r>
              <a:rPr lang="en-CA" sz="2000" dirty="0" smtClean="0"/>
              <a:t> p&lt;0.05)</a:t>
            </a:r>
            <a:endParaRPr lang="en-CA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02243"/>
              </p:ext>
            </p:extLst>
          </p:nvPr>
        </p:nvGraphicFramePr>
        <p:xfrm>
          <a:off x="596900" y="1344872"/>
          <a:ext cx="79248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Stimuli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Auditory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Premotor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frontal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other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I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S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W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PFC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angular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gyrus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A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W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I 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</a:t>
                      </a:r>
                      <a:r>
                        <a:rPr lang="en-CA" dirty="0" err="1" smtClean="0"/>
                        <a:t>inf</a:t>
                      </a:r>
                      <a:r>
                        <a:rPr lang="en-CA" baseline="0" dirty="0" smtClean="0"/>
                        <a:t> frontal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</a:t>
                      </a:r>
                      <a:r>
                        <a:rPr lang="en-CA" b="1" baseline="0" dirty="0" smtClean="0"/>
                        <a:t> I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2300" y="1739908"/>
            <a:ext cx="4749800" cy="1104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2300" y="3163512"/>
            <a:ext cx="7950200" cy="436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58800" y="4686308"/>
            <a:ext cx="6413500" cy="3733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8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Young Adult BOLD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1771650" cy="625475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A &gt; ISW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Screen Shot 2019-05-19 at 3.4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1"/>
            <a:ext cx="2559050" cy="254733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841750" y="17748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I &gt; S</a:t>
            </a:r>
            <a:endParaRPr lang="en-CA" dirty="0"/>
          </a:p>
        </p:txBody>
      </p:sp>
      <p:pic>
        <p:nvPicPr>
          <p:cNvPr id="7" name="Picture 6" descr="Screen Shot 2019-05-19 at 3.4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349500"/>
            <a:ext cx="2564277" cy="2552700"/>
          </a:xfrm>
          <a:prstGeom prst="rect">
            <a:avLst/>
          </a:prstGeom>
        </p:spPr>
      </p:pic>
      <p:pic>
        <p:nvPicPr>
          <p:cNvPr id="8" name="Picture 7" descr="Screen Shot 2019-05-19 at 3.46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2327145"/>
            <a:ext cx="2527300" cy="2555889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953250" y="18256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S &gt; I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74315" y="5026526"/>
            <a:ext cx="14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Premotor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280610" y="4991768"/>
            <a:ext cx="159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 PFC</a:t>
            </a:r>
          </a:p>
          <a:p>
            <a:r>
              <a:rPr lang="en-CA" dirty="0" smtClean="0"/>
              <a:t>L angular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341978" y="4991768"/>
            <a:ext cx="148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</a:t>
            </a:r>
            <a:r>
              <a:rPr lang="en-CA" dirty="0" err="1"/>
              <a:t>I</a:t>
            </a:r>
            <a:r>
              <a:rPr lang="en-CA" dirty="0" err="1" smtClean="0"/>
              <a:t>nf</a:t>
            </a:r>
            <a:r>
              <a:rPr lang="en-CA" dirty="0" smtClean="0"/>
              <a:t> frontal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7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Summary so far:</a:t>
            </a:r>
          </a:p>
          <a:p>
            <a:pPr lvl="1"/>
            <a:r>
              <a:rPr lang="en-CA" dirty="0" smtClean="0"/>
              <a:t>Auditory cortices are, not surprisingly, involved in all </a:t>
            </a:r>
            <a:r>
              <a:rPr lang="en-CA" dirty="0" err="1" smtClean="0"/>
              <a:t>stim</a:t>
            </a:r>
            <a:r>
              <a:rPr lang="en-CA" dirty="0" smtClean="0"/>
              <a:t> types differently</a:t>
            </a:r>
          </a:p>
          <a:p>
            <a:pPr lvl="1"/>
            <a:r>
              <a:rPr lang="en-CA" dirty="0" smtClean="0"/>
              <a:t>A </a:t>
            </a:r>
            <a:r>
              <a:rPr lang="en-CA" dirty="0" err="1" smtClean="0"/>
              <a:t>capella</a:t>
            </a:r>
            <a:r>
              <a:rPr lang="en-CA" dirty="0" smtClean="0"/>
              <a:t> specifically involves premotor more than other </a:t>
            </a:r>
            <a:r>
              <a:rPr lang="en-CA" dirty="0" err="1" smtClean="0"/>
              <a:t>stim</a:t>
            </a:r>
            <a:r>
              <a:rPr lang="en-CA" dirty="0" smtClean="0"/>
              <a:t> types</a:t>
            </a:r>
          </a:p>
          <a:p>
            <a:pPr lvl="1"/>
            <a:r>
              <a:rPr lang="en-CA" dirty="0" smtClean="0"/>
              <a:t>Spoken stimuli involve inferior frontal cortex more than instrumental</a:t>
            </a:r>
          </a:p>
          <a:p>
            <a:pPr lvl="1"/>
            <a:r>
              <a:rPr lang="en-CA" dirty="0" smtClean="0"/>
              <a:t>Instrumental stimuli involve parietal cortices more than spoken stimuli</a:t>
            </a:r>
          </a:p>
          <a:p>
            <a:r>
              <a:rPr lang="en-CA" dirty="0" smtClean="0"/>
              <a:t>No effect of familiarity</a:t>
            </a:r>
          </a:p>
          <a:p>
            <a:pPr lvl="1"/>
            <a:endParaRPr lang="en-CA" dirty="0"/>
          </a:p>
          <a:p>
            <a:r>
              <a:rPr lang="en-CA" dirty="0" smtClean="0"/>
              <a:t>How does this compare to synchrony data?</a:t>
            </a:r>
          </a:p>
        </p:txBody>
      </p:sp>
    </p:spTree>
    <p:extLst>
      <p:ext uri="{BB962C8B-B14F-4D97-AF65-F5344CB8AC3E}">
        <p14:creationId xmlns:p14="http://schemas.microsoft.com/office/powerpoint/2010/main" val="840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compared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1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Synchrony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 </a:t>
            </a:r>
            <a:r>
              <a:rPr lang="en-CA" dirty="0"/>
              <a:t>x </a:t>
            </a:r>
            <a:r>
              <a:rPr lang="en-CA" dirty="0" smtClean="0"/>
              <a:t>stimulus (2x4) ANOVA </a:t>
            </a:r>
          </a:p>
          <a:p>
            <a:pPr lvl="1"/>
            <a:r>
              <a:rPr lang="en-CA" dirty="0" smtClean="0"/>
              <a:t>Main effect of session in some ROIs</a:t>
            </a:r>
          </a:p>
          <a:p>
            <a:pPr lvl="1"/>
            <a:r>
              <a:rPr lang="en-CA" dirty="0" smtClean="0"/>
              <a:t>No interaction</a:t>
            </a:r>
          </a:p>
          <a:p>
            <a:pPr lvl="1"/>
            <a:r>
              <a:rPr lang="en-CA" dirty="0" smtClean="0"/>
              <a:t>No main effect of stimulus</a:t>
            </a:r>
          </a:p>
          <a:p>
            <a:r>
              <a:rPr lang="en-CA" dirty="0" smtClean="0"/>
              <a:t>Stimulus ANOVAs (1x4) within session 1 or 2</a:t>
            </a:r>
          </a:p>
          <a:p>
            <a:pPr lvl="1"/>
            <a:r>
              <a:rPr lang="en-CA" dirty="0" smtClean="0"/>
              <a:t>Show strong stimulus effects in some ROIs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No difference between synchrony in familiar and unfamiliar stimuli (in Session 2)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659578" y="1491593"/>
            <a:ext cx="1265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Cingulate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6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576720"/>
            <a:ext cx="7736167" cy="5036741"/>
          </a:xfrm>
        </p:spPr>
        <p:txBody>
          <a:bodyPr>
            <a:normAutofit/>
          </a:bodyPr>
          <a:lstStyle/>
          <a:p>
            <a:r>
              <a:rPr lang="en-CA" dirty="0" smtClean="0"/>
              <a:t>How does the way we process music change with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age? 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anguage?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amiliarity?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Change in both levels of activation and levels of synchrony between individuals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</a:t>
            </a:r>
            <a:r>
              <a:rPr lang="en-US" dirty="0" err="1" smtClean="0"/>
              <a:t>stim</a:t>
            </a:r>
            <a:r>
              <a:rPr lang="en-US" dirty="0" smtClean="0"/>
              <a:t>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Heschl’s</a:t>
            </a:r>
            <a:r>
              <a:rPr lang="en-US" dirty="0" smtClean="0"/>
              <a:t> </a:t>
            </a:r>
            <a:r>
              <a:rPr lang="en-US" dirty="0" smtClean="0"/>
              <a:t>gyrus</a:t>
            </a:r>
          </a:p>
          <a:p>
            <a:pPr lvl="2"/>
            <a:r>
              <a:rPr lang="en-US" dirty="0" smtClean="0"/>
              <a:t>Anterior STG</a:t>
            </a:r>
          </a:p>
          <a:p>
            <a:pPr lvl="2"/>
            <a:r>
              <a:rPr lang="en-US" dirty="0" smtClean="0"/>
              <a:t>Posterior STG </a:t>
            </a:r>
          </a:p>
          <a:p>
            <a:pPr lvl="1"/>
            <a:r>
              <a:rPr lang="en-US" dirty="0" smtClean="0"/>
              <a:t>Cingulate</a:t>
            </a:r>
          </a:p>
          <a:p>
            <a:pPr lvl="2"/>
            <a:r>
              <a:rPr lang="en-US" dirty="0" smtClean="0"/>
              <a:t>Anterior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757136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show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2571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3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6" y="583692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Heschl’s</a:t>
            </a:r>
            <a:r>
              <a:rPr lang="en-CA" dirty="0" smtClean="0"/>
              <a:t> </a:t>
            </a:r>
            <a:r>
              <a:rPr lang="en-CA" dirty="0" smtClean="0"/>
              <a:t>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4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Heschl’s</a:t>
            </a:r>
            <a:r>
              <a:rPr lang="en-CA" sz="4000" dirty="0" smtClean="0"/>
              <a:t> </a:t>
            </a:r>
            <a:r>
              <a:rPr lang="en-CA" sz="4000" dirty="0" smtClean="0"/>
              <a:t>overlay with stim envelope</a:t>
            </a:r>
            <a:endParaRPr lang="en-CA" sz="4000" dirty="0"/>
          </a:p>
        </p:txBody>
      </p:sp>
      <p:pic>
        <p:nvPicPr>
          <p:cNvPr id="4" name="Picture 3" descr="ISCTimecourses_Heschels_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8" y="1323473"/>
            <a:ext cx="2944715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12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7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7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9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Data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effect of familiarity in either BOLD or Synchrony data</a:t>
            </a:r>
          </a:p>
          <a:p>
            <a:pPr lvl="1"/>
            <a:r>
              <a:rPr lang="en-CA" dirty="0" smtClean="0"/>
              <a:t>Session effects are seen with Session 1 &gt; Session 2</a:t>
            </a:r>
          </a:p>
          <a:p>
            <a:endParaRPr lang="en-CA" dirty="0"/>
          </a:p>
          <a:p>
            <a:r>
              <a:rPr lang="en-CA" dirty="0" smtClean="0"/>
              <a:t>Effects are seen in stimulus type </a:t>
            </a:r>
          </a:p>
          <a:p>
            <a:endParaRPr lang="en-CA" dirty="0"/>
          </a:p>
          <a:p>
            <a:r>
              <a:rPr lang="en-CA" dirty="0" smtClean="0"/>
              <a:t>Synchrony in Auditory cortices are sensitive to stimulus envelope, but differences in synchrony in other areas are driven by something else.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8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Young Adult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analyses in the data from the short </a:t>
            </a:r>
            <a:r>
              <a:rPr lang="en-US" dirty="0" smtClean="0"/>
              <a:t>clips (used in BOLD analyses)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Relationship between cognition and synchrony</a:t>
            </a:r>
          </a:p>
          <a:p>
            <a:pPr lvl="1"/>
            <a:r>
              <a:rPr lang="en-US" dirty="0" smtClean="0"/>
              <a:t>Started, but unclear how to interpret</a:t>
            </a:r>
          </a:p>
          <a:p>
            <a:pPr lvl="1"/>
            <a:r>
              <a:rPr lang="en-US" dirty="0" smtClean="0"/>
              <a:t>Might wait until the older adult data is in to compare how older and young adults differ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7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paradigm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Single scan session</a:t>
            </a:r>
          </a:p>
          <a:p>
            <a:pPr lvl="1"/>
            <a:r>
              <a:rPr lang="en-CA" dirty="0" smtClean="0"/>
              <a:t>Spoken, Instrumental, Whole (BOLD and synchrony)</a:t>
            </a:r>
          </a:p>
          <a:p>
            <a:pPr lvl="1"/>
            <a:r>
              <a:rPr lang="en-CA" dirty="0" smtClean="0"/>
              <a:t>2 long known (Hey Jude, </a:t>
            </a:r>
            <a:r>
              <a:rPr lang="en-CA" dirty="0" err="1" smtClean="0"/>
              <a:t>Twas</a:t>
            </a:r>
            <a:r>
              <a:rPr lang="en-CA" dirty="0" smtClean="0"/>
              <a:t> the Night Before Christmas </a:t>
            </a:r>
            <a:r>
              <a:rPr lang="mr-IN" dirty="0" smtClean="0"/>
              <a:t>–</a:t>
            </a:r>
            <a:r>
              <a:rPr lang="en-CA" dirty="0" smtClean="0"/>
              <a:t> synchrony only)</a:t>
            </a:r>
          </a:p>
          <a:p>
            <a:r>
              <a:rPr lang="en-CA" dirty="0" smtClean="0"/>
              <a:t>Single Behavioural session</a:t>
            </a:r>
          </a:p>
          <a:p>
            <a:pPr lvl="1"/>
            <a:r>
              <a:rPr lang="en-CA" dirty="0" smtClean="0"/>
              <a:t>Demographics, music experience questionnaires, CBS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1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Young adult training paradigm controls for musical characteristics between known and unknown music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BOLD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Preliminary look with 14 participants</a:t>
            </a:r>
          </a:p>
          <a:p>
            <a:pPr lvl="1"/>
            <a:r>
              <a:rPr lang="en-CA" dirty="0" smtClean="0"/>
              <a:t>Instrumental, Spoken, Whole</a:t>
            </a:r>
          </a:p>
          <a:p>
            <a:pPr lvl="2"/>
            <a:r>
              <a:rPr lang="en-CA" dirty="0" smtClean="0"/>
              <a:t>Activation in auditory cortices</a:t>
            </a:r>
          </a:p>
          <a:p>
            <a:pPr lvl="2"/>
            <a:r>
              <a:rPr lang="en-CA" dirty="0" smtClean="0"/>
              <a:t>Spoken </a:t>
            </a:r>
            <a:r>
              <a:rPr lang="mr-IN" dirty="0" smtClean="0"/>
              <a:t>–</a:t>
            </a:r>
            <a:r>
              <a:rPr lang="en-CA" dirty="0" smtClean="0"/>
              <a:t> small cluster in frontal inferior (sig at cluster level)</a:t>
            </a:r>
          </a:p>
          <a:p>
            <a:pPr lvl="1"/>
            <a:r>
              <a:rPr lang="en-CA" dirty="0" smtClean="0"/>
              <a:t>Spoken &gt; whole and instrumental stimuli</a:t>
            </a:r>
          </a:p>
          <a:p>
            <a:pPr lvl="2"/>
            <a:endParaRPr lang="en-CA" dirty="0"/>
          </a:p>
        </p:txBody>
      </p:sp>
      <p:pic>
        <p:nvPicPr>
          <p:cNvPr id="4" name="Picture 3" descr="Screen Shot 2019-05-30 at 10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53" y="3897482"/>
            <a:ext cx="2796067" cy="278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2851" y="4607690"/>
            <a:ext cx="21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W&gt;IS and I&gt;SW show no significant areas of activation</a:t>
            </a:r>
          </a:p>
        </p:txBody>
      </p:sp>
    </p:spTree>
    <p:extLst>
      <p:ext uri="{BB962C8B-B14F-4D97-AF65-F5344CB8AC3E}">
        <p14:creationId xmlns:p14="http://schemas.microsoft.com/office/powerpoint/2010/main" val="31743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Synchrony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Stimulus Effects</a:t>
            </a:r>
          </a:p>
          <a:p>
            <a:pPr lvl="1"/>
            <a:r>
              <a:rPr lang="en-CA" dirty="0" smtClean="0"/>
              <a:t>Stimulus effects in some ROIs </a:t>
            </a:r>
          </a:p>
          <a:p>
            <a:pPr lvl="2"/>
            <a:r>
              <a:rPr lang="en-CA" dirty="0" smtClean="0"/>
              <a:t>Both within unknown stimuli (I,S,W)</a:t>
            </a:r>
            <a:br>
              <a:rPr lang="en-CA" dirty="0" smtClean="0"/>
            </a:br>
            <a:r>
              <a:rPr lang="en-CA" dirty="0" smtClean="0"/>
              <a:t>and with all stimuli (I,S,W,SF,WF)</a:t>
            </a:r>
          </a:p>
          <a:p>
            <a:pPr lvl="1"/>
            <a:r>
              <a:rPr lang="en-CA" dirty="0" smtClean="0"/>
              <a:t>General </a:t>
            </a:r>
            <a:r>
              <a:rPr lang="en-CA" dirty="0" smtClean="0"/>
              <a:t>pattern: S &gt; W &gt; I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Unfamiliar Spoken &gt; Familiar Spoken</a:t>
            </a:r>
          </a:p>
          <a:p>
            <a:pPr lvl="2"/>
            <a:r>
              <a:rPr lang="en-CA" dirty="0" smtClean="0"/>
              <a:t>(doesn’t come </a:t>
            </a:r>
            <a:r>
              <a:rPr lang="en-CA" dirty="0" smtClean="0"/>
              <a:t>out in whole stimuli)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51222" y="1424850"/>
            <a:ext cx="1265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4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v Older adult comparisons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BOLD</a:t>
            </a:r>
          </a:p>
          <a:p>
            <a:pPr lvl="1"/>
            <a:r>
              <a:rPr lang="en-CA" dirty="0" smtClean="0"/>
              <a:t>Both young and older adults show activation mainly in auditory cortices</a:t>
            </a:r>
          </a:p>
          <a:p>
            <a:pPr lvl="1"/>
            <a:r>
              <a:rPr lang="en-CA" dirty="0" smtClean="0"/>
              <a:t>Both show inferior frontal activation for spoken stimuli</a:t>
            </a:r>
          </a:p>
          <a:p>
            <a:pPr lvl="1"/>
            <a:r>
              <a:rPr lang="en-CA" dirty="0" smtClean="0"/>
              <a:t>Young adults show activation in other areas (could be power related)</a:t>
            </a:r>
          </a:p>
          <a:p>
            <a:r>
              <a:rPr lang="en-CA" dirty="0" smtClean="0"/>
              <a:t>Synchrony </a:t>
            </a:r>
          </a:p>
          <a:p>
            <a:pPr lvl="1"/>
            <a:r>
              <a:rPr lang="en-CA" dirty="0" smtClean="0"/>
              <a:t>Young: </a:t>
            </a:r>
            <a:r>
              <a:rPr lang="en-US" dirty="0"/>
              <a:t>Spoken &gt; a </a:t>
            </a:r>
            <a:r>
              <a:rPr lang="en-US" dirty="0" err="1"/>
              <a:t>capella</a:t>
            </a:r>
            <a:r>
              <a:rPr lang="en-US" dirty="0"/>
              <a:t> &gt;  whole &gt; instrumental</a:t>
            </a:r>
          </a:p>
          <a:p>
            <a:pPr lvl="1"/>
            <a:r>
              <a:rPr lang="en-CA" dirty="0" smtClean="0"/>
              <a:t>Older: Spoken &gt; whole &gt; instrumental</a:t>
            </a:r>
          </a:p>
          <a:p>
            <a:pPr lvl="1"/>
            <a:r>
              <a:rPr lang="en-CA" dirty="0" smtClean="0"/>
              <a:t>ROIs: Frontal, Auditory, Cerebellum (Young show cingulate too)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Finish older adult data collection (first week of July)</a:t>
            </a:r>
          </a:p>
          <a:p>
            <a:r>
              <a:rPr lang="en-CA" dirty="0" smtClean="0"/>
              <a:t>Explore young and older adult CBS data in relation to synchrony data</a:t>
            </a:r>
          </a:p>
          <a:p>
            <a:r>
              <a:rPr lang="en-CA" dirty="0" smtClean="0"/>
              <a:t>Decide on how to ‘package’ all the results and write them up!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012884"/>
            <a:ext cx="3016313" cy="2503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05" y="3523116"/>
            <a:ext cx="3016313" cy="22654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5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Unfamiliar and long known music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0174" y="1003687"/>
            <a:ext cx="3016313" cy="2525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between synchrony and cognition (CBS scores)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0176" y="3514064"/>
            <a:ext cx="3016313" cy="2274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</a:t>
            </a:r>
            <a:r>
              <a:rPr lang="en-CA" sz="1500" b="1" dirty="0">
                <a:solidFill>
                  <a:schemeClr val="tx1"/>
                </a:solidFill>
              </a:rPr>
              <a:t>m</a:t>
            </a:r>
            <a:r>
              <a:rPr lang="en-CA" sz="15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do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</a:t>
            </a:r>
            <a:r>
              <a:rPr lang="en-CA" sz="1500" dirty="0">
                <a:solidFill>
                  <a:schemeClr val="tx1"/>
                </a:solidFill>
              </a:rPr>
              <a:t>between synchrony and cognition (CBS scores)</a:t>
            </a: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4494" y="2678466"/>
            <a:ext cx="2018562" cy="311006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500" dirty="0">
              <a:solidFill>
                <a:schemeClr val="tx1"/>
              </a:solidFill>
            </a:endParaRPr>
          </a:p>
          <a:p>
            <a:pPr algn="ctr"/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500" dirty="0" err="1" smtClean="0">
                <a:solidFill>
                  <a:schemeClr val="tx1"/>
                </a:solidFill>
              </a:rPr>
              <a:t>MoCA</a:t>
            </a:r>
            <a:r>
              <a:rPr lang="en-CA" sz="1500" dirty="0" smtClean="0">
                <a:solidFill>
                  <a:schemeClr val="tx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Publication under review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93512" y="4757537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5541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557442"/>
            <a:ext cx="38615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= data collection completed &amp; analysis ongoing</a:t>
            </a:r>
            <a:endParaRPr lang="en-CA" sz="1500" dirty="0"/>
          </a:p>
        </p:txBody>
      </p: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5" y="281071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93" y="36127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36" y="360890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so far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3943"/>
              </p:ext>
            </p:extLst>
          </p:nvPr>
        </p:nvGraphicFramePr>
        <p:xfrm>
          <a:off x="456139" y="1601020"/>
          <a:ext cx="7852538" cy="356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7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Young Adults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Older Adults (*so far)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age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 (18-36)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24 (18-39)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70 (64-74)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gender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F / 8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r>
                        <a:rPr lang="en-CA" baseline="0" dirty="0" smtClean="0"/>
                        <a:t> F / 9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# of listens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864">
                <a:tc>
                  <a:txBody>
                    <a:bodyPr/>
                    <a:lstStyle/>
                    <a:p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d</a:t>
                      </a:r>
                      <a:r>
                        <a:rPr lang="en-CA" dirty="0" smtClean="0"/>
                        <a:t>ays between</a:t>
                      </a:r>
                      <a:r>
                        <a:rPr lang="en-CA" baseline="0" dirty="0" smtClean="0"/>
                        <a:t> scans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5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85896" y="1577474"/>
            <a:ext cx="3609474" cy="37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386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785462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794426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546515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5040072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2152234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5040072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642506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Young adult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 presented two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clips of 10secs each (BOLD)</a:t>
            </a:r>
          </a:p>
          <a:p>
            <a:pPr lvl="1"/>
            <a:r>
              <a:rPr lang="en-US" dirty="0" smtClean="0"/>
              <a:t>10 per song</a:t>
            </a:r>
          </a:p>
          <a:p>
            <a:pPr lvl="1"/>
            <a:r>
              <a:rPr lang="en-US" dirty="0" smtClean="0"/>
              <a:t>8 songs</a:t>
            </a:r>
          </a:p>
          <a:p>
            <a:endParaRPr lang="en-US" dirty="0"/>
          </a:p>
          <a:p>
            <a:r>
              <a:rPr lang="en-US" dirty="0" smtClean="0"/>
              <a:t>Full Songs (ISC)</a:t>
            </a:r>
          </a:p>
          <a:p>
            <a:pPr lvl="1"/>
            <a:r>
              <a:rPr lang="en-US" dirty="0" smtClean="0"/>
              <a:t>8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Young Adult 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4171</TotalTime>
  <Words>1706</Words>
  <Application>Microsoft Office PowerPoint</Application>
  <PresentationFormat>On-screen Show (4:3)</PresentationFormat>
  <Paragraphs>480</Paragraphs>
  <Slides>33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Mangal</vt:lpstr>
      <vt:lpstr>Office Theme</vt:lpstr>
      <vt:lpstr>Committee Meeting</vt:lpstr>
      <vt:lpstr>Questions:</vt:lpstr>
      <vt:lpstr>What is new?</vt:lpstr>
      <vt:lpstr>PowerPoint Presentation</vt:lpstr>
      <vt:lpstr>Data summary so far</vt:lpstr>
      <vt:lpstr>Young adult paradigm</vt:lpstr>
      <vt:lpstr>Stim presented two ways</vt:lpstr>
      <vt:lpstr>Young Adult Training Paradigm</vt:lpstr>
      <vt:lpstr>Familiarity test 1</vt:lpstr>
      <vt:lpstr>Familiarity test 2</vt:lpstr>
      <vt:lpstr>(some) Young Adult Behavioural Data</vt:lpstr>
      <vt:lpstr>Young Adult BOLD Data</vt:lpstr>
      <vt:lpstr>Young Adult BOLD Data</vt:lpstr>
      <vt:lpstr>PowerPoint Presentation</vt:lpstr>
      <vt:lpstr>Pairwise stimulus comparison show sig. clusters: (corr p&lt;0.05)</vt:lpstr>
      <vt:lpstr>Young Adult BOLD Data</vt:lpstr>
      <vt:lpstr>Young Adult BOLD data</vt:lpstr>
      <vt:lpstr>Intersubject synchrony in ROIs</vt:lpstr>
      <vt:lpstr>Young Adult Synchrony Data</vt:lpstr>
      <vt:lpstr>Explore the synchrony stim effect</vt:lpstr>
      <vt:lpstr>PowerPoint Presentation</vt:lpstr>
      <vt:lpstr>Heschl’s overlay with stim envelope</vt:lpstr>
      <vt:lpstr>PowerPoint Presentation</vt:lpstr>
      <vt:lpstr>PowerPoint Presentation</vt:lpstr>
      <vt:lpstr>PowerPoint Presentation</vt:lpstr>
      <vt:lpstr>PowerPoint Presentation</vt:lpstr>
      <vt:lpstr>Young Adult Data Summary</vt:lpstr>
      <vt:lpstr>Other Young Adult analyses</vt:lpstr>
      <vt:lpstr>Older Adult paradigm</vt:lpstr>
      <vt:lpstr>Older Adult BOLD data *</vt:lpstr>
      <vt:lpstr>Older Adult Synchrony Data *</vt:lpstr>
      <vt:lpstr>Young v Older adult comparisons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65</cp:revision>
  <cp:lastPrinted>2018-04-24T17:45:14Z</cp:lastPrinted>
  <dcterms:created xsi:type="dcterms:W3CDTF">2018-04-20T13:26:16Z</dcterms:created>
  <dcterms:modified xsi:type="dcterms:W3CDTF">2019-05-31T16:00:08Z</dcterms:modified>
</cp:coreProperties>
</file>