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279" r:id="rId3"/>
    <p:sldId id="272" r:id="rId4"/>
    <p:sldId id="275" r:id="rId5"/>
    <p:sldId id="276" r:id="rId6"/>
    <p:sldId id="277" r:id="rId7"/>
    <p:sldId id="261" r:id="rId8"/>
    <p:sldId id="262" r:id="rId9"/>
    <p:sldId id="265" r:id="rId10"/>
    <p:sldId id="264" r:id="rId11"/>
    <p:sldId id="257" r:id="rId12"/>
    <p:sldId id="266" r:id="rId13"/>
    <p:sldId id="267" r:id="rId14"/>
    <p:sldId id="292" r:id="rId15"/>
    <p:sldId id="293" r:id="rId16"/>
    <p:sldId id="294" r:id="rId17"/>
    <p:sldId id="258" r:id="rId18"/>
    <p:sldId id="295" r:id="rId19"/>
    <p:sldId id="296" r:id="rId20"/>
    <p:sldId id="268"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60"/>
    <p:restoredTop sz="73840" autoAdjust="0"/>
  </p:normalViewPr>
  <p:slideViewPr>
    <p:cSldViewPr snapToGrid="0" snapToObjects="1">
      <p:cViewPr varScale="1">
        <p:scale>
          <a:sx n="98" d="100"/>
          <a:sy n="98" d="100"/>
        </p:scale>
        <p:origin x="1952"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54C78-2090-C64C-9F6A-B51B239D54AE}" type="datetimeFigureOut">
              <a:rPr lang="en-US" smtClean="0"/>
              <a:t>8/31/17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0C90E3-8C05-AF43-8579-8D2D04A296B0}" type="slidenum">
              <a:rPr lang="en-US" smtClean="0"/>
              <a:t>‹#›</a:t>
            </a:fld>
            <a:endParaRPr lang="en-US"/>
          </a:p>
        </p:txBody>
      </p:sp>
    </p:spTree>
    <p:extLst>
      <p:ext uri="{BB962C8B-B14F-4D97-AF65-F5344CB8AC3E}">
        <p14:creationId xmlns:p14="http://schemas.microsoft.com/office/powerpoint/2010/main" val="1777983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mtClean="0"/>
              <a:t>CN</a:t>
            </a:r>
            <a:r>
              <a:rPr lang="en-CA" baseline="0" smtClean="0"/>
              <a:t> - </a:t>
            </a:r>
            <a:endParaRPr lang="en-CA" smtClean="0"/>
          </a:p>
          <a:p>
            <a:r>
              <a:rPr lang="en-CA" dirty="0" smtClean="0"/>
              <a:t>PM</a:t>
            </a:r>
            <a:r>
              <a:rPr lang="en-CA" baseline="0" dirty="0" smtClean="0"/>
              <a:t> – severe semantic and episodic memory deficits – poor performance on Wechsler memory scale</a:t>
            </a:r>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3</a:t>
            </a:fld>
            <a:endParaRPr lang="en-US"/>
          </a:p>
        </p:txBody>
      </p:sp>
    </p:spTree>
    <p:extLst>
      <p:ext uri="{BB962C8B-B14F-4D97-AF65-F5344CB8AC3E}">
        <p14:creationId xmlns:p14="http://schemas.microsoft.com/office/powerpoint/2010/main" val="3875889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Posterior inferior temporal cortex (PITC) may be an interface between lyrics and melody to facilitate the recognition of familiar songs </a:t>
            </a:r>
            <a:r>
              <a:rPr lang="en-US" sz="1400" dirty="0" smtClean="0"/>
              <a:t>(Saito et al, 2012)</a:t>
            </a:r>
          </a:p>
          <a:p>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4</a:t>
            </a:fld>
            <a:endParaRPr lang="en-US"/>
          </a:p>
        </p:txBody>
      </p:sp>
    </p:spTree>
    <p:extLst>
      <p:ext uri="{BB962C8B-B14F-4D97-AF65-F5344CB8AC3E}">
        <p14:creationId xmlns:p14="http://schemas.microsoft.com/office/powerpoint/2010/main" val="3530480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Music contrast </a:t>
            </a:r>
            <a:r>
              <a:rPr lang="mr-IN" dirty="0" smtClean="0"/>
              <a:t>–</a:t>
            </a:r>
            <a:r>
              <a:rPr lang="en-US" dirty="0" smtClean="0"/>
              <a:t> RED - Bilateral activation in superior temporal gyri, left middle cingulate,</a:t>
            </a:r>
            <a:r>
              <a:rPr lang="en-US" baseline="0" dirty="0" smtClean="0"/>
              <a:t> and right insula</a:t>
            </a:r>
          </a:p>
          <a:p>
            <a:r>
              <a:rPr lang="en-US" baseline="0" dirty="0" smtClean="0"/>
              <a:t>Verbal contrast </a:t>
            </a:r>
            <a:r>
              <a:rPr lang="mr-IN" baseline="0" dirty="0" smtClean="0"/>
              <a:t>–</a:t>
            </a:r>
            <a:r>
              <a:rPr lang="en-US" baseline="0" dirty="0" smtClean="0"/>
              <a:t> BLUE </a:t>
            </a:r>
            <a:r>
              <a:rPr lang="mr-IN" baseline="0" dirty="0" smtClean="0"/>
              <a:t>–</a:t>
            </a:r>
            <a:r>
              <a:rPr lang="en-US" baseline="0" dirty="0" smtClean="0"/>
              <a:t> left-sided activation in the inferior and middle temporal gyri, medial superior and inferior pars </a:t>
            </a:r>
            <a:r>
              <a:rPr lang="en-US" baseline="0" dirty="0" err="1" smtClean="0"/>
              <a:t>triangularis</a:t>
            </a:r>
            <a:r>
              <a:rPr lang="en-US" baseline="0" dirty="0" smtClean="0"/>
              <a:t> frontal </a:t>
            </a:r>
            <a:r>
              <a:rPr lang="en-US" baseline="0" dirty="0" err="1" smtClean="0"/>
              <a:t>gyri</a:t>
            </a:r>
            <a:r>
              <a:rPr lang="en-US" baseline="0" dirty="0" smtClean="0"/>
              <a:t>, posterior MTG, on the right </a:t>
            </a:r>
            <a:r>
              <a:rPr lang="mr-IN" baseline="0" dirty="0" smtClean="0"/>
              <a:t>–</a:t>
            </a:r>
            <a:r>
              <a:rPr lang="en-US" baseline="0" dirty="0" smtClean="0"/>
              <a:t> inferior orbitofrontal cortex, middle temporal pole and the anterior part of the hippocampus and cerebellum</a:t>
            </a:r>
          </a:p>
        </p:txBody>
      </p:sp>
      <p:sp>
        <p:nvSpPr>
          <p:cNvPr id="4" name="Slide Number Placeholder 3"/>
          <p:cNvSpPr>
            <a:spLocks noGrp="1"/>
          </p:cNvSpPr>
          <p:nvPr>
            <p:ph type="sldNum" sz="quarter" idx="10"/>
          </p:nvPr>
        </p:nvSpPr>
        <p:spPr/>
        <p:txBody>
          <a:bodyPr/>
          <a:lstStyle/>
          <a:p>
            <a:fld id="{BA0C90E3-8C05-AF43-8579-8D2D04A296B0}" type="slidenum">
              <a:rPr lang="en-US" smtClean="0"/>
              <a:t>5</a:t>
            </a:fld>
            <a:endParaRPr lang="en-US"/>
          </a:p>
        </p:txBody>
      </p:sp>
    </p:spTree>
    <p:extLst>
      <p:ext uri="{BB962C8B-B14F-4D97-AF65-F5344CB8AC3E}">
        <p14:creationId xmlns:p14="http://schemas.microsoft.com/office/powerpoint/2010/main" val="2095785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“parametric </a:t>
            </a:r>
            <a:r>
              <a:rPr lang="en-CA" dirty="0" err="1" smtClean="0"/>
              <a:t>regressor</a:t>
            </a:r>
            <a:r>
              <a:rPr lang="en-CA" dirty="0" smtClean="0"/>
              <a:t> modeling familiarity was constructed,”</a:t>
            </a:r>
          </a:p>
          <a:p>
            <a:endParaRPr lang="en-CA" dirty="0" smtClean="0"/>
          </a:p>
          <a:p>
            <a:r>
              <a:rPr lang="en-CA" dirty="0" smtClean="0"/>
              <a:t>Greater</a:t>
            </a:r>
            <a:r>
              <a:rPr lang="en-CA" baseline="0" dirty="0" smtClean="0"/>
              <a:t> activity for music i</a:t>
            </a:r>
            <a:r>
              <a:rPr lang="en-CA" dirty="0" smtClean="0"/>
              <a:t>n an extended network that included the bilateral inferior frontal gyrus (BA45) (extending to the middle frontal gyrus), the posterior part of the inferior and middle temporal gyri (BA20/37), the medial superior frontal gyrus (BA10) and the right superior temporal pole (BA38). </a:t>
            </a:r>
          </a:p>
          <a:p>
            <a:endParaRPr lang="en-CA" dirty="0" smtClean="0"/>
          </a:p>
          <a:p>
            <a:r>
              <a:rPr lang="en-CA" dirty="0" smtClean="0"/>
              <a:t>The verbal familiarity analysis revealed greater activity in the left medial superior frontal gyrus (BA10), the middle cingulate cortex bilaterally, the left putamen and thalamus, and the inferior and middle parts of the frontal (BA47/46) and temporal gyri (BA20/21) bilaterally. We also found activation of the posterior part of the right hippocampus and the left </a:t>
            </a:r>
            <a:r>
              <a:rPr lang="en-CA" dirty="0" err="1" smtClean="0"/>
              <a:t>parahippocampal</a:t>
            </a:r>
            <a:r>
              <a:rPr lang="en-CA" dirty="0" smtClean="0"/>
              <a:t> cortex.</a:t>
            </a:r>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6</a:t>
            </a:fld>
            <a:endParaRPr lang="en-US"/>
          </a:p>
        </p:txBody>
      </p:sp>
    </p:spTree>
    <p:extLst>
      <p:ext uri="{BB962C8B-B14F-4D97-AF65-F5344CB8AC3E}">
        <p14:creationId xmlns:p14="http://schemas.microsoft.com/office/powerpoint/2010/main" val="4175881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ISS: Abrams</a:t>
            </a:r>
            <a:r>
              <a:rPr lang="en-CA" baseline="0" dirty="0" smtClean="0"/>
              <a:t> 2013</a:t>
            </a:r>
          </a:p>
          <a:p>
            <a:r>
              <a:rPr lang="en-CA" dirty="0" smtClean="0"/>
              <a:t>We found that music synchronizes brain responses across listeners in bilateral auditory midbrain and thalamus, primary auditory and auditory association cortex, right-lateralized structures in frontal and parietal cortex, and motor planning regions of the brain.</a:t>
            </a:r>
          </a:p>
          <a:p>
            <a:endParaRPr lang="en-CA" dirty="0" smtClean="0"/>
          </a:p>
          <a:p>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7</a:t>
            </a:fld>
            <a:endParaRPr lang="en-US"/>
          </a:p>
        </p:txBody>
      </p:sp>
    </p:spTree>
    <p:extLst>
      <p:ext uri="{BB962C8B-B14F-4D97-AF65-F5344CB8AC3E}">
        <p14:creationId xmlns:p14="http://schemas.microsoft.com/office/powerpoint/2010/main" val="2296621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a:p>
            <a:r>
              <a:rPr lang="en-CA"/>
              <a:t>----- Meeting Notes (17-05-11 10:57) -----</a:t>
            </a:r>
          </a:p>
          <a:p>
            <a:r>
              <a:rPr lang="en-CA"/>
              <a:t>music + lyrics association</a:t>
            </a:r>
          </a:p>
          <a:p>
            <a:endParaRPr lang="en-CA"/>
          </a:p>
        </p:txBody>
      </p:sp>
      <p:sp>
        <p:nvSpPr>
          <p:cNvPr id="4" name="Slide Number Placeholder 3"/>
          <p:cNvSpPr>
            <a:spLocks noGrp="1"/>
          </p:cNvSpPr>
          <p:nvPr>
            <p:ph type="sldNum" sz="quarter" idx="10"/>
          </p:nvPr>
        </p:nvSpPr>
        <p:spPr/>
        <p:txBody>
          <a:bodyPr/>
          <a:lstStyle/>
          <a:p>
            <a:fld id="{BA0C90E3-8C05-AF43-8579-8D2D04A296B0}" type="slidenum">
              <a:rPr lang="en-US" smtClean="0"/>
              <a:t>17</a:t>
            </a:fld>
            <a:endParaRPr lang="en-US"/>
          </a:p>
        </p:txBody>
      </p:sp>
    </p:spTree>
    <p:extLst>
      <p:ext uri="{BB962C8B-B14F-4D97-AF65-F5344CB8AC3E}">
        <p14:creationId xmlns:p14="http://schemas.microsoft.com/office/powerpoint/2010/main" val="2220601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076DC0-26B1-5841-8BF7-BB7DFB8B1BE2}" type="datetimeFigureOut">
              <a:rPr lang="en-US" smtClean="0"/>
              <a:t>8/31/17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076DC0-26B1-5841-8BF7-BB7DFB8B1BE2}" type="datetimeFigureOut">
              <a:rPr lang="en-US" smtClean="0"/>
              <a:t>8/31/17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076DC0-26B1-5841-8BF7-BB7DFB8B1BE2}" type="datetimeFigureOut">
              <a:rPr lang="en-US" smtClean="0"/>
              <a:t>8/31/17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076DC0-26B1-5841-8BF7-BB7DFB8B1BE2}" type="datetimeFigureOut">
              <a:rPr lang="en-US" smtClean="0"/>
              <a:t>8/31/17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076DC0-26B1-5841-8BF7-BB7DFB8B1BE2}" type="datetimeFigureOut">
              <a:rPr lang="en-US" smtClean="0"/>
              <a:t>8/31/17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076DC0-26B1-5841-8BF7-BB7DFB8B1BE2}" type="datetimeFigureOut">
              <a:rPr lang="en-US" smtClean="0"/>
              <a:t>8/31/17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076DC0-26B1-5841-8BF7-BB7DFB8B1BE2}" type="datetimeFigureOut">
              <a:rPr lang="en-US" smtClean="0"/>
              <a:t>8/31/17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C076DC0-26B1-5841-8BF7-BB7DFB8B1BE2}" type="datetimeFigureOut">
              <a:rPr lang="en-US" smtClean="0"/>
              <a:t>8/31/17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76DC0-26B1-5841-8BF7-BB7DFB8B1BE2}" type="datetimeFigureOut">
              <a:rPr lang="en-US" smtClean="0"/>
              <a:t>8/31/17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076DC0-26B1-5841-8BF7-BB7DFB8B1BE2}" type="datetimeFigureOut">
              <a:rPr lang="en-US" smtClean="0"/>
              <a:t>8/31/17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076DC0-26B1-5841-8BF7-BB7DFB8B1BE2}" type="datetimeFigureOut">
              <a:rPr lang="en-US" smtClean="0"/>
              <a:t>8/31/17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076DC0-26B1-5841-8BF7-BB7DFB8B1BE2}" type="datetimeFigureOut">
              <a:rPr lang="en-US" smtClean="0"/>
              <a:t>8/31/17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D32FE-C56B-A24B-8CB0-018FD44D7D8C}" type="slidenum">
              <a:rPr lang="en-US" smtClean="0"/>
              <a:t>‹#›</a:t>
            </a:fld>
            <a:endParaRPr lang="en-US"/>
          </a:p>
        </p:txBody>
      </p:sp>
    </p:spTree>
    <p:extLst>
      <p:ext uri="{BB962C8B-B14F-4D97-AF65-F5344CB8AC3E}">
        <p14:creationId xmlns:p14="http://schemas.microsoft.com/office/powerpoint/2010/main" val="15175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Lab Retreat</a:t>
            </a:r>
            <a:endParaRPr lang="en-US" dirty="0"/>
          </a:p>
        </p:txBody>
      </p:sp>
      <p:sp>
        <p:nvSpPr>
          <p:cNvPr id="3" name="Subtitle 2"/>
          <p:cNvSpPr>
            <a:spLocks noGrp="1"/>
          </p:cNvSpPr>
          <p:nvPr>
            <p:ph type="subTitle" idx="1"/>
          </p:nvPr>
        </p:nvSpPr>
        <p:spPr/>
        <p:txBody>
          <a:bodyPr/>
          <a:lstStyle/>
          <a:p>
            <a:r>
              <a:rPr lang="en-US" dirty="0" smtClean="0"/>
              <a:t>Avital </a:t>
            </a:r>
            <a:r>
              <a:rPr lang="en-US" dirty="0" smtClean="0"/>
              <a:t>Sternin</a:t>
            </a:r>
          </a:p>
          <a:p>
            <a:r>
              <a:rPr lang="en-US" dirty="0" smtClean="0"/>
              <a:t>September 6, 2017</a:t>
            </a:r>
            <a:endParaRPr lang="en-US" dirty="0"/>
          </a:p>
        </p:txBody>
      </p:sp>
    </p:spTree>
    <p:extLst>
      <p:ext uri="{BB962C8B-B14F-4D97-AF65-F5344CB8AC3E}">
        <p14:creationId xmlns:p14="http://schemas.microsoft.com/office/powerpoint/2010/main" val="5655330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Stimuli</a:t>
            </a:r>
            <a:endParaRPr lang="en-US" dirty="0"/>
          </a:p>
        </p:txBody>
      </p:sp>
      <p:sp>
        <p:nvSpPr>
          <p:cNvPr id="3" name="Content Placeholder 2"/>
          <p:cNvSpPr>
            <a:spLocks noGrp="1"/>
          </p:cNvSpPr>
          <p:nvPr>
            <p:ph idx="1"/>
          </p:nvPr>
        </p:nvSpPr>
        <p:spPr/>
        <p:txBody>
          <a:bodyPr/>
          <a:lstStyle/>
          <a:p>
            <a:r>
              <a:rPr lang="en-US" dirty="0" smtClean="0"/>
              <a:t>16 unfamiliar songs</a:t>
            </a:r>
          </a:p>
          <a:p>
            <a:pPr lvl="1"/>
            <a:r>
              <a:rPr lang="en-US" dirty="0" smtClean="0"/>
              <a:t>4 spoken words</a:t>
            </a:r>
          </a:p>
          <a:p>
            <a:pPr lvl="1"/>
            <a:r>
              <a:rPr lang="en-US" dirty="0" smtClean="0"/>
              <a:t>4 sung lyrics (acapella, no music)</a:t>
            </a:r>
          </a:p>
          <a:p>
            <a:pPr lvl="1"/>
            <a:r>
              <a:rPr lang="en-US" dirty="0" smtClean="0"/>
              <a:t>4 instrumental music only</a:t>
            </a:r>
          </a:p>
          <a:p>
            <a:pPr lvl="1"/>
            <a:r>
              <a:rPr lang="en-US" dirty="0" smtClean="0"/>
              <a:t>4 ‘whole’ songs (music + lyrics)</a:t>
            </a:r>
          </a:p>
          <a:p>
            <a:pPr lvl="1"/>
            <a:endParaRPr lang="en-US" dirty="0"/>
          </a:p>
        </p:txBody>
      </p:sp>
    </p:spTree>
    <p:extLst>
      <p:ext uri="{BB962C8B-B14F-4D97-AF65-F5344CB8AC3E}">
        <p14:creationId xmlns:p14="http://schemas.microsoft.com/office/powerpoint/2010/main" val="6278808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 </a:t>
            </a:r>
            <a:r>
              <a:rPr lang="mr-IN" dirty="0" smtClean="0"/>
              <a:t>–</a:t>
            </a:r>
            <a:r>
              <a:rPr lang="en-US" dirty="0" smtClean="0"/>
              <a:t> all 16 stim</a:t>
            </a:r>
          </a:p>
          <a:p>
            <a:pPr lvl="1"/>
            <a:r>
              <a:rPr lang="en-US" dirty="0" smtClean="0"/>
              <a:t>Baseline familiarity test</a:t>
            </a:r>
          </a:p>
          <a:p>
            <a:pPr lvl="1"/>
            <a:r>
              <a:rPr lang="en-US" dirty="0" smtClean="0"/>
              <a:t>ISS and BOLD scans</a:t>
            </a:r>
          </a:p>
          <a:p>
            <a:r>
              <a:rPr lang="en-US" dirty="0" smtClean="0">
                <a:solidFill>
                  <a:schemeClr val="bg2">
                    <a:lumMod val="75000"/>
                  </a:schemeClr>
                </a:solidFill>
              </a:rPr>
              <a:t>Training </a:t>
            </a:r>
            <a:r>
              <a:rPr lang="mr-IN" dirty="0" smtClean="0">
                <a:solidFill>
                  <a:schemeClr val="bg2">
                    <a:lumMod val="75000"/>
                  </a:schemeClr>
                </a:solidFill>
              </a:rPr>
              <a:t>–</a:t>
            </a:r>
            <a:r>
              <a:rPr lang="en-US" dirty="0" smtClean="0">
                <a:solidFill>
                  <a:schemeClr val="bg2">
                    <a:lumMod val="75000"/>
                  </a:schemeClr>
                </a:solidFill>
              </a:rPr>
              <a:t> 2-3 weeks </a:t>
            </a:r>
          </a:p>
          <a:p>
            <a:r>
              <a:rPr lang="en-US" dirty="0" smtClean="0">
                <a:solidFill>
                  <a:schemeClr val="bg2">
                    <a:lumMod val="75000"/>
                  </a:schemeClr>
                </a:solidFill>
              </a:rPr>
              <a:t>Scanning session </a:t>
            </a:r>
            <a:r>
              <a:rPr lang="en-CA" dirty="0" smtClean="0">
                <a:solidFill>
                  <a:schemeClr val="bg2">
                    <a:lumMod val="75000"/>
                  </a:schemeClr>
                </a:solidFill>
              </a:rPr>
              <a:t>2</a:t>
            </a:r>
            <a:endParaRPr lang="en-US" dirty="0">
              <a:solidFill>
                <a:schemeClr val="bg2">
                  <a:lumMod val="75000"/>
                </a:schemeClr>
              </a:solidFill>
            </a:endParaRPr>
          </a:p>
        </p:txBody>
      </p:sp>
    </p:spTree>
    <p:extLst>
      <p:ext uri="{BB962C8B-B14F-4D97-AF65-F5344CB8AC3E}">
        <p14:creationId xmlns:p14="http://schemas.microsoft.com/office/powerpoint/2010/main" val="15168422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 </a:t>
            </a:r>
            <a:r>
              <a:rPr lang="mr-IN" dirty="0" smtClean="0"/>
              <a:t>–</a:t>
            </a:r>
            <a:r>
              <a:rPr lang="en-US" dirty="0" smtClean="0"/>
              <a:t> all 16 stim</a:t>
            </a:r>
          </a:p>
          <a:p>
            <a:pPr lvl="1"/>
            <a:r>
              <a:rPr lang="en-US" dirty="0" smtClean="0"/>
              <a:t>Baseline familiarity test</a:t>
            </a:r>
          </a:p>
          <a:p>
            <a:pPr lvl="1"/>
            <a:r>
              <a:rPr lang="en-US" dirty="0" smtClean="0"/>
              <a:t>ISS and BOLD scans</a:t>
            </a:r>
          </a:p>
          <a:p>
            <a:r>
              <a:rPr lang="en-US" dirty="0" smtClean="0"/>
              <a:t>Training </a:t>
            </a:r>
            <a:r>
              <a:rPr lang="mr-IN" dirty="0" smtClean="0"/>
              <a:t>–</a:t>
            </a:r>
            <a:r>
              <a:rPr lang="en-US" dirty="0" smtClean="0"/>
              <a:t> 2-3 weeks </a:t>
            </a:r>
            <a:r>
              <a:rPr lang="mr-IN" dirty="0" smtClean="0"/>
              <a:t>–</a:t>
            </a:r>
            <a:r>
              <a:rPr lang="en-US" dirty="0" smtClean="0"/>
              <a:t> only 8 stim</a:t>
            </a:r>
          </a:p>
          <a:p>
            <a:pPr lvl="1"/>
            <a:r>
              <a:rPr lang="en-US" dirty="0" smtClean="0"/>
              <a:t>Music player with questions</a:t>
            </a:r>
          </a:p>
          <a:p>
            <a:pPr lvl="1"/>
            <a:r>
              <a:rPr lang="en-US" dirty="0" smtClean="0"/>
              <a:t>Lab sessions 2x per week </a:t>
            </a:r>
          </a:p>
          <a:p>
            <a:r>
              <a:rPr lang="en-US" dirty="0" smtClean="0">
                <a:solidFill>
                  <a:schemeClr val="bg2">
                    <a:lumMod val="75000"/>
                  </a:schemeClr>
                </a:solidFill>
              </a:rPr>
              <a:t>Scanning session 2</a:t>
            </a:r>
            <a:endParaRPr lang="en-US" dirty="0">
              <a:solidFill>
                <a:schemeClr val="bg2">
                  <a:lumMod val="75000"/>
                </a:schemeClr>
              </a:solidFill>
            </a:endParaRPr>
          </a:p>
        </p:txBody>
      </p:sp>
    </p:spTree>
    <p:extLst>
      <p:ext uri="{BB962C8B-B14F-4D97-AF65-F5344CB8AC3E}">
        <p14:creationId xmlns:p14="http://schemas.microsoft.com/office/powerpoint/2010/main" val="8974249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 </a:t>
            </a:r>
            <a:r>
              <a:rPr lang="mr-IN" dirty="0" smtClean="0"/>
              <a:t>–</a:t>
            </a:r>
            <a:r>
              <a:rPr lang="en-US" dirty="0" smtClean="0"/>
              <a:t> all 16 stim</a:t>
            </a:r>
          </a:p>
          <a:p>
            <a:pPr lvl="1"/>
            <a:r>
              <a:rPr lang="en-US" dirty="0" smtClean="0"/>
              <a:t>Baseline familiarity test</a:t>
            </a:r>
          </a:p>
          <a:p>
            <a:pPr lvl="1"/>
            <a:r>
              <a:rPr lang="en-US" dirty="0" smtClean="0"/>
              <a:t>Scan 1</a:t>
            </a:r>
            <a:endParaRPr lang="en-US" dirty="0" smtClean="0"/>
          </a:p>
          <a:p>
            <a:r>
              <a:rPr lang="en-US" dirty="0" smtClean="0"/>
              <a:t>Training </a:t>
            </a:r>
            <a:r>
              <a:rPr lang="mr-IN" dirty="0" smtClean="0"/>
              <a:t>–</a:t>
            </a:r>
            <a:r>
              <a:rPr lang="en-US" dirty="0" smtClean="0"/>
              <a:t> 2-3 weeks </a:t>
            </a:r>
            <a:r>
              <a:rPr lang="mr-IN" dirty="0" smtClean="0"/>
              <a:t>–</a:t>
            </a:r>
            <a:r>
              <a:rPr lang="en-US" dirty="0" smtClean="0"/>
              <a:t> only 8 stim</a:t>
            </a:r>
          </a:p>
          <a:p>
            <a:pPr lvl="1"/>
            <a:r>
              <a:rPr lang="en-US" dirty="0" smtClean="0"/>
              <a:t>Music player with questions</a:t>
            </a:r>
          </a:p>
          <a:p>
            <a:pPr lvl="1"/>
            <a:r>
              <a:rPr lang="en-US" dirty="0" smtClean="0"/>
              <a:t>Lab sessions 2x per week </a:t>
            </a:r>
          </a:p>
          <a:p>
            <a:r>
              <a:rPr lang="en-US" dirty="0" smtClean="0"/>
              <a:t>Scanning session 2 </a:t>
            </a:r>
            <a:r>
              <a:rPr lang="mr-IN" dirty="0" smtClean="0"/>
              <a:t>–</a:t>
            </a:r>
            <a:r>
              <a:rPr lang="en-US" dirty="0" smtClean="0"/>
              <a:t> all 16 stim</a:t>
            </a:r>
          </a:p>
          <a:p>
            <a:pPr lvl="1"/>
            <a:r>
              <a:rPr lang="en-US" dirty="0" smtClean="0"/>
              <a:t>Final familiarity test</a:t>
            </a:r>
          </a:p>
          <a:p>
            <a:pPr lvl="1"/>
            <a:r>
              <a:rPr lang="en-US" dirty="0" smtClean="0"/>
              <a:t>Scan 2</a:t>
            </a:r>
            <a:endParaRPr lang="en-US" dirty="0"/>
          </a:p>
        </p:txBody>
      </p:sp>
    </p:spTree>
    <p:extLst>
      <p:ext uri="{BB962C8B-B14F-4D97-AF65-F5344CB8AC3E}">
        <p14:creationId xmlns:p14="http://schemas.microsoft.com/office/powerpoint/2010/main" val="791771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622" b="48892"/>
          <a:stretch/>
        </p:blipFill>
        <p:spPr>
          <a:xfrm>
            <a:off x="151567" y="130168"/>
            <a:ext cx="4611643" cy="3514369"/>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5207" b="48381"/>
          <a:stretch/>
        </p:blipFill>
        <p:spPr>
          <a:xfrm>
            <a:off x="4533537" y="3187337"/>
            <a:ext cx="4375331" cy="3540034"/>
          </a:xfrm>
          <a:prstGeom prst="rect">
            <a:avLst/>
          </a:prstGeom>
        </p:spPr>
      </p:pic>
    </p:spTree>
    <p:extLst>
      <p:ext uri="{BB962C8B-B14F-4D97-AF65-F5344CB8AC3E}">
        <p14:creationId xmlns:p14="http://schemas.microsoft.com/office/powerpoint/2010/main" val="981674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759" b="48381"/>
          <a:stretch/>
        </p:blipFill>
        <p:spPr>
          <a:xfrm>
            <a:off x="158207" y="130629"/>
            <a:ext cx="4531360" cy="354003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3104" b="49143"/>
          <a:stretch/>
        </p:blipFill>
        <p:spPr>
          <a:xfrm>
            <a:off x="4546963" y="3148148"/>
            <a:ext cx="4479471" cy="3487783"/>
          </a:xfrm>
          <a:prstGeom prst="rect">
            <a:avLst/>
          </a:prstGeom>
        </p:spPr>
      </p:pic>
    </p:spTree>
    <p:extLst>
      <p:ext uri="{BB962C8B-B14F-4D97-AF65-F5344CB8AC3E}">
        <p14:creationId xmlns:p14="http://schemas.microsoft.com/office/powerpoint/2010/main" val="1106882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3097" b="47619"/>
          <a:stretch/>
        </p:blipFill>
        <p:spPr>
          <a:xfrm>
            <a:off x="132806" y="130628"/>
            <a:ext cx="4556760" cy="3592286"/>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1757" b="48381"/>
          <a:stretch/>
        </p:blipFill>
        <p:spPr>
          <a:xfrm>
            <a:off x="4546600" y="3187338"/>
            <a:ext cx="4532086" cy="3540034"/>
          </a:xfrm>
          <a:prstGeom prst="rect">
            <a:avLst/>
          </a:prstGeom>
        </p:spPr>
      </p:pic>
    </p:spTree>
    <p:extLst>
      <p:ext uri="{BB962C8B-B14F-4D97-AF65-F5344CB8AC3E}">
        <p14:creationId xmlns:p14="http://schemas.microsoft.com/office/powerpoint/2010/main" val="417956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Familiarity tests</a:t>
            </a:r>
            <a:endParaRPr lang="en-US" dirty="0"/>
          </a:p>
        </p:txBody>
      </p:sp>
      <p:sp>
        <p:nvSpPr>
          <p:cNvPr id="3" name="Content Placeholder 2"/>
          <p:cNvSpPr>
            <a:spLocks noGrp="1"/>
          </p:cNvSpPr>
          <p:nvPr>
            <p:ph idx="1"/>
          </p:nvPr>
        </p:nvSpPr>
        <p:spPr>
          <a:xfrm>
            <a:off x="628650" y="1825625"/>
            <a:ext cx="8237054" cy="4351338"/>
          </a:xfrm>
        </p:spPr>
        <p:txBody>
          <a:bodyPr/>
          <a:lstStyle/>
          <a:p>
            <a:r>
              <a:rPr lang="en-US" dirty="0" smtClean="0"/>
              <a:t>Lyric modification</a:t>
            </a:r>
          </a:p>
          <a:p>
            <a:pPr lvl="1"/>
            <a:r>
              <a:rPr lang="en-US" dirty="0" smtClean="0"/>
              <a:t>Forced choice between original and modified lyric</a:t>
            </a:r>
          </a:p>
          <a:p>
            <a:pPr lvl="1"/>
            <a:r>
              <a:rPr lang="en-US" dirty="0" smtClean="0"/>
              <a:t>Full set in session 1 and session 2 (~25)</a:t>
            </a:r>
          </a:p>
          <a:p>
            <a:pPr lvl="1"/>
            <a:r>
              <a:rPr lang="en-US" dirty="0" smtClean="0"/>
              <a:t>Subset during lab training session (10, monitor progress)</a:t>
            </a:r>
          </a:p>
          <a:p>
            <a:endParaRPr lang="en-US" dirty="0" smtClean="0"/>
          </a:p>
          <a:p>
            <a:r>
              <a:rPr lang="en-US" dirty="0" smtClean="0"/>
              <a:t>Melody familiarity</a:t>
            </a:r>
          </a:p>
          <a:p>
            <a:pPr lvl="1"/>
            <a:r>
              <a:rPr lang="en-US" dirty="0" smtClean="0"/>
              <a:t>Short clips (2 sec) </a:t>
            </a:r>
            <a:r>
              <a:rPr lang="mr-IN" dirty="0" smtClean="0"/>
              <a:t>–</a:t>
            </a:r>
            <a:r>
              <a:rPr lang="en-US" dirty="0" smtClean="0"/>
              <a:t> Old vs New task</a:t>
            </a:r>
          </a:p>
          <a:p>
            <a:pPr lvl="2"/>
            <a:r>
              <a:rPr lang="en-US" dirty="0"/>
              <a:t>l</a:t>
            </a:r>
            <a:r>
              <a:rPr lang="en-US" dirty="0" smtClean="0"/>
              <a:t>earned vs. unlearned songs</a:t>
            </a:r>
          </a:p>
          <a:p>
            <a:pPr lvl="1"/>
            <a:r>
              <a:rPr lang="en-US" dirty="0" smtClean="0"/>
              <a:t>During session 2 (~25 clip pairs)</a:t>
            </a:r>
          </a:p>
        </p:txBody>
      </p:sp>
    </p:spTree>
    <p:extLst>
      <p:ext uri="{BB962C8B-B14F-4D97-AF65-F5344CB8AC3E}">
        <p14:creationId xmlns:p14="http://schemas.microsoft.com/office/powerpoint/2010/main" val="20324905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Other Study:</a:t>
            </a:r>
            <a:br>
              <a:rPr lang="en-US" sz="4000" dirty="0" smtClean="0"/>
            </a:br>
            <a:r>
              <a:rPr lang="en-US" sz="4000" dirty="0" smtClean="0"/>
              <a:t>Music Synchronization in Alzheimer’s</a:t>
            </a:r>
            <a:endParaRPr lang="en-US" sz="4000" dirty="0"/>
          </a:p>
        </p:txBody>
      </p:sp>
      <p:sp>
        <p:nvSpPr>
          <p:cNvPr id="3" name="Content Placeholder 2"/>
          <p:cNvSpPr>
            <a:spLocks noGrp="1"/>
          </p:cNvSpPr>
          <p:nvPr>
            <p:ph idx="1"/>
          </p:nvPr>
        </p:nvSpPr>
        <p:spPr/>
        <p:txBody>
          <a:bodyPr/>
          <a:lstStyle/>
          <a:p>
            <a:r>
              <a:rPr lang="en-US" dirty="0" smtClean="0"/>
              <a:t>Hitchcock movie, familiar, unfamiliar music</a:t>
            </a:r>
          </a:p>
          <a:p>
            <a:pPr lvl="1"/>
            <a:r>
              <a:rPr lang="en-US" dirty="0"/>
              <a:t>inter-subject synchrony</a:t>
            </a:r>
            <a:endParaRPr lang="en-US" dirty="0" smtClean="0"/>
          </a:p>
          <a:p>
            <a:r>
              <a:rPr lang="en-US" dirty="0" smtClean="0"/>
              <a:t>Young controls from current study</a:t>
            </a:r>
            <a:endParaRPr lang="en-US" dirty="0"/>
          </a:p>
          <a:p>
            <a:r>
              <a:rPr lang="en-US" dirty="0" smtClean="0"/>
              <a:t>Alzheimer’s patients &amp; age-matched controls in new study</a:t>
            </a:r>
          </a:p>
          <a:p>
            <a:pPr lvl="1"/>
            <a:r>
              <a:rPr lang="en-US" dirty="0" smtClean="0"/>
              <a:t>  (with MacDonald lab) </a:t>
            </a:r>
          </a:p>
          <a:p>
            <a:endParaRPr lang="en-US" dirty="0" smtClean="0"/>
          </a:p>
          <a:p>
            <a:endParaRPr lang="en-US" dirty="0"/>
          </a:p>
        </p:txBody>
      </p:sp>
    </p:spTree>
    <p:extLst>
      <p:ext uri="{BB962C8B-B14F-4D97-AF65-F5344CB8AC3E}">
        <p14:creationId xmlns:p14="http://schemas.microsoft.com/office/powerpoint/2010/main" val="9439054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Other Study:</a:t>
            </a:r>
            <a:br>
              <a:rPr lang="en-US" sz="4000" dirty="0" smtClean="0"/>
            </a:br>
            <a:r>
              <a:rPr lang="en-US" sz="4000" dirty="0" smtClean="0"/>
              <a:t>Music Synchronization in Alzheimer’s</a:t>
            </a:r>
            <a:endParaRPr lang="en-US" sz="4000" dirty="0"/>
          </a:p>
        </p:txBody>
      </p:sp>
      <p:sp>
        <p:nvSpPr>
          <p:cNvPr id="3" name="Content Placeholder 2"/>
          <p:cNvSpPr>
            <a:spLocks noGrp="1"/>
          </p:cNvSpPr>
          <p:nvPr>
            <p:ph idx="1"/>
          </p:nvPr>
        </p:nvSpPr>
        <p:spPr/>
        <p:txBody>
          <a:bodyPr/>
          <a:lstStyle/>
          <a:p>
            <a:r>
              <a:rPr lang="en-US" dirty="0" smtClean="0"/>
              <a:t>How does inter-subject synchrony change in Alzheimer’s?</a:t>
            </a:r>
          </a:p>
          <a:p>
            <a:endParaRPr lang="en-US" dirty="0"/>
          </a:p>
          <a:p>
            <a:r>
              <a:rPr lang="en-US" dirty="0" smtClean="0"/>
              <a:t>How is consciousness disrupted in Alzheimer’s?</a:t>
            </a:r>
          </a:p>
          <a:p>
            <a:pPr lvl="1"/>
            <a:r>
              <a:rPr lang="en-US" dirty="0" smtClean="0"/>
              <a:t>Where does Alzheimer’s disease fall on the consciousness ‘continuum’?</a:t>
            </a:r>
            <a:endParaRPr lang="en-US" dirty="0"/>
          </a:p>
        </p:txBody>
      </p:sp>
    </p:spTree>
    <p:extLst>
      <p:ext uri="{BB962C8B-B14F-4D97-AF65-F5344CB8AC3E}">
        <p14:creationId xmlns:p14="http://schemas.microsoft.com/office/powerpoint/2010/main" val="6885154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t>Why is memory for music so special?</a:t>
            </a:r>
            <a:endParaRPr lang="en-CA" sz="4000" dirty="0"/>
          </a:p>
        </p:txBody>
      </p:sp>
      <p:sp>
        <p:nvSpPr>
          <p:cNvPr id="3" name="Content Placeholder 2"/>
          <p:cNvSpPr>
            <a:spLocks noGrp="1"/>
          </p:cNvSpPr>
          <p:nvPr>
            <p:ph idx="1"/>
          </p:nvPr>
        </p:nvSpPr>
        <p:spPr/>
        <p:txBody>
          <a:bodyPr/>
          <a:lstStyle/>
          <a:p>
            <a:r>
              <a:rPr lang="en-CA" dirty="0" smtClean="0"/>
              <a:t>Can you remember all of the lyrics to your favourite song from high school?</a:t>
            </a:r>
          </a:p>
          <a:p>
            <a:endParaRPr lang="en-CA" dirty="0" smtClean="0"/>
          </a:p>
          <a:p>
            <a:r>
              <a:rPr lang="en-CA" dirty="0" smtClean="0"/>
              <a:t>Why do patient’s with Alzheimer’s disease remember lyrics to songs from their youth but may not remember the names of common objects?</a:t>
            </a:r>
            <a:endParaRPr lang="en-CA" dirty="0" smtClean="0"/>
          </a:p>
        </p:txBody>
      </p:sp>
    </p:spTree>
    <p:extLst>
      <p:ext uri="{BB962C8B-B14F-4D97-AF65-F5344CB8AC3E}">
        <p14:creationId xmlns:p14="http://schemas.microsoft.com/office/powerpoint/2010/main" val="40853622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433769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 memories</a:t>
            </a:r>
            <a:endParaRPr lang="en-US" dirty="0"/>
          </a:p>
        </p:txBody>
      </p:sp>
      <p:sp>
        <p:nvSpPr>
          <p:cNvPr id="3" name="Content Placeholder 2"/>
          <p:cNvSpPr>
            <a:spLocks noGrp="1"/>
          </p:cNvSpPr>
          <p:nvPr>
            <p:ph idx="1"/>
          </p:nvPr>
        </p:nvSpPr>
        <p:spPr/>
        <p:txBody>
          <a:bodyPr/>
          <a:lstStyle/>
          <a:p>
            <a:r>
              <a:rPr lang="en-US" dirty="0" smtClean="0"/>
              <a:t>Music can be used as a memory aid in AD </a:t>
            </a:r>
          </a:p>
          <a:p>
            <a:pPr lvl="1"/>
            <a:r>
              <a:rPr lang="en-US" dirty="0" smtClean="0"/>
              <a:t>Learning new song lyrics </a:t>
            </a:r>
            <a:r>
              <a:rPr lang="en-US" sz="1400" dirty="0" smtClean="0"/>
              <a:t>(</a:t>
            </a:r>
            <a:r>
              <a:rPr lang="en-US" sz="1400" dirty="0" err="1" smtClean="0"/>
              <a:t>Moussard</a:t>
            </a:r>
            <a:r>
              <a:rPr lang="en-US" sz="1400" dirty="0" smtClean="0"/>
              <a:t> et al, 2012 &amp; 2014; Simmons-Stern et al, 2010 &amp; 2012)</a:t>
            </a:r>
          </a:p>
          <a:p>
            <a:endParaRPr lang="en-US" dirty="0" smtClean="0"/>
          </a:p>
          <a:p>
            <a:r>
              <a:rPr lang="en-US" dirty="0" smtClean="0"/>
              <a:t>Autobiographical memories can be evoked by music</a:t>
            </a:r>
          </a:p>
          <a:p>
            <a:pPr lvl="1"/>
            <a:r>
              <a:rPr lang="en-US" dirty="0" smtClean="0"/>
              <a:t>Memories are more vivid </a:t>
            </a:r>
            <a:r>
              <a:rPr lang="en-US" sz="1400" dirty="0" smtClean="0"/>
              <a:t>(</a:t>
            </a:r>
            <a:r>
              <a:rPr lang="en-US" sz="1400" dirty="0" err="1" smtClean="0"/>
              <a:t>Belfi</a:t>
            </a:r>
            <a:r>
              <a:rPr lang="en-US" sz="1400" dirty="0" smtClean="0"/>
              <a:t> et al, 2015)</a:t>
            </a:r>
          </a:p>
          <a:p>
            <a:pPr lvl="1"/>
            <a:r>
              <a:rPr lang="en-US" dirty="0" smtClean="0"/>
              <a:t>Memories are more specific </a:t>
            </a:r>
            <a:r>
              <a:rPr lang="en-US" sz="1400" dirty="0" smtClean="0"/>
              <a:t>(El Haj et al, 2012)</a:t>
            </a:r>
          </a:p>
          <a:p>
            <a:pPr lvl="1"/>
            <a:r>
              <a:rPr lang="en-US" dirty="0" smtClean="0"/>
              <a:t>Dorsal MPFC is involved in triggering these memories </a:t>
            </a:r>
            <a:r>
              <a:rPr lang="en-US" sz="1400" dirty="0" smtClean="0"/>
              <a:t>(Janata, 2009)</a:t>
            </a:r>
          </a:p>
        </p:txBody>
      </p:sp>
    </p:spTree>
    <p:extLst>
      <p:ext uri="{BB962C8B-B14F-4D97-AF65-F5344CB8AC3E}">
        <p14:creationId xmlns:p14="http://schemas.microsoft.com/office/powerpoint/2010/main" val="1906453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800" dirty="0" smtClean="0"/>
              <a:t>Evidence for specific memory for music: </a:t>
            </a:r>
            <a:br>
              <a:rPr lang="en-US" sz="3800" dirty="0" smtClean="0"/>
            </a:br>
            <a:r>
              <a:rPr lang="en-US" sz="3800" dirty="0" smtClean="0"/>
              <a:t>Case studies</a:t>
            </a:r>
            <a:endParaRPr lang="en-US" sz="3800" dirty="0"/>
          </a:p>
        </p:txBody>
      </p:sp>
      <p:sp>
        <p:nvSpPr>
          <p:cNvPr id="3" name="Content Placeholder 2"/>
          <p:cNvSpPr>
            <a:spLocks noGrp="1"/>
          </p:cNvSpPr>
          <p:nvPr>
            <p:ph idx="1"/>
          </p:nvPr>
        </p:nvSpPr>
        <p:spPr/>
        <p:txBody>
          <a:bodyPr/>
          <a:lstStyle/>
          <a:p>
            <a:r>
              <a:rPr lang="en-US" dirty="0" smtClean="0"/>
              <a:t>Patient CN: bilateral temporal lobe damage led to severe, music specific agnosia </a:t>
            </a:r>
            <a:r>
              <a:rPr lang="en-US" sz="1400" dirty="0" smtClean="0"/>
              <a:t>(</a:t>
            </a:r>
            <a:r>
              <a:rPr lang="en-US" sz="1400" dirty="0" err="1" smtClean="0"/>
              <a:t>Peretz</a:t>
            </a:r>
            <a:r>
              <a:rPr lang="en-US" sz="1400" dirty="0" smtClean="0"/>
              <a:t>, 1996)</a:t>
            </a:r>
          </a:p>
          <a:p>
            <a:pPr lvl="1"/>
            <a:r>
              <a:rPr lang="en-US" dirty="0" smtClean="0"/>
              <a:t>Recognized lyrics, but did not recognize previously familiar music</a:t>
            </a:r>
          </a:p>
          <a:p>
            <a:pPr lvl="1"/>
            <a:r>
              <a:rPr lang="en-US" dirty="0" smtClean="0"/>
              <a:t>Normal performance on musical perceptual tests</a:t>
            </a:r>
          </a:p>
          <a:p>
            <a:r>
              <a:rPr lang="en-US" dirty="0" smtClean="0"/>
              <a:t>Patient PM: encephalitis led to severe ante- and retrograde amnesia </a:t>
            </a:r>
            <a:r>
              <a:rPr lang="en-US" sz="1400" dirty="0" smtClean="0"/>
              <a:t>(Finke et al, 2012)</a:t>
            </a:r>
          </a:p>
          <a:p>
            <a:pPr lvl="1"/>
            <a:r>
              <a:rPr lang="en-US" dirty="0" smtClean="0"/>
              <a:t>Professional cellist</a:t>
            </a:r>
          </a:p>
          <a:p>
            <a:pPr lvl="1"/>
            <a:r>
              <a:rPr lang="en-US" dirty="0" smtClean="0"/>
              <a:t>Severe memory impairments, but performed like healthy musicians </a:t>
            </a:r>
            <a:r>
              <a:rPr lang="en-US" dirty="0"/>
              <a:t>o</a:t>
            </a:r>
            <a:r>
              <a:rPr lang="en-US" dirty="0" smtClean="0"/>
              <a:t>n music recognition tests</a:t>
            </a:r>
            <a:endParaRPr lang="en-US" dirty="0"/>
          </a:p>
        </p:txBody>
      </p:sp>
    </p:spTree>
    <p:extLst>
      <p:ext uri="{BB962C8B-B14F-4D97-AF65-F5344CB8AC3E}">
        <p14:creationId xmlns:p14="http://schemas.microsoft.com/office/powerpoint/2010/main" val="18623201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case studies</a:t>
            </a:r>
            <a:r>
              <a:rPr lang="mr-IN" dirty="0" smtClean="0"/>
              <a:t>…</a:t>
            </a:r>
            <a:endParaRPr lang="en-US" dirty="0"/>
          </a:p>
        </p:txBody>
      </p:sp>
      <p:sp>
        <p:nvSpPr>
          <p:cNvPr id="3" name="Content Placeholder 2"/>
          <p:cNvSpPr>
            <a:spLocks noGrp="1"/>
          </p:cNvSpPr>
          <p:nvPr>
            <p:ph idx="1"/>
          </p:nvPr>
        </p:nvSpPr>
        <p:spPr/>
        <p:txBody>
          <a:bodyPr/>
          <a:lstStyle/>
          <a:p>
            <a:r>
              <a:rPr lang="en-US" dirty="0" smtClean="0"/>
              <a:t>Proposed musical lexicon that “contains all the representations of the specific musical phrases to which one has been exposed during one’s lifetime” </a:t>
            </a:r>
            <a:r>
              <a:rPr lang="en-US" sz="1400" dirty="0" smtClean="0"/>
              <a:t>(</a:t>
            </a:r>
            <a:r>
              <a:rPr lang="en-US" sz="1400" dirty="0" err="1" smtClean="0"/>
              <a:t>Peretz</a:t>
            </a:r>
            <a:r>
              <a:rPr lang="en-US" sz="1400" dirty="0" smtClean="0"/>
              <a:t> &amp; Coltheart, 2003)</a:t>
            </a:r>
          </a:p>
          <a:p>
            <a:endParaRPr lang="en-US" dirty="0" smtClean="0"/>
          </a:p>
          <a:p>
            <a:r>
              <a:rPr lang="en-US" dirty="0" smtClean="0"/>
              <a:t>The musical lexicon is separate from the verbal lexicon</a:t>
            </a:r>
          </a:p>
        </p:txBody>
      </p:sp>
    </p:spTree>
    <p:extLst>
      <p:ext uri="{BB962C8B-B14F-4D97-AF65-F5344CB8AC3E}">
        <p14:creationId xmlns:p14="http://schemas.microsoft.com/office/powerpoint/2010/main" val="3886204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4000"/>
            <a:ext cx="9144000" cy="6328197"/>
          </a:xfrm>
          <a:prstGeom prst="rect">
            <a:avLst/>
          </a:prstGeom>
        </p:spPr>
      </p:pic>
      <p:sp>
        <p:nvSpPr>
          <p:cNvPr id="5" name="TextBox 4"/>
          <p:cNvSpPr txBox="1"/>
          <p:nvPr/>
        </p:nvSpPr>
        <p:spPr>
          <a:xfrm>
            <a:off x="3201174" y="-179"/>
            <a:ext cx="2981778" cy="369332"/>
          </a:xfrm>
          <a:prstGeom prst="rect">
            <a:avLst/>
          </a:prstGeom>
          <a:noFill/>
        </p:spPr>
        <p:txBody>
          <a:bodyPr wrap="none" rtlCol="0">
            <a:spAutoFit/>
          </a:bodyPr>
          <a:lstStyle/>
          <a:p>
            <a:r>
              <a:rPr lang="en-US" dirty="0" smtClean="0">
                <a:solidFill>
                  <a:srgbClr val="FF0000"/>
                </a:solidFill>
              </a:rPr>
              <a:t>[Music-Verbal] </a:t>
            </a:r>
            <a:r>
              <a:rPr lang="en-US" dirty="0" smtClean="0">
                <a:solidFill>
                  <a:schemeClr val="accent1"/>
                </a:solidFill>
              </a:rPr>
              <a:t>[Verbal-Music]</a:t>
            </a:r>
            <a:endParaRPr lang="en-US" dirty="0">
              <a:solidFill>
                <a:schemeClr val="accent1"/>
              </a:solidFill>
            </a:endParaRPr>
          </a:p>
        </p:txBody>
      </p:sp>
      <p:sp>
        <p:nvSpPr>
          <p:cNvPr id="6" name="TextBox 5"/>
          <p:cNvSpPr txBox="1"/>
          <p:nvPr/>
        </p:nvSpPr>
        <p:spPr>
          <a:xfrm>
            <a:off x="71919" y="-5305"/>
            <a:ext cx="3129255" cy="369332"/>
          </a:xfrm>
          <a:prstGeom prst="rect">
            <a:avLst/>
          </a:prstGeom>
          <a:noFill/>
        </p:spPr>
        <p:txBody>
          <a:bodyPr wrap="none" rtlCol="0">
            <a:spAutoFit/>
          </a:bodyPr>
          <a:lstStyle/>
          <a:p>
            <a:r>
              <a:rPr lang="en-US" dirty="0" smtClean="0"/>
              <a:t>Evidence for </a:t>
            </a:r>
            <a:r>
              <a:rPr lang="en-US" smtClean="0"/>
              <a:t>separate networks</a:t>
            </a:r>
            <a:endParaRPr lang="en-US" dirty="0"/>
          </a:p>
        </p:txBody>
      </p:sp>
    </p:spTree>
    <p:extLst>
      <p:ext uri="{BB962C8B-B14F-4D97-AF65-F5344CB8AC3E}">
        <p14:creationId xmlns:p14="http://schemas.microsoft.com/office/powerpoint/2010/main" val="2179598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0"/>
            <a:ext cx="9144000" cy="6073254"/>
          </a:xfrm>
          <a:prstGeom prst="rect">
            <a:avLst/>
          </a:prstGeom>
        </p:spPr>
      </p:pic>
      <p:sp>
        <p:nvSpPr>
          <p:cNvPr id="5" name="TextBox 4"/>
          <p:cNvSpPr txBox="1"/>
          <p:nvPr/>
        </p:nvSpPr>
        <p:spPr>
          <a:xfrm>
            <a:off x="61406" y="11668"/>
            <a:ext cx="6194709" cy="369332"/>
          </a:xfrm>
          <a:prstGeom prst="rect">
            <a:avLst/>
          </a:prstGeom>
          <a:noFill/>
        </p:spPr>
        <p:txBody>
          <a:bodyPr wrap="none" rtlCol="0">
            <a:spAutoFit/>
          </a:bodyPr>
          <a:lstStyle/>
          <a:p>
            <a:r>
              <a:rPr lang="en-US" dirty="0" smtClean="0"/>
              <a:t>Areas where activity increased with familiarity      </a:t>
            </a:r>
            <a:r>
              <a:rPr lang="en-US" dirty="0" smtClean="0">
                <a:solidFill>
                  <a:srgbClr val="FF0000"/>
                </a:solidFill>
              </a:rPr>
              <a:t>Music</a:t>
            </a:r>
            <a:r>
              <a:rPr lang="en-US" dirty="0" smtClean="0"/>
              <a:t>   </a:t>
            </a:r>
            <a:r>
              <a:rPr lang="en-US" dirty="0" smtClean="0">
                <a:solidFill>
                  <a:srgbClr val="0070C0"/>
                </a:solidFill>
              </a:rPr>
              <a:t>Verbal</a:t>
            </a:r>
            <a:endParaRPr lang="en-US" dirty="0">
              <a:solidFill>
                <a:srgbClr val="0070C0"/>
              </a:solidFill>
            </a:endParaRPr>
          </a:p>
        </p:txBody>
      </p:sp>
    </p:spTree>
    <p:extLst>
      <p:ext uri="{BB962C8B-B14F-4D97-AF65-F5344CB8AC3E}">
        <p14:creationId xmlns:p14="http://schemas.microsoft.com/office/powerpoint/2010/main" val="10300486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1</a:t>
            </a:r>
            <a:endParaRPr lang="en-US" dirty="0"/>
          </a:p>
        </p:txBody>
      </p:sp>
      <p:sp>
        <p:nvSpPr>
          <p:cNvPr id="3" name="Content Placeholder 2"/>
          <p:cNvSpPr>
            <a:spLocks noGrp="1"/>
          </p:cNvSpPr>
          <p:nvPr>
            <p:ph idx="1"/>
          </p:nvPr>
        </p:nvSpPr>
        <p:spPr/>
        <p:txBody>
          <a:bodyPr>
            <a:normAutofit/>
          </a:bodyPr>
          <a:lstStyle/>
          <a:p>
            <a:r>
              <a:rPr lang="en-US" dirty="0" smtClean="0"/>
              <a:t>Identify neural correlates underlying familiar and lyric-based music in healthy adults</a:t>
            </a:r>
          </a:p>
          <a:p>
            <a:endParaRPr lang="en-US" dirty="0" smtClean="0"/>
          </a:p>
          <a:p>
            <a:r>
              <a:rPr lang="en-US" dirty="0" smtClean="0"/>
              <a:t>Novel </a:t>
            </a:r>
            <a:r>
              <a:rPr lang="en-US" dirty="0" smtClean="0"/>
              <a:t>feature: We will train participants on unknown music</a:t>
            </a:r>
          </a:p>
        </p:txBody>
      </p:sp>
    </p:spTree>
    <p:extLst>
      <p:ext uri="{BB962C8B-B14F-4D97-AF65-F5344CB8AC3E}">
        <p14:creationId xmlns:p14="http://schemas.microsoft.com/office/powerpoint/2010/main" val="52255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Current Questions</a:t>
            </a:r>
            <a:endParaRPr lang="en-US" dirty="0"/>
          </a:p>
        </p:txBody>
      </p:sp>
      <p:sp>
        <p:nvSpPr>
          <p:cNvPr id="3" name="Content Placeholder 2"/>
          <p:cNvSpPr>
            <a:spLocks noGrp="1"/>
          </p:cNvSpPr>
          <p:nvPr>
            <p:ph idx="1"/>
          </p:nvPr>
        </p:nvSpPr>
        <p:spPr/>
        <p:txBody>
          <a:bodyPr/>
          <a:lstStyle/>
          <a:p>
            <a:r>
              <a:rPr lang="en-US" dirty="0" smtClean="0"/>
              <a:t>Is there a neural pattern that differentiates familiar from unfamiliar music?</a:t>
            </a:r>
          </a:p>
          <a:p>
            <a:pPr lvl="1"/>
            <a:r>
              <a:rPr lang="en-US" dirty="0" smtClean="0"/>
              <a:t>Is it consistent across participants?</a:t>
            </a:r>
          </a:p>
          <a:p>
            <a:endParaRPr lang="en-US" dirty="0"/>
          </a:p>
          <a:p>
            <a:r>
              <a:rPr lang="en-US" dirty="0" smtClean="0"/>
              <a:t>How does the presence of lyrics interact with music familiarity?</a:t>
            </a:r>
          </a:p>
          <a:p>
            <a:pPr lvl="1"/>
            <a:r>
              <a:rPr lang="en-US" dirty="0" smtClean="0"/>
              <a:t>Is memory better with lyrics?</a:t>
            </a:r>
          </a:p>
        </p:txBody>
      </p:sp>
    </p:spTree>
    <p:extLst>
      <p:ext uri="{BB962C8B-B14F-4D97-AF65-F5344CB8AC3E}">
        <p14:creationId xmlns:p14="http://schemas.microsoft.com/office/powerpoint/2010/main" val="570938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a:t>
            </a:r>
          </a:p>
          <a:p>
            <a:r>
              <a:rPr lang="en-US" dirty="0" smtClean="0"/>
              <a:t>Training </a:t>
            </a:r>
            <a:r>
              <a:rPr lang="mr-IN" dirty="0" smtClean="0"/>
              <a:t>–</a:t>
            </a:r>
            <a:r>
              <a:rPr lang="en-US" dirty="0" smtClean="0"/>
              <a:t> 2-3 weeks</a:t>
            </a:r>
          </a:p>
          <a:p>
            <a:r>
              <a:rPr lang="en-US" dirty="0" smtClean="0"/>
              <a:t>Scanning session 2</a:t>
            </a:r>
          </a:p>
        </p:txBody>
      </p:sp>
    </p:spTree>
    <p:extLst>
      <p:ext uri="{BB962C8B-B14F-4D97-AF65-F5344CB8AC3E}">
        <p14:creationId xmlns:p14="http://schemas.microsoft.com/office/powerpoint/2010/main" val="3263414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1912</TotalTime>
  <Words>897</Words>
  <Application>Microsoft Macintosh PowerPoint</Application>
  <PresentationFormat>On-screen Show (4:3)</PresentationFormat>
  <Paragraphs>116</Paragraphs>
  <Slides>21</Slides>
  <Notes>6</Notes>
  <HiddenSlides>10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Calibri Light</vt:lpstr>
      <vt:lpstr>Mangal</vt:lpstr>
      <vt:lpstr>Arial</vt:lpstr>
      <vt:lpstr>Office Theme</vt:lpstr>
      <vt:lpstr>Lab Retreat</vt:lpstr>
      <vt:lpstr>Why is memory for music so special?</vt:lpstr>
      <vt:lpstr>Evidence for specific memory for music:  Case studies</vt:lpstr>
      <vt:lpstr>From case studies…</vt:lpstr>
      <vt:lpstr>PowerPoint Presentation</vt:lpstr>
      <vt:lpstr>PowerPoint Presentation</vt:lpstr>
      <vt:lpstr>Study 1</vt:lpstr>
      <vt:lpstr>Current Questions</vt:lpstr>
      <vt:lpstr>Project Outline</vt:lpstr>
      <vt:lpstr>Stimuli</vt:lpstr>
      <vt:lpstr>Project Outline</vt:lpstr>
      <vt:lpstr>Project Outline</vt:lpstr>
      <vt:lpstr>Project Outline</vt:lpstr>
      <vt:lpstr>PowerPoint Presentation</vt:lpstr>
      <vt:lpstr>PowerPoint Presentation</vt:lpstr>
      <vt:lpstr>PowerPoint Presentation</vt:lpstr>
      <vt:lpstr>Familiarity tests</vt:lpstr>
      <vt:lpstr>Other Study: Music Synchronization in Alzheimer’s</vt:lpstr>
      <vt:lpstr>Other Study: Music Synchronization in Alzheimer’s</vt:lpstr>
      <vt:lpstr>Thank you</vt:lpstr>
      <vt:lpstr>AD + memories</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Familiarity Study</dc:title>
  <dc:creator>Avital Sternin</dc:creator>
  <cp:lastModifiedBy>Avital Sternin</cp:lastModifiedBy>
  <cp:revision>62</cp:revision>
  <dcterms:created xsi:type="dcterms:W3CDTF">2017-04-28T14:30:45Z</dcterms:created>
  <dcterms:modified xsi:type="dcterms:W3CDTF">2017-08-31T16:47:00Z</dcterms:modified>
</cp:coreProperties>
</file>