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65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4" autoAdjust="0"/>
  </p:normalViewPr>
  <p:slideViewPr>
    <p:cSldViewPr snapToGrid="0" snapToObjects="1">
      <p:cViewPr varScale="1">
        <p:scale>
          <a:sx n="92" d="100"/>
          <a:sy n="92" d="100"/>
        </p:scale>
        <p:origin x="5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7097D-EA48-4469-BEE7-974434869D64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FA729-F439-4E77-B891-F3634D07E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0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FA729-F439-4E77-B891-F3634D07EC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2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9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5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DBEF-59B1-DC49-BFA4-1FF9E8593B2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C306-4D5C-DF48-8A6E-15B7AEA0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7639" y="1551847"/>
            <a:ext cx="151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Resting state scan </a:t>
            </a:r>
          </a:p>
          <a:p>
            <a:pPr algn="ctr"/>
            <a:r>
              <a:rPr lang="en-US" sz="1000" i="1" dirty="0" smtClean="0">
                <a:latin typeface="Arial"/>
                <a:cs typeface="Arial"/>
              </a:rPr>
              <a:t>(10 min)</a:t>
            </a:r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39" y="2012249"/>
            <a:ext cx="15120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Story 1 </a:t>
            </a:r>
            <a:r>
              <a:rPr lang="en-US" sz="1000" i="1" dirty="0" smtClean="0">
                <a:latin typeface="Arial"/>
                <a:cs typeface="Arial"/>
              </a:rPr>
              <a:t>(7 min task + 3 min instructions etc.)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39" y="2473914"/>
            <a:ext cx="15120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Story 2 </a:t>
            </a:r>
            <a:r>
              <a:rPr lang="en-US" sz="1000" i="1" dirty="0">
                <a:latin typeface="Arial"/>
                <a:cs typeface="Arial"/>
              </a:rPr>
              <a:t>(7 min task + 3 min </a:t>
            </a:r>
            <a:r>
              <a:rPr lang="en-US" sz="1000" i="1" dirty="0" smtClean="0">
                <a:latin typeface="Arial"/>
                <a:cs typeface="Arial"/>
              </a:rPr>
              <a:t>instructions etc.)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638" y="790222"/>
            <a:ext cx="1512000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Baseline </a:t>
            </a:r>
          </a:p>
          <a:p>
            <a:pPr algn="ctr"/>
            <a:r>
              <a:rPr lang="en-US" sz="1000" dirty="0" smtClean="0">
                <a:latin typeface="Arial"/>
                <a:cs typeface="Arial"/>
              </a:rPr>
              <a:t>(Pre-anaesthesia state)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05924" y="2007872"/>
            <a:ext cx="15120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Story </a:t>
            </a:r>
            <a:r>
              <a:rPr lang="en-US" sz="1000" dirty="0">
                <a:latin typeface="Arial"/>
                <a:cs typeface="Arial"/>
              </a:rPr>
              <a:t>3 </a:t>
            </a:r>
            <a:r>
              <a:rPr lang="en-US" sz="1000" i="1" dirty="0">
                <a:latin typeface="Arial"/>
                <a:cs typeface="Arial"/>
              </a:rPr>
              <a:t>(7 min task + 3 min </a:t>
            </a:r>
            <a:r>
              <a:rPr lang="en-US" sz="1000" i="1" dirty="0" smtClean="0">
                <a:latin typeface="Arial"/>
                <a:cs typeface="Arial"/>
              </a:rPr>
              <a:t>instructions etc.)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5924" y="2463426"/>
            <a:ext cx="15120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Story </a:t>
            </a:r>
            <a:r>
              <a:rPr lang="en-US" sz="1000" dirty="0">
                <a:latin typeface="Arial"/>
                <a:cs typeface="Arial"/>
              </a:rPr>
              <a:t>4 </a:t>
            </a:r>
            <a:r>
              <a:rPr lang="en-US" sz="1000" i="1" dirty="0">
                <a:latin typeface="Arial"/>
                <a:cs typeface="Arial"/>
              </a:rPr>
              <a:t>(7 min task + 3 min </a:t>
            </a:r>
            <a:r>
              <a:rPr lang="en-US" sz="1000" i="1" dirty="0" smtClean="0">
                <a:latin typeface="Arial"/>
                <a:cs typeface="Arial"/>
              </a:rPr>
              <a:t>instructions etc.)</a:t>
            </a:r>
            <a:endParaRPr lang="en-US" sz="10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05924" y="790222"/>
            <a:ext cx="1512000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Stage 1 </a:t>
            </a:r>
          </a:p>
          <a:p>
            <a:pPr algn="ctr"/>
            <a:r>
              <a:rPr lang="en-US" sz="1000" dirty="0" smtClean="0">
                <a:latin typeface="Arial"/>
                <a:cs typeface="Arial"/>
              </a:rPr>
              <a:t>(Sedated state)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2548" y="2012249"/>
            <a:ext cx="15120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Story 5 </a:t>
            </a:r>
            <a:r>
              <a:rPr lang="en-US" sz="1000" i="1" dirty="0">
                <a:latin typeface="Arial"/>
                <a:cs typeface="Arial"/>
              </a:rPr>
              <a:t>(7 min task + 3 min instructions </a:t>
            </a:r>
            <a:r>
              <a:rPr lang="en-US" sz="1000" i="1" dirty="0" smtClean="0">
                <a:latin typeface="Arial"/>
                <a:cs typeface="Arial"/>
              </a:rPr>
              <a:t>etc.)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2548" y="2463426"/>
            <a:ext cx="15120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Story 6 </a:t>
            </a:r>
            <a:r>
              <a:rPr lang="en-US" sz="1000" i="1" dirty="0">
                <a:latin typeface="Arial"/>
                <a:cs typeface="Arial"/>
              </a:rPr>
              <a:t>(7 min task + 3 min instructions </a:t>
            </a:r>
            <a:r>
              <a:rPr lang="en-US" sz="1000" i="1" dirty="0" smtClean="0">
                <a:latin typeface="Arial"/>
                <a:cs typeface="Arial"/>
              </a:rPr>
              <a:t>etc.)</a:t>
            </a:r>
            <a:endParaRPr lang="en-US" sz="1000" i="1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2548" y="815622"/>
            <a:ext cx="1512000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Stage 2</a:t>
            </a:r>
          </a:p>
          <a:p>
            <a:pPr algn="ctr"/>
            <a:r>
              <a:rPr lang="en-US" sz="1000" dirty="0" smtClean="0">
                <a:latin typeface="Arial"/>
                <a:cs typeface="Arial"/>
              </a:rPr>
              <a:t>(</a:t>
            </a:r>
            <a:r>
              <a:rPr lang="en-US" sz="1000" dirty="0">
                <a:latin typeface="Arial"/>
                <a:cs typeface="Arial"/>
              </a:rPr>
              <a:t>A</a:t>
            </a:r>
            <a:r>
              <a:rPr lang="en-US" sz="1000" dirty="0" smtClean="0">
                <a:latin typeface="Arial"/>
                <a:cs typeface="Arial"/>
              </a:rPr>
              <a:t>naesthesia state)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1941" y="3852334"/>
            <a:ext cx="8556384" cy="364332"/>
          </a:xfrm>
          <a:prstGeom prst="rect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0055" y="3852333"/>
            <a:ext cx="0" cy="3591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82571" y="3860799"/>
            <a:ext cx="0" cy="3591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34352" y="3860799"/>
            <a:ext cx="0" cy="3591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00369" y="3860799"/>
            <a:ext cx="0" cy="3591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6936" y="3875024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3</a:t>
            </a:r>
            <a:r>
              <a:rPr lang="en-US" sz="1000" dirty="0" smtClean="0">
                <a:latin typeface="Arial"/>
                <a:cs typeface="Arial"/>
              </a:rPr>
              <a:t>0 min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0361" y="3883813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3</a:t>
            </a:r>
            <a:r>
              <a:rPr lang="en-US" sz="1000" dirty="0" smtClean="0">
                <a:latin typeface="Arial"/>
                <a:cs typeface="Arial"/>
              </a:rPr>
              <a:t>0 min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76952" y="3898893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3</a:t>
            </a:r>
            <a:r>
              <a:rPr lang="en-US" sz="1000" dirty="0" smtClean="0">
                <a:latin typeface="Arial"/>
                <a:cs typeface="Arial"/>
              </a:rPr>
              <a:t>0 min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50118" y="3858357"/>
            <a:ext cx="874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15 min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70167" y="3883870"/>
            <a:ext cx="874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15 min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60809" y="1880289"/>
            <a:ext cx="970840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T1 scan</a:t>
            </a:r>
          </a:p>
          <a:p>
            <a:pPr algn="ctr"/>
            <a:r>
              <a:rPr lang="en-US" sz="1000" i="1" dirty="0" smtClean="0">
                <a:latin typeface="Arial"/>
                <a:cs typeface="Arial"/>
              </a:rPr>
              <a:t>(10 min)</a:t>
            </a:r>
            <a:endParaRPr lang="en-US" sz="1000" i="1" dirty="0"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51925" y="1859507"/>
            <a:ext cx="874889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DTI</a:t>
            </a:r>
          </a:p>
          <a:p>
            <a:pPr algn="ctr"/>
            <a:r>
              <a:rPr lang="en-US" sz="1000" i="1" dirty="0" smtClean="0">
                <a:latin typeface="Arial"/>
                <a:cs typeface="Arial"/>
              </a:rPr>
              <a:t>(10 min)</a:t>
            </a:r>
            <a:endParaRPr lang="en-US" sz="1000" i="1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05924" y="1551847"/>
            <a:ext cx="1512000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Resting state scan </a:t>
            </a:r>
          </a:p>
          <a:p>
            <a:pPr algn="ctr"/>
            <a:r>
              <a:rPr lang="en-US" sz="1000" i="1" dirty="0" smtClean="0">
                <a:latin typeface="Arial"/>
                <a:cs typeface="Arial"/>
              </a:rPr>
              <a:t>(10 min)</a:t>
            </a:r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92548" y="1551847"/>
            <a:ext cx="1512000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Resting state scan </a:t>
            </a:r>
          </a:p>
          <a:p>
            <a:pPr algn="ctr"/>
            <a:r>
              <a:rPr lang="en-US" sz="1000" i="1" dirty="0" smtClean="0">
                <a:latin typeface="Arial"/>
                <a:cs typeface="Arial"/>
              </a:rPr>
              <a:t>(10 min)</a:t>
            </a:r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762" y="6184923"/>
            <a:ext cx="854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0 min		</a:t>
            </a:r>
            <a:r>
              <a:rPr lang="en-US" sz="1000" dirty="0"/>
              <a:t> </a:t>
            </a:r>
            <a:r>
              <a:rPr lang="en-US" sz="1000" dirty="0" smtClean="0"/>
              <a:t>  	 30				       60				              90                                                  120</a:t>
            </a:r>
          </a:p>
          <a:p>
            <a:endParaRPr lang="en-US" sz="1000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248958" y="6243861"/>
            <a:ext cx="853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67125" y="4797742"/>
            <a:ext cx="13654" cy="1440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-819158" y="5207222"/>
            <a:ext cx="1940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Cp0 	Cp 1.0		LOC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92400" y="6135989"/>
            <a:ext cx="20324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89984" y="5712139"/>
            <a:ext cx="20324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619221" y="4756960"/>
            <a:ext cx="542804" cy="125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327039" y="5712139"/>
            <a:ext cx="1162945" cy="422563"/>
          </a:xfrm>
          <a:custGeom>
            <a:avLst/>
            <a:gdLst>
              <a:gd name="connsiteX0" fmla="*/ 0 w 928567"/>
              <a:gd name="connsiteY0" fmla="*/ 901201 h 901201"/>
              <a:gd name="connsiteX1" fmla="*/ 122898 w 928567"/>
              <a:gd name="connsiteY1" fmla="*/ 860237 h 901201"/>
              <a:gd name="connsiteX2" fmla="*/ 204831 w 928567"/>
              <a:gd name="connsiteY2" fmla="*/ 819273 h 901201"/>
              <a:gd name="connsiteX3" fmla="*/ 286763 w 928567"/>
              <a:gd name="connsiteY3" fmla="*/ 778310 h 901201"/>
              <a:gd name="connsiteX4" fmla="*/ 314074 w 928567"/>
              <a:gd name="connsiteY4" fmla="*/ 737346 h 901201"/>
              <a:gd name="connsiteX5" fmla="*/ 355040 w 928567"/>
              <a:gd name="connsiteY5" fmla="*/ 723692 h 901201"/>
              <a:gd name="connsiteX6" fmla="*/ 382351 w 928567"/>
              <a:gd name="connsiteY6" fmla="*/ 696382 h 901201"/>
              <a:gd name="connsiteX7" fmla="*/ 423317 w 928567"/>
              <a:gd name="connsiteY7" fmla="*/ 669073 h 901201"/>
              <a:gd name="connsiteX8" fmla="*/ 464283 w 928567"/>
              <a:gd name="connsiteY8" fmla="*/ 628110 h 901201"/>
              <a:gd name="connsiteX9" fmla="*/ 546216 w 928567"/>
              <a:gd name="connsiteY9" fmla="*/ 559837 h 901201"/>
              <a:gd name="connsiteX10" fmla="*/ 614493 w 928567"/>
              <a:gd name="connsiteY10" fmla="*/ 491564 h 901201"/>
              <a:gd name="connsiteX11" fmla="*/ 669114 w 928567"/>
              <a:gd name="connsiteY11" fmla="*/ 409637 h 901201"/>
              <a:gd name="connsiteX12" fmla="*/ 723736 w 928567"/>
              <a:gd name="connsiteY12" fmla="*/ 327709 h 901201"/>
              <a:gd name="connsiteX13" fmla="*/ 751047 w 928567"/>
              <a:gd name="connsiteY13" fmla="*/ 286746 h 901201"/>
              <a:gd name="connsiteX14" fmla="*/ 778358 w 928567"/>
              <a:gd name="connsiteY14" fmla="*/ 204818 h 901201"/>
              <a:gd name="connsiteX15" fmla="*/ 792013 w 928567"/>
              <a:gd name="connsiteY15" fmla="*/ 163855 h 901201"/>
              <a:gd name="connsiteX16" fmla="*/ 819324 w 928567"/>
              <a:gd name="connsiteY16" fmla="*/ 122891 h 901201"/>
              <a:gd name="connsiteX17" fmla="*/ 832979 w 928567"/>
              <a:gd name="connsiteY17" fmla="*/ 81928 h 901201"/>
              <a:gd name="connsiteX18" fmla="*/ 901256 w 928567"/>
              <a:gd name="connsiteY18" fmla="*/ 27309 h 901201"/>
              <a:gd name="connsiteX19" fmla="*/ 928567 w 928567"/>
              <a:gd name="connsiteY19" fmla="*/ 0 h 90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8567" h="901201">
                <a:moveTo>
                  <a:pt x="0" y="901201"/>
                </a:moveTo>
                <a:cubicBezTo>
                  <a:pt x="40966" y="887546"/>
                  <a:pt x="86968" y="884189"/>
                  <a:pt x="122898" y="860237"/>
                </a:cubicBezTo>
                <a:cubicBezTo>
                  <a:pt x="240309" y="781970"/>
                  <a:pt x="91755" y="875808"/>
                  <a:pt x="204831" y="819273"/>
                </a:cubicBezTo>
                <a:cubicBezTo>
                  <a:pt x="310709" y="766337"/>
                  <a:pt x="183800" y="812628"/>
                  <a:pt x="286763" y="778310"/>
                </a:cubicBezTo>
                <a:cubicBezTo>
                  <a:pt x="295867" y="764655"/>
                  <a:pt x="301259" y="747598"/>
                  <a:pt x="314074" y="737346"/>
                </a:cubicBezTo>
                <a:cubicBezTo>
                  <a:pt x="325314" y="728355"/>
                  <a:pt x="342697" y="731097"/>
                  <a:pt x="355040" y="723692"/>
                </a:cubicBezTo>
                <a:cubicBezTo>
                  <a:pt x="366080" y="717068"/>
                  <a:pt x="372298" y="704424"/>
                  <a:pt x="382351" y="696382"/>
                </a:cubicBezTo>
                <a:cubicBezTo>
                  <a:pt x="395166" y="686130"/>
                  <a:pt x="410709" y="679579"/>
                  <a:pt x="423317" y="669073"/>
                </a:cubicBezTo>
                <a:cubicBezTo>
                  <a:pt x="438152" y="656711"/>
                  <a:pt x="449448" y="640472"/>
                  <a:pt x="464283" y="628110"/>
                </a:cubicBezTo>
                <a:cubicBezTo>
                  <a:pt x="522874" y="579288"/>
                  <a:pt x="491814" y="625115"/>
                  <a:pt x="546216" y="559837"/>
                </a:cubicBezTo>
                <a:cubicBezTo>
                  <a:pt x="603113" y="491564"/>
                  <a:pt x="539389" y="541630"/>
                  <a:pt x="614493" y="491564"/>
                </a:cubicBezTo>
                <a:cubicBezTo>
                  <a:pt x="640608" y="413221"/>
                  <a:pt x="609446" y="486348"/>
                  <a:pt x="669114" y="409637"/>
                </a:cubicBezTo>
                <a:cubicBezTo>
                  <a:pt x="689266" y="383729"/>
                  <a:pt x="705529" y="355018"/>
                  <a:pt x="723736" y="327709"/>
                </a:cubicBezTo>
                <a:lnTo>
                  <a:pt x="751047" y="286746"/>
                </a:lnTo>
                <a:lnTo>
                  <a:pt x="778358" y="204818"/>
                </a:lnTo>
                <a:cubicBezTo>
                  <a:pt x="782910" y="191164"/>
                  <a:pt x="784029" y="175830"/>
                  <a:pt x="792013" y="163855"/>
                </a:cubicBezTo>
                <a:lnTo>
                  <a:pt x="819324" y="122891"/>
                </a:lnTo>
                <a:cubicBezTo>
                  <a:pt x="823876" y="109237"/>
                  <a:pt x="825574" y="94270"/>
                  <a:pt x="832979" y="81928"/>
                </a:cubicBezTo>
                <a:cubicBezTo>
                  <a:pt x="848197" y="56565"/>
                  <a:pt x="879786" y="44484"/>
                  <a:pt x="901256" y="27309"/>
                </a:cubicBezTo>
                <a:cubicBezTo>
                  <a:pt x="911309" y="19267"/>
                  <a:pt x="919463" y="9103"/>
                  <a:pt x="928567" y="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reeform 61"/>
          <p:cNvSpPr/>
          <p:nvPr/>
        </p:nvSpPr>
        <p:spPr>
          <a:xfrm>
            <a:off x="5522448" y="4769484"/>
            <a:ext cx="1085950" cy="942655"/>
          </a:xfrm>
          <a:custGeom>
            <a:avLst/>
            <a:gdLst>
              <a:gd name="connsiteX0" fmla="*/ 0 w 737392"/>
              <a:gd name="connsiteY0" fmla="*/ 942655 h 942655"/>
              <a:gd name="connsiteX1" fmla="*/ 81933 w 737392"/>
              <a:gd name="connsiteY1" fmla="*/ 901691 h 942655"/>
              <a:gd name="connsiteX2" fmla="*/ 163865 w 737392"/>
              <a:gd name="connsiteY2" fmla="*/ 860727 h 942655"/>
              <a:gd name="connsiteX3" fmla="*/ 204831 w 737392"/>
              <a:gd name="connsiteY3" fmla="*/ 819764 h 942655"/>
              <a:gd name="connsiteX4" fmla="*/ 245797 w 737392"/>
              <a:gd name="connsiteY4" fmla="*/ 806109 h 942655"/>
              <a:gd name="connsiteX5" fmla="*/ 273108 w 737392"/>
              <a:gd name="connsiteY5" fmla="*/ 765146 h 942655"/>
              <a:gd name="connsiteX6" fmla="*/ 300419 w 737392"/>
              <a:gd name="connsiteY6" fmla="*/ 737836 h 942655"/>
              <a:gd name="connsiteX7" fmla="*/ 355041 w 737392"/>
              <a:gd name="connsiteY7" fmla="*/ 655909 h 942655"/>
              <a:gd name="connsiteX8" fmla="*/ 368696 w 737392"/>
              <a:gd name="connsiteY8" fmla="*/ 614945 h 942655"/>
              <a:gd name="connsiteX9" fmla="*/ 423318 w 737392"/>
              <a:gd name="connsiteY9" fmla="*/ 533018 h 942655"/>
              <a:gd name="connsiteX10" fmla="*/ 450629 w 737392"/>
              <a:gd name="connsiteY10" fmla="*/ 451091 h 942655"/>
              <a:gd name="connsiteX11" fmla="*/ 477939 w 737392"/>
              <a:gd name="connsiteY11" fmla="*/ 410127 h 942655"/>
              <a:gd name="connsiteX12" fmla="*/ 505250 w 737392"/>
              <a:gd name="connsiteY12" fmla="*/ 328200 h 942655"/>
              <a:gd name="connsiteX13" fmla="*/ 532561 w 737392"/>
              <a:gd name="connsiteY13" fmla="*/ 246272 h 942655"/>
              <a:gd name="connsiteX14" fmla="*/ 559872 w 737392"/>
              <a:gd name="connsiteY14" fmla="*/ 164345 h 942655"/>
              <a:gd name="connsiteX15" fmla="*/ 614493 w 737392"/>
              <a:gd name="connsiteY15" fmla="*/ 82418 h 942655"/>
              <a:gd name="connsiteX16" fmla="*/ 641804 w 737392"/>
              <a:gd name="connsiteY16" fmla="*/ 41454 h 942655"/>
              <a:gd name="connsiteX17" fmla="*/ 723737 w 737392"/>
              <a:gd name="connsiteY17" fmla="*/ 490 h 942655"/>
              <a:gd name="connsiteX18" fmla="*/ 737392 w 737392"/>
              <a:gd name="connsiteY18" fmla="*/ 490 h 94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7392" h="942655">
                <a:moveTo>
                  <a:pt x="0" y="942655"/>
                </a:moveTo>
                <a:cubicBezTo>
                  <a:pt x="27311" y="929000"/>
                  <a:pt x="55241" y="916519"/>
                  <a:pt x="81933" y="901691"/>
                </a:cubicBezTo>
                <a:cubicBezTo>
                  <a:pt x="161349" y="857574"/>
                  <a:pt x="84111" y="887311"/>
                  <a:pt x="163865" y="860727"/>
                </a:cubicBezTo>
                <a:cubicBezTo>
                  <a:pt x="177520" y="847073"/>
                  <a:pt x="188763" y="830475"/>
                  <a:pt x="204831" y="819764"/>
                </a:cubicBezTo>
                <a:cubicBezTo>
                  <a:pt x="216808" y="811780"/>
                  <a:pt x="234557" y="815100"/>
                  <a:pt x="245797" y="806109"/>
                </a:cubicBezTo>
                <a:cubicBezTo>
                  <a:pt x="258612" y="795858"/>
                  <a:pt x="262856" y="777960"/>
                  <a:pt x="273108" y="765146"/>
                </a:cubicBezTo>
                <a:cubicBezTo>
                  <a:pt x="281151" y="755093"/>
                  <a:pt x="292694" y="748135"/>
                  <a:pt x="300419" y="737836"/>
                </a:cubicBezTo>
                <a:cubicBezTo>
                  <a:pt x="320113" y="711579"/>
                  <a:pt x="355041" y="655909"/>
                  <a:pt x="355041" y="655909"/>
                </a:cubicBezTo>
                <a:cubicBezTo>
                  <a:pt x="359593" y="642254"/>
                  <a:pt x="361706" y="627527"/>
                  <a:pt x="368696" y="614945"/>
                </a:cubicBezTo>
                <a:cubicBezTo>
                  <a:pt x="384637" y="586254"/>
                  <a:pt x="423318" y="533018"/>
                  <a:pt x="423318" y="533018"/>
                </a:cubicBezTo>
                <a:cubicBezTo>
                  <a:pt x="432422" y="505709"/>
                  <a:pt x="434661" y="475043"/>
                  <a:pt x="450629" y="451091"/>
                </a:cubicBezTo>
                <a:cubicBezTo>
                  <a:pt x="459732" y="437436"/>
                  <a:pt x="471274" y="425123"/>
                  <a:pt x="477939" y="410127"/>
                </a:cubicBezTo>
                <a:cubicBezTo>
                  <a:pt x="489631" y="383822"/>
                  <a:pt x="496146" y="355509"/>
                  <a:pt x="505250" y="328200"/>
                </a:cubicBezTo>
                <a:lnTo>
                  <a:pt x="532561" y="246272"/>
                </a:lnTo>
                <a:cubicBezTo>
                  <a:pt x="532562" y="246268"/>
                  <a:pt x="559870" y="164348"/>
                  <a:pt x="559872" y="164345"/>
                </a:cubicBezTo>
                <a:lnTo>
                  <a:pt x="614493" y="82418"/>
                </a:lnTo>
                <a:cubicBezTo>
                  <a:pt x="623597" y="68763"/>
                  <a:pt x="628149" y="50557"/>
                  <a:pt x="641804" y="41454"/>
                </a:cubicBezTo>
                <a:cubicBezTo>
                  <a:pt x="681855" y="14755"/>
                  <a:pt x="678508" y="11797"/>
                  <a:pt x="723737" y="490"/>
                </a:cubicBezTo>
                <a:cubicBezTo>
                  <a:pt x="728153" y="-614"/>
                  <a:pt x="732840" y="490"/>
                  <a:pt x="737392" y="49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06512" y="4785181"/>
            <a:ext cx="6119999" cy="166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49300" y="5685053"/>
            <a:ext cx="2976861" cy="0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55361" y="888127"/>
            <a:ext cx="1140173" cy="246221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Titration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35619" y="891103"/>
            <a:ext cx="1140173" cy="246221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Titration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72" name="Freeform 71"/>
          <p:cNvSpPr/>
          <p:nvPr/>
        </p:nvSpPr>
        <p:spPr>
          <a:xfrm rot="5249213">
            <a:off x="7406013" y="4513336"/>
            <a:ext cx="1099299" cy="1518890"/>
          </a:xfrm>
          <a:custGeom>
            <a:avLst/>
            <a:gdLst>
              <a:gd name="connsiteX0" fmla="*/ 0 w 737392"/>
              <a:gd name="connsiteY0" fmla="*/ 942655 h 942655"/>
              <a:gd name="connsiteX1" fmla="*/ 81933 w 737392"/>
              <a:gd name="connsiteY1" fmla="*/ 901691 h 942655"/>
              <a:gd name="connsiteX2" fmla="*/ 163865 w 737392"/>
              <a:gd name="connsiteY2" fmla="*/ 860727 h 942655"/>
              <a:gd name="connsiteX3" fmla="*/ 204831 w 737392"/>
              <a:gd name="connsiteY3" fmla="*/ 819764 h 942655"/>
              <a:gd name="connsiteX4" fmla="*/ 245797 w 737392"/>
              <a:gd name="connsiteY4" fmla="*/ 806109 h 942655"/>
              <a:gd name="connsiteX5" fmla="*/ 273108 w 737392"/>
              <a:gd name="connsiteY5" fmla="*/ 765146 h 942655"/>
              <a:gd name="connsiteX6" fmla="*/ 300419 w 737392"/>
              <a:gd name="connsiteY6" fmla="*/ 737836 h 942655"/>
              <a:gd name="connsiteX7" fmla="*/ 355041 w 737392"/>
              <a:gd name="connsiteY7" fmla="*/ 655909 h 942655"/>
              <a:gd name="connsiteX8" fmla="*/ 368696 w 737392"/>
              <a:gd name="connsiteY8" fmla="*/ 614945 h 942655"/>
              <a:gd name="connsiteX9" fmla="*/ 423318 w 737392"/>
              <a:gd name="connsiteY9" fmla="*/ 533018 h 942655"/>
              <a:gd name="connsiteX10" fmla="*/ 450629 w 737392"/>
              <a:gd name="connsiteY10" fmla="*/ 451091 h 942655"/>
              <a:gd name="connsiteX11" fmla="*/ 477939 w 737392"/>
              <a:gd name="connsiteY11" fmla="*/ 410127 h 942655"/>
              <a:gd name="connsiteX12" fmla="*/ 505250 w 737392"/>
              <a:gd name="connsiteY12" fmla="*/ 328200 h 942655"/>
              <a:gd name="connsiteX13" fmla="*/ 532561 w 737392"/>
              <a:gd name="connsiteY13" fmla="*/ 246272 h 942655"/>
              <a:gd name="connsiteX14" fmla="*/ 559872 w 737392"/>
              <a:gd name="connsiteY14" fmla="*/ 164345 h 942655"/>
              <a:gd name="connsiteX15" fmla="*/ 614493 w 737392"/>
              <a:gd name="connsiteY15" fmla="*/ 82418 h 942655"/>
              <a:gd name="connsiteX16" fmla="*/ 641804 w 737392"/>
              <a:gd name="connsiteY16" fmla="*/ 41454 h 942655"/>
              <a:gd name="connsiteX17" fmla="*/ 723737 w 737392"/>
              <a:gd name="connsiteY17" fmla="*/ 490 h 942655"/>
              <a:gd name="connsiteX18" fmla="*/ 737392 w 737392"/>
              <a:gd name="connsiteY18" fmla="*/ 490 h 94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7392" h="942655">
                <a:moveTo>
                  <a:pt x="0" y="942655"/>
                </a:moveTo>
                <a:cubicBezTo>
                  <a:pt x="27311" y="929000"/>
                  <a:pt x="55241" y="916519"/>
                  <a:pt x="81933" y="901691"/>
                </a:cubicBezTo>
                <a:cubicBezTo>
                  <a:pt x="161349" y="857574"/>
                  <a:pt x="84111" y="887311"/>
                  <a:pt x="163865" y="860727"/>
                </a:cubicBezTo>
                <a:cubicBezTo>
                  <a:pt x="177520" y="847073"/>
                  <a:pt x="188763" y="830475"/>
                  <a:pt x="204831" y="819764"/>
                </a:cubicBezTo>
                <a:cubicBezTo>
                  <a:pt x="216808" y="811780"/>
                  <a:pt x="234557" y="815100"/>
                  <a:pt x="245797" y="806109"/>
                </a:cubicBezTo>
                <a:cubicBezTo>
                  <a:pt x="258612" y="795858"/>
                  <a:pt x="262856" y="777960"/>
                  <a:pt x="273108" y="765146"/>
                </a:cubicBezTo>
                <a:cubicBezTo>
                  <a:pt x="281151" y="755093"/>
                  <a:pt x="292694" y="748135"/>
                  <a:pt x="300419" y="737836"/>
                </a:cubicBezTo>
                <a:cubicBezTo>
                  <a:pt x="320113" y="711579"/>
                  <a:pt x="355041" y="655909"/>
                  <a:pt x="355041" y="655909"/>
                </a:cubicBezTo>
                <a:cubicBezTo>
                  <a:pt x="359593" y="642254"/>
                  <a:pt x="361706" y="627527"/>
                  <a:pt x="368696" y="614945"/>
                </a:cubicBezTo>
                <a:cubicBezTo>
                  <a:pt x="384637" y="586254"/>
                  <a:pt x="423318" y="533018"/>
                  <a:pt x="423318" y="533018"/>
                </a:cubicBezTo>
                <a:cubicBezTo>
                  <a:pt x="432422" y="505709"/>
                  <a:pt x="434661" y="475043"/>
                  <a:pt x="450629" y="451091"/>
                </a:cubicBezTo>
                <a:cubicBezTo>
                  <a:pt x="459732" y="437436"/>
                  <a:pt x="471274" y="425123"/>
                  <a:pt x="477939" y="410127"/>
                </a:cubicBezTo>
                <a:cubicBezTo>
                  <a:pt x="489631" y="383822"/>
                  <a:pt x="496146" y="355509"/>
                  <a:pt x="505250" y="328200"/>
                </a:cubicBezTo>
                <a:lnTo>
                  <a:pt x="532561" y="246272"/>
                </a:lnTo>
                <a:cubicBezTo>
                  <a:pt x="532562" y="246268"/>
                  <a:pt x="559870" y="164348"/>
                  <a:pt x="559872" y="164345"/>
                </a:cubicBezTo>
                <a:lnTo>
                  <a:pt x="614493" y="82418"/>
                </a:lnTo>
                <a:cubicBezTo>
                  <a:pt x="623597" y="68763"/>
                  <a:pt x="628149" y="50557"/>
                  <a:pt x="641804" y="41454"/>
                </a:cubicBezTo>
                <a:cubicBezTo>
                  <a:pt x="681855" y="14755"/>
                  <a:pt x="678508" y="11797"/>
                  <a:pt x="723737" y="490"/>
                </a:cubicBezTo>
                <a:cubicBezTo>
                  <a:pt x="728153" y="-614"/>
                  <a:pt x="732840" y="490"/>
                  <a:pt x="737392" y="49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7276324" y="812156"/>
            <a:ext cx="1512000" cy="39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Recovery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48864" y="1866433"/>
            <a:ext cx="874889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T2,</a:t>
            </a:r>
          </a:p>
          <a:p>
            <a:pPr algn="ctr"/>
            <a:r>
              <a:rPr lang="en-US" sz="1000" dirty="0" smtClean="0">
                <a:latin typeface="Arial"/>
                <a:cs typeface="Arial"/>
              </a:rPr>
              <a:t>FLAIR?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162025" y="3846943"/>
            <a:ext cx="0" cy="3591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79771" y="389542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3</a:t>
            </a:r>
            <a:r>
              <a:rPr lang="en-US" sz="1000" dirty="0" smtClean="0">
                <a:latin typeface="Arial"/>
                <a:cs typeface="Arial"/>
              </a:rPr>
              <a:t>0 min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61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4"/>
            <a:ext cx="8229600" cy="1143000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47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/>
                <a:cs typeface="Arial"/>
              </a:rPr>
              <a:t>Directly </a:t>
            </a:r>
            <a:r>
              <a:rPr lang="en-GB" sz="2400" dirty="0">
                <a:latin typeface="Arial"/>
                <a:cs typeface="Arial"/>
              </a:rPr>
              <a:t>compare the amount of synchrony across </a:t>
            </a:r>
            <a:r>
              <a:rPr lang="en-GB" sz="2400" dirty="0" smtClean="0">
                <a:latin typeface="Arial"/>
                <a:cs typeface="Arial"/>
              </a:rPr>
              <a:t>maps:</a:t>
            </a:r>
          </a:p>
          <a:p>
            <a:pPr lvl="1"/>
            <a:r>
              <a:rPr lang="en-GB" sz="2000" dirty="0" smtClean="0">
                <a:latin typeface="Arial"/>
                <a:cs typeface="Arial"/>
              </a:rPr>
              <a:t> </a:t>
            </a:r>
            <a:r>
              <a:rPr lang="en-GB" sz="2000" dirty="0" err="1" smtClean="0">
                <a:latin typeface="Arial"/>
                <a:cs typeface="Arial"/>
              </a:rPr>
              <a:t>Mor</a:t>
            </a:r>
            <a:r>
              <a:rPr lang="en-GB" sz="2000" dirty="0" smtClean="0">
                <a:latin typeface="Arial"/>
                <a:cs typeface="Arial"/>
              </a:rPr>
              <a:t> </a:t>
            </a:r>
            <a:r>
              <a:rPr lang="en-GB" sz="2000" dirty="0" smtClean="0">
                <a:latin typeface="Arial"/>
                <a:cs typeface="Arial"/>
              </a:rPr>
              <a:t>created </a:t>
            </a:r>
            <a:r>
              <a:rPr lang="en-GB" sz="2000" dirty="0">
                <a:latin typeface="Arial"/>
                <a:cs typeface="Arial"/>
              </a:rPr>
              <a:t>synchrony maps for the </a:t>
            </a:r>
            <a:r>
              <a:rPr lang="en-GB" sz="2000" dirty="0" smtClean="0">
                <a:latin typeface="Arial"/>
                <a:cs typeface="Arial"/>
              </a:rPr>
              <a:t>5 </a:t>
            </a:r>
            <a:r>
              <a:rPr lang="en-GB" sz="2000" dirty="0" smtClean="0">
                <a:latin typeface="Arial"/>
                <a:cs typeface="Arial"/>
              </a:rPr>
              <a:t>stories </a:t>
            </a:r>
            <a:r>
              <a:rPr lang="en-GB" sz="2000" dirty="0">
                <a:latin typeface="Arial"/>
                <a:cs typeface="Arial"/>
              </a:rPr>
              <a:t>we </a:t>
            </a:r>
            <a:r>
              <a:rPr lang="en-GB" sz="2000" dirty="0" smtClean="0">
                <a:latin typeface="Arial"/>
                <a:cs typeface="Arial"/>
              </a:rPr>
              <a:t>have so far:</a:t>
            </a:r>
          </a:p>
          <a:p>
            <a:pPr lvl="2"/>
            <a:r>
              <a:rPr lang="en-GB" sz="1600" dirty="0" smtClean="0">
                <a:latin typeface="Arial"/>
                <a:cs typeface="Arial"/>
              </a:rPr>
              <a:t>I </a:t>
            </a:r>
            <a:r>
              <a:rPr lang="en-GB" sz="1600" dirty="0">
                <a:latin typeface="Arial"/>
                <a:cs typeface="Arial"/>
              </a:rPr>
              <a:t>compared the maximal correlation value in the PCC in each of the 5 datasets I have, keeping the number of subjects and samples constant (i.e. 18 subjects; 300 TRs). The values are:</a:t>
            </a:r>
          </a:p>
          <a:p>
            <a:pPr lvl="3"/>
            <a:r>
              <a:rPr lang="en-GB" sz="1200" dirty="0" smtClean="0">
                <a:latin typeface="Arial"/>
                <a:cs typeface="Arial"/>
              </a:rPr>
              <a:t>Green </a:t>
            </a:r>
            <a:r>
              <a:rPr lang="en-GB" sz="1200" dirty="0">
                <a:latin typeface="Arial"/>
                <a:cs typeface="Arial"/>
              </a:rPr>
              <a:t>Eyes – r = 0.4</a:t>
            </a:r>
          </a:p>
          <a:p>
            <a:pPr lvl="3"/>
            <a:r>
              <a:rPr lang="en-GB" sz="1200" dirty="0">
                <a:latin typeface="Arial"/>
                <a:cs typeface="Arial"/>
              </a:rPr>
              <a:t>Slumlord – r = 0.35</a:t>
            </a:r>
          </a:p>
          <a:p>
            <a:pPr lvl="3"/>
            <a:r>
              <a:rPr lang="en-GB" sz="1200" dirty="0" err="1">
                <a:latin typeface="Arial"/>
                <a:cs typeface="Arial"/>
              </a:rPr>
              <a:t>Pieman</a:t>
            </a:r>
            <a:r>
              <a:rPr lang="en-GB" sz="1200" dirty="0">
                <a:latin typeface="Arial"/>
                <a:cs typeface="Arial"/>
              </a:rPr>
              <a:t> – r = 0.35</a:t>
            </a:r>
          </a:p>
          <a:p>
            <a:pPr lvl="3"/>
            <a:r>
              <a:rPr lang="en-GB" sz="1200" dirty="0">
                <a:latin typeface="Arial"/>
                <a:cs typeface="Arial"/>
              </a:rPr>
              <a:t>Vodka – r = 0.33</a:t>
            </a:r>
          </a:p>
          <a:p>
            <a:pPr lvl="3"/>
            <a:r>
              <a:rPr lang="en-GB" sz="1200" dirty="0">
                <a:latin typeface="Arial"/>
                <a:cs typeface="Arial"/>
              </a:rPr>
              <a:t>Tunnel – r = 0.29</a:t>
            </a:r>
          </a:p>
          <a:p>
            <a:pPr lvl="1"/>
            <a:endParaRPr lang="en-GB" sz="2000" dirty="0">
              <a:latin typeface="Arial"/>
              <a:cs typeface="Arial"/>
            </a:endParaRPr>
          </a:p>
          <a:p>
            <a:r>
              <a:rPr lang="en-GB" sz="2400" dirty="0" smtClean="0">
                <a:latin typeface="Arial"/>
                <a:cs typeface="Arial"/>
              </a:rPr>
              <a:t>How best </a:t>
            </a:r>
            <a:r>
              <a:rPr lang="en-GB" sz="2400" dirty="0">
                <a:latin typeface="Arial"/>
                <a:cs typeface="Arial"/>
              </a:rPr>
              <a:t>to compare these 4 maps to the synchrony data we have on the Taken </a:t>
            </a:r>
            <a:r>
              <a:rPr lang="en-GB" sz="2400" dirty="0" smtClean="0">
                <a:latin typeface="Arial"/>
                <a:cs typeface="Arial"/>
              </a:rPr>
              <a:t>clip? </a:t>
            </a:r>
            <a:endParaRPr lang="en-GB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41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" y="274638"/>
            <a:ext cx="8447809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ISC maps from Tunnel Under the World</a:t>
            </a:r>
            <a:br>
              <a:rPr lang="en-GB" dirty="0" smtClean="0"/>
            </a:br>
            <a:r>
              <a:rPr lang="en-GB" dirty="0" smtClean="0"/>
              <a:t>(7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041"/>
          <a:stretch/>
        </p:blipFill>
        <p:spPr>
          <a:xfrm>
            <a:off x="332509" y="3725579"/>
            <a:ext cx="8272895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8172" y="1950898"/>
            <a:ext cx="2097232" cy="17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4"/>
            <a:ext cx="8229600" cy="1143000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To be decided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47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Plan for 6 stories, 2 at each level </a:t>
            </a:r>
          </a:p>
          <a:p>
            <a:pPr lvl="1"/>
            <a:r>
              <a:rPr lang="en-GB" sz="2000" dirty="0">
                <a:latin typeface="Arial"/>
                <a:cs typeface="Arial"/>
              </a:rPr>
              <a:t>currently have four </a:t>
            </a:r>
            <a:r>
              <a:rPr lang="en-GB" sz="2000" dirty="0" smtClean="0">
                <a:latin typeface="Arial"/>
                <a:cs typeface="Arial"/>
              </a:rPr>
              <a:t>stories, Taken </a:t>
            </a:r>
            <a:r>
              <a:rPr lang="en-GB" sz="2000" dirty="0">
                <a:latin typeface="Arial"/>
                <a:cs typeface="Arial"/>
              </a:rPr>
              <a:t>clip </a:t>
            </a:r>
            <a:r>
              <a:rPr lang="en-GB" sz="2000" dirty="0" smtClean="0">
                <a:latin typeface="Arial"/>
                <a:cs typeface="Arial"/>
              </a:rPr>
              <a:t>maybe a 5</a:t>
            </a:r>
            <a:r>
              <a:rPr lang="en-GB" sz="2000" baseline="30000" dirty="0" smtClean="0">
                <a:latin typeface="Arial"/>
                <a:cs typeface="Arial"/>
              </a:rPr>
              <a:t>th</a:t>
            </a:r>
            <a:r>
              <a:rPr lang="en-GB" sz="2000" dirty="0" smtClean="0">
                <a:latin typeface="Arial"/>
                <a:cs typeface="Arial"/>
              </a:rPr>
              <a:t> and  </a:t>
            </a:r>
            <a:r>
              <a:rPr lang="en-GB" sz="2000" dirty="0" err="1">
                <a:latin typeface="Arial"/>
                <a:cs typeface="Arial"/>
              </a:rPr>
              <a:t>Mor</a:t>
            </a:r>
            <a:r>
              <a:rPr lang="en-GB" sz="2000" dirty="0">
                <a:latin typeface="Arial"/>
                <a:cs typeface="Arial"/>
              </a:rPr>
              <a:t> is looking into getting access to a sixth story. 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Behavioral study in awake volunteers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6 stories too much to remember?  </a:t>
            </a:r>
          </a:p>
          <a:p>
            <a:pPr lvl="2"/>
            <a:r>
              <a:rPr lang="en-US" sz="1600" dirty="0" smtClean="0">
                <a:latin typeface="Arial"/>
                <a:cs typeface="Arial"/>
              </a:rPr>
              <a:t>Pretest stories for memory component?</a:t>
            </a:r>
          </a:p>
          <a:p>
            <a:pPr lvl="1"/>
            <a:r>
              <a:rPr lang="en-GB" sz="2000" dirty="0" smtClean="0">
                <a:latin typeface="Arial"/>
                <a:cs typeface="Arial"/>
              </a:rPr>
              <a:t>Gather </a:t>
            </a:r>
            <a:r>
              <a:rPr lang="en-GB" sz="2000" dirty="0">
                <a:latin typeface="Arial"/>
                <a:cs typeface="Arial"/>
              </a:rPr>
              <a:t>information on how </a:t>
            </a:r>
            <a:r>
              <a:rPr lang="en-GB" sz="2000" dirty="0" smtClean="0">
                <a:latin typeface="Arial"/>
                <a:cs typeface="Arial"/>
              </a:rPr>
              <a:t>suspenseful/interesting </a:t>
            </a:r>
            <a:r>
              <a:rPr lang="en-GB" sz="2000" dirty="0">
                <a:latin typeface="Arial"/>
                <a:cs typeface="Arial"/>
              </a:rPr>
              <a:t>the stories are at regular </a:t>
            </a:r>
            <a:r>
              <a:rPr lang="en-GB" sz="2000" dirty="0" smtClean="0">
                <a:latin typeface="Arial"/>
                <a:cs typeface="Arial"/>
              </a:rPr>
              <a:t>intervals?</a:t>
            </a:r>
          </a:p>
          <a:p>
            <a:pPr lvl="2"/>
            <a:r>
              <a:rPr lang="en-GB" sz="1600" dirty="0" smtClean="0">
                <a:latin typeface="Arial"/>
                <a:cs typeface="Arial"/>
              </a:rPr>
              <a:t>Interested in </a:t>
            </a:r>
            <a:r>
              <a:rPr lang="en-GB" sz="1600" dirty="0" err="1" smtClean="0">
                <a:latin typeface="Arial"/>
                <a:cs typeface="Arial"/>
              </a:rPr>
              <a:t>frontoparietal</a:t>
            </a:r>
            <a:r>
              <a:rPr lang="en-GB" sz="1600" dirty="0" smtClean="0">
                <a:latin typeface="Arial"/>
                <a:cs typeface="Arial"/>
              </a:rPr>
              <a:t>/DMN  network interplay </a:t>
            </a:r>
            <a:r>
              <a:rPr lang="en-GB" sz="1600" dirty="0">
                <a:latin typeface="Arial"/>
                <a:cs typeface="Arial"/>
              </a:rPr>
              <a:t>so </a:t>
            </a:r>
            <a:r>
              <a:rPr lang="en-GB" sz="1600" dirty="0" smtClean="0">
                <a:latin typeface="Arial"/>
                <a:cs typeface="Arial"/>
              </a:rPr>
              <a:t>salience/novelty/suspenseful/interesting rating will be useful  </a:t>
            </a:r>
            <a:endParaRPr lang="en-US" sz="1600" dirty="0" smtClean="0">
              <a:latin typeface="Arial"/>
              <a:cs typeface="Arial"/>
            </a:endParaRPr>
          </a:p>
          <a:p>
            <a:pPr lvl="1"/>
            <a:r>
              <a:rPr lang="en-US" sz="2000" dirty="0">
                <a:latin typeface="Arial"/>
                <a:cs typeface="Arial"/>
              </a:rPr>
              <a:t>M</a:t>
            </a:r>
            <a:r>
              <a:rPr lang="en-US" sz="2000" dirty="0" smtClean="0">
                <a:latin typeface="Arial"/>
                <a:cs typeface="Arial"/>
              </a:rPr>
              <a:t>imicking the timeline of the fMRI study, to better understand the memory results (time/anaesthesia impact)</a:t>
            </a:r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87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Budget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£20,000 allocated for scanning in year 1</a:t>
            </a:r>
          </a:p>
          <a:p>
            <a:r>
              <a:rPr lang="en-US" sz="2400" dirty="0" smtClean="0">
                <a:latin typeface="Arial"/>
                <a:cs typeface="Arial"/>
              </a:rPr>
              <a:t>£354 charity scan rate </a:t>
            </a:r>
          </a:p>
          <a:p>
            <a:r>
              <a:rPr lang="en-US" sz="2400" dirty="0" smtClean="0">
                <a:latin typeface="Arial"/>
                <a:cs typeface="Arial"/>
              </a:rPr>
              <a:t>56.5 hours of scanning</a:t>
            </a:r>
          </a:p>
          <a:p>
            <a:r>
              <a:rPr lang="en-US" sz="2400" dirty="0" smtClean="0">
                <a:latin typeface="Arial"/>
                <a:cs typeface="Arial"/>
              </a:rPr>
              <a:t>22.5 participants; We should </a:t>
            </a:r>
            <a:r>
              <a:rPr lang="en-US" sz="2400" b="1" dirty="0" smtClean="0">
                <a:latin typeface="Arial"/>
                <a:cs typeface="Arial"/>
              </a:rPr>
              <a:t>aim for 25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25 * £75 = £1875 Volunteer time </a:t>
            </a:r>
          </a:p>
        </p:txBody>
      </p:sp>
    </p:spTree>
    <p:extLst>
      <p:ext uri="{BB962C8B-B14F-4D97-AF65-F5344CB8AC3E}">
        <p14:creationId xmlns:p14="http://schemas.microsoft.com/office/powerpoint/2010/main" val="132149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Scanning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All students finishing now, </a:t>
            </a:r>
            <a:r>
              <a:rPr lang="en-US" sz="2400" dirty="0" err="1" smtClean="0">
                <a:latin typeface="Arial"/>
                <a:cs typeface="Arial"/>
              </a:rPr>
              <a:t>vivas</a:t>
            </a:r>
            <a:r>
              <a:rPr lang="en-US" sz="2400" dirty="0" smtClean="0">
                <a:latin typeface="Arial"/>
                <a:cs typeface="Arial"/>
              </a:rPr>
              <a:t> eminent </a:t>
            </a:r>
          </a:p>
          <a:p>
            <a:r>
              <a:rPr lang="en-US" sz="2400" dirty="0" smtClean="0">
                <a:latin typeface="Arial"/>
                <a:cs typeface="Arial"/>
              </a:rPr>
              <a:t>New students starting in October </a:t>
            </a:r>
          </a:p>
        </p:txBody>
      </p:sp>
    </p:spTree>
    <p:extLst>
      <p:ext uri="{BB962C8B-B14F-4D97-AF65-F5344CB8AC3E}">
        <p14:creationId xmlns:p14="http://schemas.microsoft.com/office/powerpoint/2010/main" val="316165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401</Words>
  <Application>Microsoft Office PowerPoint</Application>
  <PresentationFormat>On-screen Show (4:3)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Analysis</vt:lpstr>
      <vt:lpstr>ISC maps from Tunnel Under the World (7 mins)</vt:lpstr>
      <vt:lpstr>To be decided</vt:lpstr>
      <vt:lpstr>Budget </vt:lpstr>
      <vt:lpstr>Scanning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Adapa</dc:creator>
  <cp:lastModifiedBy>Emmanuel A. Stamatakis</cp:lastModifiedBy>
  <cp:revision>26</cp:revision>
  <dcterms:created xsi:type="dcterms:W3CDTF">2017-06-07T21:53:14Z</dcterms:created>
  <dcterms:modified xsi:type="dcterms:W3CDTF">2018-07-30T13:52:21Z</dcterms:modified>
</cp:coreProperties>
</file>