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59" r:id="rId3"/>
    <p:sldId id="270" r:id="rId4"/>
    <p:sldId id="258" r:id="rId5"/>
    <p:sldId id="260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3" autoAdjust="0"/>
    <p:restoredTop sz="81156" autoAdjust="0"/>
  </p:normalViewPr>
  <p:slideViewPr>
    <p:cSldViewPr snapToGrid="0">
      <p:cViewPr varScale="1">
        <p:scale>
          <a:sx n="86" d="100"/>
          <a:sy n="86" d="100"/>
        </p:scale>
        <p:origin x="8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ternin\Documents\PhDProject.git\Music%20and%20Memory\BehaviouralResults\BehaviouralResults-AllParticipa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ternin\Documents\PhDProject.git\Music%20and%20Memory\BehaviouralResults\BehaviouralResults-AllParticipa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ternin\Documents\PhDProject.git\Music%20and%20Memory\BehaviouralResults\BehaviouralResults-AllParticipa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'Listening Info'!$A$19</c:f>
              <c:strCache>
                <c:ptCount val="1"/>
                <c:pt idx="0">
                  <c:v>P101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Info'!$B$19:$G$19</c:f>
              <c:numCache>
                <c:formatCode>General</c:formatCode>
                <c:ptCount val="6"/>
                <c:pt idx="0">
                  <c:v>28.571400000000001</c:v>
                </c:pt>
                <c:pt idx="1">
                  <c:v>60</c:v>
                </c:pt>
                <c:pt idx="2">
                  <c:v>50</c:v>
                </c:pt>
                <c:pt idx="3">
                  <c:v>80</c:v>
                </c:pt>
                <c:pt idx="4">
                  <c:v>90</c:v>
                </c:pt>
                <c:pt idx="5">
                  <c:v>66.667000000000002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'Listening Info'!$A$20</c:f>
              <c:strCache>
                <c:ptCount val="1"/>
                <c:pt idx="0">
                  <c:v>P102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Info'!$B$20:$G$20</c:f>
              <c:numCache>
                <c:formatCode>General</c:formatCode>
                <c:ptCount val="6"/>
                <c:pt idx="0">
                  <c:v>37.930999999999997</c:v>
                </c:pt>
                <c:pt idx="1">
                  <c:v>80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'Listening Info'!$A$21</c:f>
              <c:strCache>
                <c:ptCount val="1"/>
                <c:pt idx="0">
                  <c:v>P103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Info'!$B$21:$G$21</c:f>
              <c:numCache>
                <c:formatCode>General</c:formatCode>
                <c:ptCount val="6"/>
                <c:pt idx="0">
                  <c:v>23.8095</c:v>
                </c:pt>
                <c:pt idx="1">
                  <c:v>50</c:v>
                </c:pt>
                <c:pt idx="2">
                  <c:v>40</c:v>
                </c:pt>
                <c:pt idx="3">
                  <c:v>70</c:v>
                </c:pt>
                <c:pt idx="4">
                  <c:v>90</c:v>
                </c:pt>
                <c:pt idx="5">
                  <c:v>66.667000000000002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'Listening Info'!$A$22</c:f>
              <c:strCache>
                <c:ptCount val="1"/>
                <c:pt idx="0">
                  <c:v>P104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Info'!$B$22:$G$22</c:f>
              <c:numCache>
                <c:formatCode>General</c:formatCode>
                <c:ptCount val="6"/>
                <c:pt idx="0">
                  <c:v>51.7241</c:v>
                </c:pt>
                <c:pt idx="1">
                  <c:v>70</c:v>
                </c:pt>
                <c:pt idx="2">
                  <c:v>90</c:v>
                </c:pt>
                <c:pt idx="3">
                  <c:v>80</c:v>
                </c:pt>
                <c:pt idx="4">
                  <c:v>90</c:v>
                </c:pt>
                <c:pt idx="5">
                  <c:v>82.758600000000001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'Listening Info'!$A$23</c:f>
              <c:strCache>
                <c:ptCount val="1"/>
                <c:pt idx="0">
                  <c:v>P105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Info'!$B$23:$G$23</c:f>
              <c:numCache>
                <c:formatCode>General</c:formatCode>
                <c:ptCount val="6"/>
                <c:pt idx="0">
                  <c:v>33.332999999999998</c:v>
                </c:pt>
                <c:pt idx="1">
                  <c:v>60</c:v>
                </c:pt>
                <c:pt idx="2">
                  <c:v>50</c:v>
                </c:pt>
                <c:pt idx="3">
                  <c:v>80</c:v>
                </c:pt>
                <c:pt idx="4">
                  <c:v>80</c:v>
                </c:pt>
                <c:pt idx="5">
                  <c:v>85.714299999999994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'Listening Info'!$A$24</c:f>
              <c:strCache>
                <c:ptCount val="1"/>
                <c:pt idx="0">
                  <c:v>P106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Info'!$B$24:$G$24</c:f>
              <c:numCache>
                <c:formatCode>General</c:formatCode>
                <c:ptCount val="6"/>
                <c:pt idx="0">
                  <c:v>51.7241</c:v>
                </c:pt>
                <c:pt idx="1">
                  <c:v>90</c:v>
                </c:pt>
                <c:pt idx="2">
                  <c:v>80</c:v>
                </c:pt>
                <c:pt idx="3">
                  <c:v>80</c:v>
                </c:pt>
                <c:pt idx="4">
                  <c:v>60</c:v>
                </c:pt>
                <c:pt idx="5">
                  <c:v>79.310299999999998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'Listening Info'!$A$25</c:f>
              <c:strCache>
                <c:ptCount val="1"/>
                <c:pt idx="0">
                  <c:v>P107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Info'!$B$25:$G$25</c:f>
              <c:numCache>
                <c:formatCode>General</c:formatCode>
                <c:ptCount val="6"/>
                <c:pt idx="0">
                  <c:v>23.8095</c:v>
                </c:pt>
                <c:pt idx="1">
                  <c:v>70</c:v>
                </c:pt>
                <c:pt idx="2">
                  <c:v>60</c:v>
                </c:pt>
                <c:pt idx="3">
                  <c:v>60</c:v>
                </c:pt>
                <c:pt idx="4">
                  <c:v>70</c:v>
                </c:pt>
                <c:pt idx="5">
                  <c:v>80.952399999999997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'Listening Info'!$A$26</c:f>
              <c:strCache>
                <c:ptCount val="1"/>
                <c:pt idx="0">
                  <c:v>P108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Info'!$B$26:$G$26</c:f>
              <c:numCache>
                <c:formatCode>General</c:formatCode>
                <c:ptCount val="6"/>
                <c:pt idx="0">
                  <c:v>48.2759</c:v>
                </c:pt>
                <c:pt idx="1">
                  <c:v>60</c:v>
                </c:pt>
                <c:pt idx="2">
                  <c:v>90</c:v>
                </c:pt>
                <c:pt idx="3">
                  <c:v>80</c:v>
                </c:pt>
                <c:pt idx="4">
                  <c:v>70</c:v>
                </c:pt>
                <c:pt idx="5">
                  <c:v>86.29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'Listening Info'!$A$27</c:f>
              <c:strCache>
                <c:ptCount val="1"/>
                <c:pt idx="0">
                  <c:v>P110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Info'!$B$27:$G$27</c:f>
              <c:numCache>
                <c:formatCode>General</c:formatCode>
                <c:ptCount val="6"/>
                <c:pt idx="0">
                  <c:v>48.2759</c:v>
                </c:pt>
                <c:pt idx="1">
                  <c:v>80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100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'Listening Info'!$A$28</c:f>
              <c:strCache>
                <c:ptCount val="1"/>
                <c:pt idx="0">
                  <c:v>P111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Info'!$B$28:$G$28</c:f>
              <c:numCache>
                <c:formatCode>General</c:formatCode>
                <c:ptCount val="6"/>
                <c:pt idx="0">
                  <c:v>14.2857</c:v>
                </c:pt>
                <c:pt idx="1">
                  <c:v>40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90.746200000000002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'Listening Info'!$A$29</c:f>
              <c:strCache>
                <c:ptCount val="1"/>
                <c:pt idx="0">
                  <c:v>P112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Info'!$B$29:$G$29</c:f>
              <c:numCache>
                <c:formatCode>General</c:formatCode>
                <c:ptCount val="6"/>
                <c:pt idx="0">
                  <c:v>48.2759</c:v>
                </c:pt>
                <c:pt idx="1">
                  <c:v>70</c:v>
                </c:pt>
                <c:pt idx="2">
                  <c:v>60</c:v>
                </c:pt>
                <c:pt idx="3">
                  <c:v>60</c:v>
                </c:pt>
                <c:pt idx="4">
                  <c:v>70</c:v>
                </c:pt>
                <c:pt idx="5">
                  <c:v>75.862099999999998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'Listening Info'!$A$30</c:f>
              <c:strCache>
                <c:ptCount val="1"/>
                <c:pt idx="0">
                  <c:v>P113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Info'!$B$30:$G$30</c:f>
              <c:numCache>
                <c:formatCode>General</c:formatCode>
                <c:ptCount val="6"/>
                <c:pt idx="0">
                  <c:v>38.095199999999998</c:v>
                </c:pt>
                <c:pt idx="1">
                  <c:v>50</c:v>
                </c:pt>
                <c:pt idx="2">
                  <c:v>60</c:v>
                </c:pt>
                <c:pt idx="3">
                  <c:v>30</c:v>
                </c:pt>
                <c:pt idx="4">
                  <c:v>40</c:v>
                </c:pt>
                <c:pt idx="5">
                  <c:v>80.952399999999997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'Listening Info'!$A$31</c:f>
              <c:strCache>
                <c:ptCount val="1"/>
                <c:pt idx="0">
                  <c:v>P114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Info'!$B$31:$G$31</c:f>
              <c:numCache>
                <c:formatCode>General</c:formatCode>
                <c:ptCount val="6"/>
                <c:pt idx="0">
                  <c:v>44.827599999999997</c:v>
                </c:pt>
                <c:pt idx="1">
                  <c:v>50</c:v>
                </c:pt>
                <c:pt idx="2">
                  <c:v>80</c:v>
                </c:pt>
                <c:pt idx="3">
                  <c:v>70</c:v>
                </c:pt>
                <c:pt idx="4">
                  <c:v>80</c:v>
                </c:pt>
                <c:pt idx="5">
                  <c:v>79.310299999999998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'Listening Info'!$A$32</c:f>
              <c:strCache>
                <c:ptCount val="1"/>
                <c:pt idx="0">
                  <c:v>P115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Info'!$B$32:$G$32</c:f>
              <c:numCache>
                <c:formatCode>General</c:formatCode>
                <c:ptCount val="6"/>
                <c:pt idx="0">
                  <c:v>19.047599999999999</c:v>
                </c:pt>
                <c:pt idx="1">
                  <c:v>70</c:v>
                </c:pt>
                <c:pt idx="2">
                  <c:v>70</c:v>
                </c:pt>
                <c:pt idx="3">
                  <c:v>60</c:v>
                </c:pt>
                <c:pt idx="4">
                  <c:v>100</c:v>
                </c:pt>
                <c:pt idx="5">
                  <c:v>76.1905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92880"/>
        <c:axId val="238993272"/>
      </c:lineChart>
      <c:catAx>
        <c:axId val="23899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93272"/>
        <c:crosses val="autoZero"/>
        <c:auto val="1"/>
        <c:lblAlgn val="ctr"/>
        <c:lblOffset val="100"/>
        <c:noMultiLvlLbl val="0"/>
      </c:catAx>
      <c:valAx>
        <c:axId val="238993272"/>
        <c:scaling>
          <c:orientation val="minMax"/>
          <c:max val="10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9288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'Listening Info'!$M$3:$M$16</c:f>
              <c:numCache>
                <c:formatCode>General</c:formatCode>
                <c:ptCount val="14"/>
                <c:pt idx="0">
                  <c:v>12.125</c:v>
                </c:pt>
                <c:pt idx="1">
                  <c:v>14.375</c:v>
                </c:pt>
                <c:pt idx="2">
                  <c:v>19.25</c:v>
                </c:pt>
                <c:pt idx="3">
                  <c:v>20.375</c:v>
                </c:pt>
                <c:pt idx="4">
                  <c:v>17</c:v>
                </c:pt>
                <c:pt idx="5">
                  <c:v>18.5</c:v>
                </c:pt>
                <c:pt idx="6">
                  <c:v>7.25</c:v>
                </c:pt>
                <c:pt idx="7">
                  <c:v>9.875</c:v>
                </c:pt>
                <c:pt idx="8">
                  <c:v>10.5</c:v>
                </c:pt>
                <c:pt idx="9">
                  <c:v>14.25</c:v>
                </c:pt>
                <c:pt idx="10">
                  <c:v>9.75</c:v>
                </c:pt>
                <c:pt idx="11">
                  <c:v>8.5</c:v>
                </c:pt>
                <c:pt idx="12">
                  <c:v>17.125</c:v>
                </c:pt>
                <c:pt idx="13">
                  <c:v>12.625</c:v>
                </c:pt>
              </c:numCache>
            </c:numRef>
          </c:xVal>
          <c:yVal>
            <c:numRef>
              <c:f>'Listening Info'!$H$3:$H$16</c:f>
              <c:numCache>
                <c:formatCode>General</c:formatCode>
                <c:ptCount val="14"/>
                <c:pt idx="0">
                  <c:v>66.667000000000002</c:v>
                </c:pt>
                <c:pt idx="1">
                  <c:v>100</c:v>
                </c:pt>
                <c:pt idx="2">
                  <c:v>66.667000000000002</c:v>
                </c:pt>
                <c:pt idx="3">
                  <c:v>82.758600000000001</c:v>
                </c:pt>
                <c:pt idx="4">
                  <c:v>85.714299999999994</c:v>
                </c:pt>
                <c:pt idx="5">
                  <c:v>79.310299999999998</c:v>
                </c:pt>
                <c:pt idx="6">
                  <c:v>80.952399999999997</c:v>
                </c:pt>
                <c:pt idx="7">
                  <c:v>86.29</c:v>
                </c:pt>
                <c:pt idx="8">
                  <c:v>100</c:v>
                </c:pt>
                <c:pt idx="9">
                  <c:v>90.746200000000002</c:v>
                </c:pt>
                <c:pt idx="10">
                  <c:v>75.862099999999998</c:v>
                </c:pt>
                <c:pt idx="11">
                  <c:v>80.952399999999997</c:v>
                </c:pt>
                <c:pt idx="12">
                  <c:v>79.310299999999998</c:v>
                </c:pt>
                <c:pt idx="13">
                  <c:v>76.1905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52184"/>
        <c:axId val="323151792"/>
      </c:scatterChart>
      <c:valAx>
        <c:axId val="323152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/>
                  <a:t>Average</a:t>
                </a:r>
                <a:r>
                  <a:rPr lang="en-CA" sz="1200" baseline="0"/>
                  <a:t> Number of Listens</a:t>
                </a:r>
                <a:endParaRPr lang="en-CA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51792"/>
        <c:crosses val="autoZero"/>
        <c:crossBetween val="midCat"/>
      </c:valAx>
      <c:valAx>
        <c:axId val="323151792"/>
        <c:scaling>
          <c:orientation val="minMax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/>
                  <a:t>Final Lyric Modification</a:t>
                </a:r>
                <a:r>
                  <a:rPr lang="en-CA" sz="1200" baseline="0"/>
                  <a:t> Score</a:t>
                </a:r>
                <a:endParaRPr lang="en-CA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52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'Listening Info'!$M$3:$M$16</c:f>
              <c:numCache>
                <c:formatCode>General</c:formatCode>
                <c:ptCount val="14"/>
                <c:pt idx="0">
                  <c:v>12.125</c:v>
                </c:pt>
                <c:pt idx="1">
                  <c:v>14.375</c:v>
                </c:pt>
                <c:pt idx="2">
                  <c:v>19.25</c:v>
                </c:pt>
                <c:pt idx="3">
                  <c:v>20.375</c:v>
                </c:pt>
                <c:pt idx="4">
                  <c:v>17</c:v>
                </c:pt>
                <c:pt idx="5">
                  <c:v>18.5</c:v>
                </c:pt>
                <c:pt idx="6">
                  <c:v>7.25</c:v>
                </c:pt>
                <c:pt idx="7">
                  <c:v>9.875</c:v>
                </c:pt>
                <c:pt idx="8">
                  <c:v>10.5</c:v>
                </c:pt>
                <c:pt idx="9">
                  <c:v>14.25</c:v>
                </c:pt>
                <c:pt idx="10">
                  <c:v>9.75</c:v>
                </c:pt>
                <c:pt idx="11">
                  <c:v>8.5</c:v>
                </c:pt>
                <c:pt idx="12">
                  <c:v>17.125</c:v>
                </c:pt>
                <c:pt idx="13">
                  <c:v>12.625</c:v>
                </c:pt>
              </c:numCache>
            </c:numRef>
          </c:xVal>
          <c:yVal>
            <c:numRef>
              <c:f>'Listening Info'!$K$3:$K$16</c:f>
              <c:numCache>
                <c:formatCode>General</c:formatCode>
                <c:ptCount val="14"/>
                <c:pt idx="0">
                  <c:v>91.304299999999998</c:v>
                </c:pt>
                <c:pt idx="1">
                  <c:v>95.652199999999993</c:v>
                </c:pt>
                <c:pt idx="2">
                  <c:v>100</c:v>
                </c:pt>
                <c:pt idx="3">
                  <c:v>90.304299999999998</c:v>
                </c:pt>
                <c:pt idx="4">
                  <c:v>91.304299999999998</c:v>
                </c:pt>
                <c:pt idx="5">
                  <c:v>86.959599999999995</c:v>
                </c:pt>
                <c:pt idx="6">
                  <c:v>82.608699999999999</c:v>
                </c:pt>
                <c:pt idx="7">
                  <c:v>82.608699999999999</c:v>
                </c:pt>
                <c:pt idx="8">
                  <c:v>95.652199999999993</c:v>
                </c:pt>
                <c:pt idx="9">
                  <c:v>100</c:v>
                </c:pt>
                <c:pt idx="10">
                  <c:v>86.956500000000005</c:v>
                </c:pt>
                <c:pt idx="11">
                  <c:v>100</c:v>
                </c:pt>
                <c:pt idx="12">
                  <c:v>95.652199999999993</c:v>
                </c:pt>
                <c:pt idx="13">
                  <c:v>95.652199999999993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51400"/>
        <c:axId val="361363552"/>
      </c:scatterChart>
      <c:valAx>
        <c:axId val="323151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/>
                  <a:t>Average</a:t>
                </a:r>
                <a:r>
                  <a:rPr lang="en-CA" sz="1200" baseline="0"/>
                  <a:t> Number of Listens</a:t>
                </a:r>
                <a:endParaRPr lang="en-CA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63552"/>
        <c:crosses val="autoZero"/>
        <c:crossBetween val="midCat"/>
      </c:valAx>
      <c:valAx>
        <c:axId val="361363552"/>
        <c:scaling>
          <c:orientation val="minMax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/>
                  <a:t>Melody Memory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5140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845-50B6-45FE-AF8F-9F286F9BE4A8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89B2-826E-41BD-B1F7-A734C17E5E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Over 2-3 weeks,</a:t>
            </a:r>
            <a:r>
              <a:rPr lang="en-CA" baseline="0" dirty="0" smtClean="0"/>
              <a:t> participants listen to 8 stimuli using an online music player that records each time they listen to the songs. </a:t>
            </a:r>
          </a:p>
          <a:p>
            <a:r>
              <a:rPr lang="en-CA" baseline="0" dirty="0" smtClean="0"/>
              <a:t>They also come in to the lab twice a week to listen to the songs in lab (to make sure that they are at least listening to them that much) and to fill out a number of questionnaires. 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session 1= baseline</a:t>
            </a:r>
          </a:p>
          <a:p>
            <a:r>
              <a:rPr lang="en-US" baseline="0" dirty="0" smtClean="0"/>
              <a:t>Lab session 6 = after scan 2</a:t>
            </a:r>
          </a:p>
          <a:p>
            <a:endParaRPr lang="en-US" dirty="0" smtClean="0"/>
          </a:p>
          <a:p>
            <a:r>
              <a:rPr lang="en-US" dirty="0" smtClean="0"/>
              <a:t>Each line is one participant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all get better! They are learning the </a:t>
            </a:r>
            <a:r>
              <a:rPr lang="en-US" baseline="0" dirty="0" smtClean="0"/>
              <a:t>songs</a:t>
            </a:r>
          </a:p>
          <a:p>
            <a:r>
              <a:rPr lang="en-US" baseline="0" dirty="0" smtClean="0"/>
              <a:t>Average before scan 1 = 36.5%</a:t>
            </a:r>
          </a:p>
          <a:p>
            <a:r>
              <a:rPr lang="en-US" baseline="0" dirty="0" smtClean="0"/>
              <a:t>Average after scan 2 = 82%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the familiarity test scores after scan 2 relate to the number of times a participant heard the song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look related to lyric modification score</a:t>
            </a:r>
          </a:p>
          <a:p>
            <a:r>
              <a:rPr lang="en-US" baseline="0" dirty="0" smtClean="0"/>
              <a:t>Looks related to melody memory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30/04/2018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Committee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May 3,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3" y="12113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 err="1" smtClean="0"/>
              <a:t>Behavioural</a:t>
            </a:r>
            <a:r>
              <a:rPr lang="en-US" dirty="0" smtClean="0"/>
              <a:t> Memory Tests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6262" y="1077364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scores after scan 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744080"/>
              </p:ext>
            </p:extLst>
          </p:nvPr>
        </p:nvGraphicFramePr>
        <p:xfrm>
          <a:off x="260126" y="1446696"/>
          <a:ext cx="4088850" cy="279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668354"/>
              </p:ext>
            </p:extLst>
          </p:nvPr>
        </p:nvGraphicFramePr>
        <p:xfrm>
          <a:off x="4630325" y="3323063"/>
          <a:ext cx="3818118" cy="292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52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</a:t>
            </a:r>
            <a:r>
              <a:rPr lang="en-CA" dirty="0" smtClean="0"/>
              <a:t>does our processing of music change as we age?</a:t>
            </a:r>
            <a:endParaRPr lang="en-CA" dirty="0" smtClean="0"/>
          </a:p>
          <a:p>
            <a:pPr lvl="1"/>
            <a:r>
              <a:rPr lang="en-CA" dirty="0" smtClean="0"/>
              <a:t>BOLD fMRI data</a:t>
            </a:r>
          </a:p>
          <a:p>
            <a:pPr lvl="1"/>
            <a:r>
              <a:rPr lang="en-CA" dirty="0" smtClean="0"/>
              <a:t>Inter-subject synchrony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8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new?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Characterizing music familiarity without using long-known music</a:t>
            </a:r>
          </a:p>
          <a:p>
            <a:pPr lvl="1"/>
            <a:r>
              <a:rPr lang="en-CA" dirty="0" smtClean="0"/>
              <a:t>Training paradigm controls for musical characteristics between known and unknown music</a:t>
            </a:r>
          </a:p>
          <a:p>
            <a:r>
              <a:rPr lang="en-CA" dirty="0" smtClean="0"/>
              <a:t>Inter-subject synchrony</a:t>
            </a:r>
          </a:p>
          <a:p>
            <a:pPr lvl="1"/>
            <a:r>
              <a:rPr lang="en-CA" dirty="0" smtClean="0"/>
              <a:t>The way synchrony to music changes as we age has not yet been characterized.</a:t>
            </a:r>
            <a:endParaRPr lang="en-CA" dirty="0"/>
          </a:p>
          <a:p>
            <a:pPr lvl="1"/>
            <a:r>
              <a:rPr lang="en-CA" dirty="0" smtClean="0"/>
              <a:t>Exploring </a:t>
            </a:r>
            <a:r>
              <a:rPr lang="en-CA" dirty="0"/>
              <a:t>how other factors relate to </a:t>
            </a:r>
            <a:r>
              <a:rPr lang="en-CA" dirty="0" smtClean="0"/>
              <a:t>synchrony (e.g. familiarity</a:t>
            </a:r>
            <a:r>
              <a:rPr lang="en-CA" dirty="0"/>
              <a:t>, </a:t>
            </a:r>
            <a:r>
              <a:rPr lang="en-CA" dirty="0" smtClean="0"/>
              <a:t>cognition)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972" y="1525841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How lyrics/language interact with familiarity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973" y="2901968"/>
            <a:ext cx="3016313" cy="1756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the marker of music familiarity change with age?</a:t>
            </a:r>
          </a:p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Run music training paradigm &amp; use long known music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</a:t>
            </a:r>
            <a:r>
              <a:rPr lang="en-CA" sz="1200" dirty="0" smtClean="0">
                <a:solidFill>
                  <a:schemeClr val="tx1"/>
                </a:solidFill>
              </a:rPr>
              <a:t>data</a:t>
            </a:r>
            <a:endParaRPr lang="en-CA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0174" y="1516643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Movies/speech has been done – music is a novel stimulus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0175" y="2892915"/>
            <a:ext cx="3016313" cy="1756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</a:t>
            </a:r>
            <a:r>
              <a:rPr lang="en-CA" sz="1200" b="1" dirty="0">
                <a:solidFill>
                  <a:schemeClr val="tx1"/>
                </a:solidFill>
              </a:rPr>
              <a:t>m</a:t>
            </a:r>
            <a:r>
              <a:rPr lang="en-CA" sz="1200" b="1" dirty="0" smtClean="0">
                <a:solidFill>
                  <a:schemeClr val="tx1"/>
                </a:solidFill>
              </a:rPr>
              <a:t>usic synchrony change with age?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known music as </a:t>
            </a:r>
            <a:r>
              <a:rPr lang="en-CA" sz="1200" dirty="0" smtClean="0">
                <a:solidFill>
                  <a:schemeClr val="tx1"/>
                </a:solidFill>
              </a:rPr>
              <a:t>comparison</a:t>
            </a:r>
            <a:endParaRPr lang="en-CA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0806" y="3105671"/>
            <a:ext cx="2098214" cy="310533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cognition change as we age</a:t>
            </a:r>
            <a:r>
              <a:rPr lang="en-CA" sz="1200" b="1" dirty="0" smtClean="0">
                <a:solidFill>
                  <a:schemeClr val="tx1"/>
                </a:solidFill>
              </a:rPr>
              <a:t>?</a:t>
            </a:r>
            <a:endParaRPr lang="en-CA" sz="1200" dirty="0">
              <a:solidFill>
                <a:schemeClr val="tx1"/>
              </a:solidFill>
            </a:endParaRPr>
          </a:p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CBS as an addition to better differentiate </a:t>
            </a:r>
            <a:r>
              <a:rPr lang="en-CA" sz="1200" dirty="0" err="1" smtClean="0">
                <a:solidFill>
                  <a:schemeClr val="tx1"/>
                </a:solidFill>
              </a:rPr>
              <a:t>MoCA</a:t>
            </a:r>
            <a:r>
              <a:rPr lang="en-CA" sz="1200" dirty="0" smtClean="0">
                <a:solidFill>
                  <a:schemeClr val="tx1"/>
                </a:solidFill>
              </a:rPr>
              <a:t> </a:t>
            </a:r>
            <a:r>
              <a:rPr lang="en-CA" sz="1200" dirty="0" smtClean="0">
                <a:solidFill>
                  <a:schemeClr val="tx1"/>
                </a:solidFill>
              </a:rPr>
              <a:t>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</a:t>
            </a:r>
            <a:r>
              <a:rPr lang="en-CA" sz="1200" dirty="0" smtClean="0">
                <a:solidFill>
                  <a:srgbClr val="C00000"/>
                </a:solidFill>
              </a:rPr>
              <a:t>scores</a:t>
            </a:r>
            <a:endParaRPr lang="en-CA" sz="1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2971" y="4644885"/>
            <a:ext cx="3016313" cy="17788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Early AD or dementia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How does the marker of music familiarity change with </a:t>
            </a:r>
            <a:r>
              <a:rPr lang="en-CA" sz="1200" b="1" dirty="0" smtClean="0">
                <a:solidFill>
                  <a:schemeClr val="tx1"/>
                </a:solidFill>
              </a:rPr>
              <a:t>aging disorders?</a:t>
            </a:r>
          </a:p>
          <a:p>
            <a:pPr algn="ctr"/>
            <a:endParaRPr lang="en-CA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Long known stim </a:t>
            </a:r>
            <a:r>
              <a:rPr lang="en-CA" sz="1200" dirty="0" smtClean="0">
                <a:solidFill>
                  <a:schemeClr val="tx1"/>
                </a:solidFill>
              </a:rPr>
              <a:t>only</a:t>
            </a:r>
            <a:endParaRPr lang="en-CA" sz="1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10" y="1577438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3" y="1577438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589607" y="2723901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83590" y="2723901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35518" y="3780154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7" y="1067117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9065" y="1070398"/>
            <a:ext cx="19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= data collection started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3665620" y="4649432"/>
            <a:ext cx="3010867" cy="17788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Early AD or dementia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music synchrony change with aging disorders?</a:t>
            </a:r>
          </a:p>
          <a:p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known stim </a:t>
            </a:r>
            <a:r>
              <a:rPr lang="en-CA" sz="1200" dirty="0" smtClean="0">
                <a:solidFill>
                  <a:schemeClr val="tx1"/>
                </a:solidFill>
              </a:rPr>
              <a:t>only</a:t>
            </a:r>
            <a:endParaRPr lang="en-CA" sz="12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9607" y="4560246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83590" y="4560246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46" y="3202226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6535518" y="5534324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60174" y="4342699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  <a:endParaRPr lang="en-CA" sz="1200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2969" y="4365998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  <a:endParaRPr lang="en-CA" sz="1200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60174" y="5960571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  <a:endParaRPr lang="en-CA" sz="12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2968" y="6034467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  <a:endParaRPr lang="en-CA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22" grpId="0"/>
      <p:bldP spid="18" grpId="0" animBg="1"/>
      <p:bldP spid="3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Training Paradigm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8 stimuli</a:t>
            </a:r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7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4783" y="3068025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4675" y="2850431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7488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9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Subset </a:t>
            </a:r>
          </a:p>
          <a:p>
            <a:pPr algn="ctr"/>
            <a:r>
              <a:rPr lang="en-US" dirty="0" smtClean="0"/>
              <a:t>(10 pairs)</a:t>
            </a:r>
          </a:p>
        </p:txBody>
      </p:sp>
    </p:spTree>
    <p:extLst>
      <p:ext uri="{BB962C8B-B14F-4D97-AF65-F5344CB8AC3E}">
        <p14:creationId xmlns:p14="http://schemas.microsoft.com/office/powerpoint/2010/main" val="385751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4783" y="3068025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</p:spTree>
    <p:extLst>
      <p:ext uri="{BB962C8B-B14F-4D97-AF65-F5344CB8AC3E}">
        <p14:creationId xmlns:p14="http://schemas.microsoft.com/office/powerpoint/2010/main" val="3783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r>
              <a:rPr lang="en-US" dirty="0" smtClean="0"/>
              <a:t> </a:t>
            </a:r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Average age: </a:t>
            </a:r>
            <a:r>
              <a:rPr lang="en-US" dirty="0" smtClean="0"/>
              <a:t>24</a:t>
            </a:r>
            <a:endParaRPr lang="en-US" dirty="0" smtClean="0"/>
          </a:p>
          <a:p>
            <a:pPr lvl="1"/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 smtClean="0"/>
              <a:t>males</a:t>
            </a:r>
          </a:p>
          <a:p>
            <a:r>
              <a:rPr lang="en-US" dirty="0" smtClean="0"/>
              <a:t># of listens: </a:t>
            </a:r>
            <a:r>
              <a:rPr lang="en-US" dirty="0" smtClean="0"/>
              <a:t>7-23</a:t>
            </a:r>
            <a:endParaRPr lang="en-US" dirty="0" smtClean="0"/>
          </a:p>
          <a:p>
            <a:r>
              <a:rPr lang="en-US" dirty="0" smtClean="0"/>
              <a:t># of days between scans: 14-29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1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 Modification Task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610392" y="3840848"/>
            <a:ext cx="331849" cy="3176539"/>
          </a:xfrm>
          <a:prstGeom prst="rightBrace">
            <a:avLst>
              <a:gd name="adj1" fmla="val 16370"/>
              <a:gd name="adj2" fmla="val 50853"/>
            </a:avLst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850024"/>
              </p:ext>
            </p:extLst>
          </p:nvPr>
        </p:nvGraphicFramePr>
        <p:xfrm>
          <a:off x="1318830" y="1656040"/>
          <a:ext cx="6506339" cy="370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13126" y="568557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 lab sessions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2185531" y="3790699"/>
            <a:ext cx="135803" cy="144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177888" y="2135110"/>
            <a:ext cx="135803" cy="144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98231" y="2207538"/>
            <a:ext cx="4992357" cy="16881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6049" y="6054908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61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653</Words>
  <Application>Microsoft Office PowerPoint</Application>
  <PresentationFormat>On-screen Show (4:3)</PresentationFormat>
  <Paragraphs>132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Office Theme</vt:lpstr>
      <vt:lpstr>Committee Meeting</vt:lpstr>
      <vt:lpstr>General question</vt:lpstr>
      <vt:lpstr>What is new?</vt:lpstr>
      <vt:lpstr>PowerPoint Presentation</vt:lpstr>
      <vt:lpstr>Training Paradigm</vt:lpstr>
      <vt:lpstr>Familiarity test 1</vt:lpstr>
      <vt:lpstr>Familiarity test 2</vt:lpstr>
      <vt:lpstr>Data so far</vt:lpstr>
      <vt:lpstr>Lyric Modification Task</vt:lpstr>
      <vt:lpstr>Final Behavioural Memory Tests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18</cp:revision>
  <cp:lastPrinted>2018-04-24T17:45:14Z</cp:lastPrinted>
  <dcterms:created xsi:type="dcterms:W3CDTF">2018-04-20T13:26:16Z</dcterms:created>
  <dcterms:modified xsi:type="dcterms:W3CDTF">2018-04-30T18:58:22Z</dcterms:modified>
</cp:coreProperties>
</file>