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63" r:id="rId2"/>
    <p:sldId id="261" r:id="rId3"/>
    <p:sldId id="281" r:id="rId4"/>
    <p:sldId id="276" r:id="rId5"/>
    <p:sldId id="277" r:id="rId6"/>
    <p:sldId id="278" r:id="rId7"/>
    <p:sldId id="280" r:id="rId8"/>
    <p:sldId id="279" r:id="rId9"/>
    <p:sldId id="27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5" autoAdjust="0"/>
    <p:restoredTop sz="95474" autoAdjust="0"/>
  </p:normalViewPr>
  <p:slideViewPr>
    <p:cSldViewPr snapToGrid="0">
      <p:cViewPr varScale="1">
        <p:scale>
          <a:sx n="101" d="100"/>
          <a:sy n="101" d="100"/>
        </p:scale>
        <p:origin x="318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3C5DAC-6FE6-4316-87B7-6031F2D95D9A}" type="datetimeFigureOut">
              <a:rPr lang="en-CA" smtClean="0"/>
              <a:t>2019-04-17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A6BF10-2DA0-4528-8D81-019658A32DB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950720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6BF10-2DA0-4528-8D81-019658A32DBE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976913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C7127-3C0D-4B0F-A0B9-42504EB5A386}" type="datetimeFigureOut">
              <a:rPr lang="en-CA" smtClean="0"/>
              <a:t>2019-04-17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AA1D-E90B-43BA-9BE1-8532D1C4F1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12351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C7127-3C0D-4B0F-A0B9-42504EB5A386}" type="datetimeFigureOut">
              <a:rPr lang="en-CA" smtClean="0"/>
              <a:t>2019-04-17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AA1D-E90B-43BA-9BE1-8532D1C4F1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81599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C7127-3C0D-4B0F-A0B9-42504EB5A386}" type="datetimeFigureOut">
              <a:rPr lang="en-CA" smtClean="0"/>
              <a:t>2019-04-17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AA1D-E90B-43BA-9BE1-8532D1C4F1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06221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C7127-3C0D-4B0F-A0B9-42504EB5A386}" type="datetimeFigureOut">
              <a:rPr lang="en-CA" smtClean="0"/>
              <a:t>2019-04-17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AA1D-E90B-43BA-9BE1-8532D1C4F1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8797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C7127-3C0D-4B0F-A0B9-42504EB5A386}" type="datetimeFigureOut">
              <a:rPr lang="en-CA" smtClean="0"/>
              <a:t>2019-04-17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AA1D-E90B-43BA-9BE1-8532D1C4F1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43875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C7127-3C0D-4B0F-A0B9-42504EB5A386}" type="datetimeFigureOut">
              <a:rPr lang="en-CA" smtClean="0"/>
              <a:t>2019-04-17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AA1D-E90B-43BA-9BE1-8532D1C4F1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09206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C7127-3C0D-4B0F-A0B9-42504EB5A386}" type="datetimeFigureOut">
              <a:rPr lang="en-CA" smtClean="0"/>
              <a:t>2019-04-17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AA1D-E90B-43BA-9BE1-8532D1C4F1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75655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C7127-3C0D-4B0F-A0B9-42504EB5A386}" type="datetimeFigureOut">
              <a:rPr lang="en-CA" smtClean="0"/>
              <a:t>2019-04-17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AA1D-E90B-43BA-9BE1-8532D1C4F1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21239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C7127-3C0D-4B0F-A0B9-42504EB5A386}" type="datetimeFigureOut">
              <a:rPr lang="en-CA" smtClean="0"/>
              <a:t>2019-04-17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AA1D-E90B-43BA-9BE1-8532D1C4F1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95133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C7127-3C0D-4B0F-A0B9-42504EB5A386}" type="datetimeFigureOut">
              <a:rPr lang="en-CA" smtClean="0"/>
              <a:t>2019-04-17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AA1D-E90B-43BA-9BE1-8532D1C4F1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04380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C7127-3C0D-4B0F-A0B9-42504EB5A386}" type="datetimeFigureOut">
              <a:rPr lang="en-CA" smtClean="0"/>
              <a:t>2019-04-17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AA1D-E90B-43BA-9BE1-8532D1C4F1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14545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FC7127-3C0D-4B0F-A0B9-42504EB5A386}" type="datetimeFigureOut">
              <a:rPr lang="en-CA" smtClean="0"/>
              <a:t>2019-04-17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ABAA1D-E90B-43BA-9BE1-8532D1C4F1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66590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0360" y="465933"/>
            <a:ext cx="1446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Design set up</a:t>
            </a:r>
            <a:endParaRPr lang="en-CA" dirty="0"/>
          </a:p>
        </p:txBody>
      </p:sp>
      <p:sp>
        <p:nvSpPr>
          <p:cNvPr id="5" name="Rectangle 4"/>
          <p:cNvSpPr/>
          <p:nvPr/>
        </p:nvSpPr>
        <p:spPr>
          <a:xfrm>
            <a:off x="1714386" y="1117202"/>
            <a:ext cx="1060174" cy="485913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Scan 1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381359" y="1117202"/>
            <a:ext cx="1060174" cy="485913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Scan 2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42536" y="1870237"/>
            <a:ext cx="1475880" cy="485913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 be learned</a:t>
            </a:r>
          </a:p>
        </p:txBody>
      </p:sp>
      <p:sp>
        <p:nvSpPr>
          <p:cNvPr id="9" name="Rectangle 8"/>
          <p:cNvSpPr/>
          <p:nvPr/>
        </p:nvSpPr>
        <p:spPr>
          <a:xfrm>
            <a:off x="2652351" y="1870237"/>
            <a:ext cx="1475880" cy="485913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Unlearned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104182" y="1870237"/>
            <a:ext cx="1475880" cy="485913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</a:t>
            </a:r>
            <a:r>
              <a:rPr lang="en-US" dirty="0" smtClean="0"/>
              <a:t>earned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313997" y="1870237"/>
            <a:ext cx="1475880" cy="485913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Unlearned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42490" y="2356150"/>
            <a:ext cx="16759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A </a:t>
            </a:r>
            <a:r>
              <a:rPr lang="en-CA" dirty="0" err="1" smtClean="0"/>
              <a:t>capella</a:t>
            </a:r>
            <a:endParaRPr lang="en-CA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Instrumental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Spoken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whole</a:t>
            </a:r>
            <a:endParaRPr lang="en-CA" dirty="0"/>
          </a:p>
        </p:txBody>
      </p:sp>
      <p:sp>
        <p:nvSpPr>
          <p:cNvPr id="13" name="TextBox 12"/>
          <p:cNvSpPr txBox="1"/>
          <p:nvPr/>
        </p:nvSpPr>
        <p:spPr>
          <a:xfrm>
            <a:off x="2552305" y="2356149"/>
            <a:ext cx="16759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A </a:t>
            </a:r>
            <a:r>
              <a:rPr lang="en-CA" dirty="0" err="1" smtClean="0"/>
              <a:t>capella</a:t>
            </a:r>
            <a:endParaRPr lang="en-CA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Instrumental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Spoken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whole</a:t>
            </a:r>
            <a:endParaRPr lang="en-CA" dirty="0"/>
          </a:p>
        </p:txBody>
      </p:sp>
      <p:sp>
        <p:nvSpPr>
          <p:cNvPr id="14" name="TextBox 13"/>
          <p:cNvSpPr txBox="1"/>
          <p:nvPr/>
        </p:nvSpPr>
        <p:spPr>
          <a:xfrm>
            <a:off x="5004136" y="2356149"/>
            <a:ext cx="16759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A </a:t>
            </a:r>
            <a:r>
              <a:rPr lang="en-CA" dirty="0" err="1" smtClean="0"/>
              <a:t>capella</a:t>
            </a:r>
            <a:endParaRPr lang="en-CA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Instrumental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Spoken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whole</a:t>
            </a:r>
            <a:endParaRPr lang="en-CA" dirty="0"/>
          </a:p>
        </p:txBody>
      </p:sp>
      <p:sp>
        <p:nvSpPr>
          <p:cNvPr id="15" name="TextBox 14"/>
          <p:cNvSpPr txBox="1"/>
          <p:nvPr/>
        </p:nvSpPr>
        <p:spPr>
          <a:xfrm>
            <a:off x="7231881" y="2365114"/>
            <a:ext cx="16759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A </a:t>
            </a:r>
            <a:r>
              <a:rPr lang="en-CA" dirty="0" err="1" smtClean="0"/>
              <a:t>capella</a:t>
            </a:r>
            <a:endParaRPr lang="en-CA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Instrumental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Spoken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whole</a:t>
            </a:r>
            <a:endParaRPr lang="en-CA" dirty="0"/>
          </a:p>
        </p:txBody>
      </p:sp>
      <p:sp>
        <p:nvSpPr>
          <p:cNvPr id="16" name="Rectangle 15"/>
          <p:cNvSpPr/>
          <p:nvPr/>
        </p:nvSpPr>
        <p:spPr>
          <a:xfrm>
            <a:off x="2774560" y="1117203"/>
            <a:ext cx="3606799" cy="485913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Training</a:t>
            </a:r>
            <a:endParaRPr lang="en-US" dirty="0"/>
          </a:p>
        </p:txBody>
      </p:sp>
      <p:sp>
        <p:nvSpPr>
          <p:cNvPr id="17" name="Left Brace 16"/>
          <p:cNvSpPr/>
          <p:nvPr/>
        </p:nvSpPr>
        <p:spPr>
          <a:xfrm rot="16200000">
            <a:off x="2021612" y="2509803"/>
            <a:ext cx="445723" cy="3510900"/>
          </a:xfrm>
          <a:prstGeom prst="leftBrac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TextBox 17"/>
          <p:cNvSpPr txBox="1"/>
          <p:nvPr/>
        </p:nvSpPr>
        <p:spPr>
          <a:xfrm>
            <a:off x="1368431" y="4610760"/>
            <a:ext cx="17520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8 different songs</a:t>
            </a:r>
          </a:p>
          <a:p>
            <a:r>
              <a:rPr lang="en-CA" dirty="0" smtClean="0"/>
              <a:t>(4 types)</a:t>
            </a:r>
            <a:endParaRPr lang="en-CA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4577959" y="1722922"/>
            <a:ext cx="31283" cy="416773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Left Brace 22"/>
          <p:cNvSpPr/>
          <p:nvPr/>
        </p:nvSpPr>
        <p:spPr>
          <a:xfrm rot="16200000">
            <a:off x="6636772" y="2509803"/>
            <a:ext cx="445723" cy="3510900"/>
          </a:xfrm>
          <a:prstGeom prst="leftBrac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4" name="TextBox 23"/>
          <p:cNvSpPr txBox="1"/>
          <p:nvPr/>
        </p:nvSpPr>
        <p:spPr>
          <a:xfrm>
            <a:off x="5983591" y="4610760"/>
            <a:ext cx="18472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/>
              <a:t>Same as in scan 1</a:t>
            </a:r>
          </a:p>
          <a:p>
            <a:r>
              <a:rPr lang="en-CA" dirty="0" smtClean="0"/>
              <a:t>8 different songs</a:t>
            </a:r>
          </a:p>
          <a:p>
            <a:r>
              <a:rPr lang="en-CA" dirty="0" smtClean="0"/>
              <a:t>(4 types)</a:t>
            </a:r>
            <a:endParaRPr lang="en-CA" dirty="0"/>
          </a:p>
        </p:txBody>
      </p:sp>
      <p:sp>
        <p:nvSpPr>
          <p:cNvPr id="2" name="TextBox 1"/>
          <p:cNvSpPr txBox="1"/>
          <p:nvPr/>
        </p:nvSpPr>
        <p:spPr>
          <a:xfrm>
            <a:off x="334841" y="5995755"/>
            <a:ext cx="15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19 participants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23761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1" grpId="0" animBg="1"/>
      <p:bldP spid="12" grpId="0"/>
      <p:bldP spid="13" grpId="0"/>
      <p:bldP spid="14" grpId="0"/>
      <p:bldP spid="15" grpId="0"/>
      <p:bldP spid="16" grpId="0" animBg="1"/>
      <p:bldP spid="17" grpId="0" animBg="1"/>
      <p:bldP spid="18" grpId="0"/>
      <p:bldP spid="23" grpId="0" animBg="1"/>
      <p:bldP spid="2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915" y="380574"/>
            <a:ext cx="8202170" cy="609685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33082" y="111633"/>
            <a:ext cx="6635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Lyric modification score – participants are learning the lyrics to songs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753823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GLM vs ISC results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systematic differences based on familiarity</a:t>
            </a:r>
          </a:p>
          <a:p>
            <a:pPr lvl="1"/>
            <a:r>
              <a:rPr lang="en-US" dirty="0" smtClean="0"/>
              <a:t>In GLM or ISC</a:t>
            </a:r>
          </a:p>
          <a:p>
            <a:pPr lvl="1"/>
            <a:endParaRPr lang="en-US" dirty="0"/>
          </a:p>
          <a:p>
            <a:r>
              <a:rPr lang="en-US" dirty="0" smtClean="0"/>
              <a:t>Stim type differences</a:t>
            </a:r>
          </a:p>
          <a:p>
            <a:pPr lvl="1"/>
            <a:r>
              <a:rPr lang="en-US" dirty="0" smtClean="0"/>
              <a:t>GLM and ISC show S &gt;A&gt;W&gt;I (across whole brain)</a:t>
            </a:r>
          </a:p>
          <a:p>
            <a:endParaRPr lang="en-US" dirty="0"/>
          </a:p>
          <a:p>
            <a:r>
              <a:rPr lang="en-US" sz="2400" dirty="0" smtClean="0">
                <a:solidFill>
                  <a:schemeClr val="bg2">
                    <a:lumMod val="75000"/>
                  </a:schemeClr>
                </a:solidFill>
              </a:rPr>
              <a:t>Pattern analysis to differentiate stim</a:t>
            </a:r>
          </a:p>
          <a:p>
            <a:pPr lvl="1"/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</a:rPr>
              <a:t>Does MVPA show different areas beyond GLM/ISC?</a:t>
            </a:r>
          </a:p>
          <a:p>
            <a:pPr lvl="1"/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</a:rPr>
              <a:t>still working on this</a:t>
            </a:r>
            <a:endParaRPr lang="en-US" sz="20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6446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Intersubject</a:t>
            </a:r>
            <a:r>
              <a:rPr lang="en-US" dirty="0" smtClean="0"/>
              <a:t> synchrony in ROIs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Frontal, Auditory, Cingulate, Basal Ganglia, Cerebellum</a:t>
            </a:r>
          </a:p>
          <a:p>
            <a:endParaRPr lang="en-US" dirty="0" smtClean="0"/>
          </a:p>
          <a:p>
            <a:r>
              <a:rPr lang="en-US" dirty="0" smtClean="0"/>
              <a:t>Method:</a:t>
            </a:r>
          </a:p>
          <a:p>
            <a:pPr lvl="1"/>
            <a:r>
              <a:rPr lang="en-US" dirty="0" smtClean="0"/>
              <a:t>Extract mean synchrony value from each ROI, for each participant</a:t>
            </a:r>
          </a:p>
          <a:p>
            <a:pPr lvl="1"/>
            <a:r>
              <a:rPr lang="en-US" dirty="0" smtClean="0"/>
              <a:t>‘how synchronized was the activity in this participant’s ROI to everyone else’s activity’</a:t>
            </a:r>
          </a:p>
          <a:p>
            <a:pPr lvl="1"/>
            <a:r>
              <a:rPr lang="en-US" dirty="0" smtClean="0"/>
              <a:t>Ran stats on the mean values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64063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ISC stats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Ignoring Session:</a:t>
            </a:r>
          </a:p>
          <a:p>
            <a:pPr lvl="1"/>
            <a:r>
              <a:rPr lang="en-US" dirty="0" smtClean="0"/>
              <a:t>ROIs that differentiate 4 stimuli</a:t>
            </a:r>
          </a:p>
          <a:p>
            <a:r>
              <a:rPr lang="en-US" dirty="0" smtClean="0"/>
              <a:t>Session 1</a:t>
            </a:r>
          </a:p>
          <a:p>
            <a:pPr lvl="1"/>
            <a:r>
              <a:rPr lang="en-US" dirty="0" smtClean="0"/>
              <a:t>ROIs that differentiate 4 stimuli</a:t>
            </a:r>
          </a:p>
          <a:p>
            <a:r>
              <a:rPr lang="en-US" dirty="0" smtClean="0"/>
              <a:t>Session 2</a:t>
            </a:r>
          </a:p>
          <a:p>
            <a:pPr lvl="1"/>
            <a:r>
              <a:rPr lang="en-US" dirty="0" smtClean="0"/>
              <a:t>ROIS that differentiate 4 stimuli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85494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ISC stats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2x4 ANOVA (</a:t>
            </a:r>
            <a:r>
              <a:rPr lang="en-US" dirty="0" err="1"/>
              <a:t>ses</a:t>
            </a:r>
            <a:r>
              <a:rPr lang="en-US" dirty="0"/>
              <a:t> x stim type)</a:t>
            </a:r>
          </a:p>
          <a:p>
            <a:pPr lvl="1"/>
            <a:r>
              <a:rPr lang="en-US" dirty="0"/>
              <a:t>No interactions between type and session</a:t>
            </a:r>
          </a:p>
          <a:p>
            <a:r>
              <a:rPr lang="en-US" dirty="0" smtClean="0"/>
              <a:t>Within Session 2:</a:t>
            </a:r>
          </a:p>
          <a:p>
            <a:pPr lvl="1"/>
            <a:r>
              <a:rPr lang="en-US" dirty="0" smtClean="0"/>
              <a:t>Familiar stimuli differentiated by Cerebellum 7b_R only</a:t>
            </a:r>
          </a:p>
          <a:p>
            <a:pPr lvl="1"/>
            <a:r>
              <a:rPr lang="en-US" dirty="0" smtClean="0"/>
              <a:t>Unfamiliar stim differentiate by Frontal Operculum only</a:t>
            </a:r>
          </a:p>
          <a:p>
            <a:pPr lvl="1"/>
            <a:endParaRPr lang="en-US" dirty="0"/>
          </a:p>
          <a:p>
            <a:r>
              <a:rPr lang="en-US" dirty="0" smtClean="0"/>
              <a:t>T-tests show no difference between synchrony in familiar and unfamiliar stim in Session 2</a:t>
            </a:r>
          </a:p>
          <a:p>
            <a:r>
              <a:rPr lang="en-US" dirty="0" smtClean="0"/>
              <a:t>T-tests show differences in some ROIs between synchrony in familiar stim between </a:t>
            </a:r>
            <a:r>
              <a:rPr lang="en-US" dirty="0" err="1" smtClean="0"/>
              <a:t>ses</a:t>
            </a:r>
            <a:r>
              <a:rPr lang="en-US" dirty="0" smtClean="0"/>
              <a:t> 1 and </a:t>
            </a:r>
            <a:r>
              <a:rPr lang="en-US" dirty="0" err="1" smtClean="0"/>
              <a:t>ses</a:t>
            </a:r>
            <a:r>
              <a:rPr lang="en-US" dirty="0" smtClean="0"/>
              <a:t> 2 with </a:t>
            </a:r>
            <a:r>
              <a:rPr lang="en-US" dirty="0" err="1" smtClean="0"/>
              <a:t>ses</a:t>
            </a:r>
            <a:r>
              <a:rPr lang="en-US" dirty="0" smtClean="0"/>
              <a:t> 1 &gt; </a:t>
            </a:r>
            <a:r>
              <a:rPr lang="en-US" dirty="0" err="1" smtClean="0"/>
              <a:t>ses</a:t>
            </a:r>
            <a:r>
              <a:rPr lang="en-US" dirty="0" smtClean="0"/>
              <a:t> 2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27257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64615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Cognition?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32101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65983" y="159894"/>
            <a:ext cx="1031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A </a:t>
            </a:r>
            <a:r>
              <a:rPr lang="en-CA" dirty="0" err="1" smtClean="0"/>
              <a:t>capella</a:t>
            </a:r>
            <a:endParaRPr lang="en-CA" dirty="0"/>
          </a:p>
        </p:txBody>
      </p:sp>
      <p:sp>
        <p:nvSpPr>
          <p:cNvPr id="5" name="TextBox 4"/>
          <p:cNvSpPr txBox="1"/>
          <p:nvPr/>
        </p:nvSpPr>
        <p:spPr>
          <a:xfrm>
            <a:off x="263913" y="154354"/>
            <a:ext cx="139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Instrumental</a:t>
            </a:r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2631633" y="188116"/>
            <a:ext cx="859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spoken</a:t>
            </a:r>
            <a:endParaRPr lang="en-CA" dirty="0"/>
          </a:p>
        </p:txBody>
      </p:sp>
      <p:sp>
        <p:nvSpPr>
          <p:cNvPr id="7" name="TextBox 6"/>
          <p:cNvSpPr txBox="1"/>
          <p:nvPr/>
        </p:nvSpPr>
        <p:spPr>
          <a:xfrm>
            <a:off x="7525479" y="190631"/>
            <a:ext cx="760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whole</a:t>
            </a:r>
            <a:endParaRPr lang="en-CA" dirty="0"/>
          </a:p>
        </p:txBody>
      </p:sp>
      <p:pic>
        <p:nvPicPr>
          <p:cNvPr id="8" name="Picture 7" descr="Screen Shot 2018-09-13 at 4.42.1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3223" y="542571"/>
            <a:ext cx="1999989" cy="2039761"/>
          </a:xfrm>
          <a:prstGeom prst="rect">
            <a:avLst/>
          </a:prstGeom>
        </p:spPr>
      </p:pic>
      <p:pic>
        <p:nvPicPr>
          <p:cNvPr id="9" name="Picture 8" descr="Screen Shot 2018-09-13 at 4.44.0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39" y="542572"/>
            <a:ext cx="2036234" cy="2064994"/>
          </a:xfrm>
          <a:prstGeom prst="rect">
            <a:avLst/>
          </a:prstGeom>
        </p:spPr>
      </p:pic>
      <p:pic>
        <p:nvPicPr>
          <p:cNvPr id="10" name="Picture 9" descr="Screen Shot 2018-09-13 at 4.44.32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5434" y="522111"/>
            <a:ext cx="2082578" cy="2088444"/>
          </a:xfrm>
          <a:prstGeom prst="rect">
            <a:avLst/>
          </a:prstGeom>
        </p:spPr>
      </p:pic>
      <p:pic>
        <p:nvPicPr>
          <p:cNvPr id="11" name="Picture 10" descr="Screen Shot 2018-09-13 at 4.44.54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1678" y="564447"/>
            <a:ext cx="2055989" cy="2061813"/>
          </a:xfrm>
          <a:prstGeom prst="rect">
            <a:avLst/>
          </a:prstGeom>
        </p:spPr>
      </p:pic>
      <p:pic>
        <p:nvPicPr>
          <p:cNvPr id="12" name="Picture 11" descr="Screen Shot 2018-09-13 at 4.49.01 P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6412" y="3019777"/>
            <a:ext cx="2427588" cy="2461684"/>
          </a:xfrm>
          <a:prstGeom prst="rect">
            <a:avLst/>
          </a:prstGeom>
        </p:spPr>
      </p:pic>
      <p:pic>
        <p:nvPicPr>
          <p:cNvPr id="13" name="Picture 12" descr="Screen Shot 2018-09-13 at 4.48.44 PM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7910" y="3033888"/>
            <a:ext cx="2275545" cy="2314223"/>
          </a:xfrm>
          <a:prstGeom prst="rect">
            <a:avLst/>
          </a:prstGeom>
        </p:spPr>
      </p:pic>
      <p:pic>
        <p:nvPicPr>
          <p:cNvPr id="14" name="Picture 13" descr="Screen Shot 2018-09-13 at 4.48.16 PM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3" y="3076222"/>
            <a:ext cx="2208704" cy="2259188"/>
          </a:xfrm>
          <a:prstGeom prst="rect">
            <a:avLst/>
          </a:prstGeom>
        </p:spPr>
      </p:pic>
      <p:pic>
        <p:nvPicPr>
          <p:cNvPr id="15" name="Picture 14" descr="Screen Shot 2018-09-13 at 4.47.44 PM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5000" y="3016956"/>
            <a:ext cx="2371617" cy="2345266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65666" y="6237111"/>
            <a:ext cx="1390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err="1" smtClean="0"/>
              <a:t>Uncor</a:t>
            </a:r>
            <a:r>
              <a:rPr lang="en-CA" dirty="0" smtClean="0"/>
              <a:t>. 0.001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61139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1134</TotalTime>
  <Words>267</Words>
  <Application>Microsoft Office PowerPoint</Application>
  <PresentationFormat>On-screen Show (4:3)</PresentationFormat>
  <Paragraphs>72</Paragraphs>
  <Slides>9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GLM vs ISC results</vt:lpstr>
      <vt:lpstr>Intersubject synchrony in ROIs</vt:lpstr>
      <vt:lpstr>ISC stats</vt:lpstr>
      <vt:lpstr>ISC stats</vt:lpstr>
      <vt:lpstr>Summary</vt:lpstr>
      <vt:lpstr>Cognition?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Music &amp; Memory</dc:title>
  <dc:creator>Avital Sternin</dc:creator>
  <cp:lastModifiedBy>Avital Sternin</cp:lastModifiedBy>
  <cp:revision>46</cp:revision>
  <dcterms:created xsi:type="dcterms:W3CDTF">2018-09-06T13:58:11Z</dcterms:created>
  <dcterms:modified xsi:type="dcterms:W3CDTF">2019-04-17T16:21:39Z</dcterms:modified>
</cp:coreProperties>
</file>