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5" r:id="rId3"/>
    <p:sldId id="259" r:id="rId4"/>
    <p:sldId id="261" r:id="rId5"/>
    <p:sldId id="262" r:id="rId6"/>
    <p:sldId id="263" r:id="rId7"/>
    <p:sldId id="258" r:id="rId8"/>
    <p:sldId id="266" r:id="rId9"/>
    <p:sldId id="268" r:id="rId10"/>
    <p:sldId id="269"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958" autoAdjust="0"/>
  </p:normalViewPr>
  <p:slideViewPr>
    <p:cSldViewPr snapToGrid="0" snapToObjects="1">
      <p:cViewPr varScale="1">
        <p:scale>
          <a:sx n="110" d="100"/>
          <a:sy n="110" d="100"/>
        </p:scale>
        <p:origin x="-152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4E266A-4D22-8F44-80A9-CB89A014B13F}" type="datetimeFigureOut">
              <a:rPr lang="en-US" smtClean="0"/>
              <a:t>16-08-18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A71D4-B03A-4E4C-A0D3-5F8BF4C8A4C4}" type="slidenum">
              <a:rPr lang="en-CA" smtClean="0"/>
              <a:t>‹#›</a:t>
            </a:fld>
            <a:endParaRPr lang="en-CA"/>
          </a:p>
        </p:txBody>
      </p:sp>
    </p:spTree>
    <p:extLst>
      <p:ext uri="{BB962C8B-B14F-4D97-AF65-F5344CB8AC3E}">
        <p14:creationId xmlns:p14="http://schemas.microsoft.com/office/powerpoint/2010/main" val="20170256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My thoughts on this topic are not coherent yet. I’m still working through this literature</a:t>
            </a:r>
            <a:r>
              <a:rPr lang="en-CA" baseline="0" dirty="0" smtClean="0"/>
              <a:t> and am hoping to discuss possibilities</a:t>
            </a:r>
            <a:endParaRPr lang="en-CA" dirty="0"/>
          </a:p>
        </p:txBody>
      </p:sp>
      <p:sp>
        <p:nvSpPr>
          <p:cNvPr id="4" name="Slide Number Placeholder 3"/>
          <p:cNvSpPr>
            <a:spLocks noGrp="1"/>
          </p:cNvSpPr>
          <p:nvPr>
            <p:ph type="sldNum" sz="quarter" idx="10"/>
          </p:nvPr>
        </p:nvSpPr>
        <p:spPr/>
        <p:txBody>
          <a:bodyPr/>
          <a:lstStyle/>
          <a:p>
            <a:fld id="{537A71D4-B03A-4E4C-A0D3-5F8BF4C8A4C4}" type="slidenum">
              <a:rPr lang="en-CA" smtClean="0"/>
              <a:t>2</a:t>
            </a:fld>
            <a:endParaRPr lang="en-CA"/>
          </a:p>
        </p:txBody>
      </p:sp>
    </p:spTree>
    <p:extLst>
      <p:ext uri="{BB962C8B-B14F-4D97-AF65-F5344CB8AC3E}">
        <p14:creationId xmlns:p14="http://schemas.microsoft.com/office/powerpoint/2010/main" val="2732195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Acoustical variation</a:t>
            </a:r>
            <a:r>
              <a:rPr lang="en-CA" baseline="0" dirty="0" smtClean="0"/>
              <a:t> – unclear what this means – I think it has to do with how much change there is in the acoustical properties of the song (timbre, pitch, etc.)</a:t>
            </a:r>
            <a:endParaRPr lang="en-CA" dirty="0"/>
          </a:p>
        </p:txBody>
      </p:sp>
      <p:sp>
        <p:nvSpPr>
          <p:cNvPr id="4" name="Slide Number Placeholder 3"/>
          <p:cNvSpPr>
            <a:spLocks noGrp="1"/>
          </p:cNvSpPr>
          <p:nvPr>
            <p:ph type="sldNum" sz="quarter" idx="10"/>
          </p:nvPr>
        </p:nvSpPr>
        <p:spPr/>
        <p:txBody>
          <a:bodyPr/>
          <a:lstStyle/>
          <a:p>
            <a:fld id="{537A71D4-B03A-4E4C-A0D3-5F8BF4C8A4C4}" type="slidenum">
              <a:rPr lang="en-CA" smtClean="0"/>
              <a:t>4</a:t>
            </a:fld>
            <a:endParaRPr lang="en-CA"/>
          </a:p>
        </p:txBody>
      </p:sp>
    </p:spTree>
    <p:extLst>
      <p:ext uri="{BB962C8B-B14F-4D97-AF65-F5344CB8AC3E}">
        <p14:creationId xmlns:p14="http://schemas.microsoft.com/office/powerpoint/2010/main" val="527175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EXPLAIN TYPICAL ISE PARADIGM</a:t>
            </a:r>
          </a:p>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Acoustical variation</a:t>
            </a:r>
            <a:r>
              <a:rPr lang="en-CA" baseline="0" dirty="0" smtClean="0"/>
              <a:t> – unclear what this means – I think it has to do with how much change there is in the acoustical properties of the song (timbre, pitch, etc.)</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Explanations of the ISE can be roughly divided into two types (Jones &amp; Tremblay, 2000). Firstly, there are those that propose that the impairment is because of the identity of the items in the task becoming confused with the identity of the items in the irrelevant sound (</a:t>
            </a:r>
            <a:r>
              <a:rPr lang="en-CA" dirty="0" err="1" smtClean="0"/>
              <a:t>Baddeley</a:t>
            </a:r>
            <a:r>
              <a:rPr lang="en-CA" dirty="0" smtClean="0"/>
              <a:t>, 1986; Neath, 2000) or that the sound attracts the participant’s attention, thus reducing available resources to perform the task (Cowan, 1995; Neath, 2000). However, these are refuted by evidence showing that non-speech sounds also impair performance (Jones &amp; </a:t>
            </a:r>
            <a:r>
              <a:rPr lang="en-CA" dirty="0" err="1" smtClean="0"/>
              <a:t>Macken</a:t>
            </a:r>
            <a:r>
              <a:rPr lang="en-CA" dirty="0" smtClean="0"/>
              <a:t>, 1993) and that the sound only impairs performance when the task involves </a:t>
            </a:r>
            <a:r>
              <a:rPr lang="en-CA" dirty="0" err="1" smtClean="0"/>
              <a:t>seriation</a:t>
            </a:r>
            <a:r>
              <a:rPr lang="en-CA" dirty="0" smtClean="0"/>
              <a:t> (tasks such as </a:t>
            </a:r>
          </a:p>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missing item and category recall do not show impairment: </a:t>
            </a:r>
            <a:r>
              <a:rPr lang="en-CA" dirty="0" err="1" smtClean="0"/>
              <a:t>Beaman</a:t>
            </a:r>
            <a:r>
              <a:rPr lang="en-CA" dirty="0" smtClean="0"/>
              <a:t> &amp; Jones, 1997; Perham, Banbury, &amp; Jones, 2007)</a:t>
            </a:r>
          </a:p>
          <a:p>
            <a:endParaRPr lang="en-CA" dirty="0"/>
          </a:p>
        </p:txBody>
      </p:sp>
      <p:sp>
        <p:nvSpPr>
          <p:cNvPr id="4" name="Slide Number Placeholder 3"/>
          <p:cNvSpPr>
            <a:spLocks noGrp="1"/>
          </p:cNvSpPr>
          <p:nvPr>
            <p:ph type="sldNum" sz="quarter" idx="10"/>
          </p:nvPr>
        </p:nvSpPr>
        <p:spPr/>
        <p:txBody>
          <a:bodyPr/>
          <a:lstStyle/>
          <a:p>
            <a:fld id="{537A71D4-B03A-4E4C-A0D3-5F8BF4C8A4C4}" type="slidenum">
              <a:rPr lang="en-CA" smtClean="0"/>
              <a:t>7</a:t>
            </a:fld>
            <a:endParaRPr lang="en-CA"/>
          </a:p>
        </p:txBody>
      </p:sp>
    </p:spTree>
    <p:extLst>
      <p:ext uri="{BB962C8B-B14F-4D97-AF65-F5344CB8AC3E}">
        <p14:creationId xmlns:p14="http://schemas.microsoft.com/office/powerpoint/2010/main" val="1674549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EB181B1E-577E-6746-9E87-E40B031F55A3}" type="datetimeFigureOut">
              <a:rPr lang="en-US" smtClean="0"/>
              <a:t>16-08-18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98190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B181B1E-577E-6746-9E87-E40B031F55A3}" type="datetimeFigureOut">
              <a:rPr lang="en-US" smtClean="0"/>
              <a:t>16-08-18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113563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B181B1E-577E-6746-9E87-E40B031F55A3}" type="datetimeFigureOut">
              <a:rPr lang="en-US" smtClean="0"/>
              <a:t>16-08-18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376145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B181B1E-577E-6746-9E87-E40B031F55A3}" type="datetimeFigureOut">
              <a:rPr lang="en-US" smtClean="0"/>
              <a:t>16-08-18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290454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181B1E-577E-6746-9E87-E40B031F55A3}" type="datetimeFigureOut">
              <a:rPr lang="en-US" smtClean="0"/>
              <a:t>16-08-18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274522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EB181B1E-577E-6746-9E87-E40B031F55A3}" type="datetimeFigureOut">
              <a:rPr lang="en-US" smtClean="0"/>
              <a:t>16-08-18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427647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EB181B1E-577E-6746-9E87-E40B031F55A3}" type="datetimeFigureOut">
              <a:rPr lang="en-US" smtClean="0"/>
              <a:t>16-08-18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22081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EB181B1E-577E-6746-9E87-E40B031F55A3}" type="datetimeFigureOut">
              <a:rPr lang="en-US" smtClean="0"/>
              <a:t>16-08-18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259203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81B1E-577E-6746-9E87-E40B031F55A3}" type="datetimeFigureOut">
              <a:rPr lang="en-US" smtClean="0"/>
              <a:t>16-08-18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797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81B1E-577E-6746-9E87-E40B031F55A3}" type="datetimeFigureOut">
              <a:rPr lang="en-US" smtClean="0"/>
              <a:t>16-08-18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201776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81B1E-577E-6746-9E87-E40B031F55A3}" type="datetimeFigureOut">
              <a:rPr lang="en-US" smtClean="0"/>
              <a:t>16-08-18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B9C12CF-62BD-5A40-95CE-67403D8484BF}" type="slidenum">
              <a:rPr lang="en-CA" smtClean="0"/>
              <a:t>‹#›</a:t>
            </a:fld>
            <a:endParaRPr lang="en-CA"/>
          </a:p>
        </p:txBody>
      </p:sp>
    </p:spTree>
    <p:extLst>
      <p:ext uri="{BB962C8B-B14F-4D97-AF65-F5344CB8AC3E}">
        <p14:creationId xmlns:p14="http://schemas.microsoft.com/office/powerpoint/2010/main" val="992651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81B1E-577E-6746-9E87-E40B031F55A3}" type="datetimeFigureOut">
              <a:rPr lang="en-US" smtClean="0"/>
              <a:t>16-08-18</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C12CF-62BD-5A40-95CE-67403D8484BF}" type="slidenum">
              <a:rPr lang="en-CA" smtClean="0"/>
              <a:t>‹#›</a:t>
            </a:fld>
            <a:endParaRPr lang="en-CA"/>
          </a:p>
        </p:txBody>
      </p:sp>
    </p:spTree>
    <p:extLst>
      <p:ext uri="{BB962C8B-B14F-4D97-AF65-F5344CB8AC3E}">
        <p14:creationId xmlns:p14="http://schemas.microsoft.com/office/powerpoint/2010/main" val="1639651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Effect of </a:t>
            </a:r>
            <a:r>
              <a:rPr lang="en-CA" dirty="0" smtClean="0"/>
              <a:t>music </a:t>
            </a:r>
            <a:r>
              <a:rPr lang="en-CA" dirty="0" smtClean="0"/>
              <a:t>on </a:t>
            </a:r>
            <a:r>
              <a:rPr lang="en-CA" dirty="0" smtClean="0"/>
              <a:t>cognitive functions</a:t>
            </a:r>
            <a:endParaRPr lang="en-CA" dirty="0"/>
          </a:p>
        </p:txBody>
      </p:sp>
      <p:sp>
        <p:nvSpPr>
          <p:cNvPr id="4" name="Subtitle 3"/>
          <p:cNvSpPr>
            <a:spLocks noGrp="1"/>
          </p:cNvSpPr>
          <p:nvPr>
            <p:ph type="subTitle" idx="1"/>
          </p:nvPr>
        </p:nvSpPr>
        <p:spPr/>
        <p:txBody>
          <a:bodyPr/>
          <a:lstStyle/>
          <a:p>
            <a:endParaRPr lang="en-CA"/>
          </a:p>
        </p:txBody>
      </p:sp>
    </p:spTree>
    <p:extLst>
      <p:ext uri="{BB962C8B-B14F-4D97-AF65-F5344CB8AC3E}">
        <p14:creationId xmlns:p14="http://schemas.microsoft.com/office/powerpoint/2010/main" val="30269397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Things we can manipulate</a:t>
            </a:r>
            <a:endParaRPr lang="en-CA" dirty="0"/>
          </a:p>
        </p:txBody>
      </p:sp>
      <p:sp>
        <p:nvSpPr>
          <p:cNvPr id="3" name="Content Placeholder 2"/>
          <p:cNvSpPr>
            <a:spLocks noGrp="1"/>
          </p:cNvSpPr>
          <p:nvPr>
            <p:ph idx="1"/>
          </p:nvPr>
        </p:nvSpPr>
        <p:spPr/>
        <p:txBody>
          <a:bodyPr>
            <a:normAutofit/>
          </a:bodyPr>
          <a:lstStyle/>
          <a:p>
            <a:r>
              <a:rPr lang="en-CA" sz="2400" dirty="0" smtClean="0"/>
              <a:t>Music before/during</a:t>
            </a:r>
          </a:p>
          <a:p>
            <a:r>
              <a:rPr lang="en-CA" sz="2400" dirty="0"/>
              <a:t># of </a:t>
            </a:r>
            <a:r>
              <a:rPr lang="en-CA" sz="2400" dirty="0" smtClean="0"/>
              <a:t>participants – large numbers using </a:t>
            </a:r>
            <a:r>
              <a:rPr lang="en-CA" sz="2400" dirty="0" err="1" smtClean="0"/>
              <a:t>MTurk</a:t>
            </a:r>
            <a:endParaRPr lang="en-CA" sz="2400" dirty="0" smtClean="0"/>
          </a:p>
          <a:p>
            <a:pPr lvl="1"/>
            <a:r>
              <a:rPr lang="en-CA" sz="2400" dirty="0" smtClean="0"/>
              <a:t>Past studies have an average of </a:t>
            </a:r>
            <a:r>
              <a:rPr lang="en-CA" sz="2400" dirty="0"/>
              <a:t>40 </a:t>
            </a:r>
            <a:r>
              <a:rPr lang="en-CA" sz="2000" dirty="0"/>
              <a:t>(96 in 1988; 208 in 1952</a:t>
            </a:r>
            <a:r>
              <a:rPr lang="en-CA" sz="2000" dirty="0" smtClean="0"/>
              <a:t>)</a:t>
            </a:r>
          </a:p>
          <a:p>
            <a:pPr lvl="1"/>
            <a:endParaRPr lang="en-CA" dirty="0" smtClean="0"/>
          </a:p>
          <a:p>
            <a:endParaRPr lang="en-CA" dirty="0"/>
          </a:p>
          <a:p>
            <a:endParaRPr lang="en-CA" dirty="0" smtClean="0"/>
          </a:p>
          <a:p>
            <a:pPr marL="0" indent="0">
              <a:buNone/>
            </a:pPr>
            <a:endParaRPr lang="en-CA" dirty="0" smtClean="0"/>
          </a:p>
        </p:txBody>
      </p:sp>
      <p:sp>
        <p:nvSpPr>
          <p:cNvPr id="4" name="TextBox 3"/>
          <p:cNvSpPr txBox="1"/>
          <p:nvPr/>
        </p:nvSpPr>
        <p:spPr>
          <a:xfrm>
            <a:off x="5020235" y="3421529"/>
            <a:ext cx="3124512" cy="3231654"/>
          </a:xfrm>
          <a:prstGeom prst="rect">
            <a:avLst/>
          </a:prstGeom>
          <a:noFill/>
        </p:spPr>
        <p:txBody>
          <a:bodyPr wrap="square" rtlCol="0">
            <a:spAutoFit/>
          </a:bodyPr>
          <a:lstStyle/>
          <a:p>
            <a:r>
              <a:rPr lang="en-CA" sz="2400" b="1" dirty="0" smtClean="0"/>
              <a:t>Music</a:t>
            </a:r>
            <a:endParaRPr lang="en-CA" sz="2400" b="1" dirty="0"/>
          </a:p>
          <a:p>
            <a:pPr marL="285750" indent="-285750">
              <a:buFont typeface="Arial"/>
              <a:buChar char="•"/>
            </a:pPr>
            <a:r>
              <a:rPr lang="en-CA" sz="2000" dirty="0"/>
              <a:t>Familiar/unfamiliar</a:t>
            </a:r>
          </a:p>
          <a:p>
            <a:pPr marL="285750" indent="-285750">
              <a:buFont typeface="Arial"/>
              <a:buChar char="•"/>
            </a:pPr>
            <a:r>
              <a:rPr lang="en-CA" sz="2000" dirty="0"/>
              <a:t>With/without lyrics</a:t>
            </a:r>
          </a:p>
          <a:p>
            <a:pPr marL="285750" indent="-285750">
              <a:buFont typeface="Arial"/>
              <a:buChar char="•"/>
            </a:pPr>
            <a:r>
              <a:rPr lang="en-CA" sz="2000" dirty="0"/>
              <a:t>Liked/disliked</a:t>
            </a:r>
          </a:p>
          <a:p>
            <a:pPr marL="285750" indent="-285750">
              <a:buFont typeface="Arial"/>
              <a:buChar char="•"/>
            </a:pPr>
            <a:r>
              <a:rPr lang="en-CA" sz="2000" dirty="0"/>
              <a:t>Quiet/loud</a:t>
            </a:r>
          </a:p>
          <a:p>
            <a:pPr marL="285750" indent="-285750">
              <a:buFont typeface="Arial"/>
              <a:buChar char="•"/>
            </a:pPr>
            <a:r>
              <a:rPr lang="en-CA" sz="2000" dirty="0"/>
              <a:t>Happy/sad</a:t>
            </a:r>
          </a:p>
          <a:p>
            <a:pPr marL="285750" indent="-285750">
              <a:buFont typeface="Arial"/>
              <a:buChar char="•"/>
            </a:pPr>
            <a:r>
              <a:rPr lang="en-CA" sz="2000" dirty="0"/>
              <a:t>Acoustical variation</a:t>
            </a:r>
          </a:p>
          <a:p>
            <a:pPr marL="285750" indent="-285750">
              <a:buFont typeface="Arial"/>
              <a:buChar char="•"/>
            </a:pPr>
            <a:r>
              <a:rPr lang="en-CA" sz="2000" dirty="0" smtClean="0"/>
              <a:t>Genre</a:t>
            </a:r>
          </a:p>
          <a:p>
            <a:pPr marL="285750" indent="-285750">
              <a:buFont typeface="Arial"/>
              <a:buChar char="•"/>
            </a:pPr>
            <a:r>
              <a:rPr lang="en-CA" sz="2000" dirty="0" smtClean="0"/>
              <a:t>Etc.</a:t>
            </a:r>
            <a:endParaRPr lang="en-CA" sz="2000" dirty="0"/>
          </a:p>
          <a:p>
            <a:endParaRPr lang="en-CA" sz="2000" dirty="0"/>
          </a:p>
        </p:txBody>
      </p:sp>
      <p:sp>
        <p:nvSpPr>
          <p:cNvPr id="5" name="TextBox 4"/>
          <p:cNvSpPr txBox="1"/>
          <p:nvPr/>
        </p:nvSpPr>
        <p:spPr>
          <a:xfrm>
            <a:off x="690282" y="3424517"/>
            <a:ext cx="3124512" cy="2308324"/>
          </a:xfrm>
          <a:prstGeom prst="rect">
            <a:avLst/>
          </a:prstGeom>
          <a:noFill/>
        </p:spPr>
        <p:txBody>
          <a:bodyPr wrap="square" rtlCol="0">
            <a:spAutoFit/>
          </a:bodyPr>
          <a:lstStyle/>
          <a:p>
            <a:r>
              <a:rPr lang="en-CA" sz="2400" b="1" dirty="0" smtClean="0"/>
              <a:t>Tasks</a:t>
            </a:r>
            <a:endParaRPr lang="en-CA" sz="2400" b="1" dirty="0"/>
          </a:p>
          <a:p>
            <a:pPr marL="285750" indent="-285750">
              <a:buFont typeface="Arial"/>
              <a:buChar char="•"/>
            </a:pPr>
            <a:r>
              <a:rPr lang="en-CA" sz="2000" dirty="0"/>
              <a:t>Language comprehension</a:t>
            </a:r>
          </a:p>
          <a:p>
            <a:pPr marL="285750" indent="-285750">
              <a:buFont typeface="Arial"/>
              <a:buChar char="•"/>
            </a:pPr>
            <a:r>
              <a:rPr lang="en-CA" sz="2000" dirty="0"/>
              <a:t>Serial recall</a:t>
            </a:r>
          </a:p>
          <a:p>
            <a:pPr marL="285750" indent="-285750">
              <a:buFont typeface="Arial"/>
              <a:buChar char="•"/>
            </a:pPr>
            <a:r>
              <a:rPr lang="en-CA" sz="2000" dirty="0"/>
              <a:t>Mental arithmetic</a:t>
            </a:r>
          </a:p>
          <a:p>
            <a:pPr marL="285750" indent="-285750">
              <a:buFont typeface="Arial"/>
              <a:buChar char="•"/>
            </a:pPr>
            <a:r>
              <a:rPr lang="en-CA" sz="2000" dirty="0" smtClean="0"/>
              <a:t>Logic</a:t>
            </a:r>
          </a:p>
          <a:p>
            <a:pPr marL="285750" indent="-285750">
              <a:buFont typeface="Arial"/>
              <a:buChar char="•"/>
            </a:pPr>
            <a:r>
              <a:rPr lang="en-CA" sz="2000" dirty="0" smtClean="0"/>
              <a:t>Etc.</a:t>
            </a:r>
            <a:endParaRPr lang="en-CA" sz="2000" dirty="0"/>
          </a:p>
          <a:p>
            <a:pPr marL="285750" indent="-285750">
              <a:buFont typeface="Arial"/>
              <a:buChar char="•"/>
            </a:pPr>
            <a:endParaRPr lang="en-CA" sz="2000" dirty="0"/>
          </a:p>
        </p:txBody>
      </p:sp>
    </p:spTree>
    <p:extLst>
      <p:ext uri="{BB962C8B-B14F-4D97-AF65-F5344CB8AC3E}">
        <p14:creationId xmlns:p14="http://schemas.microsoft.com/office/powerpoint/2010/main" val="10772338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pPr marL="0" indent="0" algn="ctr">
              <a:buNone/>
            </a:pPr>
            <a:r>
              <a:rPr lang="en-CA" dirty="0" smtClean="0"/>
              <a:t>Questions?</a:t>
            </a:r>
          </a:p>
          <a:p>
            <a:pPr marL="0" indent="0" algn="ctr">
              <a:buNone/>
            </a:pPr>
            <a:r>
              <a:rPr lang="en-CA" dirty="0" smtClean="0"/>
              <a:t>Thoughts?</a:t>
            </a:r>
          </a:p>
        </p:txBody>
      </p:sp>
    </p:spTree>
    <p:extLst>
      <p:ext uri="{BB962C8B-B14F-4D97-AF65-F5344CB8AC3E}">
        <p14:creationId xmlns:p14="http://schemas.microsoft.com/office/powerpoint/2010/main" val="8905746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Warning</a:t>
            </a:r>
            <a:endParaRPr lang="en-CA" dirty="0"/>
          </a:p>
        </p:txBody>
      </p:sp>
      <p:sp>
        <p:nvSpPr>
          <p:cNvPr id="3" name="Content Placeholder 2"/>
          <p:cNvSpPr>
            <a:spLocks noGrp="1"/>
          </p:cNvSpPr>
          <p:nvPr>
            <p:ph idx="1"/>
          </p:nvPr>
        </p:nvSpPr>
        <p:spPr/>
        <p:txBody>
          <a:bodyPr/>
          <a:lstStyle/>
          <a:p>
            <a:r>
              <a:rPr lang="en-CA" dirty="0" smtClean="0"/>
              <a:t>This presentation will be a little disjointed</a:t>
            </a:r>
          </a:p>
          <a:p>
            <a:pPr marL="0" indent="0">
              <a:buNone/>
            </a:pPr>
            <a:r>
              <a:rPr lang="en-CA" dirty="0" smtClean="0"/>
              <a:t> </a:t>
            </a:r>
            <a:endParaRPr lang="en-CA" dirty="0"/>
          </a:p>
        </p:txBody>
      </p:sp>
    </p:spTree>
    <p:extLst>
      <p:ext uri="{BB962C8B-B14F-4D97-AF65-F5344CB8AC3E}">
        <p14:creationId xmlns:p14="http://schemas.microsoft.com/office/powerpoint/2010/main" val="12090277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457200" y="1600200"/>
            <a:ext cx="8229600" cy="3235959"/>
          </a:xfrm>
        </p:spPr>
        <p:txBody>
          <a:bodyPr>
            <a:normAutofit/>
          </a:bodyPr>
          <a:lstStyle/>
          <a:p>
            <a:r>
              <a:rPr lang="en-CA" dirty="0" smtClean="0"/>
              <a:t>Is it a good idea to listen to music while studying?</a:t>
            </a:r>
          </a:p>
          <a:p>
            <a:endParaRPr lang="en-CA" dirty="0"/>
          </a:p>
          <a:p>
            <a:pPr marL="0" indent="0" algn="ctr">
              <a:buNone/>
            </a:pPr>
            <a:r>
              <a:rPr lang="en-CA" dirty="0" smtClean="0"/>
              <a:t>Maybe yes, maybe no</a:t>
            </a:r>
            <a:endParaRPr lang="en-CA" dirty="0"/>
          </a:p>
        </p:txBody>
      </p:sp>
    </p:spTree>
    <p:extLst>
      <p:ext uri="{BB962C8B-B14F-4D97-AF65-F5344CB8AC3E}">
        <p14:creationId xmlns:p14="http://schemas.microsoft.com/office/powerpoint/2010/main" val="40172696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457200" y="1600201"/>
            <a:ext cx="8229600" cy="1498600"/>
          </a:xfrm>
        </p:spPr>
        <p:txBody>
          <a:bodyPr/>
          <a:lstStyle/>
          <a:p>
            <a:r>
              <a:rPr lang="en-CA" dirty="0" smtClean="0"/>
              <a:t>Is it a good idea to listen to music while studying?</a:t>
            </a:r>
            <a:endParaRPr lang="en-CA" dirty="0"/>
          </a:p>
        </p:txBody>
      </p:sp>
      <p:sp>
        <p:nvSpPr>
          <p:cNvPr id="4" name="Oval 3"/>
          <p:cNvSpPr/>
          <p:nvPr/>
        </p:nvSpPr>
        <p:spPr>
          <a:xfrm>
            <a:off x="3911600" y="1417638"/>
            <a:ext cx="2580640" cy="1010602"/>
          </a:xfrm>
          <a:prstGeom prst="ellipse">
            <a:avLst/>
          </a:prstGeom>
          <a:noFill/>
          <a:ln w="41275">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Oval 4"/>
          <p:cNvSpPr/>
          <p:nvPr/>
        </p:nvSpPr>
        <p:spPr>
          <a:xfrm>
            <a:off x="457200" y="2075339"/>
            <a:ext cx="2265680" cy="810101"/>
          </a:xfrm>
          <a:prstGeom prst="ellipse">
            <a:avLst/>
          </a:prstGeom>
          <a:noFill/>
          <a:ln w="41275">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 name="TextBox 5"/>
          <p:cNvSpPr txBox="1"/>
          <p:nvPr/>
        </p:nvSpPr>
        <p:spPr>
          <a:xfrm>
            <a:off x="5191760" y="3515360"/>
            <a:ext cx="2225614" cy="2246769"/>
          </a:xfrm>
          <a:prstGeom prst="rect">
            <a:avLst/>
          </a:prstGeom>
          <a:noFill/>
        </p:spPr>
        <p:txBody>
          <a:bodyPr wrap="none" rtlCol="0">
            <a:spAutoFit/>
          </a:bodyPr>
          <a:lstStyle/>
          <a:p>
            <a:r>
              <a:rPr lang="en-CA" sz="2000" dirty="0" smtClean="0"/>
              <a:t>Familiar/unfamiliar</a:t>
            </a:r>
          </a:p>
          <a:p>
            <a:r>
              <a:rPr lang="en-CA" sz="2000" dirty="0" smtClean="0"/>
              <a:t>With/without lyrics</a:t>
            </a:r>
          </a:p>
          <a:p>
            <a:r>
              <a:rPr lang="en-CA" sz="2000" dirty="0" smtClean="0"/>
              <a:t>Liked/disliked</a:t>
            </a:r>
          </a:p>
          <a:p>
            <a:r>
              <a:rPr lang="en-CA" sz="2000" dirty="0" smtClean="0"/>
              <a:t>Quiet/loud</a:t>
            </a:r>
          </a:p>
          <a:p>
            <a:r>
              <a:rPr lang="en-CA" sz="2000" dirty="0" smtClean="0"/>
              <a:t>Happy/sad</a:t>
            </a:r>
          </a:p>
          <a:p>
            <a:r>
              <a:rPr lang="en-CA" sz="2000" dirty="0" smtClean="0"/>
              <a:t>Acoustical variation</a:t>
            </a:r>
          </a:p>
          <a:p>
            <a:r>
              <a:rPr lang="en-CA" sz="2000" dirty="0" smtClean="0"/>
              <a:t>Genre</a:t>
            </a:r>
          </a:p>
        </p:txBody>
      </p:sp>
      <p:sp>
        <p:nvSpPr>
          <p:cNvPr id="8" name="TextBox 7"/>
          <p:cNvSpPr txBox="1"/>
          <p:nvPr/>
        </p:nvSpPr>
        <p:spPr>
          <a:xfrm>
            <a:off x="731520" y="3667760"/>
            <a:ext cx="2861430" cy="1323439"/>
          </a:xfrm>
          <a:prstGeom prst="rect">
            <a:avLst/>
          </a:prstGeom>
          <a:noFill/>
        </p:spPr>
        <p:txBody>
          <a:bodyPr wrap="none" rtlCol="0">
            <a:spAutoFit/>
          </a:bodyPr>
          <a:lstStyle/>
          <a:p>
            <a:r>
              <a:rPr lang="en-CA" sz="2000" dirty="0" smtClean="0"/>
              <a:t>Language comprehension</a:t>
            </a:r>
          </a:p>
          <a:p>
            <a:r>
              <a:rPr lang="en-CA" sz="2000" dirty="0" smtClean="0"/>
              <a:t>Serial recall</a:t>
            </a:r>
          </a:p>
          <a:p>
            <a:r>
              <a:rPr lang="en-CA" sz="2000" dirty="0" smtClean="0"/>
              <a:t>Mental arithmetic</a:t>
            </a:r>
          </a:p>
          <a:p>
            <a:r>
              <a:rPr lang="en-CA" sz="2000" dirty="0" smtClean="0"/>
              <a:t>Logic</a:t>
            </a:r>
          </a:p>
        </p:txBody>
      </p:sp>
      <p:cxnSp>
        <p:nvCxnSpPr>
          <p:cNvPr id="10" name="Straight Connector 9"/>
          <p:cNvCxnSpPr/>
          <p:nvPr/>
        </p:nvCxnSpPr>
        <p:spPr>
          <a:xfrm>
            <a:off x="5506720" y="2428240"/>
            <a:ext cx="660400" cy="108712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107440" y="2885441"/>
            <a:ext cx="487680" cy="863599"/>
          </a:xfrm>
          <a:prstGeom prst="line">
            <a:avLst/>
          </a:prstGeom>
          <a:ln w="38100"/>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7237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Rauscher et al., (1993), </a:t>
            </a:r>
            <a:r>
              <a:rPr lang="en-CA" i="1" dirty="0" smtClean="0"/>
              <a:t>Nature</a:t>
            </a:r>
            <a:endParaRPr lang="en-CA" dirty="0"/>
          </a:p>
        </p:txBody>
      </p:sp>
      <p:sp>
        <p:nvSpPr>
          <p:cNvPr id="3" name="Content Placeholder 2"/>
          <p:cNvSpPr>
            <a:spLocks noGrp="1"/>
          </p:cNvSpPr>
          <p:nvPr>
            <p:ph idx="1"/>
          </p:nvPr>
        </p:nvSpPr>
        <p:spPr>
          <a:xfrm>
            <a:off x="457200" y="1600200"/>
            <a:ext cx="8229600" cy="4868288"/>
          </a:xfrm>
        </p:spPr>
        <p:txBody>
          <a:bodyPr>
            <a:normAutofit lnSpcReduction="10000"/>
          </a:bodyPr>
          <a:lstStyle/>
          <a:p>
            <a:r>
              <a:rPr lang="en-CA" dirty="0" smtClean="0"/>
              <a:t>Participants listened to Mozart music and then completed IQ spatial reasoning tasks. </a:t>
            </a:r>
          </a:p>
          <a:p>
            <a:endParaRPr lang="en-CA" dirty="0" smtClean="0"/>
          </a:p>
          <a:p>
            <a:r>
              <a:rPr lang="en-CA" dirty="0" smtClean="0"/>
              <a:t>Performance </a:t>
            </a:r>
            <a:r>
              <a:rPr lang="en-CA" dirty="0" smtClean="0"/>
              <a:t>after Mozart music was higher than after listening to a relaxation tape or silence</a:t>
            </a:r>
          </a:p>
          <a:p>
            <a:pPr marL="0" indent="0" algn="ctr">
              <a:buNone/>
            </a:pPr>
            <a:endParaRPr lang="en-CA" dirty="0" smtClean="0"/>
          </a:p>
          <a:p>
            <a:pPr marL="0" indent="0" algn="ctr">
              <a:buNone/>
            </a:pPr>
            <a:r>
              <a:rPr lang="en-CA" dirty="0" smtClean="0"/>
              <a:t>This is where things like ‘Baby Mozart’ came from</a:t>
            </a:r>
            <a:endParaRPr lang="en-CA" dirty="0"/>
          </a:p>
        </p:txBody>
      </p:sp>
    </p:spTree>
    <p:extLst>
      <p:ext uri="{BB962C8B-B14F-4D97-AF65-F5344CB8AC3E}">
        <p14:creationId xmlns:p14="http://schemas.microsoft.com/office/powerpoint/2010/main" val="18898463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400" dirty="0" smtClean="0"/>
              <a:t>Effects of music </a:t>
            </a:r>
            <a:r>
              <a:rPr lang="en-CA" sz="3400" b="1" dirty="0" smtClean="0"/>
              <a:t>during</a:t>
            </a:r>
            <a:r>
              <a:rPr lang="en-CA" sz="3400" dirty="0" smtClean="0"/>
              <a:t> a task</a:t>
            </a:r>
            <a:br>
              <a:rPr lang="en-CA" sz="3400" dirty="0" smtClean="0"/>
            </a:br>
            <a:r>
              <a:rPr lang="en-CA" sz="3400" dirty="0" smtClean="0"/>
              <a:t>Conflicting </a:t>
            </a:r>
            <a:r>
              <a:rPr lang="en-CA" sz="3400" dirty="0" smtClean="0"/>
              <a:t>results but some things come out</a:t>
            </a:r>
            <a:endParaRPr lang="en-CA" sz="3400" dirty="0"/>
          </a:p>
        </p:txBody>
      </p:sp>
      <p:sp>
        <p:nvSpPr>
          <p:cNvPr id="3" name="Content Placeholder 2"/>
          <p:cNvSpPr>
            <a:spLocks noGrp="1"/>
          </p:cNvSpPr>
          <p:nvPr>
            <p:ph idx="1"/>
          </p:nvPr>
        </p:nvSpPr>
        <p:spPr/>
        <p:txBody>
          <a:bodyPr>
            <a:normAutofit fontScale="92500" lnSpcReduction="20000"/>
          </a:bodyPr>
          <a:lstStyle/>
          <a:p>
            <a:r>
              <a:rPr lang="en-CA" dirty="0" smtClean="0"/>
              <a:t>Serial recall is disrupted by music </a:t>
            </a:r>
          </a:p>
          <a:p>
            <a:pPr lvl="1"/>
            <a:r>
              <a:rPr lang="en-CA" sz="2100" dirty="0" smtClean="0"/>
              <a:t>Perham &amp; </a:t>
            </a:r>
            <a:r>
              <a:rPr lang="en-CA" sz="2100" dirty="0" err="1" smtClean="0"/>
              <a:t>Sykora</a:t>
            </a:r>
            <a:r>
              <a:rPr lang="en-CA" sz="2100" dirty="0" smtClean="0"/>
              <a:t>, 2012; Perham &amp; </a:t>
            </a:r>
            <a:r>
              <a:rPr lang="en-CA" sz="2100" dirty="0" err="1" smtClean="0"/>
              <a:t>Vizard</a:t>
            </a:r>
            <a:r>
              <a:rPr lang="en-CA" sz="2100" dirty="0" smtClean="0"/>
              <a:t>, 2011; </a:t>
            </a:r>
            <a:r>
              <a:rPr lang="en-CA" sz="2100" dirty="0" err="1" smtClean="0"/>
              <a:t>Salame</a:t>
            </a:r>
            <a:r>
              <a:rPr lang="en-CA" sz="2100" dirty="0" smtClean="0"/>
              <a:t> &amp; </a:t>
            </a:r>
            <a:r>
              <a:rPr lang="en-CA" sz="2100" dirty="0" err="1" smtClean="0"/>
              <a:t>Baddeley</a:t>
            </a:r>
            <a:r>
              <a:rPr lang="en-CA" sz="2100" dirty="0" smtClean="0"/>
              <a:t>, 1989</a:t>
            </a:r>
          </a:p>
          <a:p>
            <a:r>
              <a:rPr lang="en-CA" dirty="0" smtClean="0"/>
              <a:t>Language comprehension disrupted when lyrics are present</a:t>
            </a:r>
            <a:r>
              <a:rPr lang="is-IS" dirty="0" smtClean="0"/>
              <a:t>… most of the time</a:t>
            </a:r>
            <a:endParaRPr lang="en-CA" dirty="0" smtClean="0"/>
          </a:p>
          <a:p>
            <a:pPr lvl="1"/>
            <a:r>
              <a:rPr lang="en-CA" sz="2100" dirty="0" smtClean="0"/>
              <a:t>Agree: </a:t>
            </a:r>
            <a:r>
              <a:rPr lang="en-CA" sz="2100" dirty="0" err="1" smtClean="0"/>
              <a:t>Freeburne</a:t>
            </a:r>
            <a:r>
              <a:rPr lang="en-CA" sz="2100" dirty="0" smtClean="0"/>
              <a:t> &amp; </a:t>
            </a:r>
            <a:r>
              <a:rPr lang="en-CA" sz="2100" dirty="0"/>
              <a:t>F</a:t>
            </a:r>
            <a:r>
              <a:rPr lang="en-CA" sz="2100" dirty="0" smtClean="0"/>
              <a:t>leischer, 1952; </a:t>
            </a:r>
            <a:r>
              <a:rPr lang="en-CA" sz="2100" dirty="0" err="1" smtClean="0"/>
              <a:t>Furnham</a:t>
            </a:r>
            <a:r>
              <a:rPr lang="en-CA" sz="2100" dirty="0"/>
              <a:t> </a:t>
            </a:r>
            <a:r>
              <a:rPr lang="en-CA" sz="2100" dirty="0" smtClean="0"/>
              <a:t>&amp; </a:t>
            </a:r>
            <a:r>
              <a:rPr lang="en-CA" sz="2100" dirty="0" err="1" smtClean="0"/>
              <a:t>Strbac</a:t>
            </a:r>
            <a:r>
              <a:rPr lang="en-CA" sz="2100" dirty="0" smtClean="0"/>
              <a:t>, 2002; </a:t>
            </a:r>
            <a:endParaRPr lang="en-CA" sz="2100" dirty="0" smtClean="0"/>
          </a:p>
          <a:p>
            <a:pPr marL="457200" lvl="1" indent="0">
              <a:buNone/>
            </a:pPr>
            <a:r>
              <a:rPr lang="en-CA" sz="2100" dirty="0"/>
              <a:t>	</a:t>
            </a:r>
            <a:r>
              <a:rPr lang="en-CA" sz="2100" dirty="0" smtClean="0"/>
              <a:t>Perham </a:t>
            </a:r>
            <a:r>
              <a:rPr lang="en-CA" sz="2100" dirty="0" smtClean="0"/>
              <a:t>&amp; Currie, </a:t>
            </a:r>
            <a:r>
              <a:rPr lang="en-CA" sz="2100" dirty="0"/>
              <a:t>2014; </a:t>
            </a:r>
            <a:r>
              <a:rPr lang="en-CA" sz="2100" dirty="0" err="1" smtClean="0"/>
              <a:t>Furnham</a:t>
            </a:r>
            <a:r>
              <a:rPr lang="en-CA" sz="2100" dirty="0" smtClean="0"/>
              <a:t> </a:t>
            </a:r>
            <a:r>
              <a:rPr lang="en-CA" sz="2100" dirty="0"/>
              <a:t>&amp; </a:t>
            </a:r>
            <a:r>
              <a:rPr lang="en-CA" sz="2100" dirty="0" err="1"/>
              <a:t>Allass</a:t>
            </a:r>
            <a:r>
              <a:rPr lang="en-CA" sz="2100" dirty="0"/>
              <a:t>, 1999</a:t>
            </a:r>
            <a:endParaRPr lang="en-CA" sz="2100" dirty="0" smtClean="0"/>
          </a:p>
          <a:p>
            <a:pPr lvl="1"/>
            <a:r>
              <a:rPr lang="en-CA" sz="2100" dirty="0" smtClean="0"/>
              <a:t>Don’t Agree: </a:t>
            </a:r>
            <a:r>
              <a:rPr lang="en-CA" sz="2100" dirty="0" err="1" smtClean="0"/>
              <a:t>Furnham</a:t>
            </a:r>
            <a:r>
              <a:rPr lang="en-CA" sz="2100" dirty="0" smtClean="0"/>
              <a:t> &amp; Bradley, </a:t>
            </a:r>
            <a:r>
              <a:rPr lang="en-CA" sz="2100" dirty="0" smtClean="0"/>
              <a:t>1997</a:t>
            </a:r>
          </a:p>
          <a:p>
            <a:pPr lvl="1"/>
            <a:r>
              <a:rPr lang="en-CA" sz="2100" dirty="0" smtClean="0"/>
              <a:t>Comprehension </a:t>
            </a:r>
            <a:r>
              <a:rPr lang="en-CA" sz="2100" dirty="0" smtClean="0"/>
              <a:t>increased during calm music with lyrics: </a:t>
            </a:r>
            <a:r>
              <a:rPr lang="en-CA" sz="2100" dirty="0" err="1" smtClean="0"/>
              <a:t>Hallam</a:t>
            </a:r>
            <a:r>
              <a:rPr lang="en-CA" sz="2100" dirty="0" smtClean="0"/>
              <a:t> et al., </a:t>
            </a:r>
            <a:r>
              <a:rPr lang="en-CA" sz="2100" dirty="0" smtClean="0"/>
              <a:t>2002</a:t>
            </a:r>
          </a:p>
          <a:p>
            <a:pPr lvl="1"/>
            <a:r>
              <a:rPr lang="en-CA" sz="2100" dirty="0" smtClean="0"/>
              <a:t>Comprehension increased during music without lyrics: </a:t>
            </a:r>
            <a:r>
              <a:rPr lang="en-CA" sz="2100" dirty="0" err="1"/>
              <a:t>Patson</a:t>
            </a:r>
            <a:r>
              <a:rPr lang="en-CA" sz="2100" dirty="0"/>
              <a:t> &amp; </a:t>
            </a:r>
            <a:r>
              <a:rPr lang="en-CA" sz="2100" dirty="0" err="1"/>
              <a:t>Tippett</a:t>
            </a:r>
            <a:r>
              <a:rPr lang="en-CA" sz="2100" dirty="0"/>
              <a:t>, </a:t>
            </a:r>
            <a:r>
              <a:rPr lang="en-CA" sz="2100" dirty="0" smtClean="0"/>
              <a:t>2011</a:t>
            </a:r>
            <a:endParaRPr lang="en-CA" sz="2100" dirty="0" smtClean="0"/>
          </a:p>
          <a:p>
            <a:r>
              <a:rPr lang="en-CA" dirty="0" smtClean="0"/>
              <a:t>Arithmetic is not affected by music</a:t>
            </a:r>
          </a:p>
          <a:p>
            <a:pPr lvl="1"/>
            <a:r>
              <a:rPr lang="en-CA" sz="1900" dirty="0" err="1" smtClean="0"/>
              <a:t>Furnham</a:t>
            </a:r>
            <a:r>
              <a:rPr lang="en-CA" sz="1900" dirty="0" smtClean="0"/>
              <a:t> </a:t>
            </a:r>
            <a:r>
              <a:rPr lang="en-CA" sz="1900" dirty="0"/>
              <a:t>&amp; </a:t>
            </a:r>
            <a:r>
              <a:rPr lang="en-CA" sz="1900" dirty="0" err="1"/>
              <a:t>Strbac</a:t>
            </a:r>
            <a:r>
              <a:rPr lang="en-CA" sz="1900" dirty="0"/>
              <a:t>, </a:t>
            </a:r>
            <a:r>
              <a:rPr lang="en-CA" sz="1900" dirty="0" smtClean="0"/>
              <a:t>2002;</a:t>
            </a:r>
            <a:r>
              <a:rPr lang="en-CA" sz="1900" dirty="0"/>
              <a:t> </a:t>
            </a:r>
            <a:r>
              <a:rPr lang="en-CA" sz="1900" dirty="0" err="1" smtClean="0"/>
              <a:t>Hallam</a:t>
            </a:r>
            <a:r>
              <a:rPr lang="en-CA" sz="1900" dirty="0" smtClean="0"/>
              <a:t> </a:t>
            </a:r>
            <a:r>
              <a:rPr lang="en-CA" sz="1900" dirty="0"/>
              <a:t>et al., 2002</a:t>
            </a:r>
          </a:p>
          <a:p>
            <a:pPr lvl="1"/>
            <a:endParaRPr lang="en-CA" dirty="0"/>
          </a:p>
        </p:txBody>
      </p:sp>
      <p:sp>
        <p:nvSpPr>
          <p:cNvPr id="4" name="Rectangle 3"/>
          <p:cNvSpPr/>
          <p:nvPr/>
        </p:nvSpPr>
        <p:spPr>
          <a:xfrm>
            <a:off x="2687461" y="2780473"/>
            <a:ext cx="2908948" cy="3249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Oval 4"/>
          <p:cNvSpPr/>
          <p:nvPr/>
        </p:nvSpPr>
        <p:spPr>
          <a:xfrm>
            <a:off x="457200" y="1417638"/>
            <a:ext cx="5952565" cy="898244"/>
          </a:xfrm>
          <a:prstGeom prst="ellipse">
            <a:avLst/>
          </a:prstGeom>
          <a:noFill/>
          <a:ln w="444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6" name="Rectangle 5"/>
          <p:cNvSpPr/>
          <p:nvPr/>
        </p:nvSpPr>
        <p:spPr>
          <a:xfrm>
            <a:off x="239057" y="274637"/>
            <a:ext cx="8636001" cy="6239715"/>
          </a:xfrm>
          <a:prstGeom prst="rect">
            <a:avLst/>
          </a:prstGeom>
          <a:noFill/>
          <a:ln w="508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294635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Irrelevant Sound Effect (ISE)</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Degradation of serial recall when speech sounds are presented, even if the items are presented visually.</a:t>
            </a:r>
          </a:p>
          <a:p>
            <a:pPr lvl="1"/>
            <a:r>
              <a:rPr lang="en-CA" dirty="0" smtClean="0"/>
              <a:t>Does not need to be subject’s primary language</a:t>
            </a:r>
          </a:p>
          <a:p>
            <a:pPr lvl="1"/>
            <a:r>
              <a:rPr lang="en-CA" dirty="0" smtClean="0"/>
              <a:t>Does not need to be a real language</a:t>
            </a:r>
          </a:p>
          <a:p>
            <a:pPr lvl="1"/>
            <a:r>
              <a:rPr lang="en-CA" dirty="0" smtClean="0"/>
              <a:t>Seems to have to do with ‘acoustical variation’</a:t>
            </a:r>
          </a:p>
          <a:p>
            <a:pPr lvl="1"/>
            <a:endParaRPr lang="en-CA" dirty="0"/>
          </a:p>
          <a:p>
            <a:r>
              <a:rPr lang="en-CA" dirty="0" smtClean="0"/>
              <a:t>Sound only impairs performance when the task involves </a:t>
            </a:r>
            <a:r>
              <a:rPr lang="en-CA" dirty="0" err="1" smtClean="0"/>
              <a:t>seriation</a:t>
            </a:r>
            <a:r>
              <a:rPr lang="en-CA" dirty="0" smtClean="0"/>
              <a:t> – other tasks do not show impairment </a:t>
            </a:r>
            <a:r>
              <a:rPr lang="en-CA" sz="2200" dirty="0" smtClean="0"/>
              <a:t>(</a:t>
            </a:r>
            <a:r>
              <a:rPr lang="en-CA" sz="2200" dirty="0" err="1" smtClean="0"/>
              <a:t>Beaman</a:t>
            </a:r>
            <a:r>
              <a:rPr lang="en-CA" sz="2200" dirty="0"/>
              <a:t> </a:t>
            </a:r>
            <a:r>
              <a:rPr lang="en-CA" sz="2200" dirty="0" smtClean="0"/>
              <a:t>&amp; Jones, 1997; Perham, Banbury, &amp; Jones, 2007)</a:t>
            </a:r>
            <a:endParaRPr lang="en-CA" sz="2200" dirty="0"/>
          </a:p>
        </p:txBody>
      </p:sp>
      <p:sp>
        <p:nvSpPr>
          <p:cNvPr id="4" name="Rectangle 3"/>
          <p:cNvSpPr/>
          <p:nvPr/>
        </p:nvSpPr>
        <p:spPr>
          <a:xfrm>
            <a:off x="239057" y="274637"/>
            <a:ext cx="8636001" cy="6239715"/>
          </a:xfrm>
          <a:prstGeom prst="rect">
            <a:avLst/>
          </a:prstGeom>
          <a:noFill/>
          <a:ln w="508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TextBox 4"/>
          <p:cNvSpPr txBox="1"/>
          <p:nvPr/>
        </p:nvSpPr>
        <p:spPr>
          <a:xfrm>
            <a:off x="1075765" y="5991413"/>
            <a:ext cx="6991292" cy="400110"/>
          </a:xfrm>
          <a:prstGeom prst="rect">
            <a:avLst/>
          </a:prstGeom>
          <a:noFill/>
        </p:spPr>
        <p:txBody>
          <a:bodyPr wrap="none" rtlCol="0">
            <a:spAutoFit/>
          </a:bodyPr>
          <a:lstStyle/>
          <a:p>
            <a:r>
              <a:rPr lang="en-CA" sz="2000" dirty="0" smtClean="0"/>
              <a:t>Stems from research into noise and productivity in the workplace</a:t>
            </a:r>
            <a:endParaRPr lang="en-CA" sz="2000" dirty="0"/>
          </a:p>
        </p:txBody>
      </p:sp>
    </p:spTree>
    <p:extLst>
      <p:ext uri="{BB962C8B-B14F-4D97-AF65-F5344CB8AC3E}">
        <p14:creationId xmlns:p14="http://schemas.microsoft.com/office/powerpoint/2010/main" val="9223823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Effects of music </a:t>
            </a:r>
            <a:r>
              <a:rPr lang="en-CA" b="1" dirty="0" smtClean="0"/>
              <a:t>before </a:t>
            </a:r>
            <a:r>
              <a:rPr lang="en-CA" dirty="0" smtClean="0"/>
              <a:t>a task</a:t>
            </a:r>
            <a:endParaRPr lang="en-CA" dirty="0"/>
          </a:p>
        </p:txBody>
      </p:sp>
      <p:sp>
        <p:nvSpPr>
          <p:cNvPr id="3" name="Content Placeholder 2"/>
          <p:cNvSpPr>
            <a:spLocks noGrp="1"/>
          </p:cNvSpPr>
          <p:nvPr>
            <p:ph idx="1"/>
          </p:nvPr>
        </p:nvSpPr>
        <p:spPr/>
        <p:txBody>
          <a:bodyPr>
            <a:normAutofit fontScale="92500" lnSpcReduction="10000"/>
          </a:bodyPr>
          <a:lstStyle/>
          <a:p>
            <a:r>
              <a:rPr lang="en-CA" sz="2800" dirty="0" smtClean="0"/>
              <a:t>Performance on spatial task improves after listening to </a:t>
            </a:r>
            <a:r>
              <a:rPr lang="is-IS" sz="2800" dirty="0" smtClean="0"/>
              <a:t>…</a:t>
            </a:r>
          </a:p>
          <a:p>
            <a:pPr lvl="1"/>
            <a:r>
              <a:rPr lang="en-CA" sz="2600" dirty="0" smtClean="0"/>
              <a:t>Mozart</a:t>
            </a:r>
            <a:r>
              <a:rPr lang="en-CA" dirty="0" smtClean="0"/>
              <a:t> </a:t>
            </a:r>
            <a:r>
              <a:rPr lang="en-CA" sz="1900" dirty="0" smtClean="0"/>
              <a:t>(Rauscher et al., 1993, </a:t>
            </a:r>
            <a:r>
              <a:rPr lang="en-CA" sz="1900" i="1" dirty="0" smtClean="0"/>
              <a:t>Nature</a:t>
            </a:r>
            <a:r>
              <a:rPr lang="en-CA" sz="1900" dirty="0" smtClean="0"/>
              <a:t>)</a:t>
            </a:r>
            <a:endParaRPr lang="en-CA" sz="1900" dirty="0"/>
          </a:p>
          <a:p>
            <a:pPr lvl="1"/>
            <a:r>
              <a:rPr lang="en-CA" sz="2600" dirty="0" smtClean="0"/>
              <a:t>Mozart or Schubert </a:t>
            </a:r>
            <a:r>
              <a:rPr lang="en-CA" sz="1900" dirty="0" smtClean="0"/>
              <a:t>(</a:t>
            </a:r>
            <a:r>
              <a:rPr lang="en-CA" sz="1900" dirty="0" err="1" smtClean="0"/>
              <a:t>Nantais</a:t>
            </a:r>
            <a:r>
              <a:rPr lang="en-CA" sz="1900" dirty="0" smtClean="0"/>
              <a:t> &amp; </a:t>
            </a:r>
            <a:r>
              <a:rPr lang="en-CA" sz="1900" dirty="0" err="1" smtClean="0"/>
              <a:t>Schellenberg</a:t>
            </a:r>
            <a:r>
              <a:rPr lang="en-CA" sz="1900" dirty="0" smtClean="0"/>
              <a:t>, 1999)</a:t>
            </a:r>
          </a:p>
          <a:p>
            <a:r>
              <a:rPr lang="en-CA" sz="2800" dirty="0" smtClean="0"/>
              <a:t>Mozart effect disappears when control condition is not silence – Stephen King story</a:t>
            </a:r>
          </a:p>
          <a:p>
            <a:pPr lvl="1"/>
            <a:r>
              <a:rPr lang="en-CA" sz="2600" dirty="0" smtClean="0"/>
              <a:t>Scores were higher after </a:t>
            </a:r>
            <a:r>
              <a:rPr lang="en-CA" sz="2600" b="1" dirty="0" smtClean="0"/>
              <a:t>preferred </a:t>
            </a:r>
            <a:r>
              <a:rPr lang="en-CA" sz="2600" dirty="0" smtClean="0"/>
              <a:t>stimulus</a:t>
            </a:r>
            <a:r>
              <a:rPr lang="en-CA" dirty="0" smtClean="0"/>
              <a:t> </a:t>
            </a:r>
            <a:r>
              <a:rPr lang="en-CA" sz="1900" dirty="0" smtClean="0"/>
              <a:t>(</a:t>
            </a:r>
            <a:r>
              <a:rPr lang="en-CA" sz="1900" dirty="0" err="1"/>
              <a:t>Nantais</a:t>
            </a:r>
            <a:r>
              <a:rPr lang="en-CA" sz="1900" dirty="0"/>
              <a:t> &amp; </a:t>
            </a:r>
            <a:r>
              <a:rPr lang="en-CA" sz="1900" dirty="0" err="1"/>
              <a:t>Schellenberg</a:t>
            </a:r>
            <a:r>
              <a:rPr lang="en-CA" sz="1900" dirty="0"/>
              <a:t>, 1999</a:t>
            </a:r>
            <a:r>
              <a:rPr lang="en-CA" sz="1900" dirty="0" smtClean="0"/>
              <a:t>)</a:t>
            </a:r>
          </a:p>
          <a:p>
            <a:r>
              <a:rPr lang="en-CA" sz="2800" dirty="0" smtClean="0"/>
              <a:t>Performance does not change when listening to </a:t>
            </a:r>
            <a:r>
              <a:rPr lang="en-CA" sz="2800" dirty="0" err="1" smtClean="0"/>
              <a:t>Albinoni</a:t>
            </a:r>
            <a:r>
              <a:rPr lang="en-CA" sz="2800" dirty="0" smtClean="0"/>
              <a:t> (sad mood) piano music</a:t>
            </a:r>
          </a:p>
          <a:p>
            <a:pPr lvl="1"/>
            <a:r>
              <a:rPr lang="en-CA" sz="2600" dirty="0" smtClean="0"/>
              <a:t>Performance is related to </a:t>
            </a:r>
            <a:r>
              <a:rPr lang="en-CA" sz="2600" b="1" dirty="0" smtClean="0"/>
              <a:t>arousal</a:t>
            </a:r>
            <a:r>
              <a:rPr lang="en-CA" sz="2600" dirty="0" smtClean="0"/>
              <a:t> and </a:t>
            </a:r>
            <a:r>
              <a:rPr lang="en-CA" sz="2600" b="1" dirty="0" smtClean="0"/>
              <a:t>mood</a:t>
            </a:r>
            <a:r>
              <a:rPr lang="en-CA" sz="2600" dirty="0" smtClean="0"/>
              <a:t> </a:t>
            </a:r>
            <a:r>
              <a:rPr lang="en-CA" sz="1900" dirty="0" smtClean="0"/>
              <a:t>(Thompson, </a:t>
            </a:r>
            <a:r>
              <a:rPr lang="en-CA" sz="1900" dirty="0" err="1" smtClean="0"/>
              <a:t>Schellenberg</a:t>
            </a:r>
            <a:r>
              <a:rPr lang="en-CA" sz="1900" dirty="0"/>
              <a:t> </a:t>
            </a:r>
            <a:r>
              <a:rPr lang="en-CA" sz="1900" dirty="0" smtClean="0"/>
              <a:t>&amp; </a:t>
            </a:r>
            <a:r>
              <a:rPr lang="en-CA" sz="1900" dirty="0"/>
              <a:t>H</a:t>
            </a:r>
            <a:r>
              <a:rPr lang="en-CA" sz="1900" dirty="0" smtClean="0"/>
              <a:t>usain, 2001)</a:t>
            </a:r>
            <a:endParaRPr lang="en-CA" sz="1900" dirty="0" smtClean="0"/>
          </a:p>
        </p:txBody>
      </p:sp>
      <p:sp>
        <p:nvSpPr>
          <p:cNvPr id="4" name="Rectangle 3"/>
          <p:cNvSpPr/>
          <p:nvPr/>
        </p:nvSpPr>
        <p:spPr>
          <a:xfrm>
            <a:off x="239057" y="274637"/>
            <a:ext cx="8636001" cy="6239715"/>
          </a:xfrm>
          <a:prstGeom prst="rect">
            <a:avLst/>
          </a:prstGeom>
          <a:noFill/>
          <a:ln w="508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995371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dirty="0" smtClean="0"/>
              <a:t>How can we take a more systematic approach to uncovering the relationship between music listening and cognitive functioning?</a:t>
            </a:r>
          </a:p>
          <a:p>
            <a:pPr marL="0" indent="0">
              <a:buNone/>
            </a:pPr>
            <a:endParaRPr lang="en-CA" dirty="0"/>
          </a:p>
        </p:txBody>
      </p:sp>
    </p:spTree>
    <p:extLst>
      <p:ext uri="{BB962C8B-B14F-4D97-AF65-F5344CB8AC3E}">
        <p14:creationId xmlns:p14="http://schemas.microsoft.com/office/powerpoint/2010/main" val="38111364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953</TotalTime>
  <Words>696</Words>
  <Application>Microsoft Macintosh PowerPoint</Application>
  <PresentationFormat>On-screen Show (4:3)</PresentationFormat>
  <Paragraphs>87</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Effect of music on cognitive functions</vt:lpstr>
      <vt:lpstr>Warning</vt:lpstr>
      <vt:lpstr>PowerPoint Presentation</vt:lpstr>
      <vt:lpstr>PowerPoint Presentation</vt:lpstr>
      <vt:lpstr>Rauscher et al., (1993), Nature</vt:lpstr>
      <vt:lpstr>Effects of music during a task Conflicting results but some things come out</vt:lpstr>
      <vt:lpstr>Irrelevant Sound Effect (ISE)</vt:lpstr>
      <vt:lpstr>Effects of music before a task</vt:lpstr>
      <vt:lpstr>PowerPoint Presentation</vt:lpstr>
      <vt:lpstr>Things we can manipulate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Avital</dc:creator>
  <cp:lastModifiedBy>Avital Sternin</cp:lastModifiedBy>
  <cp:revision>36</cp:revision>
  <dcterms:created xsi:type="dcterms:W3CDTF">2016-08-16T17:10:54Z</dcterms:created>
  <dcterms:modified xsi:type="dcterms:W3CDTF">2016-08-18T20:18:04Z</dcterms:modified>
</cp:coreProperties>
</file>