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3" r:id="rId2"/>
    <p:sldId id="261" r:id="rId3"/>
    <p:sldId id="292" r:id="rId4"/>
    <p:sldId id="281" r:id="rId5"/>
    <p:sldId id="276" r:id="rId6"/>
    <p:sldId id="277" r:id="rId7"/>
    <p:sldId id="284" r:id="rId8"/>
    <p:sldId id="285" r:id="rId9"/>
    <p:sldId id="293" r:id="rId10"/>
    <p:sldId id="286" r:id="rId11"/>
    <p:sldId id="294" r:id="rId12"/>
    <p:sldId id="287" r:id="rId13"/>
    <p:sldId id="288" r:id="rId14"/>
    <p:sldId id="289" r:id="rId15"/>
    <p:sldId id="290" r:id="rId16"/>
    <p:sldId id="291" r:id="rId17"/>
    <p:sldId id="280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5474" autoAdjust="0"/>
  </p:normalViewPr>
  <p:slideViewPr>
    <p:cSldViewPr snapToGrid="0">
      <p:cViewPr varScale="1">
        <p:scale>
          <a:sx n="105" d="100"/>
          <a:sy n="105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34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19-04-29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5995755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Familiarity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2x4 ANOVA (</a:t>
            </a:r>
            <a:r>
              <a:rPr lang="en-US" dirty="0" err="1"/>
              <a:t>ses</a:t>
            </a:r>
            <a:r>
              <a:rPr lang="en-US" dirty="0"/>
              <a:t> x </a:t>
            </a:r>
            <a:r>
              <a:rPr lang="en-US" dirty="0" err="1"/>
              <a:t>stim</a:t>
            </a:r>
            <a:r>
              <a:rPr lang="en-US" dirty="0"/>
              <a:t> type)</a:t>
            </a:r>
          </a:p>
          <a:p>
            <a:pPr lvl="1"/>
            <a:r>
              <a:rPr lang="en-US" dirty="0"/>
              <a:t>No interactions between type and session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/>
              <a:t>-</a:t>
            </a:r>
            <a:r>
              <a:rPr lang="en-US" dirty="0" smtClean="0"/>
              <a:t>tests: no </a:t>
            </a:r>
            <a:r>
              <a:rPr lang="en-US" dirty="0"/>
              <a:t>difference between </a:t>
            </a:r>
            <a:r>
              <a:rPr lang="en-US" dirty="0" smtClean="0"/>
              <a:t>synchrony (or BOLD) </a:t>
            </a:r>
            <a:r>
              <a:rPr lang="en-US" dirty="0"/>
              <a:t>in familiar and unfamiliar stim in Session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/>
              <a:t>-</a:t>
            </a:r>
            <a:r>
              <a:rPr lang="en-US" dirty="0" smtClean="0"/>
              <a:t>tests: some differences </a:t>
            </a:r>
            <a:r>
              <a:rPr lang="en-US" dirty="0"/>
              <a:t>in some ROIs between </a:t>
            </a:r>
            <a:r>
              <a:rPr lang="en-US" dirty="0" smtClean="0"/>
              <a:t>ISC in </a:t>
            </a:r>
            <a:r>
              <a:rPr lang="en-US" dirty="0"/>
              <a:t>familiar </a:t>
            </a:r>
            <a:r>
              <a:rPr lang="en-US" dirty="0" err="1"/>
              <a:t>stim</a:t>
            </a:r>
            <a:r>
              <a:rPr lang="en-US" dirty="0"/>
              <a:t> </a:t>
            </a:r>
            <a:r>
              <a:rPr lang="en-US" dirty="0" smtClean="0"/>
              <a:t>across session with </a:t>
            </a:r>
            <a:r>
              <a:rPr lang="en-US" dirty="0" err="1"/>
              <a:t>ses</a:t>
            </a:r>
            <a:r>
              <a:rPr lang="en-US" dirty="0"/>
              <a:t> 1 &gt; </a:t>
            </a:r>
            <a:r>
              <a:rPr lang="en-US" dirty="0" err="1"/>
              <a:t>ses</a:t>
            </a:r>
            <a:r>
              <a:rPr lang="en-US" dirty="0"/>
              <a:t>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synchrony stim effect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 whole &gt; instrumental</a:t>
            </a:r>
          </a:p>
          <a:p>
            <a:endParaRPr lang="en-US" dirty="0"/>
          </a:p>
          <a:p>
            <a:r>
              <a:rPr lang="en-US" dirty="0" smtClean="0"/>
              <a:t>Example ROIS:</a:t>
            </a:r>
          </a:p>
          <a:p>
            <a:pPr lvl="1"/>
            <a:r>
              <a:rPr lang="en-US" dirty="0" smtClean="0"/>
              <a:t>Auditory</a:t>
            </a:r>
          </a:p>
          <a:p>
            <a:pPr lvl="2"/>
            <a:r>
              <a:rPr lang="en-US" dirty="0" err="1" smtClean="0"/>
              <a:t>Heschel’s</a:t>
            </a:r>
            <a:r>
              <a:rPr lang="en-US" dirty="0" smtClean="0"/>
              <a:t> gyrus</a:t>
            </a:r>
          </a:p>
          <a:p>
            <a:pPr lvl="2"/>
            <a:r>
              <a:rPr lang="en-US" dirty="0" smtClean="0"/>
              <a:t>Anterior STG</a:t>
            </a:r>
          </a:p>
          <a:p>
            <a:pPr lvl="2"/>
            <a:r>
              <a:rPr lang="en-US" dirty="0" smtClean="0"/>
              <a:t>Posterior STG </a:t>
            </a:r>
          </a:p>
          <a:p>
            <a:pPr lvl="1"/>
            <a:r>
              <a:rPr lang="en-US" dirty="0" smtClean="0"/>
              <a:t>Cingulate</a:t>
            </a:r>
          </a:p>
          <a:p>
            <a:pPr lvl="2"/>
            <a:r>
              <a:rPr lang="en-US" dirty="0" smtClean="0"/>
              <a:t>Anterior</a:t>
            </a:r>
          </a:p>
          <a:p>
            <a:pPr lvl="1"/>
            <a:r>
              <a:rPr lang="en-US" dirty="0" smtClean="0"/>
              <a:t>Frontal</a:t>
            </a:r>
          </a:p>
          <a:p>
            <a:pPr lvl="2"/>
            <a:r>
              <a:rPr lang="en-US" dirty="0" smtClean="0"/>
              <a:t>IFG – pars </a:t>
            </a:r>
            <a:r>
              <a:rPr lang="en-US" dirty="0" err="1" smtClean="0"/>
              <a:t>triangularis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757136"/>
            <a:ext cx="3667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ANOVAs say synchrony to 4 stim is significantly different in these ROIS both when session is ignored and in session 1</a:t>
            </a:r>
          </a:p>
          <a:p>
            <a:endParaRPr lang="en-US" dirty="0"/>
          </a:p>
          <a:p>
            <a:r>
              <a:rPr lang="en-US" dirty="0" smtClean="0"/>
              <a:t>not in session 2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086225" y="3209925"/>
            <a:ext cx="695325" cy="25717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79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6" y="583692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6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Heschel’s</a:t>
            </a:r>
            <a:r>
              <a:rPr lang="en-CA" dirty="0" smtClean="0"/>
              <a:t> </a:t>
            </a:r>
            <a:r>
              <a:rPr lang="en-CA" dirty="0" err="1" smtClean="0"/>
              <a:t>Gyrus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65641" y="556113"/>
            <a:ext cx="5900538" cy="60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4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  <a:endParaRPr lang="en-CA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074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88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  <a:endParaRPr lang="en-CA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  <a:endParaRPr lang="en-CA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16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  <a:endParaRPr lang="en-CA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57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session 1: Synchrony to 4 stim types differ, but not as expected</a:t>
            </a:r>
          </a:p>
          <a:p>
            <a:endParaRPr lang="en-US" dirty="0"/>
          </a:p>
          <a:p>
            <a:r>
              <a:rPr lang="en-US" dirty="0" smtClean="0"/>
              <a:t>Expected synchrony to change as a result of familiarity</a:t>
            </a:r>
          </a:p>
          <a:p>
            <a:pPr lvl="1"/>
            <a:r>
              <a:rPr lang="en-US" dirty="0" smtClean="0"/>
              <a:t>This doesn’t happen, and can’t be teased apart from a session effect of familiarity in the scanner</a:t>
            </a:r>
          </a:p>
          <a:p>
            <a:pPr lvl="1"/>
            <a:r>
              <a:rPr lang="en-US" dirty="0" smtClean="0"/>
              <a:t>Overall more synchrony in session 1 than session 2 </a:t>
            </a:r>
          </a:p>
        </p:txBody>
      </p:sp>
    </p:spTree>
    <p:extLst>
      <p:ext uri="{BB962C8B-B14F-4D97-AF65-F5344CB8AC3E}">
        <p14:creationId xmlns:p14="http://schemas.microsoft.com/office/powerpoint/2010/main" val="306461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working on…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analyses in the data from the short clips </a:t>
            </a:r>
          </a:p>
          <a:p>
            <a:endParaRPr lang="en-US" dirty="0" smtClean="0"/>
          </a:p>
          <a:p>
            <a:r>
              <a:rPr lang="en-US" dirty="0" smtClean="0"/>
              <a:t>Relationship between cognition and synchrony</a:t>
            </a:r>
          </a:p>
          <a:p>
            <a:pPr lvl="1"/>
            <a:r>
              <a:rPr lang="en-US" dirty="0" smtClean="0"/>
              <a:t>Started, but unclear how to interpret</a:t>
            </a:r>
          </a:p>
          <a:p>
            <a:pPr lvl="1"/>
            <a:r>
              <a:rPr lang="en-US" dirty="0" smtClean="0"/>
              <a:t>Might wait until the older adult data is in to compare how older and young adults differ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 presented two 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clips of 10secs each (BOLD)</a:t>
            </a:r>
          </a:p>
          <a:p>
            <a:pPr lvl="1"/>
            <a:r>
              <a:rPr lang="en-US" dirty="0" smtClean="0"/>
              <a:t>10 per song</a:t>
            </a:r>
          </a:p>
          <a:p>
            <a:pPr lvl="1"/>
            <a:r>
              <a:rPr lang="en-US" dirty="0" smtClean="0"/>
              <a:t>8 songs</a:t>
            </a:r>
          </a:p>
          <a:p>
            <a:endParaRPr lang="en-US" dirty="0"/>
          </a:p>
          <a:p>
            <a:r>
              <a:rPr lang="en-US" dirty="0" smtClean="0"/>
              <a:t>Full Songs (ISC)</a:t>
            </a:r>
          </a:p>
          <a:p>
            <a:pPr lvl="1"/>
            <a:r>
              <a:rPr lang="en-US" dirty="0" smtClean="0"/>
              <a:t>8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00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vs ISC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systematic differences based on familiarity</a:t>
            </a:r>
          </a:p>
          <a:p>
            <a:pPr lvl="1"/>
            <a:r>
              <a:rPr lang="en-US" dirty="0" smtClean="0"/>
              <a:t>In BOLD or ISC</a:t>
            </a:r>
          </a:p>
          <a:p>
            <a:pPr lvl="1"/>
            <a:endParaRPr lang="en-US" dirty="0"/>
          </a:p>
          <a:p>
            <a:r>
              <a:rPr lang="en-US" dirty="0" smtClean="0"/>
              <a:t>Stim type differences</a:t>
            </a:r>
          </a:p>
          <a:p>
            <a:pPr lvl="1"/>
            <a:r>
              <a:rPr lang="en-US" dirty="0" smtClean="0"/>
              <a:t>BOLD and ISC show </a:t>
            </a:r>
          </a:p>
          <a:p>
            <a:pPr marL="457200" lvl="1" indent="0">
              <a:buNone/>
            </a:pPr>
            <a:r>
              <a:rPr lang="en-US" b="1" dirty="0" smtClean="0"/>
              <a:t>Spoken &gt; A </a:t>
            </a:r>
            <a:r>
              <a:rPr lang="en-US" b="1" dirty="0" err="1" smtClean="0"/>
              <a:t>capella</a:t>
            </a:r>
            <a:r>
              <a:rPr lang="en-US" b="1" dirty="0" smtClean="0"/>
              <a:t> &gt; Whole &gt; Instrumental</a:t>
            </a:r>
          </a:p>
          <a:p>
            <a:pPr marL="457200" lvl="1" indent="0">
              <a:buNone/>
            </a:pPr>
            <a:r>
              <a:rPr lang="en-US" sz="2000" dirty="0" smtClean="0"/>
              <a:t>(across whole brain)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to everyone else’s activity’</a:t>
            </a:r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06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/>
          </a:bodyPr>
          <a:lstStyle/>
          <a:p>
            <a:r>
              <a:rPr lang="en-US" b="1" dirty="0" smtClean="0"/>
              <a:t>Ignoring Session</a:t>
            </a:r>
          </a:p>
          <a:p>
            <a:pPr lvl="1"/>
            <a:r>
              <a:rPr lang="en-US" dirty="0" smtClean="0"/>
              <a:t>BLUE: ROIs where ISC differs for 4 stimuli </a:t>
            </a:r>
            <a:r>
              <a:rPr lang="en-US" sz="1700" dirty="0" smtClean="0"/>
              <a:t>(ANOVA results)</a:t>
            </a:r>
          </a:p>
          <a:p>
            <a:pPr lvl="1"/>
            <a:r>
              <a:rPr lang="en-US" dirty="0" smtClean="0"/>
              <a:t>RED: BOLD activation to each </a:t>
            </a:r>
            <a:r>
              <a:rPr lang="en-US" dirty="0" err="1" smtClean="0"/>
              <a:t>stim</a:t>
            </a:r>
            <a:r>
              <a:rPr lang="en-US" dirty="0" smtClean="0"/>
              <a:t> type</a:t>
            </a:r>
          </a:p>
        </p:txBody>
      </p:sp>
      <p:pic>
        <p:nvPicPr>
          <p:cNvPr id="4" name="Picture 3" descr="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1" y="143327"/>
            <a:ext cx="2648856" cy="2703409"/>
          </a:xfrm>
          <a:prstGeom prst="rect">
            <a:avLst/>
          </a:prstGeom>
        </p:spPr>
      </p:pic>
      <p:pic>
        <p:nvPicPr>
          <p:cNvPr id="5" name="Picture 4" descr="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46" y="1497994"/>
            <a:ext cx="2678187" cy="2733345"/>
          </a:xfrm>
          <a:prstGeom prst="rect">
            <a:avLst/>
          </a:prstGeom>
        </p:spPr>
      </p:pic>
      <p:pic>
        <p:nvPicPr>
          <p:cNvPr id="6" name="Picture 5" descr="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2" y="2801671"/>
            <a:ext cx="2578170" cy="2631267"/>
          </a:xfrm>
          <a:prstGeom prst="rect">
            <a:avLst/>
          </a:prstGeom>
        </p:spPr>
      </p:pic>
      <p:pic>
        <p:nvPicPr>
          <p:cNvPr id="7" name="Picture 6" descr="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94" y="4129901"/>
            <a:ext cx="2673048" cy="2728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674" y="2814176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199336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385261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2934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</p:spTree>
    <p:extLst>
      <p:ext uri="{BB962C8B-B14F-4D97-AF65-F5344CB8AC3E}">
        <p14:creationId xmlns:p14="http://schemas.microsoft.com/office/powerpoint/2010/main" val="398549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/>
          </a:bodyPr>
          <a:lstStyle/>
          <a:p>
            <a:r>
              <a:rPr lang="en-US" b="1" dirty="0" smtClean="0"/>
              <a:t>Session 1</a:t>
            </a:r>
          </a:p>
          <a:p>
            <a:pPr lvl="1"/>
            <a:r>
              <a:rPr lang="en-US" dirty="0"/>
              <a:t>BLUE: ROIs where ISC differs for 4 stimuli </a:t>
            </a:r>
            <a:r>
              <a:rPr lang="en-US" sz="1700" dirty="0"/>
              <a:t>(ANOVA results)</a:t>
            </a:r>
          </a:p>
          <a:p>
            <a:pPr lvl="1"/>
            <a:r>
              <a:rPr lang="en-US" dirty="0"/>
              <a:t>RED: BOLD activation to each </a:t>
            </a:r>
            <a:r>
              <a:rPr lang="en-US" dirty="0" err="1"/>
              <a:t>stim</a:t>
            </a:r>
            <a:r>
              <a:rPr lang="en-US" dirty="0"/>
              <a:t> type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1674" y="3025860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24914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410165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156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pic>
        <p:nvPicPr>
          <p:cNvPr id="2" name="Picture 1" descr="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7" y="136972"/>
            <a:ext cx="2913627" cy="2973633"/>
          </a:xfrm>
          <a:prstGeom prst="rect">
            <a:avLst/>
          </a:prstGeom>
        </p:spPr>
      </p:pic>
      <p:pic>
        <p:nvPicPr>
          <p:cNvPr id="8" name="Picture 7" descr="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1" y="1456896"/>
            <a:ext cx="2806195" cy="2863988"/>
          </a:xfrm>
          <a:prstGeom prst="rect">
            <a:avLst/>
          </a:prstGeom>
        </p:spPr>
      </p:pic>
      <p:pic>
        <p:nvPicPr>
          <p:cNvPr id="13" name="Picture 12" descr="w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72" y="2621925"/>
            <a:ext cx="2774952" cy="2832102"/>
          </a:xfrm>
          <a:prstGeom prst="rect">
            <a:avLst/>
          </a:prstGeom>
        </p:spPr>
      </p:pic>
      <p:pic>
        <p:nvPicPr>
          <p:cNvPr id="14" name="Picture 13" descr="i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78" y="4100613"/>
            <a:ext cx="2701745" cy="27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885" y="378484"/>
            <a:ext cx="4321126" cy="2213427"/>
          </a:xfrm>
        </p:spPr>
        <p:txBody>
          <a:bodyPr>
            <a:normAutofit/>
          </a:bodyPr>
          <a:lstStyle/>
          <a:p>
            <a:r>
              <a:rPr lang="en-US" b="1" dirty="0" smtClean="0"/>
              <a:t>Session 2</a:t>
            </a:r>
          </a:p>
          <a:p>
            <a:pPr lvl="1"/>
            <a:r>
              <a:rPr lang="en-US" dirty="0"/>
              <a:t>BLUE: ROIs where ISC differs for 4 stimuli </a:t>
            </a:r>
            <a:r>
              <a:rPr lang="en-US" sz="1700" dirty="0"/>
              <a:t>(ANOVA results)</a:t>
            </a:r>
          </a:p>
          <a:p>
            <a:pPr lvl="1"/>
            <a:r>
              <a:rPr lang="en-US" dirty="0"/>
              <a:t>RED: BOLD activation to each </a:t>
            </a:r>
            <a:r>
              <a:rPr lang="en-US" dirty="0" err="1"/>
              <a:t>stim</a:t>
            </a:r>
            <a:r>
              <a:rPr lang="en-US" dirty="0"/>
              <a:t> type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1674" y="2814176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9916" y="4199336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27770" y="5385261"/>
            <a:ext cx="80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2934" y="6488668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</a:p>
        </p:txBody>
      </p:sp>
      <p:pic>
        <p:nvPicPr>
          <p:cNvPr id="2" name="Picture 1" descr="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2" y="136973"/>
            <a:ext cx="2740604" cy="2797046"/>
          </a:xfrm>
          <a:prstGeom prst="rect">
            <a:avLst/>
          </a:prstGeom>
        </p:spPr>
      </p:pic>
      <p:pic>
        <p:nvPicPr>
          <p:cNvPr id="8" name="Picture 7" descr="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36" y="1437440"/>
            <a:ext cx="2764212" cy="2821141"/>
          </a:xfrm>
          <a:prstGeom prst="rect">
            <a:avLst/>
          </a:prstGeom>
        </p:spPr>
      </p:pic>
      <p:pic>
        <p:nvPicPr>
          <p:cNvPr id="13" name="Picture 12" descr="w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8" y="2660659"/>
            <a:ext cx="2739310" cy="2795726"/>
          </a:xfrm>
          <a:prstGeom prst="rect">
            <a:avLst/>
          </a:prstGeom>
        </p:spPr>
      </p:pic>
      <p:pic>
        <p:nvPicPr>
          <p:cNvPr id="14" name="Picture 13" descr="i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24" y="4015148"/>
            <a:ext cx="2678729" cy="27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overlap between BOLD results and ISC – mostly in auditory areas</a:t>
            </a:r>
          </a:p>
          <a:p>
            <a:endParaRPr lang="en-US" dirty="0"/>
          </a:p>
          <a:p>
            <a:r>
              <a:rPr lang="en-US" dirty="0" smtClean="0"/>
              <a:t>What happens when we include familiarity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7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625</Words>
  <Application>Microsoft Macintosh PowerPoint</Application>
  <PresentationFormat>On-screen Show (4:3)</PresentationFormat>
  <Paragraphs>224</Paragraphs>
  <Slides>18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Stim presented two ways</vt:lpstr>
      <vt:lpstr>BOLD vs ISC results</vt:lpstr>
      <vt:lpstr>Intersubject synchrony in ROIs</vt:lpstr>
      <vt:lpstr>PowerPoint Presentation</vt:lpstr>
      <vt:lpstr>PowerPoint Presentation</vt:lpstr>
      <vt:lpstr>PowerPoint Presentation</vt:lpstr>
      <vt:lpstr>Summary</vt:lpstr>
      <vt:lpstr>Familiarity</vt:lpstr>
      <vt:lpstr>Explore the synchrony stim effect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Also working on…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63</cp:revision>
  <dcterms:created xsi:type="dcterms:W3CDTF">2018-09-06T13:58:11Z</dcterms:created>
  <dcterms:modified xsi:type="dcterms:W3CDTF">2019-04-29T15:58:23Z</dcterms:modified>
</cp:coreProperties>
</file>