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 id="2147483693" r:id="rId6"/>
  </p:sldMasterIdLst>
  <p:notesMasterIdLst>
    <p:notesMasterId r:id="rId24"/>
  </p:notesMasterIdLst>
  <p:sldIdLst>
    <p:sldId id="354" r:id="rId7"/>
    <p:sldId id="2123258566" r:id="rId8"/>
    <p:sldId id="2076137223" r:id="rId9"/>
    <p:sldId id="2076137219" r:id="rId10"/>
    <p:sldId id="2076137220" r:id="rId11"/>
    <p:sldId id="2076137221" r:id="rId12"/>
    <p:sldId id="2076137222" r:id="rId13"/>
    <p:sldId id="2076137224" r:id="rId14"/>
    <p:sldId id="359" r:id="rId15"/>
    <p:sldId id="2076137218" r:id="rId16"/>
    <p:sldId id="364" r:id="rId17"/>
    <p:sldId id="2076137216" r:id="rId18"/>
    <p:sldId id="2076137217" r:id="rId19"/>
    <p:sldId id="2076137215" r:id="rId20"/>
    <p:sldId id="2076137225" r:id="rId21"/>
    <p:sldId id="356" r:id="rId22"/>
    <p:sldId id="3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F32D36-83BA-499A-BAE0-2CBE1A71683D}">
          <p14:sldIdLst>
            <p14:sldId id="354"/>
            <p14:sldId id="2123258566"/>
            <p14:sldId id="2076137223"/>
            <p14:sldId id="2076137219"/>
            <p14:sldId id="2076137220"/>
            <p14:sldId id="2076137221"/>
            <p14:sldId id="2076137222"/>
            <p14:sldId id="2076137224"/>
            <p14:sldId id="359"/>
            <p14:sldId id="2076137218"/>
            <p14:sldId id="364"/>
            <p14:sldId id="2076137216"/>
            <p14:sldId id="2076137217"/>
            <p14:sldId id="2076137215"/>
            <p14:sldId id="2076137225"/>
            <p14:sldId id="356"/>
            <p14:sldId id="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85582" autoAdjust="0"/>
  </p:normalViewPr>
  <p:slideViewPr>
    <p:cSldViewPr snapToGrid="0">
      <p:cViewPr varScale="1">
        <p:scale>
          <a:sx n="57" d="100"/>
          <a:sy n="57" d="100"/>
        </p:scale>
        <p:origin x="1128" y="40"/>
      </p:cViewPr>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42266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98191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615354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83169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90907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9171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042427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74810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67839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81031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32830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97029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52030"/>
          </a:xfrm>
        </p:spPr>
        <p:txBody>
          <a:bodyPr>
            <a:no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554757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196574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90356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47180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8661C5"/>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64615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46108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FF9349"/>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20557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FFB95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6473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718114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908215"/>
          </a:xfrm>
        </p:spPr>
        <p:txBody>
          <a:bodyPr/>
          <a:lstStyle>
            <a:lvl1pPr>
              <a:defRPr>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613724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908215"/>
          </a:xfrm>
        </p:spPr>
        <p:txBody>
          <a:bodyPr wrap="square">
            <a:spAutoFit/>
          </a:bodyPr>
          <a:lstStyle>
            <a:lvl1pPr marL="0" indent="0">
              <a:buNone/>
              <a:defRPr/>
            </a:lvl1pPr>
            <a:lvl2pPr marL="228600" indent="0">
              <a:buNone/>
              <a:defRPr sz="2000"/>
            </a:lvl2pPr>
            <a:lvl3pPr marL="457200" indent="0">
              <a:buNone/>
              <a:defRPr sz="2000"/>
            </a:lvl3pPr>
            <a:lvl4pPr marL="685800" indent="0">
              <a:buNone/>
              <a:defRPr sz="2000"/>
            </a:lvl4pPr>
            <a:lvl5pPr marL="9144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939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908215"/>
          </a:xfrm>
        </p:spPr>
        <p:txBody>
          <a:bodyPr/>
          <a:lstStyle>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908215"/>
          </a:xfrm>
        </p:spPr>
        <p:txBody>
          <a:bodyPr/>
          <a:lstStyle>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32598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908215"/>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2000" b="0"/>
            </a:lvl3pPr>
            <a:lvl4pPr marL="652462" indent="0">
              <a:buFont typeface="Wingdings" panose="05000000000000000000" pitchFamily="2" charset="2"/>
              <a:buNone/>
              <a:defRPr sz="2000" b="0"/>
            </a:lvl4pPr>
            <a:lvl5pPr marL="854075" indent="0">
              <a:buFont typeface="Wingdings" panose="05000000000000000000" pitchFamily="2" charset="2"/>
              <a:buNone/>
              <a:tabLst/>
              <a:defRPr sz="20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908215"/>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2000" b="0"/>
            </a:lvl3pPr>
            <a:lvl4pPr marL="652462" indent="0">
              <a:buFont typeface="Wingdings" panose="05000000000000000000" pitchFamily="2" charset="2"/>
              <a:buNone/>
              <a:defRPr sz="2000" b="0"/>
            </a:lvl4pPr>
            <a:lvl5pPr marL="854075" indent="0">
              <a:buFont typeface="Wingdings" panose="05000000000000000000" pitchFamily="2" charset="2"/>
              <a:buNone/>
              <a:tabLst/>
              <a:defRPr sz="20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5365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42952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2543125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1655175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453036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897239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4889615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144494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933245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268010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76896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064578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737255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6272574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8348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image" Target="../media/image4.emf"/><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025731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zure/Enterprise-Scale/blob/main/docs/enterprise-scale-iab/README.md"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5DBB-12D7-42C7-B995-60A47FC5D158}"/>
              </a:ext>
            </a:extLst>
          </p:cNvPr>
          <p:cNvSpPr>
            <a:spLocks noGrp="1"/>
          </p:cNvSpPr>
          <p:nvPr>
            <p:ph type="title"/>
          </p:nvPr>
        </p:nvSpPr>
        <p:spPr/>
        <p:txBody>
          <a:bodyPr/>
          <a:lstStyle/>
          <a:p>
            <a:r>
              <a:rPr lang="en-US" dirty="0"/>
              <a:t>CAF in a day – Hands on Labs </a:t>
            </a:r>
          </a:p>
        </p:txBody>
      </p:sp>
    </p:spTree>
    <p:extLst>
      <p:ext uri="{BB962C8B-B14F-4D97-AF65-F5344CB8AC3E}">
        <p14:creationId xmlns:p14="http://schemas.microsoft.com/office/powerpoint/2010/main" val="1817429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Ex-2.1 Hands-on-Lab</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1372683"/>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Lab Steps</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Deploy CAF Foundation Landing Zone</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Explore what is already included as artifacts</a:t>
            </a:r>
          </a:p>
        </p:txBody>
      </p:sp>
    </p:spTree>
    <p:extLst>
      <p:ext uri="{BB962C8B-B14F-4D97-AF65-F5344CB8AC3E}">
        <p14:creationId xmlns:p14="http://schemas.microsoft.com/office/powerpoint/2010/main" val="14989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 Ex-2.2 Hands-on-Lab</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89176"/>
            <a:ext cx="11781893" cy="4450449"/>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Resource Consistency</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Already included in Blueprint</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Which Azure services can be used</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Control expensive configurations within common resource types</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Available in Azure but need to map the requirement</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Need to create / customize</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Restrict resource group creation to approved groups - ??</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Prevent accidental deletion of resources – Locks at resource level?</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Implement a common resource naming standard – Custom policy?</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Redeploy</a:t>
            </a:r>
          </a:p>
        </p:txBody>
      </p:sp>
    </p:spTree>
    <p:extLst>
      <p:ext uri="{BB962C8B-B14F-4D97-AF65-F5344CB8AC3E}">
        <p14:creationId xmlns:p14="http://schemas.microsoft.com/office/powerpoint/2010/main" val="36485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Ex-2.3 Hands-on-Lab</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3988784"/>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Security</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Already included in Blueprint</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Available in Azure but need to map the requirement</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Storage accounts should restrict network access == Audit unrestricted network access to storage accounts</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Audit usage of Customer RBAC rules</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Audit Linux machines that have accounts without passwords</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Audit Linux machines that are not using SSH key for authentication</a:t>
            </a:r>
          </a:p>
          <a:p>
            <a:pPr marL="1257300" lvl="2"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Audit Windows machines that have extra accounts in the Administrators group</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Need to create / customize</a:t>
            </a:r>
          </a:p>
        </p:txBody>
      </p:sp>
    </p:spTree>
    <p:extLst>
      <p:ext uri="{BB962C8B-B14F-4D97-AF65-F5344CB8AC3E}">
        <p14:creationId xmlns:p14="http://schemas.microsoft.com/office/powerpoint/2010/main" val="34544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Ex-2.4 Hands-on-Lab</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5681555"/>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Cost Management</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Already included in Blueprint</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Available in Azure but need to map the requirement</a:t>
            </a:r>
          </a:p>
          <a:p>
            <a:pPr marL="800100" lvl="1"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Need to create / customize</a:t>
            </a:r>
          </a:p>
          <a:p>
            <a:pPr>
              <a:spcAft>
                <a:spcPts val="600"/>
              </a:spcAft>
            </a:pPr>
            <a:r>
              <a:rPr lang="en-US" sz="2000" dirty="0">
                <a:latin typeface="Segoe UI Semilight" panose="020B0402040204020203" pitchFamily="34" charset="0"/>
                <a:cs typeface="Segoe UI Semilight" panose="020B0402040204020203" pitchFamily="34" charset="0"/>
              </a:rPr>
              <a:t>NOTES</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Tags: Billing Unit, IO Code</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Show some pre-defined cost data in lab 1?</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Provide cost management tools for budgets, alerts, dashboards, spending reports, forecasts, anomaly detection and investigation, and cost-saving recommendations</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Implement a charge back mechanism for the business units for resources they consume based on the IO code for each application</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Enable allocation of costs between categories: Development and Test, Production, Support Services, and Infrastructure</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You should associate all assets deployed to the cloud with a billing unit and application/workload. This policy will ensure that future Cost Management efforts will be effective.</a:t>
            </a:r>
          </a:p>
        </p:txBody>
      </p:sp>
    </p:spTree>
    <p:extLst>
      <p:ext uri="{BB962C8B-B14F-4D97-AF65-F5344CB8AC3E}">
        <p14:creationId xmlns:p14="http://schemas.microsoft.com/office/powerpoint/2010/main" val="132836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Ex-2.5 Hands-on-Lab</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1757404"/>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Show community policy?</a:t>
            </a: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https://github.com/Azure/Community-Policy</a:t>
            </a:r>
          </a:p>
          <a:p>
            <a:pPr marL="342900" indent="-342900">
              <a:spcAft>
                <a:spcPts val="600"/>
              </a:spcAft>
              <a:buFont typeface="Arial" panose="020B0604020202020204" pitchFamily="34" charset="0"/>
              <a:buChar char="•"/>
            </a:pPr>
            <a:endParaRPr lang="en-US" sz="2000" dirty="0">
              <a:latin typeface="Segoe UI Semilight" panose="020B0402040204020203" pitchFamily="34" charset="0"/>
              <a:cs typeface="Segoe UI Semilight" panose="020B0402040204020203" pitchFamily="34" charset="0"/>
            </a:endParaRPr>
          </a:p>
          <a:p>
            <a:pPr marL="342900" indent="-342900">
              <a:spcAft>
                <a:spcPts val="600"/>
              </a:spcAft>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Should we talk about community policy?</a:t>
            </a:r>
          </a:p>
        </p:txBody>
      </p:sp>
    </p:spTree>
    <p:extLst>
      <p:ext uri="{BB962C8B-B14F-4D97-AF65-F5344CB8AC3E}">
        <p14:creationId xmlns:p14="http://schemas.microsoft.com/office/powerpoint/2010/main" val="262014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5DBB-12D7-42C7-B995-60A47FC5D158}"/>
              </a:ext>
            </a:extLst>
          </p:cNvPr>
          <p:cNvSpPr>
            <a:spLocks noGrp="1"/>
          </p:cNvSpPr>
          <p:nvPr>
            <p:ph type="title"/>
          </p:nvPr>
        </p:nvSpPr>
        <p:spPr/>
        <p:txBody>
          <a:bodyPr/>
          <a:lstStyle/>
          <a:p>
            <a:r>
              <a:rPr lang="en-US" dirty="0"/>
              <a:t>HOL - 3</a:t>
            </a:r>
            <a:br>
              <a:rPr lang="en-US" dirty="0"/>
            </a:br>
            <a:br>
              <a:rPr lang="en-US" dirty="0"/>
            </a:br>
            <a:r>
              <a:rPr lang="en-US" dirty="0"/>
              <a:t>Enterprise Scale</a:t>
            </a:r>
          </a:p>
        </p:txBody>
      </p:sp>
    </p:spTree>
    <p:extLst>
      <p:ext uri="{BB962C8B-B14F-4D97-AF65-F5344CB8AC3E}">
        <p14:creationId xmlns:p14="http://schemas.microsoft.com/office/powerpoint/2010/main" val="815711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3</a:t>
            </a:r>
            <a:r>
              <a:rPr lang="en-US" sz="4400" dirty="0">
                <a:solidFill>
                  <a:schemeClr val="tx1"/>
                </a:solidFill>
                <a:latin typeface="Segoe UI Light" panose="020B0502040204020203" pitchFamily="34" charset="0"/>
                <a:cs typeface="Segoe UI Light" panose="020B0502040204020203" pitchFamily="34" charset="0"/>
              </a:rPr>
              <a:t>. Problem Statement</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1403461"/>
          </a:xfrm>
          <a:prstGeom prst="rect">
            <a:avLst/>
          </a:prstGeom>
          <a:noFill/>
        </p:spPr>
        <p:txBody>
          <a:bodyPr wrap="square" lIns="182880" tIns="146304" rIns="182880" bIns="146304" rtlCol="0">
            <a:spAutoFit/>
          </a:bodyPr>
          <a:lstStyle/>
          <a:p>
            <a:pPr>
              <a:spcBef>
                <a:spcPts val="2400"/>
              </a:spcBef>
            </a:pPr>
            <a:r>
              <a:rPr lang="en-US" sz="2400" dirty="0"/>
              <a:t>Per-subscription configuration won't scale to an organization the size of Trey Research. How can governance controls be implemented with minimum per-subscription configuration overhead?</a:t>
            </a:r>
          </a:p>
        </p:txBody>
      </p:sp>
    </p:spTree>
    <p:extLst>
      <p:ext uri="{BB962C8B-B14F-4D97-AF65-F5344CB8AC3E}">
        <p14:creationId xmlns:p14="http://schemas.microsoft.com/office/powerpoint/2010/main" val="154404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Ex-3.1 Hands-on-Lab</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3265509"/>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Environment</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Pre-created Azure Environment with x Subscriptions</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VM with pre-</a:t>
            </a:r>
            <a:r>
              <a:rPr lang="en-US" sz="2400" dirty="0" err="1">
                <a:latin typeface="Segoe UI Semilight" panose="020B0402040204020203" pitchFamily="34" charset="0"/>
                <a:cs typeface="Segoe UI Semilight" panose="020B0402040204020203" pitchFamily="34" charset="0"/>
              </a:rPr>
              <a:t>requsite</a:t>
            </a:r>
            <a:r>
              <a:rPr lang="en-US" sz="2400" dirty="0">
                <a:latin typeface="Segoe UI Semilight" panose="020B0402040204020203" pitchFamily="34" charset="0"/>
                <a:cs typeface="Segoe UI Semilight" panose="020B0402040204020203" pitchFamily="34" charset="0"/>
              </a:rPr>
              <a:t> environment (Git, Code, AZ PowerShell)</a:t>
            </a:r>
          </a:p>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Lab Steps</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Leverage outline from </a:t>
            </a:r>
            <a:r>
              <a:rPr lang="en-US" sz="2400" dirty="0">
                <a:hlinkClick r:id="rId3">
                  <a:extLst>
                    <a:ext uri="{A12FA001-AC4F-418D-AE19-62706E023703}">
                      <ahyp:hlinkClr xmlns:ahyp="http://schemas.microsoft.com/office/drawing/2018/hyperlinkcolor" val="tx"/>
                    </a:ext>
                  </a:extLst>
                </a:hlinkClick>
              </a:rPr>
              <a:t>https://github.com/Azure/Enterprise-Scale/blob/main/docs/enterprise-scale-iab/README.md</a:t>
            </a:r>
            <a:endParaRPr lang="en-US" sz="2400" dirty="0">
              <a:latin typeface="Segoe UI Semilight" panose="020B0402040204020203" pitchFamily="34" charset="0"/>
              <a:cs typeface="Segoe UI Semilight" panose="020B0402040204020203" pitchFamily="34" charset="0"/>
            </a:endParaRPr>
          </a:p>
          <a:p>
            <a:pPr marL="342900" indent="-342900">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210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9FD686EF-3C08-4AFD-9914-59B6DFAF9F16}"/>
              </a:ext>
            </a:extLst>
          </p:cNvPr>
          <p:cNvSpPr txBox="1">
            <a:spLocks/>
          </p:cNvSpPr>
          <p:nvPr/>
        </p:nvSpPr>
        <p:spPr>
          <a:xfrm>
            <a:off x="351035" y="0"/>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a:ln w="3175">
                  <a:noFill/>
                </a:ln>
                <a:solidFill>
                  <a:srgbClr val="000000"/>
                </a:solidFill>
                <a:effectLst/>
                <a:uLnTx/>
                <a:uFillTx/>
                <a:latin typeface="Segoe UI Semibold"/>
                <a:ea typeface="+mn-ea"/>
                <a:cs typeface="Segoe UI" pitchFamily="34" charset="0"/>
              </a:rPr>
              <a:t>Azure Immersion Workshop: Prepare  your landing zone using Cloud Adoption Framework </a:t>
            </a:r>
          </a:p>
        </p:txBody>
      </p:sp>
      <p:graphicFrame>
        <p:nvGraphicFramePr>
          <p:cNvPr id="3" name="Table 2">
            <a:extLst>
              <a:ext uri="{FF2B5EF4-FFF2-40B4-BE49-F238E27FC236}">
                <a16:creationId xmlns:a16="http://schemas.microsoft.com/office/drawing/2014/main" id="{7B89A222-C685-46A1-8A02-FCE0BE8AC12D}"/>
              </a:ext>
            </a:extLst>
          </p:cNvPr>
          <p:cNvGraphicFramePr>
            <a:graphicFrameLocks noGrp="1"/>
          </p:cNvGraphicFramePr>
          <p:nvPr/>
        </p:nvGraphicFramePr>
        <p:xfrm>
          <a:off x="351035" y="502580"/>
          <a:ext cx="11411389" cy="6162910"/>
        </p:xfrm>
        <a:graphic>
          <a:graphicData uri="http://schemas.openxmlformats.org/drawingml/2006/table">
            <a:tbl>
              <a:tblPr firstRow="1" bandRow="1">
                <a:tableStyleId>{5C22544A-7EE6-4342-B048-85BDC9FD1C3A}</a:tableStyleId>
              </a:tblPr>
              <a:tblGrid>
                <a:gridCol w="1742958">
                  <a:extLst>
                    <a:ext uri="{9D8B030D-6E8A-4147-A177-3AD203B41FA5}">
                      <a16:colId xmlns:a16="http://schemas.microsoft.com/office/drawing/2014/main" val="163173438"/>
                    </a:ext>
                  </a:extLst>
                </a:gridCol>
                <a:gridCol w="1990761">
                  <a:extLst>
                    <a:ext uri="{9D8B030D-6E8A-4147-A177-3AD203B41FA5}">
                      <a16:colId xmlns:a16="http://schemas.microsoft.com/office/drawing/2014/main" val="102632042"/>
                    </a:ext>
                  </a:extLst>
                </a:gridCol>
                <a:gridCol w="7677670">
                  <a:extLst>
                    <a:ext uri="{9D8B030D-6E8A-4147-A177-3AD203B41FA5}">
                      <a16:colId xmlns:a16="http://schemas.microsoft.com/office/drawing/2014/main" val="524840548"/>
                    </a:ext>
                  </a:extLst>
                </a:gridCol>
              </a:tblGrid>
              <a:tr h="427748">
                <a:tc gridSpan="3">
                  <a:txBody>
                    <a:bodyPr/>
                    <a:lstStyle/>
                    <a:p>
                      <a:r>
                        <a:rPr lang="en-US" sz="1400" b="0" kern="1200" dirty="0">
                          <a:solidFill>
                            <a:schemeClr val="bg1"/>
                          </a:solidFill>
                          <a:latin typeface="+mn-lt"/>
                          <a:ea typeface="+mn-ea"/>
                          <a:cs typeface="+mn-cs"/>
                        </a:rPr>
                        <a:t>Morning: Value &amp; Planning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3088757"/>
                  </a:ext>
                </a:extLst>
              </a:tr>
              <a:tr h="427748">
                <a:tc>
                  <a:txBody>
                    <a:bodyPr/>
                    <a:lstStyle/>
                    <a:p>
                      <a:r>
                        <a:rPr lang="en-US" sz="1400" b="0" kern="1200">
                          <a:solidFill>
                            <a:schemeClr val="bg1"/>
                          </a:solidFill>
                          <a:latin typeface="+mn-lt"/>
                          <a:ea typeface="+mn-ea"/>
                          <a:cs typeface="+mn-cs"/>
                        </a:rPr>
                        <a:t>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tc>
                  <a:txBody>
                    <a:bodyPr/>
                    <a:lstStyle/>
                    <a:p>
                      <a:r>
                        <a:rPr lang="en-US" sz="1400" b="0" kern="1200">
                          <a:solidFill>
                            <a:schemeClr val="bg1"/>
                          </a:solidFill>
                          <a:latin typeface="+mn-lt"/>
                          <a:ea typeface="+mn-ea"/>
                          <a:cs typeface="+mn-cs"/>
                        </a:rPr>
                        <a:t>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tc>
                  <a:txBody>
                    <a:bodyPr/>
                    <a:lstStyle/>
                    <a:p>
                      <a:r>
                        <a:rPr lang="en-US" sz="1400" b="0" kern="1200">
                          <a:solidFill>
                            <a:schemeClr val="bg1"/>
                          </a:solidFill>
                          <a:latin typeface="+mn-lt"/>
                          <a:ea typeface="+mn-ea"/>
                          <a:cs typeface="+mn-cs"/>
                        </a:rPr>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1742597475"/>
                  </a:ext>
                </a:extLst>
              </a:tr>
              <a:tr h="427748">
                <a:tc>
                  <a:txBody>
                    <a:bodyPr/>
                    <a:lstStyle/>
                    <a:p>
                      <a:r>
                        <a:rPr kumimoji="0" lang="en-US" sz="1400" b="0" i="0" u="none" strike="noStrike" kern="1200" cap="none" spc="0" normalizeH="0" baseline="0">
                          <a:ln>
                            <a:noFill/>
                          </a:ln>
                          <a:effectLst/>
                          <a:uLnTx/>
                          <a:uFillTx/>
                          <a:latin typeface="+mn-lt"/>
                          <a:ea typeface="+mn-ea"/>
                          <a:cs typeface="Segoe UI Light"/>
                        </a:rPr>
                        <a:t>L100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dirty="0">
                          <a:ln>
                            <a:noFill/>
                          </a:ln>
                          <a:solidFill>
                            <a:prstClr val="black"/>
                          </a:solidFill>
                          <a:effectLst/>
                          <a:uLnTx/>
                          <a:uFillTx/>
                          <a:latin typeface="+mn-lt"/>
                          <a:ea typeface="+mn-ea"/>
                          <a:cs typeface="Segoe UI Light" panose="020B0502040204020203" pitchFamily="34" charset="0"/>
                        </a:rPr>
                        <a:t>30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1" i="0" u="none" strike="noStrike" kern="1200" cap="none" spc="0" normalizeH="0" baseline="0">
                          <a:ln>
                            <a:noFill/>
                          </a:ln>
                          <a:solidFill>
                            <a:prstClr val="black"/>
                          </a:solidFill>
                          <a:effectLst/>
                          <a:uLnTx/>
                          <a:uFillTx/>
                          <a:latin typeface="+mn-lt"/>
                          <a:ea typeface="+mn-ea"/>
                          <a:cs typeface="Segoe UI Light" panose="020B0502040204020203" pitchFamily="34" charset="0"/>
                        </a:rPr>
                        <a:t>Cloud Adoption Framework Overview</a:t>
                      </a:r>
                    </a:p>
                    <a:p>
                      <a:r>
                        <a:rPr kumimoji="0" lang="en-US" sz="1100" b="0" i="1" u="none" strike="noStrike" kern="1200" cap="none" spc="0" normalizeH="0" baseline="0">
                          <a:ln>
                            <a:noFill/>
                          </a:ln>
                          <a:solidFill>
                            <a:prstClr val="black"/>
                          </a:solidFill>
                          <a:effectLst/>
                          <a:uLnTx/>
                          <a:uFillTx/>
                          <a:latin typeface="+mn-lt"/>
                          <a:ea typeface="+mn-ea"/>
                          <a:cs typeface="Segoe UI Light" panose="020B0502040204020203" pitchFamily="34" charset="0"/>
                        </a:rPr>
                        <a:t>Provide an overview of the Cloud Adoption Framework and help customers think about their cloud strategy and create an actionable cloud adoption plan.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4126231"/>
                  </a:ext>
                </a:extLst>
              </a:tr>
              <a:tr h="485803">
                <a:tc rowSpan="2">
                  <a:txBody>
                    <a:bodyPr/>
                    <a:lstStyle/>
                    <a:p>
                      <a:pPr algn="l"/>
                      <a:r>
                        <a:rPr kumimoji="0" lang="en-US" sz="1400" b="0" i="0" u="none" strike="noStrike" kern="1200" cap="none" spc="0" normalizeH="0" baseline="0">
                          <a:ln>
                            <a:noFill/>
                          </a:ln>
                          <a:solidFill>
                            <a:prstClr val="black"/>
                          </a:solidFill>
                          <a:effectLst/>
                          <a:uLnTx/>
                          <a:uFillTx/>
                          <a:latin typeface="+mn-lt"/>
                          <a:ea typeface="+mn-ea"/>
                          <a:cs typeface="Segoe UI Light" panose="020B0502040204020203" pitchFamily="34" charset="0"/>
                        </a:rPr>
                        <a:t>L200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0" i="0" u="none" strike="noStrike" kern="1200" cap="none" spc="0" normalizeH="0" baseline="0">
                          <a:ln>
                            <a:noFill/>
                          </a:ln>
                          <a:effectLst/>
                          <a:uLnTx/>
                          <a:uFillTx/>
                          <a:latin typeface="+mn-lt"/>
                          <a:ea typeface="+mn-ea"/>
                          <a:cs typeface="Segoe UI Light"/>
                        </a:rPr>
                        <a:t>60 min</a:t>
                      </a:r>
                      <a:endParaRPr kumimoji="0" lang="en-US" sz="1400" b="0" i="0" u="none" strike="noStrike" kern="1200" cap="none" spc="0" normalizeH="0" baseline="0">
                        <a:ln>
                          <a:noFill/>
                        </a:ln>
                        <a:solidFill>
                          <a:prstClr val="black"/>
                        </a:solidFill>
                        <a:effectLst/>
                        <a:uLnTx/>
                        <a:uFillTx/>
                        <a:latin typeface="+mn-lt"/>
                        <a:ea typeface="+mn-ea"/>
                        <a:cs typeface="Segoe UI Ligh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kumimoji="0" lang="en-US" sz="1400" b="1" i="0" u="none" strike="noStrike" kern="1200" cap="none" spc="0" normalizeH="0" baseline="0" noProof="0">
                          <a:ln>
                            <a:noFill/>
                          </a:ln>
                          <a:effectLst/>
                          <a:uLnTx/>
                          <a:uFillTx/>
                          <a:latin typeface="+mn-lt"/>
                          <a:ea typeface="+mn-ea"/>
                          <a:cs typeface="Segoe UI Light"/>
                        </a:rPr>
                        <a:t>Unlock cloud adoption using Azure landing zones </a:t>
                      </a:r>
                      <a:r>
                        <a:rPr lang="en-US" sz="1400" b="1" i="0" u="none" strike="noStrike" kern="1200" cap="none" spc="0" normalizeH="0" baseline="0" noProof="0">
                          <a:ln>
                            <a:noFill/>
                          </a:ln>
                          <a:effectLst/>
                          <a:uLnTx/>
                          <a:uFillTx/>
                          <a:latin typeface="+mn-lt"/>
                          <a:ea typeface="+mn-ea"/>
                          <a:cs typeface="Segoe UI Light"/>
                        </a:rPr>
                        <a:t> </a:t>
                      </a:r>
                    </a:p>
                    <a:p>
                      <a:pPr marL="0" marR="0" lvl="0" indent="0" algn="l" rtl="0" eaLnBrk="1" fontAlgn="auto" latinLnBrk="0" hangingPunct="1">
                        <a:lnSpc>
                          <a:spcPct val="100000"/>
                        </a:lnSpc>
                        <a:spcBef>
                          <a:spcPts val="0"/>
                        </a:spcBef>
                        <a:spcAft>
                          <a:spcPts val="0"/>
                        </a:spcAft>
                        <a:buFontTx/>
                        <a:buNone/>
                      </a:pPr>
                      <a:r>
                        <a:rPr kumimoji="0" lang="en-US" sz="1100" b="0" i="1" u="none" strike="noStrike" kern="1200" cap="none" spc="0" normalizeH="0" baseline="0" noProof="0">
                          <a:ln>
                            <a:noFill/>
                          </a:ln>
                          <a:solidFill>
                            <a:prstClr val="black"/>
                          </a:solidFill>
                          <a:effectLst/>
                          <a:uLnTx/>
                          <a:uFillTx/>
                          <a:latin typeface="+mn-lt"/>
                          <a:ea typeface="+mn-ea"/>
                          <a:cs typeface="Segoe UI Light" panose="020B0502040204020203" pitchFamily="34" charset="0"/>
                        </a:rPr>
                        <a:t>Provide an overview of the Azure landing zones, why are they important and what are the different landing zones implementation options. Customers will also go through an operating model exercise to decide what option would best suit their needs. </a:t>
                      </a:r>
                      <a:endParaRPr kumimoji="0" lang="en-US" sz="1100" b="0" i="1" u="none" strike="noStrike" kern="1200" cap="none" spc="0" normalizeH="0" baseline="0">
                        <a:ln>
                          <a:noFill/>
                        </a:ln>
                        <a:solidFill>
                          <a:prstClr val="black"/>
                        </a:solidFill>
                        <a:effectLst/>
                        <a:uLnTx/>
                        <a:uFillTx/>
                        <a:latin typeface="+mn-lt"/>
                        <a:ea typeface="+mn-ea"/>
                        <a:cs typeface="Segoe UI Ligh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6753884"/>
                  </a:ext>
                </a:extLst>
              </a:tr>
              <a:tr h="31586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a:ln>
                            <a:noFill/>
                          </a:ln>
                          <a:solidFill>
                            <a:prstClr val="black"/>
                          </a:solidFill>
                          <a:effectLst/>
                          <a:uLnTx/>
                          <a:uFillTx/>
                          <a:latin typeface="+mn-lt"/>
                          <a:ea typeface="+mn-ea"/>
                          <a:cs typeface="Segoe UI Light" panose="020B0502040204020203" pitchFamily="34" charset="0"/>
                        </a:rPr>
                        <a:t>45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kumimoji="0" lang="en-US" sz="1400" b="1" i="0" u="none" strike="noStrike" kern="1200" cap="none" spc="0" normalizeH="0" baseline="0">
                          <a:ln>
                            <a:noFill/>
                          </a:ln>
                          <a:effectLst/>
                          <a:uLnTx/>
                          <a:uFillTx/>
                          <a:latin typeface="+mn-lt"/>
                          <a:ea typeface="+mn-ea"/>
                          <a:cs typeface="Segoe UI Light"/>
                        </a:rPr>
                        <a:t>Establish cloud governance using the Cloud Adoption Framework</a:t>
                      </a:r>
                    </a:p>
                    <a:p>
                      <a:pPr marL="0" marR="0" lvl="0" indent="0" algn="l" rtl="0" eaLnBrk="1" fontAlgn="auto" latinLnBrk="0" hangingPunct="1">
                        <a:lnSpc>
                          <a:spcPct val="100000"/>
                        </a:lnSpc>
                        <a:spcBef>
                          <a:spcPts val="0"/>
                        </a:spcBef>
                        <a:spcAft>
                          <a:spcPts val="0"/>
                        </a:spcAft>
                        <a:buFontTx/>
                        <a:buNone/>
                      </a:pPr>
                      <a:r>
                        <a:rPr lang="en-US" sz="1100" b="0" i="1" kern="1200">
                          <a:solidFill>
                            <a:schemeClr val="dk1"/>
                          </a:solidFill>
                          <a:effectLst/>
                          <a:latin typeface="+mn-lt"/>
                          <a:ea typeface="+mn-ea"/>
                          <a:cs typeface="+mn-cs"/>
                        </a:rPr>
                        <a:t>Leverage the agile, iterative methodology to enable governance maturity without impeding migration or innovation.</a:t>
                      </a:r>
                      <a:endParaRPr kumimoji="0" lang="en-US" sz="1400" b="0" i="0" u="none" strike="noStrike" kern="1200" cap="none" spc="0" normalizeH="0" baseline="0">
                        <a:ln>
                          <a:noFill/>
                        </a:ln>
                        <a:effectLst/>
                        <a:uLnTx/>
                        <a:uFillTx/>
                        <a:latin typeface="+mn-lt"/>
                        <a:ea typeface="+mn-ea"/>
                        <a:cs typeface="Segoe UI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413969"/>
                  </a:ext>
                </a:extLst>
              </a:tr>
              <a:tr h="685840">
                <a:tc>
                  <a:txBody>
                    <a:bodyPr/>
                    <a:lstStyle/>
                    <a:p>
                      <a:pPr algn="l"/>
                      <a:r>
                        <a:rPr kumimoji="0" lang="en-US" sz="1400" b="0" i="0" u="none" strike="noStrike" kern="1200" cap="none" spc="0" normalizeH="0" baseline="0">
                          <a:ln>
                            <a:noFill/>
                          </a:ln>
                          <a:solidFill>
                            <a:prstClr val="black"/>
                          </a:solidFill>
                          <a:effectLst/>
                          <a:uLnTx/>
                          <a:uFillTx/>
                          <a:latin typeface="+mn-lt"/>
                          <a:ea typeface="+mn-ea"/>
                          <a:cs typeface="Segoe UI Light" panose="020B0502040204020203" pitchFamily="34" charset="0"/>
                        </a:rPr>
                        <a:t>L200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dirty="0">
                          <a:ln>
                            <a:noFill/>
                          </a:ln>
                          <a:solidFill>
                            <a:prstClr val="black"/>
                          </a:solidFill>
                          <a:effectLst/>
                          <a:uLnTx/>
                          <a:uFillTx/>
                          <a:latin typeface="+mn-lt"/>
                          <a:ea typeface="+mn-ea"/>
                          <a:cs typeface="Segoe UI Light" panose="020B0502040204020203" pitchFamily="34" charset="0"/>
                        </a:rPr>
                        <a:t>45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400" b="1" i="0" u="none" strike="noStrike" kern="1200" cap="none" spc="0" normalizeH="0" baseline="0" noProof="0">
                          <a:ln>
                            <a:noFill/>
                          </a:ln>
                          <a:solidFill>
                            <a:schemeClr val="tx1"/>
                          </a:solidFill>
                          <a:effectLst/>
                          <a:uLnTx/>
                          <a:uFillTx/>
                          <a:latin typeface="+mn-lt"/>
                        </a:rPr>
                        <a:t>Manage your cloud operations to achieve business value</a:t>
                      </a:r>
                    </a:p>
                    <a:p>
                      <a:pPr lvl="0" algn="l">
                        <a:lnSpc>
                          <a:spcPct val="100000"/>
                        </a:lnSpc>
                        <a:spcBef>
                          <a:spcPts val="0"/>
                        </a:spcBef>
                        <a:spcAft>
                          <a:spcPts val="0"/>
                        </a:spcAft>
                        <a:buNone/>
                      </a:pPr>
                      <a:r>
                        <a:rPr lang="en-US" sz="1100" b="0" i="1" u="none" strike="noStrike" kern="1200" cap="none" spc="0" normalizeH="0" baseline="0" noProof="0">
                          <a:ln>
                            <a:noFill/>
                          </a:ln>
                          <a:solidFill>
                            <a:schemeClr val="tx1"/>
                          </a:solidFill>
                          <a:effectLst/>
                          <a:uLnTx/>
                          <a:uFillTx/>
                          <a:latin typeface="+mn-lt"/>
                        </a:rPr>
                        <a:t>Learn the best practices to support ongoing cloud operations to deliver tangible business outcomes.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0757450"/>
                  </a:ext>
                </a:extLst>
              </a:tr>
              <a:tr h="427748">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kern="1200" dirty="0">
                          <a:solidFill>
                            <a:schemeClr val="bg1"/>
                          </a:solidFill>
                          <a:latin typeface="+mn-lt"/>
                          <a:ea typeface="+mn-ea"/>
                          <a:cs typeface="+mn-cs"/>
                        </a:rPr>
                        <a:t>Afternoon: Hands-On Exercises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0960006"/>
                  </a:ext>
                </a:extLst>
              </a:tr>
              <a:tr h="427748">
                <a:tc rowSpan="5">
                  <a:txBody>
                    <a:bodyPr/>
                    <a:lstStyle/>
                    <a:p>
                      <a:r>
                        <a:rPr kumimoji="0" lang="en-US" sz="1400" b="0" i="0" u="none" strike="noStrike" kern="1200" cap="none" spc="0" normalizeH="0" baseline="0" dirty="0">
                          <a:ln>
                            <a:noFill/>
                          </a:ln>
                          <a:effectLst/>
                          <a:uLnTx/>
                          <a:uFillTx/>
                          <a:latin typeface="+mn-lt"/>
                          <a:ea typeface="+mn-ea"/>
                          <a:cs typeface="Segoe UI Light"/>
                        </a:rPr>
                        <a:t>L300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15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noProof="0" dirty="0">
                          <a:ln>
                            <a:noFill/>
                          </a:ln>
                          <a:solidFill>
                            <a:prstClr val="black"/>
                          </a:solidFill>
                          <a:effectLst/>
                          <a:uLnTx/>
                          <a:uFillTx/>
                          <a:latin typeface="+mn-lt"/>
                          <a:ea typeface="+mn-ea"/>
                          <a:cs typeface="Segoe UI Light" panose="020B0502040204020203" pitchFamily="34" charset="0"/>
                        </a:rPr>
                        <a:t>Introducing Hands-on-lab(HOL) process &amp; goals for the afternoon</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3266026"/>
                  </a:ext>
                </a:extLst>
              </a:tr>
              <a:tr h="485803">
                <a:tc v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cap="none" spc="0" normalizeH="0" baseline="0">
                          <a:ln>
                            <a:noFill/>
                          </a:ln>
                          <a:effectLst/>
                          <a:uLnTx/>
                          <a:uFillTx/>
                          <a:latin typeface="+mn-lt"/>
                          <a:ea typeface="+mn-ea"/>
                          <a:cs typeface="Segoe UI Light"/>
                        </a:rPr>
                        <a:t>30 min </a:t>
                      </a:r>
                      <a:endParaRPr kumimoji="0" lang="en-US" sz="1400" b="0" i="0" u="none" strike="noStrike" kern="1200" cap="none" spc="0" normalizeH="0" baseline="0">
                        <a:ln>
                          <a:noFill/>
                        </a:ln>
                        <a:solidFill>
                          <a:prstClr val="black"/>
                        </a:solidFill>
                        <a:effectLst/>
                        <a:uLnTx/>
                        <a:uFillTx/>
                        <a:latin typeface="+mn-lt"/>
                        <a:ea typeface="+mn-ea"/>
                        <a:cs typeface="Segoe UI Ligh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noProof="0">
                          <a:ln>
                            <a:noFill/>
                          </a:ln>
                          <a:effectLst/>
                          <a:uLnTx/>
                          <a:uFillTx/>
                          <a:latin typeface="+mn-lt"/>
                          <a:ea typeface="+mn-ea"/>
                          <a:cs typeface="Segoe UI Light"/>
                        </a:rPr>
                        <a:t>HOL </a:t>
                      </a:r>
                      <a:r>
                        <a:rPr lang="en-US" sz="1400" b="0" i="0" u="none" strike="noStrike" kern="1200" cap="none" spc="0" normalizeH="0" baseline="0" noProof="0">
                          <a:ln>
                            <a:noFill/>
                          </a:ln>
                          <a:effectLst/>
                          <a:uLnTx/>
                          <a:uFillTx/>
                          <a:latin typeface="+mn-lt"/>
                          <a:ea typeface="+mn-ea"/>
                          <a:cs typeface="Segoe UI Light"/>
                        </a:rPr>
                        <a:t>1</a:t>
                      </a:r>
                      <a:r>
                        <a:rPr kumimoji="0" lang="en-US" sz="1400" b="0" i="0" u="none" strike="noStrike" kern="1200" cap="none" spc="0" normalizeH="0" baseline="0" noProof="0">
                          <a:ln>
                            <a:noFill/>
                          </a:ln>
                          <a:effectLst/>
                          <a:uLnTx/>
                          <a:uFillTx/>
                          <a:latin typeface="+mn-lt"/>
                          <a:ea typeface="+mn-ea"/>
                          <a:cs typeface="Segoe UI Light"/>
                        </a:rPr>
                        <a:t>: </a:t>
                      </a:r>
                      <a:r>
                        <a:rPr lang="en-US" sz="1400" b="1" i="0" u="none" strike="noStrike" kern="1200" cap="none" spc="0" normalizeH="0" baseline="0" noProof="0">
                          <a:ln>
                            <a:noFill/>
                          </a:ln>
                          <a:effectLst/>
                          <a:uLnTx/>
                          <a:uFillTx/>
                          <a:latin typeface="+mn-lt"/>
                          <a:ea typeface="+mn-ea"/>
                          <a:cs typeface="Segoe UI Light"/>
                        </a:rPr>
                        <a:t>Start</a:t>
                      </a:r>
                      <a:r>
                        <a:rPr kumimoji="0" lang="en-US" sz="1400" b="1" i="0" u="none" strike="noStrike" kern="1200" cap="none" spc="0" normalizeH="0" baseline="0" noProof="0">
                          <a:ln>
                            <a:noFill/>
                          </a:ln>
                          <a:effectLst/>
                          <a:uLnTx/>
                          <a:uFillTx/>
                          <a:latin typeface="+mn-lt"/>
                          <a:ea typeface="+mn-ea"/>
                          <a:cs typeface="Segoe UI Light"/>
                        </a:rPr>
                        <a:t> small</a:t>
                      </a:r>
                      <a:r>
                        <a:rPr lang="en-US" sz="1400" b="1" i="0" u="none" strike="noStrike" kern="1200" cap="none" spc="0" normalizeH="0" baseline="0" noProof="0">
                          <a:ln>
                            <a:noFill/>
                          </a:ln>
                          <a:effectLst/>
                          <a:uLnTx/>
                          <a:uFillTx/>
                          <a:latin typeface="+mn-lt"/>
                          <a:ea typeface="+mn-ea"/>
                          <a:cs typeface="Segoe UI Light"/>
                        </a:rPr>
                        <a:t> and expand </a:t>
                      </a:r>
                      <a:r>
                        <a:rPr lang="en-US" sz="1400" b="0" i="0" u="none" strike="noStrike" kern="1200" cap="none" spc="0" normalizeH="0" baseline="0" noProof="0">
                          <a:ln>
                            <a:noFill/>
                          </a:ln>
                          <a:effectLst/>
                          <a:uLnTx/>
                          <a:uFillTx/>
                          <a:latin typeface="+mn-lt"/>
                          <a:ea typeface="+mn-ea"/>
                          <a:cs typeface="Segoe UI Light"/>
                        </a:rPr>
                        <a:t>landing zone implementation option </a:t>
                      </a:r>
                      <a:endParaRPr kumimoji="0" lang="en-US" sz="1400" b="0" i="0" u="none" strike="noStrike" kern="1200" cap="none" spc="0" normalizeH="0" baseline="0" noProof="0">
                        <a:ln>
                          <a:noFill/>
                        </a:ln>
                        <a:solidFill>
                          <a:prstClr val="black"/>
                        </a:solidFill>
                        <a:effectLst/>
                        <a:uLnTx/>
                        <a:uFillTx/>
                        <a:latin typeface="+mn-lt"/>
                        <a:ea typeface="+mn-ea"/>
                        <a:cs typeface="Segoe UI Ligh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6304640"/>
                  </a:ext>
                </a:extLst>
              </a:tr>
              <a:tr h="384674">
                <a:tc vMerge="1">
                  <a:txBody>
                    <a:bodyPr/>
                    <a:lstStyle/>
                    <a:p>
                      <a:endParaRPr lang="en-US"/>
                    </a:p>
                  </a:txBody>
                  <a:tcPr/>
                </a:tc>
                <a:tc>
                  <a:txBody>
                    <a:bodyPr/>
                    <a:lstStyle/>
                    <a:p>
                      <a:pPr lvl="0">
                        <a:buNone/>
                      </a:pPr>
                      <a:r>
                        <a:rPr lang="en-US" sz="1400" b="0" i="0" u="none" strike="noStrike" kern="1200" cap="none" spc="0" normalizeH="0" baseline="0">
                          <a:ln>
                            <a:noFill/>
                          </a:ln>
                          <a:effectLst/>
                          <a:uLnTx/>
                          <a:uFillTx/>
                          <a:latin typeface="+mn-lt"/>
                          <a:ea typeface="+mn-ea"/>
                          <a:cs typeface="Segoe UI Light"/>
                        </a:rPr>
                        <a:t>45 min </a:t>
                      </a:r>
                      <a:endParaRPr kumimoji="0" lang="en-US">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kern="1200" cap="none" spc="0" normalizeH="0" baseline="0">
                          <a:ln>
                            <a:noFill/>
                          </a:ln>
                          <a:effectLst/>
                          <a:uLnTx/>
                          <a:uFillTx/>
                          <a:latin typeface="+mn-lt"/>
                          <a:ea typeface="+mn-ea"/>
                          <a:cs typeface="Segoe UI Light"/>
                        </a:rPr>
                        <a:t>HOL 2: </a:t>
                      </a:r>
                      <a:r>
                        <a:rPr lang="en-US" sz="1400" b="1" i="0" u="none" strike="noStrike" kern="1200" cap="none" spc="0" normalizeH="0" baseline="0">
                          <a:ln>
                            <a:noFill/>
                          </a:ln>
                          <a:effectLst/>
                          <a:uLnTx/>
                          <a:uFillTx/>
                          <a:latin typeface="+mn-lt"/>
                          <a:ea typeface="+mn-ea"/>
                          <a:cs typeface="Segoe UI Light"/>
                        </a:rPr>
                        <a:t>Governance</a:t>
                      </a:r>
                      <a:r>
                        <a:rPr lang="en-US" sz="1400" b="0" i="0" u="none" strike="noStrike" kern="1200" cap="none" spc="0" normalizeH="0" baseline="0">
                          <a:ln>
                            <a:noFill/>
                          </a:ln>
                          <a:effectLst/>
                          <a:uLnTx/>
                          <a:uFillTx/>
                          <a:latin typeface="+mn-lt"/>
                          <a:ea typeface="+mn-ea"/>
                          <a:cs typeface="Segoe UI Light"/>
                        </a:rPr>
                        <a:t> </a:t>
                      </a:r>
                      <a:endParaRPr lang="en-US" sz="1400" b="0" i="0" u="none" strike="noStrike" kern="1200" cap="none" spc="0" normalizeH="0" baseline="0" noProof="0">
                        <a:ln>
                          <a:noFill/>
                        </a:ln>
                        <a:effectLst/>
                        <a:highlight>
                          <a:srgbClr val="00FF00"/>
                        </a:highlight>
                        <a:uLnTx/>
                        <a:uFillTx/>
                        <a:latin typeface="+mn-lt"/>
                      </a:endParaRPr>
                    </a:p>
                    <a:p>
                      <a:pPr lvl="1">
                        <a:buNone/>
                      </a:pPr>
                      <a:r>
                        <a:rPr lang="en-US" sz="1200" b="0" i="1" u="none" strike="noStrike" kern="1200" cap="none" spc="0" normalizeH="0" baseline="0">
                          <a:ln>
                            <a:noFill/>
                          </a:ln>
                          <a:effectLst/>
                          <a:uLnTx/>
                          <a:uFillTx/>
                          <a:latin typeface="+mn-lt"/>
                          <a:ea typeface="+mn-ea"/>
                          <a:cs typeface="Segoe UI Light"/>
                        </a:rPr>
                        <a:t>Create a governance MVP by setting up management groups, resource groups, cost management and  RBAC</a:t>
                      </a:r>
                      <a:endParaRPr kumimoji="0" lang="en-US" sz="1600" i="1">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8459242"/>
                  </a:ext>
                </a:extLst>
              </a:tr>
              <a:tr h="384675">
                <a:tc vMerge="1">
                  <a:txBody>
                    <a:bodyPr/>
                    <a:lstStyle/>
                    <a:p>
                      <a:endParaRPr lang="en-US"/>
                    </a:p>
                  </a:txBody>
                  <a:tcPr/>
                </a:tc>
                <a:tc>
                  <a:txBody>
                    <a:bodyPr/>
                    <a:lstStyle/>
                    <a:p>
                      <a:r>
                        <a:rPr kumimoji="0" lang="en-US" sz="1400" b="0" i="0" u="none" strike="noStrike" kern="1200" cap="none" spc="0" normalizeH="0" baseline="0" dirty="0">
                          <a:ln>
                            <a:noFill/>
                          </a:ln>
                          <a:solidFill>
                            <a:prstClr val="black"/>
                          </a:solidFill>
                          <a:effectLst/>
                          <a:uLnTx/>
                          <a:uFillTx/>
                          <a:latin typeface="+mn-lt"/>
                          <a:ea typeface="+mn-ea"/>
                          <a:cs typeface="Segoe UI Light" panose="020B0502040204020203" pitchFamily="34" charset="0"/>
                        </a:rPr>
                        <a:t>60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US" sz="1400" b="0" i="0" u="none" strike="noStrike" kern="1200" cap="none" spc="0" normalizeH="0" baseline="0" noProof="0">
                          <a:ln>
                            <a:noFill/>
                          </a:ln>
                          <a:effectLst/>
                          <a:uLnTx/>
                          <a:uFillTx/>
                          <a:latin typeface="+mn-lt"/>
                          <a:ea typeface="+mn-ea"/>
                          <a:cs typeface="Segoe UI Light"/>
                        </a:rPr>
                        <a:t>HOL 3:</a:t>
                      </a:r>
                      <a:r>
                        <a:rPr kumimoji="0" lang="en-US" sz="1400" b="0" i="0" u="none" strike="noStrike" kern="1200" cap="none" spc="0" normalizeH="0" baseline="0" noProof="0">
                          <a:ln>
                            <a:noFill/>
                          </a:ln>
                          <a:effectLst/>
                          <a:uLnTx/>
                          <a:uFillTx/>
                          <a:latin typeface="+mn-lt"/>
                          <a:ea typeface="+mn-ea"/>
                          <a:cs typeface="Segoe UI Light"/>
                        </a:rPr>
                        <a:t> </a:t>
                      </a:r>
                      <a:r>
                        <a:rPr kumimoji="0" lang="en-US" sz="1400" b="1" i="0" u="none" strike="noStrike" kern="1200" cap="none" spc="0" normalizeH="0" baseline="0" noProof="0">
                          <a:ln>
                            <a:noFill/>
                          </a:ln>
                          <a:effectLst/>
                          <a:uLnTx/>
                          <a:uFillTx/>
                          <a:latin typeface="+mn-lt"/>
                          <a:ea typeface="+mn-ea"/>
                          <a:cs typeface="Segoe UI Light"/>
                        </a:rPr>
                        <a:t>Enterprise scale</a:t>
                      </a:r>
                      <a:r>
                        <a:rPr lang="en-US" sz="1400" b="1" i="0" u="none" strike="noStrike" kern="1200" cap="none" spc="0" normalizeH="0" baseline="0" noProof="0">
                          <a:ln>
                            <a:noFill/>
                          </a:ln>
                          <a:effectLst/>
                          <a:uLnTx/>
                          <a:uFillTx/>
                          <a:latin typeface="+mn-lt"/>
                          <a:ea typeface="+mn-ea"/>
                          <a:cs typeface="Segoe UI Light"/>
                        </a:rPr>
                        <a:t> landing zones lab</a:t>
                      </a:r>
                      <a:endParaRPr kumimoji="0" lang="en-US" sz="1400" b="1" i="0" u="none" strike="noStrike" kern="1200" cap="none" spc="0" normalizeH="0" baseline="0" noProof="0">
                        <a:ln>
                          <a:noFill/>
                        </a:ln>
                        <a:solidFill>
                          <a:prstClr val="black"/>
                        </a:solidFill>
                        <a:effectLst/>
                        <a:uLnTx/>
                        <a:uFillTx/>
                        <a:latin typeface="+mn-lt"/>
                        <a:ea typeface="+mn-ea"/>
                        <a:cs typeface="Segoe UI Ligh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9135471"/>
                  </a:ext>
                </a:extLst>
              </a:tr>
              <a:tr h="285767">
                <a:tc v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dirty="0">
                          <a:ln>
                            <a:noFill/>
                          </a:ln>
                          <a:solidFill>
                            <a:prstClr val="black"/>
                          </a:solidFill>
                          <a:effectLst/>
                          <a:uLnTx/>
                          <a:uFillTx/>
                          <a:latin typeface="+mn-lt"/>
                          <a:ea typeface="+mn-ea"/>
                          <a:cs typeface="Segoe UI Light" panose="020B0502040204020203" pitchFamily="34" charset="0"/>
                        </a:rPr>
                        <a:t>30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noProof="0" dirty="0">
                          <a:ln>
                            <a:noFill/>
                          </a:ln>
                          <a:solidFill>
                            <a:prstClr val="black"/>
                          </a:solidFill>
                          <a:effectLst/>
                          <a:uLnTx/>
                          <a:uFillTx/>
                          <a:latin typeface="+mn-lt"/>
                          <a:ea typeface="+mn-ea"/>
                          <a:cs typeface="Segoe UI Light" panose="020B0502040204020203" pitchFamily="34" charset="0"/>
                        </a:rPr>
                        <a:t>Next steps &amp; how to get started</a:t>
                      </a:r>
                      <a:endParaRPr kumimoji="0" lang="en-US" sz="1400" b="0" i="0" u="none" strike="noStrike" kern="1200" cap="none" spc="0" normalizeH="0" baseline="0" dirty="0">
                        <a:ln>
                          <a:noFill/>
                        </a:ln>
                        <a:solidFill>
                          <a:prstClr val="black"/>
                        </a:solidFill>
                        <a:effectLst/>
                        <a:uLnTx/>
                        <a:uFillTx/>
                        <a:latin typeface="+mn-lt"/>
                        <a:ea typeface="+mn-ea"/>
                        <a:cs typeface="Segoe UI Ligh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075268"/>
                  </a:ext>
                </a:extLst>
              </a:tr>
            </a:tbl>
          </a:graphicData>
        </a:graphic>
      </p:graphicFrame>
    </p:spTree>
    <p:extLst>
      <p:ext uri="{BB962C8B-B14F-4D97-AF65-F5344CB8AC3E}">
        <p14:creationId xmlns:p14="http://schemas.microsoft.com/office/powerpoint/2010/main" val="31487644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5DBB-12D7-42C7-B995-60A47FC5D158}"/>
              </a:ext>
            </a:extLst>
          </p:cNvPr>
          <p:cNvSpPr>
            <a:spLocks noGrp="1"/>
          </p:cNvSpPr>
          <p:nvPr>
            <p:ph type="title"/>
          </p:nvPr>
        </p:nvSpPr>
        <p:spPr/>
        <p:txBody>
          <a:bodyPr/>
          <a:lstStyle/>
          <a:p>
            <a:r>
              <a:rPr lang="en-US" dirty="0"/>
              <a:t>HOL - 1</a:t>
            </a:r>
            <a:br>
              <a:rPr lang="en-US" dirty="0"/>
            </a:br>
            <a:br>
              <a:rPr lang="en-US" dirty="0"/>
            </a:br>
            <a:r>
              <a:rPr lang="en-US" dirty="0"/>
              <a:t>Start Small &amp; Expand </a:t>
            </a:r>
            <a:br>
              <a:rPr lang="en-US" dirty="0"/>
            </a:br>
            <a:r>
              <a:rPr lang="en-US" dirty="0"/>
              <a:t>Migrate Landing Zone</a:t>
            </a:r>
          </a:p>
        </p:txBody>
      </p:sp>
    </p:spTree>
    <p:extLst>
      <p:ext uri="{BB962C8B-B14F-4D97-AF65-F5344CB8AC3E}">
        <p14:creationId xmlns:p14="http://schemas.microsoft.com/office/powerpoint/2010/main" val="3357680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1.1 Problem Statement</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1403461"/>
          </a:xfrm>
          <a:prstGeom prst="rect">
            <a:avLst/>
          </a:prstGeom>
          <a:noFill/>
        </p:spPr>
        <p:txBody>
          <a:bodyPr wrap="square" lIns="182880" tIns="146304" rIns="182880" bIns="146304" rtlCol="0">
            <a:spAutoFit/>
          </a:bodyPr>
          <a:lstStyle/>
          <a:p>
            <a:pPr>
              <a:spcBef>
                <a:spcPts val="2400"/>
              </a:spcBef>
            </a:pPr>
            <a:r>
              <a:rPr lang="en-US" sz="2400" dirty="0"/>
              <a:t>Tailwind Traders is planning to migrate initial set of workloads from on-premises to cloud. They need a reference architecture to deploy and enforce resources, policies, and templates that will allow them to confidently get started with Azure.</a:t>
            </a:r>
          </a:p>
        </p:txBody>
      </p:sp>
    </p:spTree>
    <p:extLst>
      <p:ext uri="{BB962C8B-B14F-4D97-AF65-F5344CB8AC3E}">
        <p14:creationId xmlns:p14="http://schemas.microsoft.com/office/powerpoint/2010/main" val="127566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Ex-1.1 Hands-on-Lab (Start Small)</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3342453"/>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Environment</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Empty Azure Subscription with Owner privilege</a:t>
            </a:r>
          </a:p>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Lab Steps</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Create blueprint definition based on CAF Migration Landing Zone</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Assign blueprint at the subscription level</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Explore capabilities that are supported by CAF Migration Landing Zone</a:t>
            </a:r>
          </a:p>
          <a:p>
            <a:pPr marL="342900" indent="-342900">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6139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1.2 Problem Statement</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1034129"/>
          </a:xfrm>
          <a:prstGeom prst="rect">
            <a:avLst/>
          </a:prstGeom>
          <a:noFill/>
        </p:spPr>
        <p:txBody>
          <a:bodyPr wrap="square" lIns="182880" tIns="146304" rIns="182880" bIns="146304" rtlCol="0">
            <a:spAutoFit/>
          </a:bodyPr>
          <a:lstStyle/>
          <a:p>
            <a:pPr>
              <a:spcBef>
                <a:spcPts val="2400"/>
              </a:spcBef>
            </a:pPr>
            <a:r>
              <a:rPr lang="en-US" sz="2400"/>
              <a:t>Tailwind Traders </a:t>
            </a:r>
            <a:r>
              <a:rPr lang="en-US" sz="2400" dirty="0"/>
              <a:t>uses DMZ network architecture. Deployed blueprint do not reflect the on-premises architecture.</a:t>
            </a:r>
          </a:p>
        </p:txBody>
      </p:sp>
    </p:spTree>
    <p:extLst>
      <p:ext uri="{BB962C8B-B14F-4D97-AF65-F5344CB8AC3E}">
        <p14:creationId xmlns:p14="http://schemas.microsoft.com/office/powerpoint/2010/main" val="18373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Ex-1.2 Hands-on-Lab (Expand / Modify)</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4158061"/>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Environment</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Environment from Lab 1</a:t>
            </a:r>
          </a:p>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Lab Steps</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Update ARM template in blueprint to match the DMZ architecture</a:t>
            </a:r>
          </a:p>
          <a:p>
            <a:pPr marL="1257300" lvl="2"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(Updated ARM template code will be provided with lab instructions)</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https://docs.microsoft.com/en-us/azure/cloud-adoption-framework/decision-guides/software-defined-network/cloud-dmz</a:t>
            </a:r>
          </a:p>
          <a:p>
            <a:pPr marL="800100" lvl="1"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Deploy the updated blueprint</a:t>
            </a:r>
          </a:p>
          <a:p>
            <a:pPr marL="342900" indent="-342900">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287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5DBB-12D7-42C7-B995-60A47FC5D158}"/>
              </a:ext>
            </a:extLst>
          </p:cNvPr>
          <p:cNvSpPr>
            <a:spLocks noGrp="1"/>
          </p:cNvSpPr>
          <p:nvPr>
            <p:ph type="title"/>
          </p:nvPr>
        </p:nvSpPr>
        <p:spPr/>
        <p:txBody>
          <a:bodyPr/>
          <a:lstStyle/>
          <a:p>
            <a:r>
              <a:rPr lang="en-US" dirty="0"/>
              <a:t>HOL - 2</a:t>
            </a:r>
            <a:br>
              <a:rPr lang="en-US" dirty="0"/>
            </a:br>
            <a:r>
              <a:rPr lang="en-US" dirty="0"/>
              <a:t>Governance MVP</a:t>
            </a:r>
          </a:p>
        </p:txBody>
      </p:sp>
    </p:spTree>
    <p:extLst>
      <p:ext uri="{BB962C8B-B14F-4D97-AF65-F5344CB8AC3E}">
        <p14:creationId xmlns:p14="http://schemas.microsoft.com/office/powerpoint/2010/main" val="2318123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2. Problem Statement</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4" y="1157777"/>
            <a:ext cx="11781893" cy="4450449"/>
          </a:xfrm>
          <a:prstGeom prst="rect">
            <a:avLst/>
          </a:prstGeom>
          <a:noFill/>
        </p:spPr>
        <p:txBody>
          <a:bodyPr wrap="square" lIns="182880" tIns="146304" rIns="182880" bIns="146304" rtlCol="0">
            <a:spAutoFit/>
          </a:bodyPr>
          <a:lstStyle/>
          <a:p>
            <a:pPr>
              <a:spcAft>
                <a:spcPts val="600"/>
              </a:spcAft>
            </a:pPr>
            <a:r>
              <a:rPr lang="en-US" sz="2400" dirty="0">
                <a:latin typeface="Segoe UI Semilight" panose="020B0402040204020203" pitchFamily="34" charset="0"/>
                <a:cs typeface="Segoe UI Semilight" panose="020B0402040204020203" pitchFamily="34" charset="0"/>
              </a:rPr>
              <a:t>Migrations have gone well. However there are no strict governance established across the organization. </a:t>
            </a:r>
          </a:p>
          <a:p>
            <a:pPr>
              <a:spcAft>
                <a:spcPts val="600"/>
              </a:spcAft>
            </a:pPr>
            <a:endParaRPr lang="en-US" sz="2400" dirty="0">
              <a:latin typeface="Segoe UI Semilight" panose="020B0402040204020203" pitchFamily="34" charset="0"/>
              <a:cs typeface="Segoe UI Semilight" panose="020B0402040204020203" pitchFamily="34" charset="0"/>
            </a:endParaRPr>
          </a:p>
          <a:p>
            <a:pPr>
              <a:spcAft>
                <a:spcPts val="600"/>
              </a:spcAft>
            </a:pPr>
            <a:r>
              <a:rPr lang="en-US" sz="2400" dirty="0">
                <a:latin typeface="Segoe UI Semilight" panose="020B0402040204020203" pitchFamily="34" charset="0"/>
                <a:cs typeface="Segoe UI Semilight" panose="020B0402040204020203" pitchFamily="34" charset="0"/>
              </a:rPr>
              <a:t>We need to establish recommended best practices for governance and a way to audit that no deployments have been made that bypass those rules. This audit needs to scale across the entire organization.</a:t>
            </a:r>
          </a:p>
          <a:p>
            <a:pPr>
              <a:spcAft>
                <a:spcPts val="600"/>
              </a:spcAft>
            </a:pPr>
            <a:endParaRPr lang="en-US" sz="2400" dirty="0">
              <a:latin typeface="Segoe UI Semilight" panose="020B0402040204020203" pitchFamily="34" charset="0"/>
              <a:cs typeface="Segoe UI Semilight" panose="020B0402040204020203" pitchFamily="34" charset="0"/>
            </a:endParaRPr>
          </a:p>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Resource Consistency</a:t>
            </a:r>
          </a:p>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Security Baseline</a:t>
            </a:r>
          </a:p>
          <a:p>
            <a:pPr marL="342900" indent="-342900">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Cost Management</a:t>
            </a:r>
          </a:p>
        </p:txBody>
      </p:sp>
    </p:spTree>
    <p:extLst>
      <p:ext uri="{BB962C8B-B14F-4D97-AF65-F5344CB8AC3E}">
        <p14:creationId xmlns:p14="http://schemas.microsoft.com/office/powerpoint/2010/main" val="53114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9">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53A1E2E3DC284FA04E192080228165" ma:contentTypeVersion="5" ma:contentTypeDescription="Create a new document." ma:contentTypeScope="" ma:versionID="7b20daccad832bb850059536e037b583">
  <xsd:schema xmlns:xsd="http://www.w3.org/2001/XMLSchema" xmlns:xs="http://www.w3.org/2001/XMLSchema" xmlns:p="http://schemas.microsoft.com/office/2006/metadata/properties" xmlns:ns2="17193dcc-1b3a-4a38-a9b7-1fadab455fc5" xmlns:ns3="cd6e1ad7-5a5a-461f-a0d1-6489bf5affd5" targetNamespace="http://schemas.microsoft.com/office/2006/metadata/properties" ma:root="true" ma:fieldsID="c6f8aeaef225aef8063f9e470d6fc4aa" ns2:_="" ns3:_="">
    <xsd:import namespace="17193dcc-1b3a-4a38-a9b7-1fadab455fc5"/>
    <xsd:import namespace="cd6e1ad7-5a5a-461f-a0d1-6489bf5aff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193dcc-1b3a-4a38-a9b7-1fadab455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6e1ad7-5a5a-461f-a0d1-6489bf5affd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758B77-317C-411E-AEDC-5EB926CA6245}">
  <ds:schemaRefs>
    <ds:schemaRef ds:uri="012c6a72-1f1f-48df-bc7c-b0b4dc9b629e"/>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 ds:uri="http://schemas.microsoft.com/office/2006/metadata/properties"/>
    <ds:schemaRef ds:uri="http://schemas.microsoft.com/office/infopath/2007/PartnerControls"/>
    <ds:schemaRef ds:uri="3bada437-31df-4ba2-92ad-dacf49b58384"/>
    <ds:schemaRef ds:uri="http://www.w3.org/XML/1998/namespace"/>
  </ds:schemaRefs>
</ds:datastoreItem>
</file>

<file path=customXml/itemProps2.xml><?xml version="1.0" encoding="utf-8"?>
<ds:datastoreItem xmlns:ds="http://schemas.openxmlformats.org/officeDocument/2006/customXml" ds:itemID="{CD8C0C88-DDE7-4557-915B-8FD7D38B1BF8}">
  <ds:schemaRefs>
    <ds:schemaRef ds:uri="http://schemas.microsoft.com/sharepoint/v3/contenttype/forms"/>
  </ds:schemaRefs>
</ds:datastoreItem>
</file>

<file path=customXml/itemProps3.xml><?xml version="1.0" encoding="utf-8"?>
<ds:datastoreItem xmlns:ds="http://schemas.openxmlformats.org/officeDocument/2006/customXml" ds:itemID="{3B842B4A-55DE-4A4E-A503-0A6BC6DB8B9E}"/>
</file>

<file path=docProps/app.xml><?xml version="1.0" encoding="utf-8"?>
<Properties xmlns="http://schemas.openxmlformats.org/officeDocument/2006/extended-properties" xmlns:vt="http://schemas.openxmlformats.org/officeDocument/2006/docPropsVTypes">
  <TotalTime>0</TotalTime>
  <Words>886</Words>
  <Application>Microsoft Office PowerPoint</Application>
  <PresentationFormat>Widescreen</PresentationFormat>
  <Paragraphs>127</Paragraphs>
  <Slides>17</Slides>
  <Notes>12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White Template</vt:lpstr>
      <vt:lpstr>CAF in a day – Hands on Labs </vt:lpstr>
      <vt:lpstr>PowerPoint Presentation</vt:lpstr>
      <vt:lpstr>HOL - 1  Start Small &amp; Expand  Migrate Landing Zone</vt:lpstr>
      <vt:lpstr>1.1 Problem Statement</vt:lpstr>
      <vt:lpstr>Ex-1.1 Hands-on-Lab (Start Small)</vt:lpstr>
      <vt:lpstr>1.2 Problem Statement</vt:lpstr>
      <vt:lpstr>Ex-1.2 Hands-on-Lab (Expand / Modify)</vt:lpstr>
      <vt:lpstr>HOL - 2 Governance MVP</vt:lpstr>
      <vt:lpstr>2. Problem Statement</vt:lpstr>
      <vt:lpstr>Ex-2.1 Hands-on-Lab</vt:lpstr>
      <vt:lpstr> Ex-2.2 Hands-on-Lab</vt:lpstr>
      <vt:lpstr>Ex-2.3 Hands-on-Lab</vt:lpstr>
      <vt:lpstr>Ex-2.4 Hands-on-Lab</vt:lpstr>
      <vt:lpstr>Ex-2.5 Hands-on-Lab</vt:lpstr>
      <vt:lpstr>HOL - 3  Enterprise Scale</vt:lpstr>
      <vt:lpstr>3. Problem Statement</vt:lpstr>
      <vt:lpstr>Ex-3.1 Hands-on-Lab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2018-04-29T16:40:26Z</dcterms:created>
  <dcterms:modified xsi:type="dcterms:W3CDTF">2021-02-19T00:29:18Z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2018-04-29T16:41:05.4586371Z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ContentTypeId">
    <vt:lpwstr>0x0101001753A1E2E3DC284FA04E192080228165</vt:lpwstr>
  </property>
</Properties>
</file>