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99"/>
    <a:srgbClr val="000099"/>
    <a:srgbClr val="FF7C80"/>
    <a:srgbClr val="996633"/>
    <a:srgbClr val="00FFCC"/>
    <a:srgbClr val="FF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5806" autoAdjust="0"/>
  </p:normalViewPr>
  <p:slideViewPr>
    <p:cSldViewPr snapToGrid="0">
      <p:cViewPr varScale="1">
        <p:scale>
          <a:sx n="91" d="100"/>
          <a:sy n="91" d="100"/>
        </p:scale>
        <p:origin x="6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FEEA-7EF8-4B4F-B647-AD5DE229E75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EBBD-D052-4B1B-97A1-FED2D203A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1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1C35-106D-45D2-98A3-D27A656E76DB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54F3-B0BD-42B2-A7DD-86BA5FCB8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17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3962-4865-4228-81E3-00D3CFBC0BFA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8300" y="6445250"/>
            <a:ext cx="2743200" cy="365125"/>
          </a:xfr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63D-5144-4E9D-ACC1-AE116A0B35F1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366-8802-4337-B04F-63ED80D84AF4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816-9E0E-4378-B675-9EC54FD6E1EE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0435-5393-459B-B8D1-48E7839C38C5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B79-AEBC-4F2D-871B-4F95F7AD7A80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4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45F7-ABF2-4D18-ACD2-7BD0A8EF4B83}" type="datetime1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66FB-CD15-47C6-89EF-F7FE10D1EED8}" type="datetime1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08B-F1D3-4175-85AD-E8FCCDE72517}" type="datetime1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0D1-6746-44E2-8941-ACBF328B313B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B3B-693B-49EE-AD0C-7C04F31CDB5B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4D1D-AFCB-4734-808E-3BDFE7C445A8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83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ntum-computing.ibm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tensorflow.org/" TargetMode="External"/><Relationship Id="rId4" Type="http://schemas.openxmlformats.org/officeDocument/2006/relationships/hyperlink" Target="https://scikit-learn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4232" y="2843301"/>
            <a:ext cx="12192000" cy="954107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Secure Quantum Communication Using BB84 Protocol Enhanced with AI-based Error Correction and Visualization</a:t>
            </a:r>
            <a:endParaRPr lang="ko-KR" alt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2798011" y="5632528"/>
            <a:ext cx="65798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Symbiosis Institute of Technology, Nagpur Campus</a:t>
            </a:r>
            <a:endParaRPr lang="ko-KR" altLang="en-US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1133105" y="1565205"/>
            <a:ext cx="98535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Capstone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2892871" y="3969356"/>
            <a:ext cx="63900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Shravan </a:t>
            </a:r>
            <a:r>
              <a:rPr lang="en-US" altLang="ko-KR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Aswale</a:t>
            </a:r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Atharv Gadge, Astha Chopde 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Sem: VI</a:t>
            </a:r>
          </a:p>
          <a:p>
            <a:pPr algn="ctr"/>
            <a:r>
              <a:rPr lang="en-US" altLang="ko-KR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Prof. Rajeshwar Balla    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96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1" y="190223"/>
            <a:ext cx="6879350" cy="999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15395" y="6382131"/>
            <a:ext cx="7369479" cy="465286"/>
            <a:chOff x="4817758" y="6382984"/>
            <a:chExt cx="7369479" cy="465286"/>
          </a:xfrm>
        </p:grpSpPr>
        <p:sp>
          <p:nvSpPr>
            <p:cNvPr id="3" name="Rectangle 2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7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B7FCA-04F0-F4CE-0F47-A428F6852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02BE381-20FB-56A6-1222-6E152399A8F3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0A4465C-5337-A4C4-0C64-71FC6487B076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46B91CB-8387-553C-C99E-9F1DC4EC1AE3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84AE9C4C-ED38-C86B-E576-3F2D09F83845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E0BC3432-7B3B-BAC1-33F8-D87EEC7D0A17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B8D71ED6-3F1F-A675-90C4-61588928BAAF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8ADF84B4-AAC6-7676-E38F-158B3C2961F2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14BCD34A-DD21-C466-C748-788CCEB6485D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F4721818-36FB-96C3-C91A-DD50EF09C9F1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6674FECF-8834-1C40-454C-595D5B6F98F8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32176513-2641-835D-790C-3C3E1820CD4C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E6AA51AD-7B8B-8601-372F-C7779BB3AD63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35783995-830B-B09A-12CA-6CB27650342D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5B0F3981-C83C-FBB4-0594-140B1C9EC0C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4A493D4F-8896-09C7-373B-A758C0435A27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2C2751F2-4541-56FF-BE48-9806DCBEEE56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BA328684-F265-D030-A76B-5D68E2C5337C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42BAB79-F542-52F3-0232-2CEED3EDA739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B1C72466-AC12-D31C-7763-B1F081E66DB3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D03F45AA-C13E-E1E5-3B9C-4873BA7DEC04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739B5FC8-4325-F13C-CA12-EF6D7588B649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E8A98EA6-2AED-A19B-DE53-52BAC2E1BB90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7A6578FF-B64E-A0AB-75BD-CFC1139F322B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3D45E55A-BB95-F818-3C00-F51E13EFCFAF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84748E5D-37ED-0B99-D2A7-0D46DD52DE81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03A41287-78F8-1703-6FC1-DCC2B6F868C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370B9C11-AABB-1E3A-2C16-23476B1AB971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0036DDCA-4C15-AFA0-188D-0047DAC301A3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C5681E58-CEB6-7189-8754-C9D665806803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6A2505F4-A226-1F5D-3F07-05527AD636E0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95AA0FBD-F224-1D44-D5CE-DEF98BC8FCE3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55D01447-3FB7-6B08-4519-B522BDD8F973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37344B2B-E943-E1AC-7533-E16F0936B532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B43B0CD7-ACC0-D27C-A757-3BBD845FB94F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2AA532A1-EA2A-084A-1C43-EEB568182A9F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EF88DB04-D73C-F551-207F-23DB594A2FAD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CEA4754E-57FD-07CB-33B0-D13B51252DF4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62EE80A1-B2A0-82F5-7B82-A01E151B2EAF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685AB534-56FC-BD2A-C5F8-CA368F94575A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63CBED9D-01A0-E7C8-4D8A-F14962C40010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ABDA6161-CF20-5B67-811B-C362D7878EF1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0A87B0F9-A485-744C-C0D8-C7FDB398DBBD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211D9F2C-7120-BD7E-ECD7-BAFD3990E3AE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BF31E578-E616-D5B4-4659-94484B86C5BF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F5A80B8-E120-8E63-12C5-D886FFC6D03F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FFB49DBF-14C3-9292-0D8C-5B5F9AA9A855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2D9FE405-EE93-152F-BA52-70A4DB0DCDE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9AB9A6B2-DF72-CA61-FE00-FD7D61553635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ECD1DBFE-D715-159C-38C9-8640E7AC810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606643E0-67C6-E746-EC0F-B1DCEDE2D50F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37168BC4-53A9-CD97-0C63-56CD8F985EE8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9C5C984A-B0EE-B919-BE09-0FC7BA0842E7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20FDB30F-881B-5EB0-46A3-2AFD0B041E97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69CF8A36-E8F0-B046-0D53-6CAC8040E215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EAF51F67-D7FB-7548-BD21-27DAECFA1455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8B2232F5-719E-50F1-3219-86B730C62394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23C223B2-A614-D3C6-EE90-CB26211422D6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D9943869-1D95-F2F8-E354-13EBE5496FB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72252467-66AA-907D-3CD1-88A6AF695ECF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AD881862-7F82-BE45-EC73-73B78255E9B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838B5D8F-4D84-178C-543A-03FCC614944D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3D2AE416-9124-4E31-3C41-B5279B32128E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ABC36D02-86CC-E82E-41C5-2B5C6F8E8ED5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56CE2278-4E28-72C1-02FD-899CEF42D742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708DB4CF-9DDF-29B2-636B-923134C74227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1FA16D09-8122-EF7A-7940-F417799F6BC3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539BE5E1-8FBD-42BC-5207-0F3A37915F0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2C31AD35-8CE2-CE1A-4362-21199719E5E7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FFB29E8D-33D9-B5AB-9863-7C2884CABD22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2D3E47C9-8F9D-AE50-6E5D-A73A501171B3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8442F727-D25E-CDBB-763D-7C3DD46745FA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746FD721-447B-9038-613B-C3D8CD1DC563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BC6682F5-35EF-B85D-06B5-1D7F7255EC13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2749628F-3176-E67B-DFF8-F0A662A86AA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EE3068E-6498-40CC-F3C7-B221B369750D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3D1BF41-24F9-525A-530B-D78EDA14B796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C77C8D44-8A49-183D-7EA4-E97986607164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B19D5D3-9A1B-2EC9-C3CE-2B023B708806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554AA-68A1-DF35-C165-7193409CAA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EF6A0-1487-00CB-72C1-18C050A8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10</a:t>
            </a:fld>
            <a:endParaRPr lang="en-IN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79866A8E-9E5D-5C05-82B8-9C3E0B64D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223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entagon 344"/>
          <p:cNvSpPr/>
          <p:nvPr/>
        </p:nvSpPr>
        <p:spPr>
          <a:xfrm rot="5400000">
            <a:off x="5889919" y="483650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Pentagon 342"/>
          <p:cNvSpPr/>
          <p:nvPr/>
        </p:nvSpPr>
        <p:spPr>
          <a:xfrm rot="16200000">
            <a:off x="4609759" y="881775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Innovative Practices &amp; Quality Initiatives at SIT-N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815840" y="2149902"/>
            <a:ext cx="1280160" cy="128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096000" y="2149902"/>
            <a:ext cx="1280160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4815840" y="3432791"/>
            <a:ext cx="1280160" cy="12828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6096000" y="3432791"/>
            <a:ext cx="1280160" cy="1282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Pentagon 343"/>
          <p:cNvSpPr/>
          <p:nvPr/>
        </p:nvSpPr>
        <p:spPr>
          <a:xfrm>
            <a:off x="7376160" y="215126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Pentagon 345"/>
          <p:cNvSpPr/>
          <p:nvPr/>
        </p:nvSpPr>
        <p:spPr>
          <a:xfrm rot="10800000">
            <a:off x="3123518" y="3434155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096001" y="4715680"/>
            <a:ext cx="1280160" cy="214270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4068626" y="3964371"/>
            <a:ext cx="1280160" cy="214270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6843214" y="2682847"/>
            <a:ext cx="1280160" cy="214270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4815839" y="1934268"/>
            <a:ext cx="1280160" cy="214270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4815838" y="958648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483294" y="2282149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095999" y="4927086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436733" y="3563674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Introduction and P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roblem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tatements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Methodology</a:t>
            </a:r>
          </a:p>
          <a:p>
            <a:pPr algn="r"/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* Key Findings and result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Conclusion and references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Freeform 6"/>
          <p:cNvSpPr>
            <a:spLocks noEditPoints="1"/>
          </p:cNvSpPr>
          <p:nvPr/>
        </p:nvSpPr>
        <p:spPr bwMode="auto">
          <a:xfrm>
            <a:off x="5133215" y="3730542"/>
            <a:ext cx="668338" cy="687387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11"/>
          <p:cNvSpPr>
            <a:spLocks noEditPoints="1"/>
          </p:cNvSpPr>
          <p:nvPr/>
        </p:nvSpPr>
        <p:spPr bwMode="auto">
          <a:xfrm>
            <a:off x="5130834" y="2538361"/>
            <a:ext cx="673100" cy="503238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1" name="Group 14"/>
          <p:cNvGrpSpPr>
            <a:grpSpLocks noChangeAspect="1"/>
          </p:cNvGrpSpPr>
          <p:nvPr/>
        </p:nvGrpSpPr>
        <p:grpSpPr bwMode="auto">
          <a:xfrm>
            <a:off x="6345373" y="2438267"/>
            <a:ext cx="713404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362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8" name="Freeform 26"/>
          <p:cNvSpPr>
            <a:spLocks noEditPoints="1"/>
          </p:cNvSpPr>
          <p:nvPr/>
        </p:nvSpPr>
        <p:spPr bwMode="auto">
          <a:xfrm>
            <a:off x="6549005" y="3730542"/>
            <a:ext cx="355600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08364" y="1312590"/>
            <a:ext cx="1928669" cy="307777"/>
          </a:xfrm>
          <a:prstGeom prst="rect">
            <a:avLst/>
          </a:prstGeom>
          <a:solidFill>
            <a:srgbClr val="CC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Flow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38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186C7-27BD-C770-CDEF-9A28AE4F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D5BD17A6-B6FF-B2AC-E14B-E4C6B0B36B4B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3832CE1-8541-7B49-8E9D-513557EFD223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DED61F9-24AC-2FAB-F6D4-BE70661E3341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9839F6A2-1CF6-2E57-A546-6DB6F6504CE1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9ED3D212-1164-6FEF-E527-23D02916E759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773F2B77-46B8-35A4-D98E-1E3695A7315C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2DA634-C5E9-11F4-BE2F-9B4D228F319C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26F9FD07-3428-0E8C-AFD7-74AE2E487E17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8F18BDAA-33C9-6474-1100-3FB521E4A403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E02EA73C-ED78-2DBC-AE43-E0653F8530FF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EDA2166F-E039-EB04-D546-B6E13BA38487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562B78FF-5937-2E92-B40F-8384560A1D32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1C9D5B9A-EF3C-E188-22C8-10E6E7151E0B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C9D9C761-353A-0ADA-6255-4B7CA781EEA5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1685BE6D-F055-EC02-68BA-6B5BDA46FA3C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57D40342-7843-F75E-090F-E00590474F49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6727DD23-C57E-B723-1E8B-13AF0CD4356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9E98DADA-F4B4-424B-C539-766641F94B78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2A65697E-4C62-87C9-13F8-2C7A9FFD349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3748FB6E-F37B-A0AF-4255-EE43020033C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83331EFD-6CE3-555D-4A7A-0C82DA89582F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AB814254-515D-EA94-39D0-DB18E4ABAB42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1BB0E482-5732-693B-05AA-D0719D367603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6159BEEA-DA3B-89CB-D3E4-DDCF035C0289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428F3C17-8978-CBC9-2047-D16CCFD285F7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8A428AA-FDE3-7177-2371-20CA2E899FCD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D68657AD-F70A-72EF-FCC8-7CDEDEFFFF6F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AD3CD0CF-C2B1-0869-D350-8B167AF336F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0CD722EB-F442-4BDA-E3C8-807F84AFBCF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52704FFD-1653-CD94-8BA5-9819038383F6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1C1BA9C0-4AF7-404B-42A0-997ABDF55111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7B5CD59-ECBA-5A8F-77B0-D74FE6389DAB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C50BC228-A496-ADF4-6FB1-0DB1C8B07DBD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A328F69A-3E53-B864-C15F-CACE70A9CBF1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FEDAC3F5-C764-BE0F-D1D8-DBCC58675ECA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FD2C5326-E736-7ABF-9D25-FE3EE91AAD8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79826BC6-F94B-733F-0699-C0B49B509C5E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CBFD3E38-3412-8D0E-0C19-B30F10AADA10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A9289AA-0AD6-D48A-77BB-CB286CFA214D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B4CFEBB2-B918-15DB-C81E-ECF5D2A8F4B5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396D4587-EF11-BBBA-8C4C-7173F24E75B2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3B65C98A-BC99-9954-8F02-7D7F6E4E359E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0BD5621-838B-5ACD-4F91-B2C3DEAB1624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0BF388EC-C0E1-18CA-FA05-179BA8BE6F15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A7FD5A19-8804-87C4-7F50-F7A4B4A030B7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307D483C-5D74-235A-9ECD-173EDB8ED5C0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70A75853-E5B7-F764-57A4-9740CE5C090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63D05620-6A76-3CB3-4445-D673AB527501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6162F436-03A7-C651-9911-654F1B934D6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DF57DD5F-1C02-D6A3-6793-B1BD0BD50A0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973E5978-04E0-9E9A-5306-8C11E2F08F73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F956FC9A-5DEB-CA90-6728-983917FF8EA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EAB52B72-7F39-1FE2-C291-AD9A47B1149C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86024862-2983-2C19-6B12-1873158C71CD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893CD231-B325-94D5-3F2B-47E17FE7F24A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99902C1A-DB4F-C0AD-A41F-440C1F8CBAE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602B1A3C-3FCE-6C06-E7EE-6EBC10524B91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FC6BE5CF-8643-0218-427C-9EA5A29E6485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9F9E0639-49EC-AF05-5ADA-972C61067DD5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81AA7476-F218-782B-A77E-E81F461F84DF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D9608DDC-F350-F791-A114-CFD57553BDF1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92210776-1DD4-FEEC-4B74-1540942450E7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B784756B-06AC-450F-1DB4-2BEA27E92827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9E6C64C4-BBD7-496A-2E26-08AF7B7072C0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70093A6D-DB8B-8ADA-AFE1-53B1114EF8CE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F727C819-A8F4-3BFE-5AF4-F5E874040850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E2EF46C5-BF12-F8FC-8927-0A84192D2BD7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455338D0-BBE3-061A-F560-6C8BFC7548F9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F44E7159-D8E6-8393-5A75-3DEF565168EE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68CAF549-C685-FC6D-CE94-7913C55BC6ED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6EA8ED75-9740-1A22-036C-6031E7211917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23C9058C-4895-ECFC-4C35-E6A21DC09D2A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CD61BA30-6961-937C-978D-28808272CAA8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4C6923D6-029D-FB37-6C2A-6A79987B2A9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06659F1-21C2-85A5-D2BE-CF61BBEFA415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INTRODUCTION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36D9DB1-092A-99C9-AFC2-EB460FCF492B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31E4D33-107E-2964-7612-362E2033CD2B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9A54624-3B0D-AFB2-4C1D-376DA7AB64F1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80E09C2-955B-76C2-8E8B-F6143DBB8261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F48DA-CD98-A831-0301-0455AC221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9E5F7-6075-B6C4-15A4-D17B717D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F1471-6328-2804-0F19-A4CB32BE26ED}"/>
              </a:ext>
            </a:extLst>
          </p:cNvPr>
          <p:cNvSpPr txBox="1"/>
          <p:nvPr/>
        </p:nvSpPr>
        <p:spPr>
          <a:xfrm>
            <a:off x="416417" y="1267327"/>
            <a:ext cx="1007511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Project Title</a:t>
            </a:r>
            <a:r>
              <a:rPr lang="en-US" sz="2400" dirty="0"/>
              <a:t>: </a:t>
            </a:r>
            <a:r>
              <a:rPr lang="en-IN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Secure Quantum Communication Using BB84 Protocol Enhanced with AI-based Error Correction and Visualization</a:t>
            </a:r>
          </a:p>
          <a:p>
            <a:endParaRPr lang="en-IN" sz="2000" i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N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Statement: </a:t>
            </a:r>
            <a:r>
              <a:rPr lang="en-IN" sz="2000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Quantum Key Distribution Protocols</a:t>
            </a:r>
            <a:endParaRPr lang="en-IN" sz="20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572C4-1399-9707-D1A0-64DDFBDC07D7}"/>
              </a:ext>
            </a:extLst>
          </p:cNvPr>
          <p:cNvSpPr txBox="1"/>
          <p:nvPr/>
        </p:nvSpPr>
        <p:spPr>
          <a:xfrm>
            <a:off x="592151" y="2924750"/>
            <a:ext cx="10556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Classical cryptography relies on hard math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Quantum computers can break those (like 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We need future-proof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/>
              <a:t> Quantum Key Distribution (QKD)</a:t>
            </a:r>
            <a:r>
              <a:rPr lang="en-IN" sz="2000" i="1" dirty="0"/>
              <a:t> uses physics instead of math.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i="1" dirty="0"/>
              <a:t> BB84 Protocol</a:t>
            </a:r>
            <a:r>
              <a:rPr lang="en-IN" sz="2000" i="1" dirty="0"/>
              <a:t> allows two people to share keys securely using quantum bit</a:t>
            </a:r>
          </a:p>
        </p:txBody>
      </p:sp>
    </p:spTree>
    <p:extLst>
      <p:ext uri="{BB962C8B-B14F-4D97-AF65-F5344CB8AC3E}">
        <p14:creationId xmlns:p14="http://schemas.microsoft.com/office/powerpoint/2010/main" val="385650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4376D-932A-7054-9D7D-2AD396D9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46423EC9-5A3F-A8E7-E0F5-3EC43B97554A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EEA65A2-EB64-1BEB-B2FA-D6DC275F248C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6A9D491F-F00D-D7DA-A8A3-4CFEF811E8E9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8C64E5B9-C9AD-2FC2-2A1C-485FAE97800A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FD1F4E56-8239-F02B-E74C-6C9D3BAC4FF2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9774093-683A-96A0-C5CD-71D8B8F9E387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5B3F8D5E-3567-12CD-7809-AAEE4AC466EA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9219DEF0-0109-8ECA-4A47-83DA0EDFCFF3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F06CC1CD-B382-EB1D-A0EB-1A5F0017A184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45B84675-B5B8-93F1-9AE8-840E411AE8EE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BBF3EBF2-EF42-4FD1-29AE-EC6C83543A1D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4B9CFE64-5C74-8653-17E0-783A4658C37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D9D31D5D-3316-87B0-C31C-6D2579C89EF8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D2C4E05F-0F52-F2B0-AD3E-0722DA9DB186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7CC187E9-C142-FA20-6A67-1AA8ABC452C3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5A335E9-13E8-AD48-14C5-406E1BEB61E1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23AC7208-383A-75A1-EA9F-67A35F766DD7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F0D60291-D941-9B6D-6B0E-09362C58F1E0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15933859-DD2F-9EB7-F653-316621CF34EE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8E43F5E0-4DAE-17E2-E518-E2E7FD1472FF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2DCA1099-98A4-CB59-73FB-44006EAE7654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A6003794-3C7E-075A-976F-20F3321940B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6E3E075A-BB7D-CA16-A324-C0ED174FCC87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6BAA5291-CB8A-24FE-3EF1-A2AC6F941BF8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E6A1F3F0-48C3-DEE2-75B2-7BA079F50DC8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E3C55DB2-8800-8907-2BFA-37316405B1CB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D6CB822-E5A7-194B-4319-89A049C422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F59C1C90-7A07-B4D2-2FBA-02446F11007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462F0519-99A1-9C01-F86F-8E555F3AA5A5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292AC47F-32B4-27EC-E743-C015AB9BE037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E71FEEC3-E4C1-1D78-A57C-4D9D01B206FA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2BC4D2E1-7E6A-A5F4-0962-87DC56B049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638713C2-0CCB-6007-5573-57EEF2DBF16B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149B4682-E2CF-A8C7-99C4-D290CDD6645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6F381245-1B15-D544-E40E-BC2943B58D4D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81B794D-BD92-1487-4311-AD30606AFCA9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957C87F8-E53C-6E69-D659-719024F8F1AF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0379F5FC-6C30-012C-5E66-D3B020AD3DE1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FFC4232-87D5-8170-70DB-9FE3E88448B0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CA908DF8-9290-19A9-4AC1-43C6F1C22B91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8CC321EC-F1DA-8FBC-7110-2A17A4736B5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B1C736AA-253B-48E9-BC3A-C5C35DD211C5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32F25058-F60F-43B3-BECE-81CF9E749849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CB2A9A61-F734-3AEC-BD72-1CD204756411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70EC95C5-A179-101F-8BCF-5C691F9FD423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B35CD1BD-D447-F475-05E5-5F08D2DE7542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0105B4E5-67DB-BAAD-5A93-36385A50C37D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14F72A8F-7550-9487-B569-663F2ADB816A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01B6A4E7-0573-DDDA-3687-44F0C37B6396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8D0DEA6F-9DD7-5532-57F6-07C4C32D2FF3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A6C8B940-52CB-89C0-2A57-10108856D401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D7D9C6D9-DA5A-CAC1-C9F4-42ECEBFF957F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6BA96247-E79B-1CE6-974A-C4114E3A466E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EE840F79-1E24-BD5A-7A61-ECEF7C6E4C25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B12D0E3C-EE94-1D19-D653-5DFBA6B2A455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95180A5D-033A-2DE9-F9B4-0F0538D7BF8F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F7E55C02-D4AD-DD1B-4380-58B648D503D8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425B2FA5-C21C-324F-04A2-23808F0ED845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54BAEAD5-1FA9-8F2D-7AB5-1A58DB237D76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19C2E237-AC24-8DB9-38CF-9FB8C3440C82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30E339E0-3FEC-39F7-ADB9-D4912D5BB2B1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368BC8AE-8D65-E114-CAA7-DFC9199F90B2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2DA2E593-D676-0A1D-65E3-D075B2AD62AB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8645DA47-59CF-2558-FE73-6F444DF014D1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C7B14244-3D26-2505-DC86-74B52602F640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114D7B68-8807-2886-CE1A-5C47ECC3D66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6A22D103-07B7-3761-91B8-76EBD79B0E14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B1A52855-8D26-A27B-F1F7-F95D2790328C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88F05109-1708-506A-15FE-1731A0EFDBB2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F537C88C-A85F-8557-9B96-F820E2081E90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34002BEF-0EA0-DE01-4E4B-2E147F7F07DD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A9D379F2-FFA6-EAA7-96F0-BDE5B80D6BA9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ED205F72-610E-B05F-89D6-7E010278AAC5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760728DB-75C3-E0B0-870B-860C79CD864F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72CD509-295B-7611-0861-47367E19BC3D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Project Objectives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8A833D0-C131-38E7-BD57-9C81AEE2AA8E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06D5C145-66A6-3288-6C2A-6B7A3FFDA89C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69520888-5F08-465B-1CD3-5E5A201DA649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2ACF1EAD-CA35-DAAD-962B-D26E5127C521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5023D-DA00-373D-75DB-B9911ACACC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5818-84DB-DB7B-1CAE-50338D26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4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ACF35D-E118-BA12-C310-70C07652184E}"/>
              </a:ext>
            </a:extLst>
          </p:cNvPr>
          <p:cNvSpPr txBox="1"/>
          <p:nvPr/>
        </p:nvSpPr>
        <p:spPr>
          <a:xfrm>
            <a:off x="416418" y="1251284"/>
            <a:ext cx="87797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 Simulate BB84 Protocol using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 Create an AI model for error detection and correction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 Visualize key exchange, eavesdropping, and recovery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i="1" dirty="0"/>
              <a:t> Animate bit transmission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E09104-D28E-417C-5652-5342C60A82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852" y="1306546"/>
            <a:ext cx="4928670" cy="4240739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D42C462-6309-892F-AAE1-7CEB974E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331648"/>
              </p:ext>
            </p:extLst>
          </p:nvPr>
        </p:nvGraphicFramePr>
        <p:xfrm>
          <a:off x="749339" y="2778486"/>
          <a:ext cx="2559328" cy="1409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020">
                  <a:extLst>
                    <a:ext uri="{9D8B030D-6E8A-4147-A177-3AD203B41FA5}">
                      <a16:colId xmlns:a16="http://schemas.microsoft.com/office/drawing/2014/main" val="2768313078"/>
                    </a:ext>
                  </a:extLst>
                </a:gridCol>
                <a:gridCol w="1416009">
                  <a:extLst>
                    <a:ext uri="{9D8B030D-6E8A-4147-A177-3AD203B41FA5}">
                      <a16:colId xmlns:a16="http://schemas.microsoft.com/office/drawing/2014/main" val="2992885322"/>
                    </a:ext>
                  </a:extLst>
                </a:gridCol>
                <a:gridCol w="853299">
                  <a:extLst>
                    <a:ext uri="{9D8B030D-6E8A-4147-A177-3AD203B41FA5}">
                      <a16:colId xmlns:a16="http://schemas.microsoft.com/office/drawing/2014/main" val="2660176866"/>
                    </a:ext>
                  </a:extLst>
                </a:gridCol>
              </a:tblGrid>
              <a:tr h="24887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Bit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Basis (Alice)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Photon sent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46648907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+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3666557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*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3348389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1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*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100">
                          <a:effectLst/>
                        </a:rPr>
                        <a:t> 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2022240"/>
                  </a:ext>
                </a:extLst>
              </a:tr>
              <a:tr h="15365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0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+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Symbol" panose="05050102010706020507" pitchFamily="18" charset="2"/>
                        <a:buChar char=""/>
                      </a:pPr>
                      <a:r>
                        <a:rPr lang="en-IN" sz="1400" kern="100" dirty="0">
                          <a:effectLst/>
                        </a:rPr>
                        <a:t> 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305458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10114C6-3597-CAD8-A27E-0D6D35DA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044817"/>
              </p:ext>
            </p:extLst>
          </p:nvPr>
        </p:nvGraphicFramePr>
        <p:xfrm>
          <a:off x="3662453" y="2778486"/>
          <a:ext cx="2433546" cy="1409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773">
                  <a:extLst>
                    <a:ext uri="{9D8B030D-6E8A-4147-A177-3AD203B41FA5}">
                      <a16:colId xmlns:a16="http://schemas.microsoft.com/office/drawing/2014/main" val="1390381409"/>
                    </a:ext>
                  </a:extLst>
                </a:gridCol>
                <a:gridCol w="1216773">
                  <a:extLst>
                    <a:ext uri="{9D8B030D-6E8A-4147-A177-3AD203B41FA5}">
                      <a16:colId xmlns:a16="http://schemas.microsoft.com/office/drawing/2014/main" val="3461585841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Basis (Bob)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Measurement Result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449315"/>
                  </a:ext>
                </a:extLst>
              </a:tr>
              <a:tr h="232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+(match)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Correct(1)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9755"/>
                  </a:ext>
                </a:extLst>
              </a:tr>
              <a:tr h="232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+(wrong)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Random bit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524971"/>
                  </a:ext>
                </a:extLst>
              </a:tr>
              <a:tr h="232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*(Match)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Correct(1)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497003"/>
                  </a:ext>
                </a:extLst>
              </a:tr>
              <a:tr h="2327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*(wrong)</a:t>
                      </a:r>
                      <a:endParaRPr lang="en-IN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Random bit</a:t>
                      </a:r>
                      <a:endParaRPr lang="en-IN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2856374"/>
                  </a:ext>
                </a:extLst>
              </a:tr>
            </a:tbl>
          </a:graphicData>
        </a:graphic>
      </p:graphicFrame>
      <p:sp>
        <p:nvSpPr>
          <p:cNvPr id="22" name="Rectangle 4">
            <a:extLst>
              <a:ext uri="{FF2B5EF4-FFF2-40B4-BE49-F238E27FC236}">
                <a16:creationId xmlns:a16="http://schemas.microsoft.com/office/drawing/2014/main" id="{DD4D2225-A340-77FC-7B16-E319F7967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90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CA57F-13B1-F05B-48BE-1C21CC8D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7073439D-C5D9-B6B0-FFA3-E19D6EF5B9C4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8910F05-C2A7-66A7-700B-84C371CD99D1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C8DEEF9-39B6-E018-2932-7479F6E401BA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75A984A5-6E4B-5C00-7357-A773D4DAF878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A79EC48F-E752-B8C0-E83F-9913463C5DD3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82E62C27-22B4-DB93-0C8C-A39DAEDC03D7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13B32609-C1A6-0340-273D-53670CE38D32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662C8ACA-C1F3-AC89-747E-86ED31EAFF78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9728989B-DC56-492E-48AF-6C1392D6747E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64AA9453-97ED-4EB1-AD84-2D5C82794689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14F9B518-247D-9564-1D26-425C7773E82D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A5377091-494B-6B63-C9EA-D35A923A4480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9F42E72-8AD1-190F-D40C-69F36850E28B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3D206224-9798-77BD-7625-700404C5D312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2B22A6A2-7D31-C039-29C7-01A18F84A6D4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F0A0F06F-1054-F24C-5BDB-B879F253605F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3C6DE115-5CC3-2B26-7B61-727D91AE7BAF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A55C1A10-7AC0-CCE2-62D2-26D540E4DD96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86C8D5B5-3672-0D1E-A652-1BBD0EB0271D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3898A334-7751-C5C4-DB81-BB7F61753912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AD105CB6-6752-0010-F0D5-F1E1B5056F62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49FF5E9-1A9E-5C2A-E4EB-53A014774F7E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9AD33C0B-47E6-A086-7BA0-0FA1C631975B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7F787752-7685-C0C4-E052-319BD93397C6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012F2900-CD43-D806-8E12-F4E1BD421F35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68132F2B-1CE3-F51B-9B6B-ED2048F2C2AE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9BF19ACE-3FA1-AC3A-3162-04793848E0C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2901FA7E-423D-043D-7287-F2F002C64B6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ECE632B1-1C43-725D-C184-3BE3A5391C2E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88D054E2-2980-5E5B-B81A-789B6ABB619D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ABED397-3C40-8AC3-6CBC-0E84E4009536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A529C417-678F-D018-2FB0-E802741B35F6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0DB21ABC-DCE3-E5D3-FD0D-E0859B5A9773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6B63B51F-C9A5-A6D3-3CF1-B9E1772FB513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A9BA364B-121E-E873-D70F-A8F7E62740D8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C8E10128-BA45-DD6A-9A7D-8BD94018DF4E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0FC57C05-392A-210C-F41C-2C71FCEDF6B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6638C5FB-13AA-67B5-639C-2DB445930B19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5F51D45-F022-B000-A4CA-6AFF91AF5EAC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3C038333-5977-262E-D448-862F5E5E4227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3012942-5DE9-5B26-861C-AE31185CD238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FD116CF0-A411-B565-A9E2-540EA0812C1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EAB3908D-D466-1A43-78C1-64701B4CE2A2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0BC9D512-3411-9A9B-9613-1C6EE91A9EB6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5C4B8AC-195F-7CE8-50CB-118A03BDDD67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A506CD99-9B8B-9936-B574-90229BCE5C77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78FB5D15-189D-BBF7-2403-9D2F2DB8234C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4444F729-C01F-9F7C-5481-F1F5C5F19A4E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6DC58FB3-197B-4DDA-B7BF-81A89BC3D198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67881B6C-0D95-1B40-D6B1-02D42B10493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E2C994C8-B469-93B4-AC6C-A665AC000D8A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B03BB98B-1A13-6F0B-5FF5-7C5CD578F522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2146FE3B-0A2A-7B1A-A0C9-2D09F9CC0BDD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72D61DD-D65C-4BB6-06E0-A13F00585314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B693CF3F-DEB7-F4F6-A543-8278C74583EC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09F6FC1A-A827-CB71-834F-6789EBAA212F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EB2F8C92-F8A3-3F5F-E398-D46CA8FA797D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BD87C053-30EE-685F-1E2D-F08CAF5F4071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5A78A42B-FB99-CAAA-EB7B-64829B45F9A0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530963C0-3295-CBA7-5EA2-3A4F0E5BBB2E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990C8FA7-77D7-29CA-405A-87D21053BDBC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7C5D82CE-53BC-90DA-9BE6-7C5DDD31024B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F760BBC-F107-830E-44B3-71B81A05C63D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41DF73FA-D1EB-C2DF-E9AC-20CB42C88BBB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E2AE9355-8542-98E7-642D-B4CAEAD340AB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9FA5EC3D-825A-C97B-A38B-2E5F0532221C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54B280CD-55EC-FAEC-7988-D3A7AF795119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9CFFB26F-877E-4EC5-C884-7AC1684FDB96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CB4E18BF-D19A-7A03-A176-C715025DB1E0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F99F3100-72DF-6D1F-A342-6EC30BFD79BD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1702A4F1-314C-094D-0EFB-FC133383EBB9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6CD164BC-A28C-B390-4ACC-F309D9A7A42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1DB4AF40-397F-ECB3-2D82-82ACEAA645CA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F7694445-5041-DC84-ECE8-F2E8FB30EFBC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7FF31C9-B81F-BD56-D889-05A3BEFC52A9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543DFD36-31F4-899F-BA3C-1D62B08D6B93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6FA062C-4456-1612-BEFA-8852485FA281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6A412CD3-E1C0-675E-D0FA-FFDCDB53318E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F87453B0-3F6F-D0FC-12E5-CF049A000AB8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9A118-2760-A3E9-056A-DD20EC8959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CD5796-E11E-B3BC-E1E4-F217E281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5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83800-B42B-70C2-8433-4D34B8DD14F8}"/>
              </a:ext>
            </a:extLst>
          </p:cNvPr>
          <p:cNvSpPr txBox="1"/>
          <p:nvPr/>
        </p:nvSpPr>
        <p:spPr>
          <a:xfrm>
            <a:off x="655776" y="1253323"/>
            <a:ext cx="8779718" cy="3899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Generate Alice's and Bob’s bits and bases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Simulate Eve’s interference (30% probability)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Add noise and errors to Bob’s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Construct dataset of quantum transmission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 Train AI model to recognize and fix errors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Networking Concepts: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0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Handshaking in QKD</a:t>
            </a:r>
          </a:p>
          <a:p>
            <a:r>
              <a:rPr lang="en-IN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TTL(time to live) in Quantum Simulation and RTT (Round trip Time)as measured in simulation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6ED3F0CD-C15F-29D3-6AC6-11FD38020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C4F98-5250-C48E-C238-79BEDEF631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227489"/>
            <a:ext cx="5230617" cy="431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F7D3-25DA-3E55-B382-54926A893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3EA381E8-2192-D340-11E6-EA68751433C3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53BCD26-B412-BC2C-F720-355348812D80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3EDE48E-61E6-7807-67EF-0D4031B7A119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D955CFE2-E6C4-3195-EA33-D535B2C39C0A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66B81F1A-01F0-D3F2-3CEA-3A2003A9716A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D74A7B3C-6E2A-751D-BDBE-2F1D577CF628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E935FB3F-4E30-1040-DD75-80CDDF7695BF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B58456E2-7F0F-A72F-31A2-F40DD03F44DA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89C542AE-717F-9CD1-926C-B303D64A1502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A06F1BC-AA4C-C082-8FF5-33F00C495040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316C9CDE-F8D0-9A59-BDF5-90CA555BDA93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975A0341-1E2A-CECB-ADD8-D616B3C37AC3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24E1CACE-D1DD-FB99-4C38-1302FA89B0F1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E9721010-8198-CC3E-1DBD-452F4A304374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E52090E7-EBF7-CBC2-3212-A2EA5EBD76E5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D786B91-95FE-F9AC-5AB6-FC4D2A6E6615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F88259B8-31D4-31F9-FA7B-B7248A7FA261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6E90BE3D-5E1A-0002-1BF1-8AFEC4302A49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C7631389-8920-20A2-286C-1664327659AA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F7D05291-F287-E388-508D-DF16BDA14A86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218A7D45-3D00-0206-8A06-CD004212CB6A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832A56B6-1712-2DD3-46CB-3ACA8157161B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3FEDB63B-5662-E3CB-7A9A-5803942193A0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816A49B2-06C5-0C3C-967A-0CA372A33546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124D1D8F-3468-26A8-44B1-BFBCD3185A6C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BD234F30-1E64-24EC-330A-0CE0823DA4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7C146E2-EA85-DA52-37AF-A94E1C7D7466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9C74F0A0-A7EC-29B2-C58D-65367AE968E2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C2225EE0-AED0-0A0D-E0AC-17C0F34061F4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6A3E46D9-5FA9-F521-3A20-3808655694DD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E7CAB4B4-F981-FE83-6D89-39C69118E414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D0604284-819A-8F2C-DDE7-C8FF99F93003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CE75134-F2F7-3441-DA62-551DDE80C232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84183C6D-CCAA-995F-F190-D93E35F7A980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81E23E8-BE00-FBAE-D9C0-F419C6C2464D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E29E93EE-CEEF-2AE8-3693-CD0906F9F74F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ED9E5CE0-CF1F-929B-CC15-7BF3FC083BDA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D8174342-0E3B-2B2E-BFA0-BC70B44E6A2A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BA9E279-5243-ED54-70D4-C73F2D1CB17F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7FCFD5AB-DAF6-CF64-1475-EDF9B25150B5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39A37DF-8892-C1D8-8EF2-A251E2572EFD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69473360-05F6-8772-E460-7421817D509E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13A0453B-E258-388F-72BC-92A4C697BF82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D05FB263-ACAA-5CC2-A84F-E63D8F4C1AE4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085B01A8-CD1E-B945-3294-A5EAA5504A0D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6A99CB50-A9B2-C894-E3F2-CA29B89D0369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F31BF45B-2AF1-90A9-0A00-2CCA3C57CD0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518E934A-7A94-2417-E742-7B6F3CED45B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B13E1CF3-8FC2-9C3A-5639-DCB238D10E1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5C1853E2-BC10-0071-4202-ADDCB2982730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1080DBEA-D429-857A-7F9E-BC723DD89755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8C051284-4B4A-9542-AAF9-E6CDF1383C45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5913EE7A-5B52-417F-24BE-7874D9B11A5F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194C37AE-F27E-591C-D812-827BEEB8B079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ACF21E1A-FC7A-067B-3236-0D27A4267999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0B577430-D0EB-F765-EF98-844BB38943EF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E6506FA8-DA6E-3C74-3C56-FC31278CF8C8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5C97D89E-02F3-E942-EF43-8CEBC24FA6DB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708D248D-1536-A0F3-5439-B5DFE18A8CB9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1312CDA0-FF3F-D35C-9A44-C59924F62381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C76B526-9404-D93B-A45A-38026471F43B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CC009D68-855A-10B0-75E1-F44101BAB3E5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9BDDBCEA-5ECB-6BBC-5033-93E2CEABAC3F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0215319C-E51D-EB5B-4523-77652AFC0A38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4EC7339A-046A-D33C-AA94-4A5C8A1BA139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09BB767E-55D0-D147-CE80-2A6B2CCEF03A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D407D600-1FC5-48AF-2A21-3A008E21490A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3A6AB89C-D2E2-87C3-661D-B423970AA852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9E1BCE05-9186-BA96-6C25-41AC1660D8A8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FDEB6044-9CA8-F92A-FEB3-27094A2FC3A0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246B0FA5-A235-0E53-6571-65E8F8CC33F2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A7BC814-4BC2-4DBA-F566-473621C9E3EF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8EE2B6F8-65F6-1339-B364-90A838518D33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F0C17DCB-1F2D-77A5-3106-457D8821AAB5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B03902C-7319-DBD0-5AF1-1B5A74D55E93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Key Takeaways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23F59F86-090F-F540-22ED-514DF16A1F7A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57733FA1-3500-D9D0-7293-7435BEBC6B64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2F8BF4B9-C488-3B8E-C5BC-5CAC8B81B462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E1460401-D3E3-1C82-16A3-EDD6F9EBB865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FD2A3-5DAB-9259-3036-1C43796427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774AD4-69B8-7EC8-2379-C79A4DAFA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0B08A-5F56-7300-61F9-198F9F545140}"/>
              </a:ext>
            </a:extLst>
          </p:cNvPr>
          <p:cNvSpPr txBox="1"/>
          <p:nvPr/>
        </p:nvSpPr>
        <p:spPr>
          <a:xfrm>
            <a:off x="416418" y="1251284"/>
            <a:ext cx="877971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Quantum safety: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Quantum rules help us build super secure communication systems.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BB84 Protocol: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basic quantum method for sharing secret keys safely.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Catch the hacker: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someone tries to spy (like Eve), we can detect it easily.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 helps: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Machine learning can fix transmission errors and improve the system.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 learning: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Visual tools make quantum topics easier and more interesting.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Future-ready:</a:t>
            </a:r>
            <a:r>
              <a:rPr lang="en-IN" sz="20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QKD can protect us even when powerful quantum computers arrive.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C536D227-A4FF-9F09-6ACF-24BD51F88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23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CB2B1-2633-C9BF-2BA2-BDBF7B05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83C99897-2696-6A26-4E30-550B1F43802F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C70CA58-C741-7C4F-32E4-EB584635E2D3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ABD662F-D1E7-AFD0-6CA2-DE640C10B5BE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BB04C397-73BF-92B4-8DE6-DC2CEF832292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A898FE8C-65AE-457D-3A3F-4B4E198C0BAC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4726B373-72C1-CCA4-3372-EBBEE40C3B31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90659BE-757A-0AF6-12B4-4AF93A174B0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527B5CB0-FB0E-FDAF-89F4-56F0E7EBAE56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D3447A1C-4500-F3EC-3FCF-3E455D166304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F651D27A-CA72-7852-DC0D-7E1416AE894A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7984510D-A6D4-197A-626B-4DAADC6F3071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06A12577-9B81-CA71-3194-CEE6D5260F7A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613C5C5E-1DB0-A20F-0807-2D5036EC5B54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C5A4673D-48A6-8D7A-F481-0DF5059CF4C4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65EC7B6E-D15E-E191-B948-453537AFFA7A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AA0AFB4E-3B86-9114-F667-4495E32DE971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481264BE-B5AE-9DBD-03FA-59A16E0466B6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3CF5F541-9D9F-6240-D776-E5EE6B604653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71B9F32A-F974-2028-0AEB-3B2967664CCB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F04C9BF8-B385-2791-4E37-FD0C91A86712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C41D580-C81E-5DE6-B84D-1A1DC65D46D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43B4CC53-6A36-1D40-225D-C41EE3B7B863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C321F3A9-4486-23AA-71CC-C523A9200391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991115AD-6BB7-0B6C-79CA-54E85505E1E8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86AC8B4B-293F-C9DC-0D76-A727B4C17C65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D598EF61-1501-7B56-EC18-DD354665E59D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36024DC6-FA17-8459-1C01-4CF17E5877EE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5AFC9553-0818-754C-4472-D7FC57247ED8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7FD46569-21D6-3FB7-49AA-23887FE17466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4B8B2D7B-B603-DC1E-BA1D-43B75F757DF5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0B322991-2979-D783-392F-1B6B88E7FC2E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2F0BFF8D-B2D1-2F5B-EC49-6DBC756769DA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F9A651D9-6A95-AD58-0097-E737AEAAEB84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048C1271-5855-3933-6928-61C32D639CF8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17AB687C-70E4-03C7-8405-92B26EC470DB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4BFDEEB9-FEA0-3730-5D71-9EB1A1722DEB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BEBC753-162D-AB75-0E41-1BF1A35FCD3C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A324EBA6-3AF0-C1C5-244A-B4C5F6F0FE96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79B14B9-6C9E-C847-5C56-13EABF21D95E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288D76B5-2684-E1EB-2FD9-7ED19B99273A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6D0E4BED-588B-C1E2-EF98-16DA7B8AAB99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7AE78497-6302-C1F9-FC75-48C3F91E9DC3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F4B21AE7-E03F-8685-06F1-93AE0881676E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EC38D8C-28B4-EDBD-7F9A-17E931DFBA2F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99C161D-B01F-4582-B3C2-0AE4F8CE7D9A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96930BE7-65B1-C748-43A3-D52D18771B0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39BE64D2-0A09-477C-C44F-A01F0794E0D7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3D7C28F7-E1B1-CEFF-386F-F9FE09FB5BCE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9451CE05-53B4-7053-2233-9BFE011FCC57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19A8AE6D-80AE-7212-D56D-DED320901C05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7D04B94B-F232-0F82-43F8-CB68B6699E6B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03006338-6072-6891-0BCC-C4C2B721D9B3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D2D95A6-B157-15F2-D982-BD5D0464641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702B993A-C50C-E3C0-4143-3EC169008C14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F030805E-7685-53CE-76E6-675A82AA6FAF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DAA3FC53-5DAD-26B8-6A17-03695DF601B2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8AFF1E0A-F9F7-0577-D770-A43F724ADAD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9DA2DED6-DB31-79E4-D8FE-F983BD3AC7FF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A950570-CBE7-A9CB-16F1-8D0CC48F2D05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DD8FE9A3-9C4C-B05E-1325-60796AEB3740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9D9A4E27-361A-91D2-6708-E335C84F530C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AD7F7FE9-E1E4-3618-D856-2D546B4DEB3F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0A1F3715-80F2-3DD0-A60B-7B8B6E712185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0DEF808E-A91B-2CFD-A341-B69A8D9C79CB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8D396F5B-CC00-1263-56C4-D4A864A93C60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6159DAC8-4073-7991-2F36-56D2556683CF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03AC2400-B04A-6E69-3C04-F5DE23CE6A0A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66006719-A558-550A-2744-41493C3F9C36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341B8CD8-11F1-C359-62ED-A5A8556F4A25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56D42970-18DB-A642-E50D-858D0587040D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68636E8E-A7FC-21D2-57DA-4B852576E75B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E861FFFE-F289-33E9-4661-FC2CBE4EFA5B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AB48B4D9-74D4-D446-E8E7-4C2AA20EE4DE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77E596A2-4A95-05DB-9A57-866258DCC59F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707FF55-9438-D3AA-6F00-FFA1F219997B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A0B98337-63A7-B354-D9DD-870C555E3666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60548558-0A80-961F-CFA8-9384E34456E9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55F84A58-50CC-E62B-B5A0-244003A90B54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DA1CC047-895A-7E29-E123-9B04FD9B5E26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E6346-1554-D15C-0465-127E00DF65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1C0FB-E1E2-961A-3390-0F11DF710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7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FE9879-AA30-AE6E-83E5-73723C04A710}"/>
              </a:ext>
            </a:extLst>
          </p:cNvPr>
          <p:cNvSpPr txBox="1"/>
          <p:nvPr/>
        </p:nvSpPr>
        <p:spPr>
          <a:xfrm>
            <a:off x="416418" y="1251284"/>
            <a:ext cx="87797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/>
              <a:t>Visuals:</a:t>
            </a:r>
            <a:r>
              <a:rPr lang="en-US" sz="2000" i="1" dirty="0"/>
              <a:t> Animated bit flow and protocol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i="1" dirty="0"/>
              <a:t>Insights:</a:t>
            </a:r>
            <a:r>
              <a:rPr lang="en-US" sz="2000" i="1" dirty="0"/>
              <a:t> BB84 can detect eavesdropping easily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478AEC8E-FF42-78D6-DC8D-65DF35CEA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29B9F91-C022-B88D-0D04-A41FE4D6D7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8" y="2076220"/>
            <a:ext cx="3610596" cy="31628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B9D41D-6312-B319-5A89-873BF0DE3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806" y="2149182"/>
            <a:ext cx="3766415" cy="30899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FB72CE-4D22-5287-6565-3CB814BE9A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903" y="2203897"/>
            <a:ext cx="3989850" cy="303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7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043C-A13A-A2FE-BB4B-D5B424708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973D8413-5AA8-1523-753F-5494EAC7B429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F87DFD9-889A-BF13-E6DB-393C911F7CD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075838C-007E-6BF9-FD06-6D026F4ED802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7FA5E3DE-6A1D-A2E3-4D13-4F01A148740E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BC6F347A-61BF-EAC3-0DE9-C01517C3C74D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94C65EAB-0F94-8562-B4B7-C6D862B65C04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34A513AC-50AD-E365-750C-E832EC97292D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424A54BE-BF57-930C-0440-9D2A4E9EB22B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419DC452-EA90-D3D9-8D44-65C75E02730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9C65CB4F-843D-3A43-2DDF-CD561800DC86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56F680D0-2609-683F-7C68-E14946A614F7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6833BBFD-7248-A784-2C5B-72E3F21AE5C0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0F0D84F5-6211-652C-8E26-2729C0246D3B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CB2F76FF-D0AE-A6D6-8D98-696473ED21EF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411285B2-C449-8681-312B-4ACA725FBBD3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B485C6CA-792C-483F-6100-178F8C1E0E87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DE2D2A51-576B-A0D1-651E-40088CDEEE5D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64C3957F-8498-D2EE-29BF-0B9D57DE2569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08854E62-743D-C3B1-052E-FA4741738C29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22E2C8E2-CF15-E332-0A2E-5693427A09FF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C1B8313B-0056-B507-1BFC-80FF4DB37D6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1D2BC0F9-A6FE-A49A-44D9-FD3757AEA47F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572BF318-33DD-3FFE-3B76-23D0CC2C5415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55613F41-F42F-88F3-4D96-A7D34DFAB0B7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CE02E44D-EB4A-E42F-6BD5-CF357BFE2ECA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C0EB29E4-BED9-8387-532B-9B8B161D98F5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5A0529DB-5649-F0EC-D5AA-29590FC2061C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D7470443-3619-F7C7-F5D0-2DFE4E995D76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4C5E4B37-6B50-1089-DA07-FD18825019EB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ACC45C17-23FA-D830-A577-5C28F4B9E498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3D1D9CFB-FADA-B1E7-2DE6-BEDD17E2123F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8023FE2E-9ED8-3A40-7A35-1E461648AF8C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4E98F177-5BB1-F695-40DE-FE918C35E83C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779F949B-8959-700E-F9C2-3BD62DEEB066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A693448A-0CCF-B197-C580-394B4F4FDE99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E38CC6AA-86D9-7006-B75F-8277A49A1C5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A33CA7FC-8111-560C-A23D-57AEFB17E286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DB85876D-3F34-6DA4-6F11-A1C7B7411E0B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2E42953-C762-2B77-F3C6-C340634426A8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7CD7063C-EFB6-6B52-B4BF-D26B4A22ECB3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64E41A87-81CC-F16F-C2B8-A4804E0B9227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44A936D8-3F83-42FE-03D7-DBB626FE1A8C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C8FD2E9F-B39C-2AAB-D15F-3234F571C1C3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46FB3CCE-0559-46CA-1BE4-8B7BB55E13DE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87BF9B96-82EC-88C1-A2C9-D27BDCA6A415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684E55EF-3264-99D7-451B-F9BF30E20F02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1AAF4182-B993-F414-CD9B-E22C272E4B0E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369CB8E5-1159-034B-175F-0E2A84E22E4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03743AF4-C141-962F-BD49-16E044A75D82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88D31F6E-F887-ABA1-ABE7-75BAB5F5C8E4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09EF8C7C-7F52-09A9-B18F-93AC869D2D8C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21D97649-8336-4BF3-2B26-61E2416176C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CEB89674-6E4B-2658-3C9D-72F45F7FF4D2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B4047320-CFAE-176B-4B90-0E93E341867A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638D495A-B805-8878-CE92-6BE8F38F91C7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6B6F98B1-31D1-B5E8-2846-07F809E08E29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BB5C7FEC-D7E9-50DD-523D-6B385E3E5650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454AC107-1BA8-5079-C356-5A166914C96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3FA5EFE2-6D45-1D51-715D-B73F210DB187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2D0EE63F-F6F1-5572-CDDB-4473B1E52CC1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F239034E-F345-B479-AE92-6BC2EF87B902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C36F5580-264D-D969-AC5B-FE51739C6B35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48757B96-F8F0-7359-FD8F-C45D14562365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C7C3689D-EC83-9C25-2D2D-B54D6AFFCBE0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7B456C43-A424-7F22-9CE2-08015DD709A1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4318E356-229F-E60A-A353-ECAF37C90BA6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48DDAADD-71E7-BA04-5C9D-A81342D35A42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573C275B-9D54-8B0E-D5EB-9E48276BD996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F5B0D024-A5BE-0D73-C6E4-BAC731546253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1891681D-A4C7-F1DC-7449-BCE366C6AE7B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6C1D77E0-FF03-4761-5F5F-FB208B901BA4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8503107B-D1DC-ECA6-6304-40B66591DC78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A84F7B6F-9408-1FB5-335B-56BEFE62CECE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63E690FA-9DBB-BD38-5538-A16E0AC2E22E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0A2D42D-F280-69FD-9FE2-C0D8FA1C10AC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1622085A-9A7F-10D8-26B5-99619464CA2C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BD52366A-C871-5050-BD59-21EB40CF6E5D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7B9319CC-3369-4C21-3B7A-DC7FA414DA7A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C47752A-619A-F292-0178-C9D28F09E721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D33E5B-9F91-9589-929B-09F343832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6ECB5-E4B2-F8F2-5D2C-3F9BBD15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8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D9109-D684-ACB3-A886-D8AEA1D0B256}"/>
              </a:ext>
            </a:extLst>
          </p:cNvPr>
          <p:cNvSpPr txBox="1"/>
          <p:nvPr/>
        </p:nvSpPr>
        <p:spPr>
          <a:xfrm>
            <a:off x="416418" y="1251284"/>
            <a:ext cx="8779718" cy="403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Quantum Key Distribution ensures future-safe encryption.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The BB84 protocol is effective even with eavesdropping attempts.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AI enhances QKD by correcting quantum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Visual tools improve the understanding and presentation of quantum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i="1" dirty="0"/>
              <a:t>Ready for real-world application in quantum-secure networks.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Future Enhancements: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Implementation Possibilities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Real-Time QKD on Quantum Networks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Advanced AL models (</a:t>
            </a:r>
            <a:r>
              <a:rPr lang="en-IN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</a:t>
            </a:r>
            <a:r>
              <a:rPr lang="en-IN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LSTM, CNN)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292443F7-11A9-F7BA-22DC-10C422CDA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2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2C88C-C84D-B543-D550-2D60C2BFF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5D960D0-9337-B60E-CA3D-C59C93781B63}"/>
              </a:ext>
            </a:extLst>
          </p:cNvPr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E3F5CF-34CA-CFB0-465D-B30029E2B64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E4BB4E1-F148-0081-588C-2BB992B119CF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B11FD3A9-ED2F-970C-82C4-2A4C6D0D1E2C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A2AAB3B3-10FE-E391-0B91-F2D246CFEEF0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DD326016-A71A-256B-21EB-09B46A78A9FC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2E161227-4700-C288-F29E-9D3158E559FE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F112E36C-D382-13FF-46BB-829B580AA73B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6E2991A7-F127-814E-FCC6-70D4FD0C00DF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0104729-43CF-CB86-B515-A595F194B44C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58C229A0-0328-5ECF-92FD-4F3EE38F107D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E421F334-B221-7907-FF6D-23D5877A9728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115A805B-FA09-DA60-89FB-B48890FF1D1D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27778494-38ED-2315-B52B-538BE9585360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119C6B49-8F3A-9895-54EC-CDDF2CCFB585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BF095371-5C37-A8C4-012D-6D5315A07289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22FF0FC9-6114-9540-4459-2F17587A90E4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3D87D50E-F0FE-25AE-2DF0-64EAF3A64BD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E8F61D0-4B70-D950-3668-FC52F95F21FA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634F65AA-7EBB-4072-85D6-B9F3CDF540FE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F3869553-9634-FBC5-6666-028B101AD639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E6580FC2-F91B-6400-63DB-F8E74E0E65AA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87BA2196-EB96-DF14-CC5C-BADC2D65AC7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260EB42A-B84A-1BA5-170B-11A5926B72E2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A44A53F9-A8E0-165B-427E-419C9B6D0AA9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E3924C6-D4F8-9350-9835-328885102098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E58834CB-3D38-7A02-CB53-0F6114319AD1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0B82FEC0-22B9-1637-D7D1-A52793D60AC5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EB4DCC1-EE92-76FA-ED06-F91452D139B1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8C937CA8-CC99-B65D-74F5-1AE3894FEC6C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2E3B61C7-4B50-456B-EA17-9643884D1009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F950F603-3ABD-46D2-B682-8DEB62B32AC9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0D68DCF6-771F-8BF4-F9FB-342205EE8EA8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41D6977B-C4D2-E7F0-B7A4-977CE9C9421D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A64D0A58-19DF-D84F-5C29-0AF30E08A325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17D1876F-E599-DDED-4D98-87F78D48D1B5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4C2D1D25-B370-E761-DFDC-74961BDE0773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520A3E41-8185-17A4-1AF4-03D75D64C86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9DAF293-7C0A-F750-225C-27D98A25E137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E5B2EB13-5DAB-16DA-645A-2E7AF434A7A5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225FEB6A-9E67-A57B-FF64-504755234E45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BE700A30-7F69-DC01-0247-8210AD3E0F18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641F40BA-62DE-291D-7049-B0BAF4013A29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526D8067-FA00-568A-D90E-9ECFC48E1112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514CCA31-4222-BB05-7FD5-91E21D07B97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66F500AE-B78D-941A-545B-6B19792F8B28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40627A98-07CA-0904-A42D-1C07A6215F9F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EF307C6B-D42E-D9D2-2345-C170CA361639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8FD954AB-4821-CD59-436C-E4949F810E31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4F7C0F92-57A4-281D-9F4B-FE2A0DC0AE02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91D65FDA-4706-780D-E30D-11DAFAA64ACC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51E6CBE9-FA5B-C9B3-D7CB-BD20F1265338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F0F61DD3-6168-CE9B-241F-6064264A3380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C5FF22CD-6281-E610-95D1-4A20BFC4BEEA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538559A5-9BF1-1FAE-B674-C353FF881868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5D2DC6A6-6326-5A2A-59C9-EAA4B8775AED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A5A3DB18-36F1-249F-B395-F0FEACF7596A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3713F40D-81C0-CC2E-2D43-5995BFE65A50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6CF58D1F-4199-5F2C-8ACD-CC71FCC58A73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DC8A813D-B88C-496C-9944-B4AC0D1DEA16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AA329A1B-08F4-AF6D-6EE4-B5A1D058D3C6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FF782A42-461A-9AA7-3D4E-BF45308D9AA4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EAAF5F8E-E57F-5293-87FE-D77FE789C899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07F97335-4933-3325-6473-0BF8AD1F5C29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A3D2151D-2831-6F9C-A0B7-5388DA84CC3F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07126B9B-2AB4-F426-151C-8A718C889F25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870056D5-51A2-4B3B-DB0B-48192ADB763B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B2F028FD-7B5C-5BF2-01E4-B86F0A13237B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2C0F71AB-5F50-18F7-6DCC-0D1C730FCB0C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E0741BF4-DFD4-7D49-A0A2-FC086E1C3F22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99D55491-A976-1ABF-BB62-C14E7E8D6D55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07A0ABB4-CB01-8601-115F-ACE6333086F0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0B7C4EBE-E78D-B8D6-86FF-BF66BF022BCF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295B27BC-647D-FA5D-B7C3-61CFCC8D4B24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B58CE17-6329-2AA9-895C-0C87916A59DE}"/>
              </a:ext>
            </a:extLst>
          </p:cNvPr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6CBFC8AC-E4D2-369B-6793-2C1E7F001962}"/>
              </a:ext>
            </a:extLst>
          </p:cNvPr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80AD36C0-9A4C-376B-A866-6E52E8985639}"/>
              </a:ext>
            </a:extLst>
          </p:cNvPr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EE6AE616-9B36-1A16-8CD5-3E0D83A85F0C}"/>
              </a:ext>
            </a:extLst>
          </p:cNvPr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60316703-E9C8-EDAF-B9A3-1BADCDFE653A}"/>
              </a:ext>
            </a:extLst>
          </p:cNvPr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6D5B9-2B69-7CB3-89C0-F228680CC5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F89FA-8079-4531-5DE8-97B4D564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96543-CD92-60A4-E100-8036D9901AEF}"/>
              </a:ext>
            </a:extLst>
          </p:cNvPr>
          <p:cNvSpPr txBox="1"/>
          <p:nvPr/>
        </p:nvSpPr>
        <p:spPr>
          <a:xfrm>
            <a:off x="416418" y="1251284"/>
            <a:ext cx="8779718" cy="4724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Bennett, C. H., &amp; Brassard, G. (1984). </a:t>
            </a:r>
            <a:r>
              <a:rPr lang="en-IN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Quantum cryptography: Public key distribution and coin tossing.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Proceedings of IEEE International Conference on Computers, Systems and Signal Processing.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Documentation: https://qiskit.org/documentation/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Cirq Documentation: https://quantumai.google/cirq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Nielsen, M. A., &amp; Chuang, I. L. (2010). </a:t>
            </a:r>
            <a:r>
              <a:rPr lang="en-IN" sz="1800" i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Quantum Computation and Quantum Information.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 Quantum Experience: </a:t>
            </a:r>
            <a:r>
              <a:rPr lang="en-IN" sz="18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https://quantum-computing.ibm.com/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Scikit-learn: </a:t>
            </a:r>
            <a:r>
              <a:rPr lang="en-IN" sz="18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 Documentation: </a:t>
            </a:r>
            <a:r>
              <a:rPr lang="en-IN" sz="1800" u="sng" kern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https://www.tensorflow.org/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i="1" dirty="0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0934C30A-8271-5C8F-C05B-261425C1D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3738" y="338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90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2578</TotalTime>
  <Words>584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Symbol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SUNIL CHOPDE</cp:lastModifiedBy>
  <cp:revision>118</cp:revision>
  <dcterms:created xsi:type="dcterms:W3CDTF">2024-06-03T04:50:38Z</dcterms:created>
  <dcterms:modified xsi:type="dcterms:W3CDTF">2025-04-06T22:03:41Z</dcterms:modified>
</cp:coreProperties>
</file>