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25"/>
  </p:notesMasterIdLst>
  <p:sldIdLst>
    <p:sldId id="2561" r:id="rId2"/>
    <p:sldId id="2562" r:id="rId3"/>
    <p:sldId id="2567" r:id="rId4"/>
    <p:sldId id="2568" r:id="rId5"/>
    <p:sldId id="2569" r:id="rId6"/>
    <p:sldId id="2571" r:id="rId7"/>
    <p:sldId id="2572" r:id="rId8"/>
    <p:sldId id="2573" r:id="rId9"/>
    <p:sldId id="2584" r:id="rId10"/>
    <p:sldId id="2585" r:id="rId11"/>
    <p:sldId id="2575" r:id="rId12"/>
    <p:sldId id="2576" r:id="rId13"/>
    <p:sldId id="2577" r:id="rId14"/>
    <p:sldId id="2578" r:id="rId15"/>
    <p:sldId id="2579" r:id="rId16"/>
    <p:sldId id="2580" r:id="rId17"/>
    <p:sldId id="2581" r:id="rId18"/>
    <p:sldId id="2587" r:id="rId19"/>
    <p:sldId id="2588" r:id="rId20"/>
    <p:sldId id="2590" r:id="rId21"/>
    <p:sldId id="2589" r:id="rId22"/>
    <p:sldId id="2586" r:id="rId23"/>
    <p:sldId id="25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vanced Concepts of Trees in Data Structures: DFS, BFS, and Dynamic Programming" id="{000E5882-4523-4C79-8FC9-B1056100799C}">
          <p14:sldIdLst>
            <p14:sldId id="2561"/>
            <p14:sldId id="2562"/>
          </p14:sldIdLst>
        </p14:section>
        <p14:section name="Depth-First Search (DFS)" id="{874FF047-71D0-4699-8D39-9C0D9EB449FA}">
          <p14:sldIdLst>
            <p14:sldId id="2567"/>
            <p14:sldId id="2568"/>
            <p14:sldId id="2569"/>
          </p14:sldIdLst>
        </p14:section>
        <p14:section name="Breadth-First Search (BFS)" id="{8D06C524-ED7F-4BE6-A0C8-3D1CA3F317AE}">
          <p14:sldIdLst>
            <p14:sldId id="2571"/>
            <p14:sldId id="2572"/>
            <p14:sldId id="2573"/>
            <p14:sldId id="2584"/>
            <p14:sldId id="2585"/>
          </p14:sldIdLst>
        </p14:section>
        <p14:section name="Dynamic Programming on Trees" id="{A2821728-B559-49F9-B03E-C8C670BBF310}">
          <p14:sldIdLst>
            <p14:sldId id="2575"/>
            <p14:sldId id="2576"/>
            <p14:sldId id="2577"/>
            <p14:sldId id="2578"/>
          </p14:sldIdLst>
        </p14:section>
        <p14:section name="Practical Applications and Advanced Techniques" id="{193BC03B-26F7-4DF6-84CA-7C119FC4FBFA}">
          <p14:sldIdLst>
            <p14:sldId id="2579"/>
            <p14:sldId id="2580"/>
            <p14:sldId id="2581"/>
            <p14:sldId id="2587"/>
            <p14:sldId id="2588"/>
            <p14:sldId id="2590"/>
            <p14:sldId id="2589"/>
            <p14:sldId id="2586"/>
          </p14:sldIdLst>
        </p14:section>
        <p14:section name="Conclusion" id="{CDDF01AD-ADED-40A9-A580-A7B326D954D8}">
          <p14:sldIdLst>
            <p14:sldId id="25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AA8E8D-4978-4524-9620-FF1EA0267DF4}" v="142" dt="2025-06-21T07:35:56.752"/>
  </p1510:revLst>
</p1510:revInfo>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0294" autoAdjust="0"/>
  </p:normalViewPr>
  <p:slideViewPr>
    <p:cSldViewPr snapToGrid="0">
      <p:cViewPr>
        <p:scale>
          <a:sx n="82" d="100"/>
          <a:sy n="82" d="100"/>
        </p:scale>
        <p:origin x="672" y="-17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tha Agarwal" userId="410982e4-1d89-4d21-bfcc-56415f9c4610" providerId="ADAL" clId="{B6AA8E8D-4978-4524-9620-FF1EA0267DF4}"/>
    <pc:docChg chg="undo custSel addSld delSld modSld sldOrd modSection">
      <pc:chgData name="Astha Agarwal" userId="410982e4-1d89-4d21-bfcc-56415f9c4610" providerId="ADAL" clId="{B6AA8E8D-4978-4524-9620-FF1EA0267DF4}" dt="2025-06-21T07:35:56.752" v="410"/>
      <pc:docMkLst>
        <pc:docMk/>
      </pc:docMkLst>
      <pc:sldChg chg="addSp delSp modSp mod">
        <pc:chgData name="Astha Agarwal" userId="410982e4-1d89-4d21-bfcc-56415f9c4610" providerId="ADAL" clId="{B6AA8E8D-4978-4524-9620-FF1EA0267DF4}" dt="2025-06-21T06:42:13.448" v="403" actId="27614"/>
        <pc:sldMkLst>
          <pc:docMk/>
          <pc:sldMk cId="1729762148" sldId="2568"/>
        </pc:sldMkLst>
        <pc:spChg chg="mod">
          <ac:chgData name="Astha Agarwal" userId="410982e4-1d89-4d21-bfcc-56415f9c4610" providerId="ADAL" clId="{B6AA8E8D-4978-4524-9620-FF1EA0267DF4}" dt="2025-06-21T06:42:08.785" v="402" actId="26606"/>
          <ac:spMkLst>
            <pc:docMk/>
            <pc:sldMk cId="1729762148" sldId="2568"/>
            <ac:spMk id="2" creationId="{F92A3506-99AF-7901-7F7C-EED3A1909179}"/>
          </ac:spMkLst>
        </pc:spChg>
        <pc:spChg chg="mod">
          <ac:chgData name="Astha Agarwal" userId="410982e4-1d89-4d21-bfcc-56415f9c4610" providerId="ADAL" clId="{B6AA8E8D-4978-4524-9620-FF1EA0267DF4}" dt="2025-06-21T06:42:08.785" v="402" actId="26606"/>
          <ac:spMkLst>
            <pc:docMk/>
            <pc:sldMk cId="1729762148" sldId="2568"/>
            <ac:spMk id="4" creationId="{2D2C8307-8C17-99DB-4F0D-AFA5808381F5}"/>
          </ac:spMkLst>
        </pc:spChg>
        <pc:spChg chg="add del mod">
          <ac:chgData name="Astha Agarwal" userId="410982e4-1d89-4d21-bfcc-56415f9c4610" providerId="ADAL" clId="{B6AA8E8D-4978-4524-9620-FF1EA0267DF4}" dt="2025-06-21T04:19:53.496" v="86" actId="478"/>
          <ac:spMkLst>
            <pc:docMk/>
            <pc:sldMk cId="1729762148" sldId="2568"/>
            <ac:spMk id="6" creationId="{2D3DBDC9-5889-6136-729B-EB6BAE45D499}"/>
          </ac:spMkLst>
        </pc:spChg>
        <pc:spChg chg="del">
          <ac:chgData name="Astha Agarwal" userId="410982e4-1d89-4d21-bfcc-56415f9c4610" providerId="ADAL" clId="{B6AA8E8D-4978-4524-9620-FF1EA0267DF4}" dt="2025-06-21T06:42:08.785" v="402" actId="26606"/>
          <ac:spMkLst>
            <pc:docMk/>
            <pc:sldMk cId="1729762148" sldId="2568"/>
            <ac:spMk id="10" creationId="{774A975B-A886-5202-0489-6965514A0D14}"/>
          </ac:spMkLst>
        </pc:spChg>
        <pc:spChg chg="del">
          <ac:chgData name="Astha Agarwal" userId="410982e4-1d89-4d21-bfcc-56415f9c4610" providerId="ADAL" clId="{B6AA8E8D-4978-4524-9620-FF1EA0267DF4}" dt="2025-06-21T06:42:08.785" v="402" actId="26606"/>
          <ac:spMkLst>
            <pc:docMk/>
            <pc:sldMk cId="1729762148" sldId="2568"/>
            <ac:spMk id="12" creationId="{9EE42DCE-4A4F-44C4-84E5-261B3BEEF1DA}"/>
          </ac:spMkLst>
        </pc:spChg>
        <pc:spChg chg="del">
          <ac:chgData name="Astha Agarwal" userId="410982e4-1d89-4d21-bfcc-56415f9c4610" providerId="ADAL" clId="{B6AA8E8D-4978-4524-9620-FF1EA0267DF4}" dt="2025-06-21T06:42:08.785" v="402" actId="26606"/>
          <ac:spMkLst>
            <pc:docMk/>
            <pc:sldMk cId="1729762148" sldId="2568"/>
            <ac:spMk id="14" creationId="{887F59F2-5FBC-40CD-AD35-376AECE49EA6}"/>
          </ac:spMkLst>
        </pc:spChg>
        <pc:spChg chg="add">
          <ac:chgData name="Astha Agarwal" userId="410982e4-1d89-4d21-bfcc-56415f9c4610" providerId="ADAL" clId="{B6AA8E8D-4978-4524-9620-FF1EA0267DF4}" dt="2025-06-21T06:42:08.785" v="402" actId="26606"/>
          <ac:spMkLst>
            <pc:docMk/>
            <pc:sldMk cId="1729762148" sldId="2568"/>
            <ac:spMk id="3079" creationId="{774A975B-A886-5202-0489-6965514A0D14}"/>
          </ac:spMkLst>
        </pc:spChg>
        <pc:spChg chg="add">
          <ac:chgData name="Astha Agarwal" userId="410982e4-1d89-4d21-bfcc-56415f9c4610" providerId="ADAL" clId="{B6AA8E8D-4978-4524-9620-FF1EA0267DF4}" dt="2025-06-21T06:42:08.785" v="402" actId="26606"/>
          <ac:spMkLst>
            <pc:docMk/>
            <pc:sldMk cId="1729762148" sldId="2568"/>
            <ac:spMk id="3081" creationId="{34C0330F-1D4F-4552-B799-615DD237B6DE}"/>
          </ac:spMkLst>
        </pc:spChg>
        <pc:spChg chg="add">
          <ac:chgData name="Astha Agarwal" userId="410982e4-1d89-4d21-bfcc-56415f9c4610" providerId="ADAL" clId="{B6AA8E8D-4978-4524-9620-FF1EA0267DF4}" dt="2025-06-21T06:42:08.785" v="402" actId="26606"/>
          <ac:spMkLst>
            <pc:docMk/>
            <pc:sldMk cId="1729762148" sldId="2568"/>
            <ac:spMk id="3083" creationId="{0F583F60-6F8B-B498-CB88-B1AA0648AC5C}"/>
          </ac:spMkLst>
        </pc:spChg>
        <pc:picChg chg="del">
          <ac:chgData name="Astha Agarwal" userId="410982e4-1d89-4d21-bfcc-56415f9c4610" providerId="ADAL" clId="{B6AA8E8D-4978-4524-9620-FF1EA0267DF4}" dt="2025-06-21T04:19:49.211" v="84" actId="478"/>
          <ac:picMkLst>
            <pc:docMk/>
            <pc:sldMk cId="1729762148" sldId="2568"/>
            <ac:picMk id="5" creationId="{47239B2E-C00A-437D-B6FF-66058BD636BF}"/>
          </ac:picMkLst>
        </pc:picChg>
        <pc:picChg chg="add mod">
          <ac:chgData name="Astha Agarwal" userId="410982e4-1d89-4d21-bfcc-56415f9c4610" providerId="ADAL" clId="{B6AA8E8D-4978-4524-9620-FF1EA0267DF4}" dt="2025-06-21T06:42:08.785" v="402" actId="26606"/>
          <ac:picMkLst>
            <pc:docMk/>
            <pc:sldMk cId="1729762148" sldId="2568"/>
            <ac:picMk id="7" creationId="{686E95FE-7D55-CD7E-5962-07C016CDE6EB}"/>
          </ac:picMkLst>
        </pc:picChg>
        <pc:picChg chg="add mod ord">
          <ac:chgData name="Astha Agarwal" userId="410982e4-1d89-4d21-bfcc-56415f9c4610" providerId="ADAL" clId="{B6AA8E8D-4978-4524-9620-FF1EA0267DF4}" dt="2025-06-21T06:42:13.448" v="403" actId="27614"/>
          <ac:picMkLst>
            <pc:docMk/>
            <pc:sldMk cId="1729762148" sldId="2568"/>
            <ac:picMk id="3074" creationId="{448AF9BC-B2BE-6CB7-61E9-5EFBF73FE08C}"/>
          </ac:picMkLst>
        </pc:picChg>
      </pc:sldChg>
      <pc:sldChg chg="del">
        <pc:chgData name="Astha Agarwal" userId="410982e4-1d89-4d21-bfcc-56415f9c4610" providerId="ADAL" clId="{B6AA8E8D-4978-4524-9620-FF1EA0267DF4}" dt="2025-06-21T03:59:38.988" v="46" actId="47"/>
        <pc:sldMkLst>
          <pc:docMk/>
          <pc:sldMk cId="3301549467" sldId="2570"/>
        </pc:sldMkLst>
      </pc:sldChg>
      <pc:sldChg chg="addSp delSp modSp mod">
        <pc:chgData name="Astha Agarwal" userId="410982e4-1d89-4d21-bfcc-56415f9c4610" providerId="ADAL" clId="{B6AA8E8D-4978-4524-9620-FF1EA0267DF4}" dt="2025-06-21T06:41:23.067" v="391" actId="962"/>
        <pc:sldMkLst>
          <pc:docMk/>
          <pc:sldMk cId="2870523323" sldId="2572"/>
        </pc:sldMkLst>
        <pc:spChg chg="mod">
          <ac:chgData name="Astha Agarwal" userId="410982e4-1d89-4d21-bfcc-56415f9c4610" providerId="ADAL" clId="{B6AA8E8D-4978-4524-9620-FF1EA0267DF4}" dt="2025-06-21T06:41:18.378" v="389" actId="26606"/>
          <ac:spMkLst>
            <pc:docMk/>
            <pc:sldMk cId="2870523323" sldId="2572"/>
            <ac:spMk id="2" creationId="{1BDE80A7-8AF6-3C17-4203-C2FB19552B13}"/>
          </ac:spMkLst>
        </pc:spChg>
        <pc:spChg chg="mod ord">
          <ac:chgData name="Astha Agarwal" userId="410982e4-1d89-4d21-bfcc-56415f9c4610" providerId="ADAL" clId="{B6AA8E8D-4978-4524-9620-FF1EA0267DF4}" dt="2025-06-21T06:41:18.378" v="389" actId="26606"/>
          <ac:spMkLst>
            <pc:docMk/>
            <pc:sldMk cId="2870523323" sldId="2572"/>
            <ac:spMk id="4" creationId="{4DCE933C-BA34-0890-7B43-380E645EF656}"/>
          </ac:spMkLst>
        </pc:spChg>
        <pc:spChg chg="add del mod">
          <ac:chgData name="Astha Agarwal" userId="410982e4-1d89-4d21-bfcc-56415f9c4610" providerId="ADAL" clId="{B6AA8E8D-4978-4524-9620-FF1EA0267DF4}" dt="2025-06-21T04:18:01.664" v="81" actId="478"/>
          <ac:spMkLst>
            <pc:docMk/>
            <pc:sldMk cId="2870523323" sldId="2572"/>
            <ac:spMk id="6" creationId="{58A09078-37E2-E816-268D-1B864E0C3E41}"/>
          </ac:spMkLst>
        </pc:spChg>
        <pc:spChg chg="add del">
          <ac:chgData name="Astha Agarwal" userId="410982e4-1d89-4d21-bfcc-56415f9c4610" providerId="ADAL" clId="{B6AA8E8D-4978-4524-9620-FF1EA0267DF4}" dt="2025-06-21T06:41:18.378" v="389" actId="26606"/>
          <ac:spMkLst>
            <pc:docMk/>
            <pc:sldMk cId="2870523323" sldId="2572"/>
            <ac:spMk id="10" creationId="{774A975B-A886-5202-0489-6965514A0D14}"/>
          </ac:spMkLst>
        </pc:spChg>
        <pc:spChg chg="add del">
          <ac:chgData name="Astha Agarwal" userId="410982e4-1d89-4d21-bfcc-56415f9c4610" providerId="ADAL" clId="{B6AA8E8D-4978-4524-9620-FF1EA0267DF4}" dt="2025-06-21T06:41:18.378" v="389" actId="26606"/>
          <ac:spMkLst>
            <pc:docMk/>
            <pc:sldMk cId="2870523323" sldId="2572"/>
            <ac:spMk id="12" creationId="{E8873F53-55B7-4E34-B697-201CF2F10D35}"/>
          </ac:spMkLst>
        </pc:spChg>
        <pc:spChg chg="add del">
          <ac:chgData name="Astha Agarwal" userId="410982e4-1d89-4d21-bfcc-56415f9c4610" providerId="ADAL" clId="{B6AA8E8D-4978-4524-9620-FF1EA0267DF4}" dt="2025-06-21T06:41:18.378" v="389" actId="26606"/>
          <ac:spMkLst>
            <pc:docMk/>
            <pc:sldMk cId="2870523323" sldId="2572"/>
            <ac:spMk id="14" creationId="{FD90D0AA-A57E-2DE9-0CE8-B7B306878448}"/>
          </ac:spMkLst>
        </pc:spChg>
        <pc:spChg chg="add del">
          <ac:chgData name="Astha Agarwal" userId="410982e4-1d89-4d21-bfcc-56415f9c4610" providerId="ADAL" clId="{B6AA8E8D-4978-4524-9620-FF1EA0267DF4}" dt="2025-06-21T06:41:08.484" v="382" actId="26606"/>
          <ac:spMkLst>
            <pc:docMk/>
            <pc:sldMk cId="2870523323" sldId="2572"/>
            <ac:spMk id="2054" creationId="{774A975B-A886-5202-0489-6965514A0D14}"/>
          </ac:spMkLst>
        </pc:spChg>
        <pc:spChg chg="add del">
          <ac:chgData name="Astha Agarwal" userId="410982e4-1d89-4d21-bfcc-56415f9c4610" providerId="ADAL" clId="{B6AA8E8D-4978-4524-9620-FF1EA0267DF4}" dt="2025-06-21T06:41:08.484" v="382" actId="26606"/>
          <ac:spMkLst>
            <pc:docMk/>
            <pc:sldMk cId="2870523323" sldId="2572"/>
            <ac:spMk id="2055" creationId="{34C0330F-1D4F-4552-B799-615DD237B6DE}"/>
          </ac:spMkLst>
        </pc:spChg>
        <pc:spChg chg="add del">
          <ac:chgData name="Astha Agarwal" userId="410982e4-1d89-4d21-bfcc-56415f9c4610" providerId="ADAL" clId="{B6AA8E8D-4978-4524-9620-FF1EA0267DF4}" dt="2025-06-21T06:41:08.484" v="382" actId="26606"/>
          <ac:spMkLst>
            <pc:docMk/>
            <pc:sldMk cId="2870523323" sldId="2572"/>
            <ac:spMk id="2056" creationId="{0F583F60-6F8B-B498-CB88-B1AA0648AC5C}"/>
          </ac:spMkLst>
        </pc:spChg>
        <pc:spChg chg="add del">
          <ac:chgData name="Astha Agarwal" userId="410982e4-1d89-4d21-bfcc-56415f9c4610" providerId="ADAL" clId="{B6AA8E8D-4978-4524-9620-FF1EA0267DF4}" dt="2025-06-21T06:40:08.195" v="378" actId="26606"/>
          <ac:spMkLst>
            <pc:docMk/>
            <pc:sldMk cId="2870523323" sldId="2572"/>
            <ac:spMk id="2057" creationId="{774A975B-A886-5202-0489-6965514A0D14}"/>
          </ac:spMkLst>
        </pc:spChg>
        <pc:spChg chg="add del">
          <ac:chgData name="Astha Agarwal" userId="410982e4-1d89-4d21-bfcc-56415f9c4610" providerId="ADAL" clId="{B6AA8E8D-4978-4524-9620-FF1EA0267DF4}" dt="2025-06-21T06:41:12.666" v="384" actId="26606"/>
          <ac:spMkLst>
            <pc:docMk/>
            <pc:sldMk cId="2870523323" sldId="2572"/>
            <ac:spMk id="2058" creationId="{774A975B-A886-5202-0489-6965514A0D14}"/>
          </ac:spMkLst>
        </pc:spChg>
        <pc:spChg chg="add del">
          <ac:chgData name="Astha Agarwal" userId="410982e4-1d89-4d21-bfcc-56415f9c4610" providerId="ADAL" clId="{B6AA8E8D-4978-4524-9620-FF1EA0267DF4}" dt="2025-06-21T06:40:08.195" v="378" actId="26606"/>
          <ac:spMkLst>
            <pc:docMk/>
            <pc:sldMk cId="2870523323" sldId="2572"/>
            <ac:spMk id="2059" creationId="{A082E5AA-6E5F-4FCC-8C41-11E32F833BFC}"/>
          </ac:spMkLst>
        </pc:spChg>
        <pc:spChg chg="add del">
          <ac:chgData name="Astha Agarwal" userId="410982e4-1d89-4d21-bfcc-56415f9c4610" providerId="ADAL" clId="{B6AA8E8D-4978-4524-9620-FF1EA0267DF4}" dt="2025-06-21T06:41:12.666" v="384" actId="26606"/>
          <ac:spMkLst>
            <pc:docMk/>
            <pc:sldMk cId="2870523323" sldId="2572"/>
            <ac:spMk id="2060" creationId="{839C2F19-8FC2-4576-A76C-228178053632}"/>
          </ac:spMkLst>
        </pc:spChg>
        <pc:spChg chg="add del">
          <ac:chgData name="Astha Agarwal" userId="410982e4-1d89-4d21-bfcc-56415f9c4610" providerId="ADAL" clId="{B6AA8E8D-4978-4524-9620-FF1EA0267DF4}" dt="2025-06-21T06:40:08.195" v="378" actId="26606"/>
          <ac:spMkLst>
            <pc:docMk/>
            <pc:sldMk cId="2870523323" sldId="2572"/>
            <ac:spMk id="2061" creationId="{92BE0106-0C20-465B-A1BE-0BAC2737B1AD}"/>
          </ac:spMkLst>
        </pc:spChg>
        <pc:spChg chg="add del">
          <ac:chgData name="Astha Agarwal" userId="410982e4-1d89-4d21-bfcc-56415f9c4610" providerId="ADAL" clId="{B6AA8E8D-4978-4524-9620-FF1EA0267DF4}" dt="2025-06-21T06:41:12.666" v="384" actId="26606"/>
          <ac:spMkLst>
            <pc:docMk/>
            <pc:sldMk cId="2870523323" sldId="2572"/>
            <ac:spMk id="2062" creationId="{2CA7A481-09B7-459B-9BA1-EA1BEB4FC247}"/>
          </ac:spMkLst>
        </pc:spChg>
        <pc:spChg chg="add del">
          <ac:chgData name="Astha Agarwal" userId="410982e4-1d89-4d21-bfcc-56415f9c4610" providerId="ADAL" clId="{B6AA8E8D-4978-4524-9620-FF1EA0267DF4}" dt="2025-06-21T06:40:08.195" v="378" actId="26606"/>
          <ac:spMkLst>
            <pc:docMk/>
            <pc:sldMk cId="2870523323" sldId="2572"/>
            <ac:spMk id="2063" creationId="{4A3D569D-D3A6-49CA-A483-291E95DACA14}"/>
          </ac:spMkLst>
        </pc:spChg>
        <pc:spChg chg="add del">
          <ac:chgData name="Astha Agarwal" userId="410982e4-1d89-4d21-bfcc-56415f9c4610" providerId="ADAL" clId="{B6AA8E8D-4978-4524-9620-FF1EA0267DF4}" dt="2025-06-21T06:41:16.186" v="386" actId="26606"/>
          <ac:spMkLst>
            <pc:docMk/>
            <pc:sldMk cId="2870523323" sldId="2572"/>
            <ac:spMk id="2064" creationId="{774A975B-A886-5202-0489-6965514A0D14}"/>
          </ac:spMkLst>
        </pc:spChg>
        <pc:spChg chg="add del">
          <ac:chgData name="Astha Agarwal" userId="410982e4-1d89-4d21-bfcc-56415f9c4610" providerId="ADAL" clId="{B6AA8E8D-4978-4524-9620-FF1EA0267DF4}" dt="2025-06-21T06:40:10.312" v="380" actId="26606"/>
          <ac:spMkLst>
            <pc:docMk/>
            <pc:sldMk cId="2870523323" sldId="2572"/>
            <ac:spMk id="2065" creationId="{774A975B-A886-5202-0489-6965514A0D14}"/>
          </ac:spMkLst>
        </pc:spChg>
        <pc:spChg chg="add del">
          <ac:chgData name="Astha Agarwal" userId="410982e4-1d89-4d21-bfcc-56415f9c4610" providerId="ADAL" clId="{B6AA8E8D-4978-4524-9620-FF1EA0267DF4}" dt="2025-06-21T06:40:10.312" v="380" actId="26606"/>
          <ac:spMkLst>
            <pc:docMk/>
            <pc:sldMk cId="2870523323" sldId="2572"/>
            <ac:spMk id="2066" creationId="{34C0330F-1D4F-4552-B799-615DD237B6DE}"/>
          </ac:spMkLst>
        </pc:spChg>
        <pc:spChg chg="add del">
          <ac:chgData name="Astha Agarwal" userId="410982e4-1d89-4d21-bfcc-56415f9c4610" providerId="ADAL" clId="{B6AA8E8D-4978-4524-9620-FF1EA0267DF4}" dt="2025-06-21T06:40:10.312" v="380" actId="26606"/>
          <ac:spMkLst>
            <pc:docMk/>
            <pc:sldMk cId="2870523323" sldId="2572"/>
            <ac:spMk id="2067" creationId="{92BE0106-0C20-465B-A1BE-0BAC2737B1AD}"/>
          </ac:spMkLst>
        </pc:spChg>
        <pc:spChg chg="add del">
          <ac:chgData name="Astha Agarwal" userId="410982e4-1d89-4d21-bfcc-56415f9c4610" providerId="ADAL" clId="{B6AA8E8D-4978-4524-9620-FF1EA0267DF4}" dt="2025-06-21T06:41:16.186" v="386" actId="26606"/>
          <ac:spMkLst>
            <pc:docMk/>
            <pc:sldMk cId="2870523323" sldId="2572"/>
            <ac:spMk id="2068" creationId="{34C0330F-1D4F-4552-B799-615DD237B6DE}"/>
          </ac:spMkLst>
        </pc:spChg>
        <pc:spChg chg="add del">
          <ac:chgData name="Astha Agarwal" userId="410982e4-1d89-4d21-bfcc-56415f9c4610" providerId="ADAL" clId="{B6AA8E8D-4978-4524-9620-FF1EA0267DF4}" dt="2025-06-21T06:41:16.186" v="386" actId="26606"/>
          <ac:spMkLst>
            <pc:docMk/>
            <pc:sldMk cId="2870523323" sldId="2572"/>
            <ac:spMk id="2069" creationId="{0F583F60-6F8B-B498-CB88-B1AA0648AC5C}"/>
          </ac:spMkLst>
        </pc:spChg>
        <pc:spChg chg="add del">
          <ac:chgData name="Astha Agarwal" userId="410982e4-1d89-4d21-bfcc-56415f9c4610" providerId="ADAL" clId="{B6AA8E8D-4978-4524-9620-FF1EA0267DF4}" dt="2025-06-21T06:41:18.360" v="388" actId="26606"/>
          <ac:spMkLst>
            <pc:docMk/>
            <pc:sldMk cId="2870523323" sldId="2572"/>
            <ac:spMk id="2071" creationId="{774A975B-A886-5202-0489-6965514A0D14}"/>
          </ac:spMkLst>
        </pc:spChg>
        <pc:spChg chg="add del">
          <ac:chgData name="Astha Agarwal" userId="410982e4-1d89-4d21-bfcc-56415f9c4610" providerId="ADAL" clId="{B6AA8E8D-4978-4524-9620-FF1EA0267DF4}" dt="2025-06-21T06:41:18.360" v="388" actId="26606"/>
          <ac:spMkLst>
            <pc:docMk/>
            <pc:sldMk cId="2870523323" sldId="2572"/>
            <ac:spMk id="2072" creationId="{9EE42DCE-4A4F-44C4-84E5-261B3BEEF1DA}"/>
          </ac:spMkLst>
        </pc:spChg>
        <pc:spChg chg="add del">
          <ac:chgData name="Astha Agarwal" userId="410982e4-1d89-4d21-bfcc-56415f9c4610" providerId="ADAL" clId="{B6AA8E8D-4978-4524-9620-FF1EA0267DF4}" dt="2025-06-21T06:41:18.360" v="388" actId="26606"/>
          <ac:spMkLst>
            <pc:docMk/>
            <pc:sldMk cId="2870523323" sldId="2572"/>
            <ac:spMk id="2073" creationId="{F6C8F56F-DFA1-4C0D-A403-803478FC2838}"/>
          </ac:spMkLst>
        </pc:spChg>
        <pc:spChg chg="add">
          <ac:chgData name="Astha Agarwal" userId="410982e4-1d89-4d21-bfcc-56415f9c4610" providerId="ADAL" clId="{B6AA8E8D-4978-4524-9620-FF1EA0267DF4}" dt="2025-06-21T06:41:18.378" v="389" actId="26606"/>
          <ac:spMkLst>
            <pc:docMk/>
            <pc:sldMk cId="2870523323" sldId="2572"/>
            <ac:spMk id="2075" creationId="{774A975B-A886-5202-0489-6965514A0D14}"/>
          </ac:spMkLst>
        </pc:spChg>
        <pc:spChg chg="add">
          <ac:chgData name="Astha Agarwal" userId="410982e4-1d89-4d21-bfcc-56415f9c4610" providerId="ADAL" clId="{B6AA8E8D-4978-4524-9620-FF1EA0267DF4}" dt="2025-06-21T06:41:18.378" v="389" actId="26606"/>
          <ac:spMkLst>
            <pc:docMk/>
            <pc:sldMk cId="2870523323" sldId="2572"/>
            <ac:spMk id="2076" creationId="{34C0330F-1D4F-4552-B799-615DD237B6DE}"/>
          </ac:spMkLst>
        </pc:spChg>
        <pc:spChg chg="add">
          <ac:chgData name="Astha Agarwal" userId="410982e4-1d89-4d21-bfcc-56415f9c4610" providerId="ADAL" clId="{B6AA8E8D-4978-4524-9620-FF1EA0267DF4}" dt="2025-06-21T06:41:18.378" v="389" actId="26606"/>
          <ac:spMkLst>
            <pc:docMk/>
            <pc:sldMk cId="2870523323" sldId="2572"/>
            <ac:spMk id="2077" creationId="{0F583F60-6F8B-B498-CB88-B1AA0648AC5C}"/>
          </ac:spMkLst>
        </pc:spChg>
        <pc:picChg chg="del mod">
          <ac:chgData name="Astha Agarwal" userId="410982e4-1d89-4d21-bfcc-56415f9c4610" providerId="ADAL" clId="{B6AA8E8D-4978-4524-9620-FF1EA0267DF4}" dt="2025-06-21T04:17:56.388" v="79" actId="478"/>
          <ac:picMkLst>
            <pc:docMk/>
            <pc:sldMk cId="2870523323" sldId="2572"/>
            <ac:picMk id="5" creationId="{65FDFDB0-D3BF-4A52-8567-C1737ECF88A5}"/>
          </ac:picMkLst>
        </pc:picChg>
        <pc:picChg chg="add mod ord">
          <ac:chgData name="Astha Agarwal" userId="410982e4-1d89-4d21-bfcc-56415f9c4610" providerId="ADAL" clId="{B6AA8E8D-4978-4524-9620-FF1EA0267DF4}" dt="2025-06-21T06:41:23.064" v="390" actId="27614"/>
          <ac:picMkLst>
            <pc:docMk/>
            <pc:sldMk cId="2870523323" sldId="2572"/>
            <ac:picMk id="2050" creationId="{8E7C80B3-BAE2-839B-3426-A11D8BC9E7C5}"/>
          </ac:picMkLst>
        </pc:picChg>
        <pc:picChg chg="add mod">
          <ac:chgData name="Astha Agarwal" userId="410982e4-1d89-4d21-bfcc-56415f9c4610" providerId="ADAL" clId="{B6AA8E8D-4978-4524-9620-FF1EA0267DF4}" dt="2025-06-21T06:41:23.067" v="391" actId="962"/>
          <ac:picMkLst>
            <pc:docMk/>
            <pc:sldMk cId="2870523323" sldId="2572"/>
            <ac:picMk id="2052" creationId="{904B531B-8BCA-38D9-73B0-C2A8C1EC4104}"/>
          </ac:picMkLst>
        </pc:picChg>
      </pc:sldChg>
      <pc:sldChg chg="del">
        <pc:chgData name="Astha Agarwal" userId="410982e4-1d89-4d21-bfcc-56415f9c4610" providerId="ADAL" clId="{B6AA8E8D-4978-4524-9620-FF1EA0267DF4}" dt="2025-06-21T04:00:43.278" v="53" actId="47"/>
        <pc:sldMkLst>
          <pc:docMk/>
          <pc:sldMk cId="2414491101" sldId="2574"/>
        </pc:sldMkLst>
      </pc:sldChg>
      <pc:sldChg chg="modSp del mod">
        <pc:chgData name="Astha Agarwal" userId="410982e4-1d89-4d21-bfcc-56415f9c4610" providerId="ADAL" clId="{B6AA8E8D-4978-4524-9620-FF1EA0267DF4}" dt="2025-06-21T06:16:00.500" v="232" actId="47"/>
        <pc:sldMkLst>
          <pc:docMk/>
          <pc:sldMk cId="2697026741" sldId="2582"/>
        </pc:sldMkLst>
        <pc:spChg chg="mod">
          <ac:chgData name="Astha Agarwal" userId="410982e4-1d89-4d21-bfcc-56415f9c4610" providerId="ADAL" clId="{B6AA8E8D-4978-4524-9620-FF1EA0267DF4}" dt="2025-06-21T04:30:41.764" v="132" actId="20577"/>
          <ac:spMkLst>
            <pc:docMk/>
            <pc:sldMk cId="2697026741" sldId="2582"/>
            <ac:spMk id="2" creationId="{D9CC4EB2-3E69-DF97-5EF8-53A5EAE05EA2}"/>
          </ac:spMkLst>
        </pc:spChg>
        <pc:spChg chg="mod">
          <ac:chgData name="Astha Agarwal" userId="410982e4-1d89-4d21-bfcc-56415f9c4610" providerId="ADAL" clId="{B6AA8E8D-4978-4524-9620-FF1EA0267DF4}" dt="2025-06-21T06:08:30.842" v="135" actId="1076"/>
          <ac:spMkLst>
            <pc:docMk/>
            <pc:sldMk cId="2697026741" sldId="2582"/>
            <ac:spMk id="4" creationId="{FAE3CB59-CC63-69F5-CA06-E77B1745C418}"/>
          </ac:spMkLst>
        </pc:spChg>
      </pc:sldChg>
      <pc:sldChg chg="addSp delSp modSp new mod">
        <pc:chgData name="Astha Agarwal" userId="410982e4-1d89-4d21-bfcc-56415f9c4610" providerId="ADAL" clId="{B6AA8E8D-4978-4524-9620-FF1EA0267DF4}" dt="2025-06-21T04:20:42.096" v="96" actId="1076"/>
        <pc:sldMkLst>
          <pc:docMk/>
          <pc:sldMk cId="2044092323" sldId="2584"/>
        </pc:sldMkLst>
        <pc:spChg chg="mod">
          <ac:chgData name="Astha Agarwal" userId="410982e4-1d89-4d21-bfcc-56415f9c4610" providerId="ADAL" clId="{B6AA8E8D-4978-4524-9620-FF1EA0267DF4}" dt="2025-06-21T04:05:36.229" v="70" actId="20577"/>
          <ac:spMkLst>
            <pc:docMk/>
            <pc:sldMk cId="2044092323" sldId="2584"/>
            <ac:spMk id="2" creationId="{9E111885-636D-2D79-2DDE-F22674825CDF}"/>
          </ac:spMkLst>
        </pc:spChg>
        <pc:spChg chg="del">
          <ac:chgData name="Astha Agarwal" userId="410982e4-1d89-4d21-bfcc-56415f9c4610" providerId="ADAL" clId="{B6AA8E8D-4978-4524-9620-FF1EA0267DF4}" dt="2025-06-21T04:05:13.096" v="55"/>
          <ac:spMkLst>
            <pc:docMk/>
            <pc:sldMk cId="2044092323" sldId="2584"/>
            <ac:spMk id="3" creationId="{26BFA1C1-CB40-EE91-882E-5F3D48FA7B38}"/>
          </ac:spMkLst>
        </pc:spChg>
        <pc:spChg chg="del">
          <ac:chgData name="Astha Agarwal" userId="410982e4-1d89-4d21-bfcc-56415f9c4610" providerId="ADAL" clId="{B6AA8E8D-4978-4524-9620-FF1EA0267DF4}" dt="2025-06-21T04:05:21.087" v="58" actId="478"/>
          <ac:spMkLst>
            <pc:docMk/>
            <pc:sldMk cId="2044092323" sldId="2584"/>
            <ac:spMk id="4" creationId="{C8EB28BE-7D64-D9BA-1F34-0AEBAA841AA1}"/>
          </ac:spMkLst>
        </pc:spChg>
        <pc:spChg chg="add del mod">
          <ac:chgData name="Astha Agarwal" userId="410982e4-1d89-4d21-bfcc-56415f9c4610" providerId="ADAL" clId="{B6AA8E8D-4978-4524-9620-FF1EA0267DF4}" dt="2025-06-21T04:06:17.348" v="74" actId="478"/>
          <ac:spMkLst>
            <pc:docMk/>
            <pc:sldMk cId="2044092323" sldId="2584"/>
            <ac:spMk id="5" creationId="{38A7DD8C-ECE3-EEAC-16D0-5FF4643C93AB}"/>
          </ac:spMkLst>
        </pc:spChg>
        <pc:picChg chg="add del mod">
          <ac:chgData name="Astha Agarwal" userId="410982e4-1d89-4d21-bfcc-56415f9c4610" providerId="ADAL" clId="{B6AA8E8D-4978-4524-9620-FF1EA0267DF4}" dt="2025-06-21T04:06:12.192" v="72" actId="478"/>
          <ac:picMkLst>
            <pc:docMk/>
            <pc:sldMk cId="2044092323" sldId="2584"/>
            <ac:picMk id="1026" creationId="{3BF93242-DED0-34A1-1CDC-D260B2DD4428}"/>
          </ac:picMkLst>
        </pc:picChg>
        <pc:picChg chg="add mod">
          <ac:chgData name="Astha Agarwal" userId="410982e4-1d89-4d21-bfcc-56415f9c4610" providerId="ADAL" clId="{B6AA8E8D-4978-4524-9620-FF1EA0267DF4}" dt="2025-06-21T04:20:42.096" v="96" actId="1076"/>
          <ac:picMkLst>
            <pc:docMk/>
            <pc:sldMk cId="2044092323" sldId="2584"/>
            <ac:picMk id="1028" creationId="{E9713A9F-9F80-5CCE-109F-4C20649AD769}"/>
          </ac:picMkLst>
        </pc:picChg>
        <pc:picChg chg="add mod">
          <ac:chgData name="Astha Agarwal" userId="410982e4-1d89-4d21-bfcc-56415f9c4610" providerId="ADAL" clId="{B6AA8E8D-4978-4524-9620-FF1EA0267DF4}" dt="2025-06-21T04:20:38.996" v="95" actId="1076"/>
          <ac:picMkLst>
            <pc:docMk/>
            <pc:sldMk cId="2044092323" sldId="2584"/>
            <ac:picMk id="1030" creationId="{9A73C54E-E760-279A-7892-2193746D0F26}"/>
          </ac:picMkLst>
        </pc:picChg>
      </pc:sldChg>
      <pc:sldChg chg="addSp delSp modSp new mod">
        <pc:chgData name="Astha Agarwal" userId="410982e4-1d89-4d21-bfcc-56415f9c4610" providerId="ADAL" clId="{B6AA8E8D-4978-4524-9620-FF1EA0267DF4}" dt="2025-06-21T04:22:16.280" v="125" actId="1076"/>
        <pc:sldMkLst>
          <pc:docMk/>
          <pc:sldMk cId="1058922805" sldId="2585"/>
        </pc:sldMkLst>
        <pc:spChg chg="mod">
          <ac:chgData name="Astha Agarwal" userId="410982e4-1d89-4d21-bfcc-56415f9c4610" providerId="ADAL" clId="{B6AA8E8D-4978-4524-9620-FF1EA0267DF4}" dt="2025-06-21T04:22:11.362" v="124" actId="14100"/>
          <ac:spMkLst>
            <pc:docMk/>
            <pc:sldMk cId="1058922805" sldId="2585"/>
            <ac:spMk id="2" creationId="{56BA45EF-D0F6-83D3-173B-409E210F43DA}"/>
          </ac:spMkLst>
        </pc:spChg>
        <pc:spChg chg="del">
          <ac:chgData name="Astha Agarwal" userId="410982e4-1d89-4d21-bfcc-56415f9c4610" providerId="ADAL" clId="{B6AA8E8D-4978-4524-9620-FF1EA0267DF4}" dt="2025-06-21T04:21:31.097" v="98"/>
          <ac:spMkLst>
            <pc:docMk/>
            <pc:sldMk cId="1058922805" sldId="2585"/>
            <ac:spMk id="3" creationId="{29863210-E313-3AF4-DB0A-A273886434C1}"/>
          </ac:spMkLst>
        </pc:spChg>
        <pc:spChg chg="del">
          <ac:chgData name="Astha Agarwal" userId="410982e4-1d89-4d21-bfcc-56415f9c4610" providerId="ADAL" clId="{B6AA8E8D-4978-4524-9620-FF1EA0267DF4}" dt="2025-06-21T04:21:35.634" v="99" actId="478"/>
          <ac:spMkLst>
            <pc:docMk/>
            <pc:sldMk cId="1058922805" sldId="2585"/>
            <ac:spMk id="4" creationId="{0BD345B5-6D0B-535F-807F-6B2067D7FFCF}"/>
          </ac:spMkLst>
        </pc:spChg>
        <pc:graphicFrameChg chg="add mod modGraphic">
          <ac:chgData name="Astha Agarwal" userId="410982e4-1d89-4d21-bfcc-56415f9c4610" providerId="ADAL" clId="{B6AA8E8D-4978-4524-9620-FF1EA0267DF4}" dt="2025-06-21T04:22:16.280" v="125" actId="1076"/>
          <ac:graphicFrameMkLst>
            <pc:docMk/>
            <pc:sldMk cId="1058922805" sldId="2585"/>
            <ac:graphicFrameMk id="5" creationId="{15D47FBA-F45B-E2C3-531F-F496E65FE2CA}"/>
          </ac:graphicFrameMkLst>
        </pc:graphicFrameChg>
      </pc:sldChg>
      <pc:sldChg chg="addSp delSp modSp add mod ord">
        <pc:chgData name="Astha Agarwal" userId="410982e4-1d89-4d21-bfcc-56415f9c4610" providerId="ADAL" clId="{B6AA8E8D-4978-4524-9620-FF1EA0267DF4}" dt="2025-06-21T06:10:42.297" v="185" actId="12385"/>
        <pc:sldMkLst>
          <pc:docMk/>
          <pc:sldMk cId="2233772398" sldId="2586"/>
        </pc:sldMkLst>
        <pc:spChg chg="mod">
          <ac:chgData name="Astha Agarwal" userId="410982e4-1d89-4d21-bfcc-56415f9c4610" providerId="ADAL" clId="{B6AA8E8D-4978-4524-9620-FF1EA0267DF4}" dt="2025-06-21T06:08:52.620" v="153" actId="20577"/>
          <ac:spMkLst>
            <pc:docMk/>
            <pc:sldMk cId="2233772398" sldId="2586"/>
            <ac:spMk id="2" creationId="{5E26D637-89F9-8D7D-1F17-0186E1AB8137}"/>
          </ac:spMkLst>
        </pc:spChg>
        <pc:spChg chg="add del mod">
          <ac:chgData name="Astha Agarwal" userId="410982e4-1d89-4d21-bfcc-56415f9c4610" providerId="ADAL" clId="{B6AA8E8D-4978-4524-9620-FF1EA0267DF4}" dt="2025-06-21T06:09:24.973" v="155"/>
          <ac:spMkLst>
            <pc:docMk/>
            <pc:sldMk cId="2233772398" sldId="2586"/>
            <ac:spMk id="4" creationId="{C408D6E6-EAD3-B45B-5339-917EC3D5D64F}"/>
          </ac:spMkLst>
        </pc:spChg>
        <pc:graphicFrameChg chg="del">
          <ac:chgData name="Astha Agarwal" userId="410982e4-1d89-4d21-bfcc-56415f9c4610" providerId="ADAL" clId="{B6AA8E8D-4978-4524-9620-FF1EA0267DF4}" dt="2025-06-21T06:09:23.924" v="154" actId="478"/>
          <ac:graphicFrameMkLst>
            <pc:docMk/>
            <pc:sldMk cId="2233772398" sldId="2586"/>
            <ac:graphicFrameMk id="5" creationId="{56AA203F-66A7-8C70-33AF-9D8FC4A3C010}"/>
          </ac:graphicFrameMkLst>
        </pc:graphicFrameChg>
        <pc:graphicFrameChg chg="add mod modGraphic">
          <ac:chgData name="Astha Agarwal" userId="410982e4-1d89-4d21-bfcc-56415f9c4610" providerId="ADAL" clId="{B6AA8E8D-4978-4524-9620-FF1EA0267DF4}" dt="2025-06-21T06:10:42.297" v="185" actId="12385"/>
          <ac:graphicFrameMkLst>
            <pc:docMk/>
            <pc:sldMk cId="2233772398" sldId="2586"/>
            <ac:graphicFrameMk id="6" creationId="{F5385764-BF5F-BBB5-BD6F-C333AB64C97A}"/>
          </ac:graphicFrameMkLst>
        </pc:graphicFrameChg>
      </pc:sldChg>
      <pc:sldChg chg="addSp delSp modSp new mod">
        <pc:chgData name="Astha Agarwal" userId="410982e4-1d89-4d21-bfcc-56415f9c4610" providerId="ADAL" clId="{B6AA8E8D-4978-4524-9620-FF1EA0267DF4}" dt="2025-06-21T07:35:20.798" v="407" actId="20577"/>
        <pc:sldMkLst>
          <pc:docMk/>
          <pc:sldMk cId="2415773257" sldId="2587"/>
        </pc:sldMkLst>
        <pc:spChg chg="mod">
          <ac:chgData name="Astha Agarwal" userId="410982e4-1d89-4d21-bfcc-56415f9c4610" providerId="ADAL" clId="{B6AA8E8D-4978-4524-9620-FF1EA0267DF4}" dt="2025-06-21T06:14:38.752" v="229" actId="1076"/>
          <ac:spMkLst>
            <pc:docMk/>
            <pc:sldMk cId="2415773257" sldId="2587"/>
            <ac:spMk id="2" creationId="{95221064-3A9A-2C59-FD38-9D5E0AC45B3C}"/>
          </ac:spMkLst>
        </pc:spChg>
        <pc:spChg chg="del mod">
          <ac:chgData name="Astha Agarwal" userId="410982e4-1d89-4d21-bfcc-56415f9c4610" providerId="ADAL" clId="{B6AA8E8D-4978-4524-9620-FF1EA0267DF4}" dt="2025-06-21T06:13:42.655" v="194" actId="478"/>
          <ac:spMkLst>
            <pc:docMk/>
            <pc:sldMk cId="2415773257" sldId="2587"/>
            <ac:spMk id="3" creationId="{4CA9BBCA-2CD6-6605-8FA0-BA3D7BFAC09B}"/>
          </ac:spMkLst>
        </pc:spChg>
        <pc:spChg chg="del">
          <ac:chgData name="Astha Agarwal" userId="410982e4-1d89-4d21-bfcc-56415f9c4610" providerId="ADAL" clId="{B6AA8E8D-4978-4524-9620-FF1EA0267DF4}" dt="2025-06-21T06:13:48.117" v="196"/>
          <ac:spMkLst>
            <pc:docMk/>
            <pc:sldMk cId="2415773257" sldId="2587"/>
            <ac:spMk id="4" creationId="{F58470B3-3126-23CB-C6F8-557B55C4B7DC}"/>
          </ac:spMkLst>
        </pc:spChg>
        <pc:spChg chg="add mod">
          <ac:chgData name="Astha Agarwal" userId="410982e4-1d89-4d21-bfcc-56415f9c4610" providerId="ADAL" clId="{B6AA8E8D-4978-4524-9620-FF1EA0267DF4}" dt="2025-06-21T07:35:20.798" v="407" actId="20577"/>
          <ac:spMkLst>
            <pc:docMk/>
            <pc:sldMk cId="2415773257" sldId="2587"/>
            <ac:spMk id="5" creationId="{8D681AE9-8A56-9878-BC69-9CFFD60F7F89}"/>
          </ac:spMkLst>
        </pc:spChg>
        <pc:picChg chg="add mod">
          <ac:chgData name="Astha Agarwal" userId="410982e4-1d89-4d21-bfcc-56415f9c4610" providerId="ADAL" clId="{B6AA8E8D-4978-4524-9620-FF1EA0267DF4}" dt="2025-06-21T06:14:42.033" v="230" actId="1076"/>
          <ac:picMkLst>
            <pc:docMk/>
            <pc:sldMk cId="2415773257" sldId="2587"/>
            <ac:picMk id="6" creationId="{79A4D5F8-B29A-1137-3E14-A71D81B9DB36}"/>
          </ac:picMkLst>
        </pc:picChg>
        <pc:picChg chg="add del mod">
          <ac:chgData name="Astha Agarwal" userId="410982e4-1d89-4d21-bfcc-56415f9c4610" providerId="ADAL" clId="{B6AA8E8D-4978-4524-9620-FF1EA0267DF4}" dt="2025-06-21T06:13:45.926" v="195" actId="21"/>
          <ac:picMkLst>
            <pc:docMk/>
            <pc:sldMk cId="2415773257" sldId="2587"/>
            <ac:picMk id="6146" creationId="{79A4D5F8-B29A-1137-3E14-A71D81B9DB36}"/>
          </ac:picMkLst>
        </pc:picChg>
      </pc:sldChg>
      <pc:sldChg chg="addSp delSp modSp add mod modAnim">
        <pc:chgData name="Astha Agarwal" userId="410982e4-1d89-4d21-bfcc-56415f9c4610" providerId="ADAL" clId="{B6AA8E8D-4978-4524-9620-FF1EA0267DF4}" dt="2025-06-21T07:35:56.752" v="410"/>
        <pc:sldMkLst>
          <pc:docMk/>
          <pc:sldMk cId="285830198" sldId="2588"/>
        </pc:sldMkLst>
        <pc:spChg chg="del mod">
          <ac:chgData name="Astha Agarwal" userId="410982e4-1d89-4d21-bfcc-56415f9c4610" providerId="ADAL" clId="{B6AA8E8D-4978-4524-9620-FF1EA0267DF4}" dt="2025-06-21T06:22:04.067" v="250" actId="478"/>
          <ac:spMkLst>
            <pc:docMk/>
            <pc:sldMk cId="285830198" sldId="2588"/>
            <ac:spMk id="2" creationId="{B3708531-09DF-267B-353B-9AE0E9EE2C81}"/>
          </ac:spMkLst>
        </pc:spChg>
        <pc:spChg chg="add">
          <ac:chgData name="Astha Agarwal" userId="410982e4-1d89-4d21-bfcc-56415f9c4610" providerId="ADAL" clId="{B6AA8E8D-4978-4524-9620-FF1EA0267DF4}" dt="2025-06-21T06:21:04.640" v="233"/>
          <ac:spMkLst>
            <pc:docMk/>
            <pc:sldMk cId="285830198" sldId="2588"/>
            <ac:spMk id="3" creationId="{C9A9D568-40E4-3ED1-A328-6B549FF37CFD}"/>
          </ac:spMkLst>
        </pc:spChg>
        <pc:spChg chg="add mod">
          <ac:chgData name="Astha Agarwal" userId="410982e4-1d89-4d21-bfcc-56415f9c4610" providerId="ADAL" clId="{B6AA8E8D-4978-4524-9620-FF1EA0267DF4}" dt="2025-06-21T06:25:14.591" v="322" actId="2711"/>
          <ac:spMkLst>
            <pc:docMk/>
            <pc:sldMk cId="285830198" sldId="2588"/>
            <ac:spMk id="4" creationId="{6300E7DB-BDDE-B445-5F84-C19778256A5D}"/>
          </ac:spMkLst>
        </pc:spChg>
        <pc:spChg chg="del mod">
          <ac:chgData name="Astha Agarwal" userId="410982e4-1d89-4d21-bfcc-56415f9c4610" providerId="ADAL" clId="{B6AA8E8D-4978-4524-9620-FF1EA0267DF4}" dt="2025-06-21T06:21:33.452" v="243"/>
          <ac:spMkLst>
            <pc:docMk/>
            <pc:sldMk cId="285830198" sldId="2588"/>
            <ac:spMk id="5" creationId="{B7F285FA-554D-C8AA-9BAC-36F4A64EE372}"/>
          </ac:spMkLst>
        </pc:spChg>
        <pc:spChg chg="add del mod">
          <ac:chgData name="Astha Agarwal" userId="410982e4-1d89-4d21-bfcc-56415f9c4610" providerId="ADAL" clId="{B6AA8E8D-4978-4524-9620-FF1EA0267DF4}" dt="2025-06-21T06:21:42.452" v="245" actId="478"/>
          <ac:spMkLst>
            <pc:docMk/>
            <pc:sldMk cId="285830198" sldId="2588"/>
            <ac:spMk id="7" creationId="{626A2E5F-5110-D0E1-041F-39DCA1DC7563}"/>
          </ac:spMkLst>
        </pc:spChg>
        <pc:spChg chg="add mod">
          <ac:chgData name="Astha Agarwal" userId="410982e4-1d89-4d21-bfcc-56415f9c4610" providerId="ADAL" clId="{B6AA8E8D-4978-4524-9620-FF1EA0267DF4}" dt="2025-06-21T06:23:39.056" v="287" actId="20577"/>
          <ac:spMkLst>
            <pc:docMk/>
            <pc:sldMk cId="285830198" sldId="2588"/>
            <ac:spMk id="9" creationId="{AD40A4CC-0973-E422-67BE-12FECA8CD29C}"/>
          </ac:spMkLst>
        </pc:spChg>
        <pc:spChg chg="add mod">
          <ac:chgData name="Astha Agarwal" userId="410982e4-1d89-4d21-bfcc-56415f9c4610" providerId="ADAL" clId="{B6AA8E8D-4978-4524-9620-FF1EA0267DF4}" dt="2025-06-21T06:25:28.045" v="326" actId="1076"/>
          <ac:spMkLst>
            <pc:docMk/>
            <pc:sldMk cId="285830198" sldId="2588"/>
            <ac:spMk id="10" creationId="{1944AC75-CAC8-A823-243B-877EA2AA1EA9}"/>
          </ac:spMkLst>
        </pc:spChg>
        <pc:spChg chg="add mod">
          <ac:chgData name="Astha Agarwal" userId="410982e4-1d89-4d21-bfcc-56415f9c4610" providerId="ADAL" clId="{B6AA8E8D-4978-4524-9620-FF1EA0267DF4}" dt="2025-06-21T06:25:35.934" v="329" actId="1076"/>
          <ac:spMkLst>
            <pc:docMk/>
            <pc:sldMk cId="285830198" sldId="2588"/>
            <ac:spMk id="11" creationId="{9272EC48-8846-79A3-D55E-A5C06F2862EB}"/>
          </ac:spMkLst>
        </pc:spChg>
        <pc:picChg chg="del mod">
          <ac:chgData name="Astha Agarwal" userId="410982e4-1d89-4d21-bfcc-56415f9c4610" providerId="ADAL" clId="{B6AA8E8D-4978-4524-9620-FF1EA0267DF4}" dt="2025-06-21T06:21:36.476" v="244" actId="478"/>
          <ac:picMkLst>
            <pc:docMk/>
            <pc:sldMk cId="285830198" sldId="2588"/>
            <ac:picMk id="6" creationId="{DA1EB23D-2BE1-9453-9CA5-76B9AAF21DB5}"/>
          </ac:picMkLst>
        </pc:picChg>
        <pc:picChg chg="add mod">
          <ac:chgData name="Astha Agarwal" userId="410982e4-1d89-4d21-bfcc-56415f9c4610" providerId="ADAL" clId="{B6AA8E8D-4978-4524-9620-FF1EA0267DF4}" dt="2025-06-21T06:25:39.317" v="330" actId="1076"/>
          <ac:picMkLst>
            <pc:docMk/>
            <pc:sldMk cId="285830198" sldId="2588"/>
            <ac:picMk id="7172" creationId="{C0CB613D-1A57-4AFE-A1EB-B2A108FED262}"/>
          </ac:picMkLst>
        </pc:picChg>
      </pc:sldChg>
      <pc:sldChg chg="modSp add mod">
        <pc:chgData name="Astha Agarwal" userId="410982e4-1d89-4d21-bfcc-56415f9c4610" providerId="ADAL" clId="{B6AA8E8D-4978-4524-9620-FF1EA0267DF4}" dt="2025-06-21T06:27:25.317" v="368" actId="20577"/>
        <pc:sldMkLst>
          <pc:docMk/>
          <pc:sldMk cId="3509312080" sldId="2589"/>
        </pc:sldMkLst>
        <pc:spChg chg="mod">
          <ac:chgData name="Astha Agarwal" userId="410982e4-1d89-4d21-bfcc-56415f9c4610" providerId="ADAL" clId="{B6AA8E8D-4978-4524-9620-FF1EA0267DF4}" dt="2025-06-21T06:27:25.317" v="368" actId="20577"/>
          <ac:spMkLst>
            <pc:docMk/>
            <pc:sldMk cId="3509312080" sldId="2589"/>
            <ac:spMk id="4" creationId="{51642B07-50CD-FBB4-2701-6F1BDC9E4806}"/>
          </ac:spMkLst>
        </pc:spChg>
      </pc:sldChg>
      <pc:sldChg chg="delSp modSp add mod">
        <pc:chgData name="Astha Agarwal" userId="410982e4-1d89-4d21-bfcc-56415f9c4610" providerId="ADAL" clId="{B6AA8E8D-4978-4524-9620-FF1EA0267DF4}" dt="2025-06-21T06:27:13.351" v="363" actId="1076"/>
        <pc:sldMkLst>
          <pc:docMk/>
          <pc:sldMk cId="712465515" sldId="2590"/>
        </pc:sldMkLst>
        <pc:spChg chg="del">
          <ac:chgData name="Astha Agarwal" userId="410982e4-1d89-4d21-bfcc-56415f9c4610" providerId="ADAL" clId="{B6AA8E8D-4978-4524-9620-FF1EA0267DF4}" dt="2025-06-21T06:26:43.448" v="355" actId="478"/>
          <ac:spMkLst>
            <pc:docMk/>
            <pc:sldMk cId="712465515" sldId="2590"/>
            <ac:spMk id="4" creationId="{483B09AD-5821-58A9-27CC-FBC5A40993C6}"/>
          </ac:spMkLst>
        </pc:spChg>
        <pc:spChg chg="mod">
          <ac:chgData name="Astha Agarwal" userId="410982e4-1d89-4d21-bfcc-56415f9c4610" providerId="ADAL" clId="{B6AA8E8D-4978-4524-9620-FF1EA0267DF4}" dt="2025-06-21T06:26:28.872" v="349" actId="20577"/>
          <ac:spMkLst>
            <pc:docMk/>
            <pc:sldMk cId="712465515" sldId="2590"/>
            <ac:spMk id="9" creationId="{5B46D104-17E4-CB20-36AD-464CB4BF6659}"/>
          </ac:spMkLst>
        </pc:spChg>
        <pc:spChg chg="del">
          <ac:chgData name="Astha Agarwal" userId="410982e4-1d89-4d21-bfcc-56415f9c4610" providerId="ADAL" clId="{B6AA8E8D-4978-4524-9620-FF1EA0267DF4}" dt="2025-06-21T06:26:40.838" v="354" actId="478"/>
          <ac:spMkLst>
            <pc:docMk/>
            <pc:sldMk cId="712465515" sldId="2590"/>
            <ac:spMk id="10" creationId="{915577FC-D33F-336C-B7E1-56DB19EBA35F}"/>
          </ac:spMkLst>
        </pc:spChg>
        <pc:spChg chg="mod">
          <ac:chgData name="Astha Agarwal" userId="410982e4-1d89-4d21-bfcc-56415f9c4610" providerId="ADAL" clId="{B6AA8E8D-4978-4524-9620-FF1EA0267DF4}" dt="2025-06-21T06:27:13.351" v="363" actId="1076"/>
          <ac:spMkLst>
            <pc:docMk/>
            <pc:sldMk cId="712465515" sldId="2590"/>
            <ac:spMk id="11" creationId="{7B049685-F475-56D1-A59E-490D33834FA3}"/>
          </ac:spMkLst>
        </pc:spChg>
        <pc:picChg chg="del">
          <ac:chgData name="Astha Agarwal" userId="410982e4-1d89-4d21-bfcc-56415f9c4610" providerId="ADAL" clId="{B6AA8E8D-4978-4524-9620-FF1EA0267DF4}" dt="2025-06-21T06:26:44.169" v="356" actId="478"/>
          <ac:picMkLst>
            <pc:docMk/>
            <pc:sldMk cId="712465515" sldId="2590"/>
            <ac:picMk id="7172" creationId="{9F163AAF-BC86-CEBA-0F57-449C95651D9D}"/>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BAA33C-6FC1-4B78-8F14-3C538BEB00AD}"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9D6B91CD-D19F-4DD0-8E8A-DD962EA5ED59}">
      <dgm:prSet/>
      <dgm:spPr/>
      <dgm:t>
        <a:bodyPr/>
        <a:lstStyle/>
        <a:p>
          <a:pPr>
            <a:lnSpc>
              <a:spcPct val="100000"/>
            </a:lnSpc>
            <a:defRPr b="1"/>
          </a:pPr>
          <a:r>
            <a:rPr lang="en-IN"/>
            <a:t>Importance of Trees</a:t>
          </a:r>
          <a:endParaRPr lang="en-US"/>
        </a:p>
      </dgm:t>
    </dgm:pt>
    <dgm:pt modelId="{9BA001B4-02FB-48A2-8B6E-AEC343BFF254}" type="parTrans" cxnId="{6D933A84-0F0C-40D6-8124-73B73317EF10}">
      <dgm:prSet/>
      <dgm:spPr/>
      <dgm:t>
        <a:bodyPr/>
        <a:lstStyle/>
        <a:p>
          <a:endParaRPr lang="en-US"/>
        </a:p>
      </dgm:t>
    </dgm:pt>
    <dgm:pt modelId="{F99262B8-7645-4F8D-B252-BAF9F9048966}" type="sibTrans" cxnId="{6D933A84-0F0C-40D6-8124-73B73317EF10}">
      <dgm:prSet/>
      <dgm:spPr/>
      <dgm:t>
        <a:bodyPr/>
        <a:lstStyle/>
        <a:p>
          <a:pPr>
            <a:lnSpc>
              <a:spcPct val="100000"/>
            </a:lnSpc>
            <a:defRPr b="1"/>
          </a:pPr>
          <a:endParaRPr lang="en-US"/>
        </a:p>
      </dgm:t>
    </dgm:pt>
    <dgm:pt modelId="{A0986AEE-A531-4B03-8BB1-C5F16C1CB812}">
      <dgm:prSet/>
      <dgm:spPr/>
      <dgm:t>
        <a:bodyPr/>
        <a:lstStyle/>
        <a:p>
          <a:pPr>
            <a:lnSpc>
              <a:spcPct val="100000"/>
            </a:lnSpc>
          </a:pPr>
          <a:r>
            <a:rPr lang="en-IN"/>
            <a:t>Mastering tree data structures enhances problem-solving capabilities in various computer science applications.</a:t>
          </a:r>
          <a:endParaRPr lang="en-US"/>
        </a:p>
      </dgm:t>
    </dgm:pt>
    <dgm:pt modelId="{D1BC1760-4117-442E-A2AF-A58F38D602DB}" type="parTrans" cxnId="{7E1D8CE7-C196-4816-B38B-997497188D91}">
      <dgm:prSet/>
      <dgm:spPr/>
      <dgm:t>
        <a:bodyPr/>
        <a:lstStyle/>
        <a:p>
          <a:endParaRPr lang="en-US"/>
        </a:p>
      </dgm:t>
    </dgm:pt>
    <dgm:pt modelId="{4C80D77B-50F4-4EB0-AAA7-8EDC742B8A9A}" type="sibTrans" cxnId="{7E1D8CE7-C196-4816-B38B-997497188D91}">
      <dgm:prSet/>
      <dgm:spPr/>
      <dgm:t>
        <a:bodyPr/>
        <a:lstStyle/>
        <a:p>
          <a:endParaRPr lang="en-US"/>
        </a:p>
      </dgm:t>
    </dgm:pt>
    <dgm:pt modelId="{E359601D-99ED-474B-8FCA-E67757BE5016}">
      <dgm:prSet/>
      <dgm:spPr/>
      <dgm:t>
        <a:bodyPr/>
        <a:lstStyle/>
        <a:p>
          <a:pPr>
            <a:lnSpc>
              <a:spcPct val="100000"/>
            </a:lnSpc>
            <a:defRPr b="1"/>
          </a:pPr>
          <a:r>
            <a:rPr lang="en-IN"/>
            <a:t>Understanding DFS and BFS</a:t>
          </a:r>
          <a:endParaRPr lang="en-US"/>
        </a:p>
      </dgm:t>
    </dgm:pt>
    <dgm:pt modelId="{80D7F329-9C68-4651-9342-8583B660701F}" type="parTrans" cxnId="{4F081274-2234-4C87-8A6B-67543AD5D4F1}">
      <dgm:prSet/>
      <dgm:spPr/>
      <dgm:t>
        <a:bodyPr/>
        <a:lstStyle/>
        <a:p>
          <a:endParaRPr lang="en-US"/>
        </a:p>
      </dgm:t>
    </dgm:pt>
    <dgm:pt modelId="{59DE062C-E36B-4099-B9B6-0158068C480F}" type="sibTrans" cxnId="{4F081274-2234-4C87-8A6B-67543AD5D4F1}">
      <dgm:prSet/>
      <dgm:spPr/>
      <dgm:t>
        <a:bodyPr/>
        <a:lstStyle/>
        <a:p>
          <a:pPr>
            <a:lnSpc>
              <a:spcPct val="100000"/>
            </a:lnSpc>
            <a:defRPr b="1"/>
          </a:pPr>
          <a:endParaRPr lang="en-US"/>
        </a:p>
      </dgm:t>
    </dgm:pt>
    <dgm:pt modelId="{ABB8476C-62A0-4742-841B-FA1DF869757C}">
      <dgm:prSet/>
      <dgm:spPr/>
      <dgm:t>
        <a:bodyPr/>
        <a:lstStyle/>
        <a:p>
          <a:pPr>
            <a:lnSpc>
              <a:spcPct val="100000"/>
            </a:lnSpc>
          </a:pPr>
          <a:r>
            <a:rPr lang="en-IN"/>
            <a:t>Depth First Search (DFS) and Breadth First Search (BFS) are essential algorithms for traversing graphs efficiently.</a:t>
          </a:r>
          <a:endParaRPr lang="en-US"/>
        </a:p>
      </dgm:t>
    </dgm:pt>
    <dgm:pt modelId="{E4185081-B1EA-4C92-98EE-1057C2201CFE}" type="parTrans" cxnId="{4F4CEB38-5656-4F0F-9D3A-24DC6964FDF8}">
      <dgm:prSet/>
      <dgm:spPr/>
      <dgm:t>
        <a:bodyPr/>
        <a:lstStyle/>
        <a:p>
          <a:endParaRPr lang="en-US"/>
        </a:p>
      </dgm:t>
    </dgm:pt>
    <dgm:pt modelId="{D31E4EC8-93C6-4483-B78F-C12DE3210065}" type="sibTrans" cxnId="{4F4CEB38-5656-4F0F-9D3A-24DC6964FDF8}">
      <dgm:prSet/>
      <dgm:spPr/>
      <dgm:t>
        <a:bodyPr/>
        <a:lstStyle/>
        <a:p>
          <a:endParaRPr lang="en-US"/>
        </a:p>
      </dgm:t>
    </dgm:pt>
    <dgm:pt modelId="{3923B9C3-09E5-48E7-BCAF-00A7EC50DA8F}">
      <dgm:prSet/>
      <dgm:spPr/>
      <dgm:t>
        <a:bodyPr/>
        <a:lstStyle/>
        <a:p>
          <a:pPr>
            <a:lnSpc>
              <a:spcPct val="100000"/>
            </a:lnSpc>
            <a:defRPr b="1"/>
          </a:pPr>
          <a:r>
            <a:rPr lang="en-IN"/>
            <a:t>Dynamic Programming Skills</a:t>
          </a:r>
          <a:endParaRPr lang="en-US"/>
        </a:p>
      </dgm:t>
    </dgm:pt>
    <dgm:pt modelId="{8861CA7F-06AE-4440-828E-FB3D7D574A1D}" type="parTrans" cxnId="{54E34482-9109-46CE-83F4-9B2CEF276471}">
      <dgm:prSet/>
      <dgm:spPr/>
      <dgm:t>
        <a:bodyPr/>
        <a:lstStyle/>
        <a:p>
          <a:endParaRPr lang="en-US"/>
        </a:p>
      </dgm:t>
    </dgm:pt>
    <dgm:pt modelId="{FD7D71B4-C11B-48EE-95E1-79D4C3D33AAD}" type="sibTrans" cxnId="{54E34482-9109-46CE-83F4-9B2CEF276471}">
      <dgm:prSet/>
      <dgm:spPr/>
      <dgm:t>
        <a:bodyPr/>
        <a:lstStyle/>
        <a:p>
          <a:endParaRPr lang="en-US"/>
        </a:p>
      </dgm:t>
    </dgm:pt>
    <dgm:pt modelId="{6F41F3AD-9CA0-445D-92EF-BEB64B93E926}">
      <dgm:prSet/>
      <dgm:spPr/>
      <dgm:t>
        <a:bodyPr/>
        <a:lstStyle/>
        <a:p>
          <a:pPr>
            <a:lnSpc>
              <a:spcPct val="100000"/>
            </a:lnSpc>
          </a:pPr>
          <a:r>
            <a:rPr lang="en-IN"/>
            <a:t>Dynamic programming optimizes problem-solving by breaking down complex problems into simpler subproblems.</a:t>
          </a:r>
          <a:endParaRPr lang="en-US"/>
        </a:p>
      </dgm:t>
    </dgm:pt>
    <dgm:pt modelId="{F8FA2CDE-CC31-4AA5-8931-DD358E8411B9}" type="parTrans" cxnId="{216E76E8-2B7B-4E83-AC09-B23665D4AF31}">
      <dgm:prSet/>
      <dgm:spPr/>
      <dgm:t>
        <a:bodyPr/>
        <a:lstStyle/>
        <a:p>
          <a:endParaRPr lang="en-US"/>
        </a:p>
      </dgm:t>
    </dgm:pt>
    <dgm:pt modelId="{5E935094-8317-4F6E-9C6B-75413216AB4F}" type="sibTrans" cxnId="{216E76E8-2B7B-4E83-AC09-B23665D4AF31}">
      <dgm:prSet/>
      <dgm:spPr/>
      <dgm:t>
        <a:bodyPr/>
        <a:lstStyle/>
        <a:p>
          <a:endParaRPr lang="en-US"/>
        </a:p>
      </dgm:t>
    </dgm:pt>
    <dgm:pt modelId="{D605855D-356F-4C42-BE87-1B9F3247D295}" type="pres">
      <dgm:prSet presAssocID="{9BBAA33C-6FC1-4B78-8F14-3C538BEB00AD}" presName="Name0" presStyleCnt="0">
        <dgm:presLayoutVars>
          <dgm:dir/>
          <dgm:resizeHandles val="exact"/>
        </dgm:presLayoutVars>
      </dgm:prSet>
      <dgm:spPr/>
    </dgm:pt>
    <dgm:pt modelId="{615F23A4-34A2-46CD-B5DF-3290DC58F096}" type="pres">
      <dgm:prSet presAssocID="{9D6B91CD-D19F-4DD0-8E8A-DD962EA5ED59}" presName="compNode" presStyleCnt="0"/>
      <dgm:spPr/>
    </dgm:pt>
    <dgm:pt modelId="{A5FB0869-5363-44A9-A936-CB8EC12D9D2D}" type="pres">
      <dgm:prSet presAssocID="{9D6B91CD-D19F-4DD0-8E8A-DD962EA5ED59}" presName="pictRect" presStyleLbl="revTx" presStyleIdx="0" presStyleCnt="6">
        <dgm:presLayoutVars>
          <dgm:chMax val="0"/>
          <dgm:bulletEnabled/>
        </dgm:presLayoutVars>
      </dgm:prSet>
      <dgm:spPr/>
    </dgm:pt>
    <dgm:pt modelId="{EE319107-BD31-4D42-9495-A43CF2D991FF}" type="pres">
      <dgm:prSet presAssocID="{9D6B91CD-D19F-4DD0-8E8A-DD962EA5ED59}" presName="textRect" presStyleLbl="revTx" presStyleIdx="1" presStyleCnt="6">
        <dgm:presLayoutVars>
          <dgm:bulletEnabled/>
        </dgm:presLayoutVars>
      </dgm:prSet>
      <dgm:spPr/>
    </dgm:pt>
    <dgm:pt modelId="{F2F9707B-528A-4F4D-84DA-214FB7946152}" type="pres">
      <dgm:prSet presAssocID="{F99262B8-7645-4F8D-B252-BAF9F9048966}" presName="sibTrans" presStyleLbl="sibTrans2D1" presStyleIdx="0" presStyleCnt="0"/>
      <dgm:spPr/>
    </dgm:pt>
    <dgm:pt modelId="{2F2C63E8-4A50-4B8F-A127-E50269E72B94}" type="pres">
      <dgm:prSet presAssocID="{E359601D-99ED-474B-8FCA-E67757BE5016}" presName="compNode" presStyleCnt="0"/>
      <dgm:spPr/>
    </dgm:pt>
    <dgm:pt modelId="{5CDC7B88-BEC3-4490-81F4-53A6252DF3DA}" type="pres">
      <dgm:prSet presAssocID="{E359601D-99ED-474B-8FCA-E67757BE5016}" presName="pictRect" presStyleLbl="revTx" presStyleIdx="2" presStyleCnt="6">
        <dgm:presLayoutVars>
          <dgm:chMax val="0"/>
          <dgm:bulletEnabled/>
        </dgm:presLayoutVars>
      </dgm:prSet>
      <dgm:spPr/>
    </dgm:pt>
    <dgm:pt modelId="{1B486627-0DF1-4FDE-9559-5BB3853338E3}" type="pres">
      <dgm:prSet presAssocID="{E359601D-99ED-474B-8FCA-E67757BE5016}" presName="textRect" presStyleLbl="revTx" presStyleIdx="3" presStyleCnt="6">
        <dgm:presLayoutVars>
          <dgm:bulletEnabled/>
        </dgm:presLayoutVars>
      </dgm:prSet>
      <dgm:spPr/>
    </dgm:pt>
    <dgm:pt modelId="{47CCCB00-EBAC-4620-9F83-BE0A26E6AF91}" type="pres">
      <dgm:prSet presAssocID="{59DE062C-E36B-4099-B9B6-0158068C480F}" presName="sibTrans" presStyleLbl="sibTrans2D1" presStyleIdx="0" presStyleCnt="0"/>
      <dgm:spPr/>
    </dgm:pt>
    <dgm:pt modelId="{DD43DC0F-95A4-4B4E-976F-F3EF5BC0AC10}" type="pres">
      <dgm:prSet presAssocID="{3923B9C3-09E5-48E7-BCAF-00A7EC50DA8F}" presName="compNode" presStyleCnt="0"/>
      <dgm:spPr/>
    </dgm:pt>
    <dgm:pt modelId="{C4310766-0A16-4AEB-9CDB-9CC4EA38DAD7}" type="pres">
      <dgm:prSet presAssocID="{3923B9C3-09E5-48E7-BCAF-00A7EC50DA8F}" presName="pictRect" presStyleLbl="revTx" presStyleIdx="4" presStyleCnt="6">
        <dgm:presLayoutVars>
          <dgm:chMax val="0"/>
          <dgm:bulletEnabled/>
        </dgm:presLayoutVars>
      </dgm:prSet>
      <dgm:spPr/>
    </dgm:pt>
    <dgm:pt modelId="{38166F39-D39E-492A-AC76-8A9E0D0C652A}" type="pres">
      <dgm:prSet presAssocID="{3923B9C3-09E5-48E7-BCAF-00A7EC50DA8F}" presName="textRect" presStyleLbl="revTx" presStyleIdx="5" presStyleCnt="6">
        <dgm:presLayoutVars>
          <dgm:bulletEnabled/>
        </dgm:presLayoutVars>
      </dgm:prSet>
      <dgm:spPr/>
    </dgm:pt>
  </dgm:ptLst>
  <dgm:cxnLst>
    <dgm:cxn modelId="{86672332-D1A6-499B-80D0-2E38B190CC97}" type="presOf" srcId="{E359601D-99ED-474B-8FCA-E67757BE5016}" destId="{5CDC7B88-BEC3-4490-81F4-53A6252DF3DA}" srcOrd="0" destOrd="0" presId="urn:microsoft.com/office/officeart/2024/3/layout/hArchList1"/>
    <dgm:cxn modelId="{4F4CEB38-5656-4F0F-9D3A-24DC6964FDF8}" srcId="{E359601D-99ED-474B-8FCA-E67757BE5016}" destId="{ABB8476C-62A0-4742-841B-FA1DF869757C}" srcOrd="0" destOrd="0" parTransId="{E4185081-B1EA-4C92-98EE-1057C2201CFE}" sibTransId="{D31E4EC8-93C6-4483-B78F-C12DE3210065}"/>
    <dgm:cxn modelId="{1E962F5D-0E8C-4386-B6E3-7F4CA6F1AE3F}" type="presOf" srcId="{6F41F3AD-9CA0-445D-92EF-BEB64B93E926}" destId="{38166F39-D39E-492A-AC76-8A9E0D0C652A}" srcOrd="0" destOrd="0" presId="urn:microsoft.com/office/officeart/2024/3/layout/hArchList1"/>
    <dgm:cxn modelId="{81F94167-97BC-4899-A3C1-CCC707ED45D3}" type="presOf" srcId="{ABB8476C-62A0-4742-841B-FA1DF869757C}" destId="{1B486627-0DF1-4FDE-9559-5BB3853338E3}" srcOrd="0" destOrd="0" presId="urn:microsoft.com/office/officeart/2024/3/layout/hArchList1"/>
    <dgm:cxn modelId="{B4C69B6E-6D29-466F-AAFD-B419AE024880}" type="presOf" srcId="{9BBAA33C-6FC1-4B78-8F14-3C538BEB00AD}" destId="{D605855D-356F-4C42-BE87-1B9F3247D295}" srcOrd="0" destOrd="0" presId="urn:microsoft.com/office/officeart/2024/3/layout/hArchList1"/>
    <dgm:cxn modelId="{F5939D4F-26B8-4A02-AA1F-58E987D4C356}" type="presOf" srcId="{F99262B8-7645-4F8D-B252-BAF9F9048966}" destId="{F2F9707B-528A-4F4D-84DA-214FB7946152}" srcOrd="0" destOrd="0" presId="urn:microsoft.com/office/officeart/2024/3/layout/hArchList1"/>
    <dgm:cxn modelId="{164DDC71-1511-4CF7-89F3-0B1DE410CA48}" type="presOf" srcId="{A0986AEE-A531-4B03-8BB1-C5F16C1CB812}" destId="{EE319107-BD31-4D42-9495-A43CF2D991FF}" srcOrd="0" destOrd="0" presId="urn:microsoft.com/office/officeart/2024/3/layout/hArchList1"/>
    <dgm:cxn modelId="{4F081274-2234-4C87-8A6B-67543AD5D4F1}" srcId="{9BBAA33C-6FC1-4B78-8F14-3C538BEB00AD}" destId="{E359601D-99ED-474B-8FCA-E67757BE5016}" srcOrd="1" destOrd="0" parTransId="{80D7F329-9C68-4651-9342-8583B660701F}" sibTransId="{59DE062C-E36B-4099-B9B6-0158068C480F}"/>
    <dgm:cxn modelId="{54E34482-9109-46CE-83F4-9B2CEF276471}" srcId="{9BBAA33C-6FC1-4B78-8F14-3C538BEB00AD}" destId="{3923B9C3-09E5-48E7-BCAF-00A7EC50DA8F}" srcOrd="2" destOrd="0" parTransId="{8861CA7F-06AE-4440-828E-FB3D7D574A1D}" sibTransId="{FD7D71B4-C11B-48EE-95E1-79D4C3D33AAD}"/>
    <dgm:cxn modelId="{6D933A84-0F0C-40D6-8124-73B73317EF10}" srcId="{9BBAA33C-6FC1-4B78-8F14-3C538BEB00AD}" destId="{9D6B91CD-D19F-4DD0-8E8A-DD962EA5ED59}" srcOrd="0" destOrd="0" parTransId="{9BA001B4-02FB-48A2-8B6E-AEC343BFF254}" sibTransId="{F99262B8-7645-4F8D-B252-BAF9F9048966}"/>
    <dgm:cxn modelId="{088949AD-F22E-4EFE-B516-27F7C0A71187}" type="presOf" srcId="{59DE062C-E36B-4099-B9B6-0158068C480F}" destId="{47CCCB00-EBAC-4620-9F83-BE0A26E6AF91}" srcOrd="0" destOrd="0" presId="urn:microsoft.com/office/officeart/2024/3/layout/hArchList1"/>
    <dgm:cxn modelId="{3D83A3B3-FC57-41A3-8DFC-F799D542D5A2}" type="presOf" srcId="{3923B9C3-09E5-48E7-BCAF-00A7EC50DA8F}" destId="{C4310766-0A16-4AEB-9CDB-9CC4EA38DAD7}" srcOrd="0" destOrd="0" presId="urn:microsoft.com/office/officeart/2024/3/layout/hArchList1"/>
    <dgm:cxn modelId="{958A01BF-71D9-4427-8192-315F4AAF0D15}" type="presOf" srcId="{9D6B91CD-D19F-4DD0-8E8A-DD962EA5ED59}" destId="{A5FB0869-5363-44A9-A936-CB8EC12D9D2D}" srcOrd="0" destOrd="0" presId="urn:microsoft.com/office/officeart/2024/3/layout/hArchList1"/>
    <dgm:cxn modelId="{7E1D8CE7-C196-4816-B38B-997497188D91}" srcId="{9D6B91CD-D19F-4DD0-8E8A-DD962EA5ED59}" destId="{A0986AEE-A531-4B03-8BB1-C5F16C1CB812}" srcOrd="0" destOrd="0" parTransId="{D1BC1760-4117-442E-A2AF-A58F38D602DB}" sibTransId="{4C80D77B-50F4-4EB0-AAA7-8EDC742B8A9A}"/>
    <dgm:cxn modelId="{216E76E8-2B7B-4E83-AC09-B23665D4AF31}" srcId="{3923B9C3-09E5-48E7-BCAF-00A7EC50DA8F}" destId="{6F41F3AD-9CA0-445D-92EF-BEB64B93E926}" srcOrd="0" destOrd="0" parTransId="{F8FA2CDE-CC31-4AA5-8931-DD358E8411B9}" sibTransId="{5E935094-8317-4F6E-9C6B-75413216AB4F}"/>
    <dgm:cxn modelId="{2A9E357F-DAB3-4912-BD3D-9651E2B9A784}" type="presParOf" srcId="{D605855D-356F-4C42-BE87-1B9F3247D295}" destId="{615F23A4-34A2-46CD-B5DF-3290DC58F096}" srcOrd="0" destOrd="0" presId="urn:microsoft.com/office/officeart/2024/3/layout/hArchList1"/>
    <dgm:cxn modelId="{F4184366-7FD0-4958-84B3-F247D319DC49}" type="presParOf" srcId="{615F23A4-34A2-46CD-B5DF-3290DC58F096}" destId="{A5FB0869-5363-44A9-A936-CB8EC12D9D2D}" srcOrd="0" destOrd="0" presId="urn:microsoft.com/office/officeart/2024/3/layout/hArchList1"/>
    <dgm:cxn modelId="{C3661B1C-EE5F-49F9-924B-B1C1F79A11C8}" type="presParOf" srcId="{615F23A4-34A2-46CD-B5DF-3290DC58F096}" destId="{EE319107-BD31-4D42-9495-A43CF2D991FF}" srcOrd="1" destOrd="0" presId="urn:microsoft.com/office/officeart/2024/3/layout/hArchList1"/>
    <dgm:cxn modelId="{BE28D9CA-6CEF-40BD-B84A-4039F715B018}" type="presParOf" srcId="{D605855D-356F-4C42-BE87-1B9F3247D295}" destId="{F2F9707B-528A-4F4D-84DA-214FB7946152}" srcOrd="1" destOrd="0" presId="urn:microsoft.com/office/officeart/2024/3/layout/hArchList1"/>
    <dgm:cxn modelId="{E3D6095E-ACF1-463A-85DF-211FAC9E3B60}" type="presParOf" srcId="{D605855D-356F-4C42-BE87-1B9F3247D295}" destId="{2F2C63E8-4A50-4B8F-A127-E50269E72B94}" srcOrd="2" destOrd="0" presId="urn:microsoft.com/office/officeart/2024/3/layout/hArchList1"/>
    <dgm:cxn modelId="{B2DCB9C3-C0AE-4094-A063-5B7C289FB12C}" type="presParOf" srcId="{2F2C63E8-4A50-4B8F-A127-E50269E72B94}" destId="{5CDC7B88-BEC3-4490-81F4-53A6252DF3DA}" srcOrd="0" destOrd="0" presId="urn:microsoft.com/office/officeart/2024/3/layout/hArchList1"/>
    <dgm:cxn modelId="{CBE6E378-22D1-4976-A3BF-5FFD6512A80D}" type="presParOf" srcId="{2F2C63E8-4A50-4B8F-A127-E50269E72B94}" destId="{1B486627-0DF1-4FDE-9559-5BB3853338E3}" srcOrd="1" destOrd="0" presId="urn:microsoft.com/office/officeart/2024/3/layout/hArchList1"/>
    <dgm:cxn modelId="{536A6CF8-8B46-4DED-972A-51C902DE3308}" type="presParOf" srcId="{D605855D-356F-4C42-BE87-1B9F3247D295}" destId="{47CCCB00-EBAC-4620-9F83-BE0A26E6AF91}" srcOrd="3" destOrd="0" presId="urn:microsoft.com/office/officeart/2024/3/layout/hArchList1"/>
    <dgm:cxn modelId="{31BD2AF1-9BC7-41CA-8CCA-41DE97A627FA}" type="presParOf" srcId="{D605855D-356F-4C42-BE87-1B9F3247D295}" destId="{DD43DC0F-95A4-4B4E-976F-F3EF5BC0AC10}" srcOrd="4" destOrd="0" presId="urn:microsoft.com/office/officeart/2024/3/layout/hArchList1"/>
    <dgm:cxn modelId="{2CFE3CED-DEA7-4785-9DE1-94B84BAF7A18}" type="presParOf" srcId="{DD43DC0F-95A4-4B4E-976F-F3EF5BC0AC10}" destId="{C4310766-0A16-4AEB-9CDB-9CC4EA38DAD7}" srcOrd="0" destOrd="0" presId="urn:microsoft.com/office/officeart/2024/3/layout/hArchList1"/>
    <dgm:cxn modelId="{9AAC8AA2-031A-4A7D-B321-34A810D64A1F}" type="presParOf" srcId="{DD43DC0F-95A4-4B4E-976F-F3EF5BC0AC10}" destId="{38166F39-D39E-492A-AC76-8A9E0D0C652A}"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FB0869-5363-44A9-A936-CB8EC12D9D2D}">
      <dsp:nvSpPr>
        <dsp:cNvPr id="0" name=""/>
        <dsp:cNvSpPr/>
      </dsp:nvSpPr>
      <dsp:spPr>
        <a:xfrm>
          <a:off x="0" y="0"/>
          <a:ext cx="3486150" cy="354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N" sz="1800" kern="1200"/>
            <a:t>Importance of Trees</a:t>
          </a:r>
          <a:endParaRPr lang="en-US" sz="1800" kern="1200"/>
        </a:p>
      </dsp:txBody>
      <dsp:txXfrm>
        <a:off x="0" y="0"/>
        <a:ext cx="3486150" cy="354472"/>
      </dsp:txXfrm>
    </dsp:sp>
    <dsp:sp modelId="{EE319107-BD31-4D42-9495-A43CF2D991FF}">
      <dsp:nvSpPr>
        <dsp:cNvPr id="0" name=""/>
        <dsp:cNvSpPr/>
      </dsp:nvSpPr>
      <dsp:spPr>
        <a:xfrm>
          <a:off x="0" y="354472"/>
          <a:ext cx="3486150" cy="2090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IN" sz="1400" kern="1200"/>
            <a:t>Mastering tree data structures enhances problem-solving capabilities in various computer science applications.</a:t>
          </a:r>
          <a:endParaRPr lang="en-US" sz="1400" kern="1200"/>
        </a:p>
      </dsp:txBody>
      <dsp:txXfrm>
        <a:off x="0" y="354472"/>
        <a:ext cx="3486150" cy="2090261"/>
      </dsp:txXfrm>
    </dsp:sp>
    <dsp:sp modelId="{5CDC7B88-BEC3-4490-81F4-53A6252DF3DA}">
      <dsp:nvSpPr>
        <dsp:cNvPr id="0" name=""/>
        <dsp:cNvSpPr/>
      </dsp:nvSpPr>
      <dsp:spPr>
        <a:xfrm>
          <a:off x="3834765" y="0"/>
          <a:ext cx="3486150" cy="354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N" sz="1800" kern="1200"/>
            <a:t>Understanding DFS and BFS</a:t>
          </a:r>
          <a:endParaRPr lang="en-US" sz="1800" kern="1200"/>
        </a:p>
      </dsp:txBody>
      <dsp:txXfrm>
        <a:off x="3834765" y="0"/>
        <a:ext cx="3486150" cy="354472"/>
      </dsp:txXfrm>
    </dsp:sp>
    <dsp:sp modelId="{1B486627-0DF1-4FDE-9559-5BB3853338E3}">
      <dsp:nvSpPr>
        <dsp:cNvPr id="0" name=""/>
        <dsp:cNvSpPr/>
      </dsp:nvSpPr>
      <dsp:spPr>
        <a:xfrm>
          <a:off x="3834765" y="354472"/>
          <a:ext cx="3486150" cy="2090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IN" sz="1400" kern="1200"/>
            <a:t>Depth First Search (DFS) and Breadth First Search (BFS) are essential algorithms for traversing graphs efficiently.</a:t>
          </a:r>
          <a:endParaRPr lang="en-US" sz="1400" kern="1200"/>
        </a:p>
      </dsp:txBody>
      <dsp:txXfrm>
        <a:off x="3834765" y="354472"/>
        <a:ext cx="3486150" cy="2090261"/>
      </dsp:txXfrm>
    </dsp:sp>
    <dsp:sp modelId="{C4310766-0A16-4AEB-9CDB-9CC4EA38DAD7}">
      <dsp:nvSpPr>
        <dsp:cNvPr id="0" name=""/>
        <dsp:cNvSpPr/>
      </dsp:nvSpPr>
      <dsp:spPr>
        <a:xfrm>
          <a:off x="7669530" y="0"/>
          <a:ext cx="3486150" cy="354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IN" sz="1800" kern="1200"/>
            <a:t>Dynamic Programming Skills</a:t>
          </a:r>
          <a:endParaRPr lang="en-US" sz="1800" kern="1200"/>
        </a:p>
      </dsp:txBody>
      <dsp:txXfrm>
        <a:off x="7669530" y="0"/>
        <a:ext cx="3486150" cy="354472"/>
      </dsp:txXfrm>
    </dsp:sp>
    <dsp:sp modelId="{38166F39-D39E-492A-AC76-8A9E0D0C652A}">
      <dsp:nvSpPr>
        <dsp:cNvPr id="0" name=""/>
        <dsp:cNvSpPr/>
      </dsp:nvSpPr>
      <dsp:spPr>
        <a:xfrm>
          <a:off x="7669530" y="354472"/>
          <a:ext cx="3486150" cy="2090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IN" sz="1400" kern="1200"/>
            <a:t>Dynamic programming optimizes problem-solving by breaking down complex problems into simpler subproblems.</a:t>
          </a:r>
          <a:endParaRPr lang="en-US" sz="1400" kern="1200"/>
        </a:p>
      </dsp:txBody>
      <dsp:txXfrm>
        <a:off x="7669530" y="354472"/>
        <a:ext cx="3486150" cy="2090261"/>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185391-6E81-4A97-BDA3-44738931DE0C}" type="datetimeFigureOut">
              <a:rPr lang="en-IN" smtClean="0"/>
              <a:t>21-06-2025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0E45A0-C7AE-4C56-929F-4FC55EBAF392}" type="slidenum">
              <a:rPr lang="en-IN" smtClean="0"/>
              <a:t>‹#›</a:t>
            </a:fld>
            <a:endParaRPr lang="en-IN"/>
          </a:p>
        </p:txBody>
      </p:sp>
    </p:spTree>
    <p:extLst>
      <p:ext uri="{BB962C8B-B14F-4D97-AF65-F5344CB8AC3E}">
        <p14:creationId xmlns:p14="http://schemas.microsoft.com/office/powerpoint/2010/main" val="3040788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waynewbishop.com/dynamic-programming-problems"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AI-generated content may be incorrect.
---
This presentation explores advanced concepts of trees in data structures, specifically focusing on Depth-First Search (DFS), Breadth-First Search (BFS), and dynamic programming techniques applied to tree structures. We will discuss the foundational aspects of trees, their algorithms, and practical applications.
Image source: Microsoft 365 content library
</a:t>
            </a:r>
          </a:p>
        </p:txBody>
      </p:sp>
      <p:sp>
        <p:nvSpPr>
          <p:cNvPr id="4" name="Slide Number Placeholder 3"/>
          <p:cNvSpPr>
            <a:spLocks noGrp="1"/>
          </p:cNvSpPr>
          <p:nvPr>
            <p:ph type="sldNum" sz="quarter" idx="5"/>
          </p:nvPr>
        </p:nvSpPr>
        <p:spPr/>
        <p:txBody>
          <a:bodyPr/>
          <a:lstStyle/>
          <a:p>
            <a:fld id="{3ED6FB7B-9048-4AB0-9C03-207BA490B4C7}" type="slidenum">
              <a:rPr lang="en-IN" smtClean="0"/>
              <a:t>1</a:t>
            </a:fld>
            <a:endParaRPr lang="en-IN"/>
          </a:p>
        </p:txBody>
      </p:sp>
    </p:spTree>
    <p:extLst>
      <p:ext uri="{BB962C8B-B14F-4D97-AF65-F5344CB8AC3E}">
        <p14:creationId xmlns:p14="http://schemas.microsoft.com/office/powerpoint/2010/main" val="27997050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main idea of </a:t>
            </a:r>
            <a:r>
              <a:rPr lang="en-US" sz="1200" b="0" i="0" u="none" strike="noStrike" kern="1200" dirty="0">
                <a:solidFill>
                  <a:schemeClr val="tx1"/>
                </a:solidFill>
                <a:effectLst/>
                <a:latin typeface="+mn-lt"/>
                <a:ea typeface="+mn-ea"/>
                <a:cs typeface="+mn-cs"/>
                <a:hlinkClick r:id="rId3"/>
              </a:rPr>
              <a:t>dynamic programming</a:t>
            </a:r>
            <a:r>
              <a:rPr lang="en-US" sz="1200" b="0" i="0" kern="1200" dirty="0">
                <a:solidFill>
                  <a:schemeClr val="tx1"/>
                </a:solidFill>
                <a:effectLst/>
                <a:latin typeface="+mn-lt"/>
                <a:ea typeface="+mn-ea"/>
                <a:cs typeface="+mn-cs"/>
              </a:rPr>
              <a:t> is to consider a significant problem and break it into smaller, individualized components. When it comes to implementation, optimal techniques rely on data storage and reuse to increase algorithm efficiency. As we'll see, many questions in software development are solved using various forms of dynamic programming. The trick is recognizing when optimal solutions can be devised using a simple variable or require a sophisticated data structure or algorithm.</a:t>
            </a:r>
          </a:p>
          <a:p>
            <a:br>
              <a:rPr lang="en-US" dirty="0"/>
            </a:br>
            <a:r>
              <a:rPr lang="en-IN" dirty="0"/>
              <a:t>
---
Dynamic programming on trees allows us to efficiently compute values such as the longest path or subtree sums by storing results of previously computed subproblems.
Image source: Microsoft 365 content library
</a:t>
            </a:r>
          </a:p>
        </p:txBody>
      </p:sp>
      <p:sp>
        <p:nvSpPr>
          <p:cNvPr id="4" name="Slide Number Placeholder 3"/>
          <p:cNvSpPr>
            <a:spLocks noGrp="1"/>
          </p:cNvSpPr>
          <p:nvPr>
            <p:ph type="sldNum" sz="quarter" idx="5"/>
          </p:nvPr>
        </p:nvSpPr>
        <p:spPr/>
        <p:txBody>
          <a:bodyPr/>
          <a:lstStyle/>
          <a:p>
            <a:fld id="{3ED6FB7B-9048-4AB0-9C03-207BA490B4C7}" type="slidenum">
              <a:rPr lang="en-IN" smtClean="0"/>
              <a:t>12</a:t>
            </a:fld>
            <a:endParaRPr lang="en-IN"/>
          </a:p>
        </p:txBody>
      </p:sp>
    </p:spTree>
    <p:extLst>
      <p:ext uri="{BB962C8B-B14F-4D97-AF65-F5344CB8AC3E}">
        <p14:creationId xmlns:p14="http://schemas.microsoft.com/office/powerpoint/2010/main" val="1205978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We will discuss common DP problems related to trees, such as finding the longest path or calculating subtree sums, highlighting their significance in algorithm design.
Image source: Microsoft 365 content library
</a:t>
            </a:r>
          </a:p>
        </p:txBody>
      </p:sp>
      <p:sp>
        <p:nvSpPr>
          <p:cNvPr id="4" name="Slide Number Placeholder 3"/>
          <p:cNvSpPr>
            <a:spLocks noGrp="1"/>
          </p:cNvSpPr>
          <p:nvPr>
            <p:ph type="sldNum" sz="quarter" idx="5"/>
          </p:nvPr>
        </p:nvSpPr>
        <p:spPr/>
        <p:txBody>
          <a:bodyPr/>
          <a:lstStyle/>
          <a:p>
            <a:fld id="{3ED6FB7B-9048-4AB0-9C03-207BA490B4C7}" type="slidenum">
              <a:rPr lang="en-IN" smtClean="0"/>
              <a:t>13</a:t>
            </a:fld>
            <a:endParaRPr lang="en-IN"/>
          </a:p>
        </p:txBody>
      </p:sp>
    </p:spTree>
    <p:extLst>
      <p:ext uri="{BB962C8B-B14F-4D97-AF65-F5344CB8AC3E}">
        <p14:creationId xmlns:p14="http://schemas.microsoft.com/office/powerpoint/2010/main" val="2827229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An illustrative example will be presented, showing how to apply dynamic programming on trees through code and visual aids to demonstrate the solution process.
Image source: Microsoft 365 content library
</a:t>
            </a:r>
          </a:p>
        </p:txBody>
      </p:sp>
      <p:sp>
        <p:nvSpPr>
          <p:cNvPr id="4" name="Slide Number Placeholder 3"/>
          <p:cNvSpPr>
            <a:spLocks noGrp="1"/>
          </p:cNvSpPr>
          <p:nvPr>
            <p:ph type="sldNum" sz="quarter" idx="5"/>
          </p:nvPr>
        </p:nvSpPr>
        <p:spPr/>
        <p:txBody>
          <a:bodyPr/>
          <a:lstStyle/>
          <a:p>
            <a:fld id="{3ED6FB7B-9048-4AB0-9C03-207BA490B4C7}" type="slidenum">
              <a:rPr lang="en-IN" smtClean="0"/>
              <a:t>14</a:t>
            </a:fld>
            <a:endParaRPr lang="en-IN"/>
          </a:p>
        </p:txBody>
      </p:sp>
    </p:spTree>
    <p:extLst>
      <p:ext uri="{BB962C8B-B14F-4D97-AF65-F5344CB8AC3E}">
        <p14:creationId xmlns:p14="http://schemas.microsoft.com/office/powerpoint/2010/main" val="27091623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knowledge of tree algorithms and dynamic programming has numerous practical applications in computer science, from artificial intelligence to network optimization.</a:t>
            </a:r>
          </a:p>
        </p:txBody>
      </p:sp>
      <p:sp>
        <p:nvSpPr>
          <p:cNvPr id="4" name="Slide Number Placeholder 3"/>
          <p:cNvSpPr>
            <a:spLocks noGrp="1"/>
          </p:cNvSpPr>
          <p:nvPr>
            <p:ph type="sldNum" sz="quarter" idx="5"/>
          </p:nvPr>
        </p:nvSpPr>
        <p:spPr/>
        <p:txBody>
          <a:bodyPr/>
          <a:lstStyle/>
          <a:p>
            <a:fld id="{3ED6FB7B-9048-4AB0-9C03-207BA490B4C7}" type="slidenum">
              <a:rPr lang="en-IN" smtClean="0"/>
              <a:t>15</a:t>
            </a:fld>
            <a:endParaRPr lang="en-IN"/>
          </a:p>
        </p:txBody>
      </p:sp>
    </p:spTree>
    <p:extLst>
      <p:ext uri="{BB962C8B-B14F-4D97-AF65-F5344CB8AC3E}">
        <p14:creationId xmlns:p14="http://schemas.microsoft.com/office/powerpoint/2010/main" val="4028250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Tree algorithms are used in various real-world applications including search engines, databases, and routing algorithms, enhancing performance and efficiency in data processing.
Image source: Microsoft 365 content library
</a:t>
            </a:r>
          </a:p>
        </p:txBody>
      </p:sp>
      <p:sp>
        <p:nvSpPr>
          <p:cNvPr id="4" name="Slide Number Placeholder 3"/>
          <p:cNvSpPr>
            <a:spLocks noGrp="1"/>
          </p:cNvSpPr>
          <p:nvPr>
            <p:ph type="sldNum" sz="quarter" idx="5"/>
          </p:nvPr>
        </p:nvSpPr>
        <p:spPr/>
        <p:txBody>
          <a:bodyPr/>
          <a:lstStyle/>
          <a:p>
            <a:fld id="{3ED6FB7B-9048-4AB0-9C03-207BA490B4C7}" type="slidenum">
              <a:rPr lang="en-IN" smtClean="0"/>
              <a:t>16</a:t>
            </a:fld>
            <a:endParaRPr lang="en-IN"/>
          </a:p>
        </p:txBody>
      </p:sp>
    </p:spTree>
    <p:extLst>
      <p:ext uri="{BB962C8B-B14F-4D97-AF65-F5344CB8AC3E}">
        <p14:creationId xmlns:p14="http://schemas.microsoft.com/office/powerpoint/2010/main" val="35672983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Combining DFS, BFS, and dynamic programming can lead to more efficient solutions for complex problems, such as optimizing resource allocation in networks.
Image source: Microsoft 365 content library
</a:t>
            </a:r>
          </a:p>
        </p:txBody>
      </p:sp>
      <p:sp>
        <p:nvSpPr>
          <p:cNvPr id="4" name="Slide Number Placeholder 3"/>
          <p:cNvSpPr>
            <a:spLocks noGrp="1"/>
          </p:cNvSpPr>
          <p:nvPr>
            <p:ph type="sldNum" sz="quarter" idx="5"/>
          </p:nvPr>
        </p:nvSpPr>
        <p:spPr/>
        <p:txBody>
          <a:bodyPr/>
          <a:lstStyle/>
          <a:p>
            <a:fld id="{3ED6FB7B-9048-4AB0-9C03-207BA490B4C7}" type="slidenum">
              <a:rPr lang="en-IN" smtClean="0"/>
              <a:t>17</a:t>
            </a:fld>
            <a:endParaRPr lang="en-IN"/>
          </a:p>
        </p:txBody>
      </p:sp>
    </p:spTree>
    <p:extLst>
      <p:ext uri="{BB962C8B-B14F-4D97-AF65-F5344CB8AC3E}">
        <p14:creationId xmlns:p14="http://schemas.microsoft.com/office/powerpoint/2010/main" val="4069792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E0E45A0-C7AE-4C56-929F-4FC55EBAF392}" type="slidenum">
              <a:rPr lang="en-IN" smtClean="0"/>
              <a:t>19</a:t>
            </a:fld>
            <a:endParaRPr lang="en-IN"/>
          </a:p>
        </p:txBody>
      </p:sp>
    </p:spTree>
    <p:extLst>
      <p:ext uri="{BB962C8B-B14F-4D97-AF65-F5344CB8AC3E}">
        <p14:creationId xmlns:p14="http://schemas.microsoft.com/office/powerpoint/2010/main" val="33498510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53E05-7354-C511-F86E-F49A6EEF34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50B45F-AFD1-B028-130A-64A5B17F32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E59A16-30FD-FFBA-09F7-F18EDA3A0E8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CDA9B50-3C7A-B2B0-745F-4A00215FC29D}"/>
              </a:ext>
            </a:extLst>
          </p:cNvPr>
          <p:cNvSpPr>
            <a:spLocks noGrp="1"/>
          </p:cNvSpPr>
          <p:nvPr>
            <p:ph type="sldNum" sz="quarter" idx="5"/>
          </p:nvPr>
        </p:nvSpPr>
        <p:spPr/>
        <p:txBody>
          <a:bodyPr/>
          <a:lstStyle/>
          <a:p>
            <a:fld id="{2E0E45A0-C7AE-4C56-929F-4FC55EBAF392}" type="slidenum">
              <a:rPr lang="en-IN" smtClean="0"/>
              <a:t>20</a:t>
            </a:fld>
            <a:endParaRPr lang="en-IN"/>
          </a:p>
        </p:txBody>
      </p:sp>
    </p:spTree>
    <p:extLst>
      <p:ext uri="{BB962C8B-B14F-4D97-AF65-F5344CB8AC3E}">
        <p14:creationId xmlns:p14="http://schemas.microsoft.com/office/powerpoint/2010/main" val="1531994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C8AFA-84C3-E890-EC6E-9F918E5894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D15940-6C57-A205-DBAA-51346C5F2E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75AF9C-A0D1-87A5-10C3-8E4C1EC61C6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9A60111-3F96-09E2-FA35-F33238AC8836}"/>
              </a:ext>
            </a:extLst>
          </p:cNvPr>
          <p:cNvSpPr>
            <a:spLocks noGrp="1"/>
          </p:cNvSpPr>
          <p:nvPr>
            <p:ph type="sldNum" sz="quarter" idx="5"/>
          </p:nvPr>
        </p:nvSpPr>
        <p:spPr/>
        <p:txBody>
          <a:bodyPr/>
          <a:lstStyle/>
          <a:p>
            <a:fld id="{2E0E45A0-C7AE-4C56-929F-4FC55EBAF392}" type="slidenum">
              <a:rPr lang="en-IN" smtClean="0"/>
              <a:t>21</a:t>
            </a:fld>
            <a:endParaRPr lang="en-IN"/>
          </a:p>
        </p:txBody>
      </p:sp>
    </p:spTree>
    <p:extLst>
      <p:ext uri="{BB962C8B-B14F-4D97-AF65-F5344CB8AC3E}">
        <p14:creationId xmlns:p14="http://schemas.microsoft.com/office/powerpoint/2010/main" val="3209182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In conclusion, mastering trees, along with DFS, BFS, and dynamic programming, is crucial for efficient problem-solving in computer science. The concepts discussed today provide a strong foundation for tackling advanced data structure challenges.</a:t>
            </a:r>
          </a:p>
        </p:txBody>
      </p:sp>
      <p:sp>
        <p:nvSpPr>
          <p:cNvPr id="4" name="Slide Number Placeholder 3"/>
          <p:cNvSpPr>
            <a:spLocks noGrp="1"/>
          </p:cNvSpPr>
          <p:nvPr>
            <p:ph type="sldNum" sz="quarter" idx="5"/>
          </p:nvPr>
        </p:nvSpPr>
        <p:spPr/>
        <p:txBody>
          <a:bodyPr/>
          <a:lstStyle/>
          <a:p>
            <a:fld id="{3ED6FB7B-9048-4AB0-9C03-207BA490B4C7}" type="slidenum">
              <a:rPr lang="en-IN" smtClean="0"/>
              <a:t>23</a:t>
            </a:fld>
            <a:endParaRPr lang="en-IN"/>
          </a:p>
        </p:txBody>
      </p:sp>
    </p:spTree>
    <p:extLst>
      <p:ext uri="{BB962C8B-B14F-4D97-AF65-F5344CB8AC3E}">
        <p14:creationId xmlns:p14="http://schemas.microsoft.com/office/powerpoint/2010/main" val="2578270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We will begin with an introduction to trees in data structures, covering their definitions and types. Next, we will delve into DFS and BFS algorithms, including their implementations and examples. Following that, we will explore dynamic programming techniques using trees, along with practical applications and advanced techniques.
Image source: Microsoft 365 content library
</a:t>
            </a:r>
          </a:p>
        </p:txBody>
      </p:sp>
      <p:sp>
        <p:nvSpPr>
          <p:cNvPr id="4" name="Slide Number Placeholder 3"/>
          <p:cNvSpPr>
            <a:spLocks noGrp="1"/>
          </p:cNvSpPr>
          <p:nvPr>
            <p:ph type="sldNum" sz="quarter" idx="5"/>
          </p:nvPr>
        </p:nvSpPr>
        <p:spPr/>
        <p:txBody>
          <a:bodyPr/>
          <a:lstStyle/>
          <a:p>
            <a:fld id="{3ED6FB7B-9048-4AB0-9C03-207BA490B4C7}" type="slidenum">
              <a:rPr lang="en-IN" smtClean="0"/>
              <a:t>2</a:t>
            </a:fld>
            <a:endParaRPr lang="en-IN"/>
          </a:p>
        </p:txBody>
      </p:sp>
    </p:spTree>
    <p:extLst>
      <p:ext uri="{BB962C8B-B14F-4D97-AF65-F5344CB8AC3E}">
        <p14:creationId xmlns:p14="http://schemas.microsoft.com/office/powerpoint/2010/main" val="1463788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Depth-First Search (DFS) is an algorithm for traversing or searching tree or graph data structures. It explores as far down a branch as possible before backtracking.</a:t>
            </a:r>
          </a:p>
        </p:txBody>
      </p:sp>
      <p:sp>
        <p:nvSpPr>
          <p:cNvPr id="4" name="Slide Number Placeholder 3"/>
          <p:cNvSpPr>
            <a:spLocks noGrp="1"/>
          </p:cNvSpPr>
          <p:nvPr>
            <p:ph type="sldNum" sz="quarter" idx="5"/>
          </p:nvPr>
        </p:nvSpPr>
        <p:spPr/>
        <p:txBody>
          <a:bodyPr/>
          <a:lstStyle/>
          <a:p>
            <a:fld id="{3ED6FB7B-9048-4AB0-9C03-207BA490B4C7}" type="slidenum">
              <a:rPr lang="en-IN" smtClean="0"/>
              <a:t>3</a:t>
            </a:fld>
            <a:endParaRPr lang="en-IN"/>
          </a:p>
        </p:txBody>
      </p:sp>
    </p:spTree>
    <p:extLst>
      <p:ext uri="{BB962C8B-B14F-4D97-AF65-F5344CB8AC3E}">
        <p14:creationId xmlns:p14="http://schemas.microsoft.com/office/powerpoint/2010/main" val="1580720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
DFS can be implemented using recursion or an explicit stack. The algorithm involves visiting a node, exploring its unvisited children, and backtracking when no unvisited children remain.
Image source: Microsoft 365 content library
</a:t>
            </a:r>
          </a:p>
        </p:txBody>
      </p:sp>
      <p:sp>
        <p:nvSpPr>
          <p:cNvPr id="4" name="Slide Number Placeholder 3"/>
          <p:cNvSpPr>
            <a:spLocks noGrp="1"/>
          </p:cNvSpPr>
          <p:nvPr>
            <p:ph type="sldNum" sz="quarter" idx="5"/>
          </p:nvPr>
        </p:nvSpPr>
        <p:spPr/>
        <p:txBody>
          <a:bodyPr/>
          <a:lstStyle/>
          <a:p>
            <a:fld id="{3ED6FB7B-9048-4AB0-9C03-207BA490B4C7}" type="slidenum">
              <a:rPr lang="en-IN" smtClean="0"/>
              <a:t>4</a:t>
            </a:fld>
            <a:endParaRPr lang="en-IN"/>
          </a:p>
        </p:txBody>
      </p:sp>
    </p:spTree>
    <p:extLst>
      <p:ext uri="{BB962C8B-B14F-4D97-AF65-F5344CB8AC3E}">
        <p14:creationId xmlns:p14="http://schemas.microsoft.com/office/powerpoint/2010/main" val="1193849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The recursive implementation of DFS is concise and easy to understand, while the iterative approach using a stack can be more efficient in terms of memory usage. We will explore both implementations.
Image source: Microsoft 365 content library
</a:t>
            </a:r>
          </a:p>
        </p:txBody>
      </p:sp>
      <p:sp>
        <p:nvSpPr>
          <p:cNvPr id="4" name="Slide Number Placeholder 3"/>
          <p:cNvSpPr>
            <a:spLocks noGrp="1"/>
          </p:cNvSpPr>
          <p:nvPr>
            <p:ph type="sldNum" sz="quarter" idx="5"/>
          </p:nvPr>
        </p:nvSpPr>
        <p:spPr/>
        <p:txBody>
          <a:bodyPr/>
          <a:lstStyle/>
          <a:p>
            <a:fld id="{3ED6FB7B-9048-4AB0-9C03-207BA490B4C7}" type="slidenum">
              <a:rPr lang="en-IN" smtClean="0"/>
              <a:t>5</a:t>
            </a:fld>
            <a:endParaRPr lang="en-IN"/>
          </a:p>
        </p:txBody>
      </p:sp>
    </p:spTree>
    <p:extLst>
      <p:ext uri="{BB962C8B-B14F-4D97-AF65-F5344CB8AC3E}">
        <p14:creationId xmlns:p14="http://schemas.microsoft.com/office/powerpoint/2010/main" val="2961606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Breadth-First Search (BFS) is another tree traversal algorithm that explores all neighbors at the present depth prior to moving on to nodes at the next depth level.</a:t>
            </a:r>
          </a:p>
        </p:txBody>
      </p:sp>
      <p:sp>
        <p:nvSpPr>
          <p:cNvPr id="4" name="Slide Number Placeholder 3"/>
          <p:cNvSpPr>
            <a:spLocks noGrp="1"/>
          </p:cNvSpPr>
          <p:nvPr>
            <p:ph type="sldNum" sz="quarter" idx="5"/>
          </p:nvPr>
        </p:nvSpPr>
        <p:spPr/>
        <p:txBody>
          <a:bodyPr/>
          <a:lstStyle/>
          <a:p>
            <a:fld id="{3ED6FB7B-9048-4AB0-9C03-207BA490B4C7}" type="slidenum">
              <a:rPr lang="en-IN" smtClean="0"/>
              <a:t>6</a:t>
            </a:fld>
            <a:endParaRPr lang="en-IN"/>
          </a:p>
        </p:txBody>
      </p:sp>
    </p:spTree>
    <p:extLst>
      <p:ext uri="{BB962C8B-B14F-4D97-AF65-F5344CB8AC3E}">
        <p14:creationId xmlns:p14="http://schemas.microsoft.com/office/powerpoint/2010/main" val="1821238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BFS utilizes a queue to keep track of nodes to explore. The algorithm involves visiting a node, enqueueing its unvisited neighbors, and repeating until all reachable nodes have been visited.
Image source: Microsoft 365 content library
</a:t>
            </a:r>
          </a:p>
        </p:txBody>
      </p:sp>
      <p:sp>
        <p:nvSpPr>
          <p:cNvPr id="4" name="Slide Number Placeholder 3"/>
          <p:cNvSpPr>
            <a:spLocks noGrp="1"/>
          </p:cNvSpPr>
          <p:nvPr>
            <p:ph type="sldNum" sz="quarter" idx="5"/>
          </p:nvPr>
        </p:nvSpPr>
        <p:spPr/>
        <p:txBody>
          <a:bodyPr/>
          <a:lstStyle/>
          <a:p>
            <a:fld id="{3ED6FB7B-9048-4AB0-9C03-207BA490B4C7}" type="slidenum">
              <a:rPr lang="en-IN" smtClean="0"/>
              <a:t>7</a:t>
            </a:fld>
            <a:endParaRPr lang="en-IN"/>
          </a:p>
        </p:txBody>
      </p:sp>
    </p:spTree>
    <p:extLst>
      <p:ext uri="{BB962C8B-B14F-4D97-AF65-F5344CB8AC3E}">
        <p14:creationId xmlns:p14="http://schemas.microsoft.com/office/powerpoint/2010/main" val="745109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
---
The queue-based implementation of BFS is straightforward. We will discuss how to implement BFS using a queue data structure and analyze its time complexity.
Image source: Microsoft 365 content library
</a:t>
            </a:r>
          </a:p>
        </p:txBody>
      </p:sp>
      <p:sp>
        <p:nvSpPr>
          <p:cNvPr id="4" name="Slide Number Placeholder 3"/>
          <p:cNvSpPr>
            <a:spLocks noGrp="1"/>
          </p:cNvSpPr>
          <p:nvPr>
            <p:ph type="sldNum" sz="quarter" idx="5"/>
          </p:nvPr>
        </p:nvSpPr>
        <p:spPr/>
        <p:txBody>
          <a:bodyPr/>
          <a:lstStyle/>
          <a:p>
            <a:fld id="{3ED6FB7B-9048-4AB0-9C03-207BA490B4C7}" type="slidenum">
              <a:rPr lang="en-IN" smtClean="0"/>
              <a:t>8</a:t>
            </a:fld>
            <a:endParaRPr lang="en-IN"/>
          </a:p>
        </p:txBody>
      </p:sp>
    </p:spTree>
    <p:extLst>
      <p:ext uri="{BB962C8B-B14F-4D97-AF65-F5344CB8AC3E}">
        <p14:creationId xmlns:p14="http://schemas.microsoft.com/office/powerpoint/2010/main" val="3651076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Dynamic Programming (DP) is a powerful technique for solving complex problems by breaking them down into simpler subproblems. Applying DP to trees can optimize various calculations.</a:t>
            </a:r>
          </a:p>
        </p:txBody>
      </p:sp>
      <p:sp>
        <p:nvSpPr>
          <p:cNvPr id="4" name="Slide Number Placeholder 3"/>
          <p:cNvSpPr>
            <a:spLocks noGrp="1"/>
          </p:cNvSpPr>
          <p:nvPr>
            <p:ph type="sldNum" sz="quarter" idx="5"/>
          </p:nvPr>
        </p:nvSpPr>
        <p:spPr/>
        <p:txBody>
          <a:bodyPr/>
          <a:lstStyle/>
          <a:p>
            <a:fld id="{3ED6FB7B-9048-4AB0-9C03-207BA490B4C7}" type="slidenum">
              <a:rPr lang="en-IN" smtClean="0"/>
              <a:t>11</a:t>
            </a:fld>
            <a:endParaRPr lang="en-IN"/>
          </a:p>
        </p:txBody>
      </p:sp>
    </p:spTree>
    <p:extLst>
      <p:ext uri="{BB962C8B-B14F-4D97-AF65-F5344CB8AC3E}">
        <p14:creationId xmlns:p14="http://schemas.microsoft.com/office/powerpoint/2010/main" val="1418687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6/21/2025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202803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6/21/2025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45239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6/21/2025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4601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6/21/2025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65500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6/21/2025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9035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6/21/2025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974186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6/21/2025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40528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6/21/2025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097101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6/21/2025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698423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6/21/2025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2220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6/21/2025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82700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6/21/2025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618438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hyperlink" Target="https://leetcode.com/problems/palindrome-partitioning-ii" TargetMode="External"/><Relationship Id="rId13" Type="http://schemas.openxmlformats.org/officeDocument/2006/relationships/hyperlink" Target="https://leetcode.com/problems/unique-paths" TargetMode="External"/><Relationship Id="rId18" Type="http://schemas.openxmlformats.org/officeDocument/2006/relationships/hyperlink" Target="https://leetcode.com/problems/palindrome-partitioning" TargetMode="External"/><Relationship Id="rId3" Type="http://schemas.openxmlformats.org/officeDocument/2006/relationships/hyperlink" Target="https://leetcode.com/problems/regular-expression-matching" TargetMode="External"/><Relationship Id="rId7" Type="http://schemas.openxmlformats.org/officeDocument/2006/relationships/hyperlink" Target="https://leetcode.com/problems/distinct-subsequences" TargetMode="External"/><Relationship Id="rId12" Type="http://schemas.openxmlformats.org/officeDocument/2006/relationships/hyperlink" Target="https://leetcode.com/problems/generate-parentheses" TargetMode="External"/><Relationship Id="rId17" Type="http://schemas.openxmlformats.org/officeDocument/2006/relationships/hyperlink" Target="https://leetcode.com/problems/longest-common-subsequence" TargetMode="External"/><Relationship Id="rId2" Type="http://schemas.openxmlformats.org/officeDocument/2006/relationships/hyperlink" Target="https://leetcode.com/problems/edit-distance" TargetMode="External"/><Relationship Id="rId16" Type="http://schemas.openxmlformats.org/officeDocument/2006/relationships/hyperlink" Target="https://leetcode.com/problems/palindromic-substrings" TargetMode="External"/><Relationship Id="rId1" Type="http://schemas.openxmlformats.org/officeDocument/2006/relationships/slideLayout" Target="../slideLayouts/slideLayout4.xml"/><Relationship Id="rId6" Type="http://schemas.openxmlformats.org/officeDocument/2006/relationships/hyperlink" Target="https://leetcode.com/problems/wildcard-matching" TargetMode="External"/><Relationship Id="rId11" Type="http://schemas.openxmlformats.org/officeDocument/2006/relationships/hyperlink" Target="https://leetcode.com/problems/longest-palindromic-substring" TargetMode="External"/><Relationship Id="rId5" Type="http://schemas.openxmlformats.org/officeDocument/2006/relationships/hyperlink" Target="https://leetcode.com/problems/find-median-from-data-stream" TargetMode="External"/><Relationship Id="rId15" Type="http://schemas.openxmlformats.org/officeDocument/2006/relationships/hyperlink" Target="https://leetcode.com/problems/decode-ways" TargetMode="External"/><Relationship Id="rId10" Type="http://schemas.openxmlformats.org/officeDocument/2006/relationships/hyperlink" Target="https://leetcode.com/problems/shortest-common-supersequence" TargetMode="External"/><Relationship Id="rId4" Type="http://schemas.openxmlformats.org/officeDocument/2006/relationships/hyperlink" Target="https://leetcode.com/problems/longest-valid-parentheses" TargetMode="External"/><Relationship Id="rId9" Type="http://schemas.openxmlformats.org/officeDocument/2006/relationships/hyperlink" Target="https://leetcode.com/problems/super-egg-drop" TargetMode="External"/><Relationship Id="rId14" Type="http://schemas.openxmlformats.org/officeDocument/2006/relationships/hyperlink" Target="https://leetcode.com/problems/perfect-squares" TargetMode="Externa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3C841A5-8133-EB22-DEC0-89DD32D9B408}"/>
              </a:ext>
            </a:extLst>
          </p:cNvPr>
          <p:cNvSpPr>
            <a:spLocks noGrp="1"/>
          </p:cNvSpPr>
          <p:nvPr>
            <p:ph type="ctrTitle"/>
          </p:nvPr>
        </p:nvSpPr>
        <p:spPr>
          <a:xfrm>
            <a:off x="517870" y="978407"/>
            <a:ext cx="5556148" cy="3977640"/>
          </a:xfrm>
        </p:spPr>
        <p:txBody>
          <a:bodyPr anchor="t">
            <a:normAutofit/>
          </a:bodyPr>
          <a:lstStyle/>
          <a:p>
            <a:pPr>
              <a:lnSpc>
                <a:spcPct val="90000"/>
              </a:lnSpc>
            </a:pPr>
            <a:r>
              <a:rPr lang="en-IN" sz="4400"/>
              <a:t>Advanced Concepts of Trees in Data Structures: DFS, BFS, and Dynamic Programming</a:t>
            </a:r>
          </a:p>
        </p:txBody>
      </p:sp>
      <p:sp>
        <p:nvSpPr>
          <p:cNvPr id="3" name="Subtitle 2">
            <a:extLst>
              <a:ext uri="{FF2B5EF4-FFF2-40B4-BE49-F238E27FC236}">
                <a16:creationId xmlns:a16="http://schemas.microsoft.com/office/drawing/2014/main" id="{8CB4E427-57CD-CF89-5E2D-F37F06470101}"/>
              </a:ext>
            </a:extLst>
          </p:cNvPr>
          <p:cNvSpPr>
            <a:spLocks noGrp="1"/>
          </p:cNvSpPr>
          <p:nvPr>
            <p:ph type="subTitle" idx="1"/>
          </p:nvPr>
        </p:nvSpPr>
        <p:spPr>
          <a:xfrm>
            <a:off x="517870" y="5029267"/>
            <a:ext cx="5577839" cy="1316736"/>
          </a:xfrm>
        </p:spPr>
        <p:txBody>
          <a:bodyPr anchor="ctr">
            <a:normAutofit/>
          </a:bodyPr>
          <a:lstStyle/>
          <a:p>
            <a:r>
              <a:rPr lang="en-IN" sz="2400" dirty="0"/>
              <a:t>Exploring tree algorithms and their applications</a:t>
            </a: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557784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8CA5D8-F9BD-4434-B8C6-2A6C084C3D24}"/>
              </a:ext>
            </a:extLst>
          </p:cNvPr>
          <p:cNvPicPr>
            <a:picLocks noChangeAspect="1"/>
          </p:cNvPicPr>
          <p:nvPr/>
        </p:nvPicPr>
        <p:blipFill>
          <a:blip r:embed="rId3"/>
          <a:srcRect l="10986" r="6025"/>
          <a:stretch>
            <a:fillRect/>
          </a:stretch>
        </p:blipFill>
        <p:spPr>
          <a:xfrm>
            <a:off x="6696635" y="508090"/>
            <a:ext cx="4969099" cy="5837913"/>
          </a:xfrm>
          <a:prstGeom prst="rect">
            <a:avLst/>
          </a:prstGeom>
        </p:spPr>
      </p:pic>
    </p:spTree>
    <p:extLst>
      <p:ext uri="{BB962C8B-B14F-4D97-AF65-F5344CB8AC3E}">
        <p14:creationId xmlns:p14="http://schemas.microsoft.com/office/powerpoint/2010/main" val="854069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42"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A45EF-D0F6-83D3-173B-409E210F43DA}"/>
              </a:ext>
            </a:extLst>
          </p:cNvPr>
          <p:cNvSpPr>
            <a:spLocks noGrp="1"/>
          </p:cNvSpPr>
          <p:nvPr>
            <p:ph type="title"/>
          </p:nvPr>
        </p:nvSpPr>
        <p:spPr>
          <a:xfrm>
            <a:off x="521208" y="978408"/>
            <a:ext cx="11155680" cy="775747"/>
          </a:xfrm>
        </p:spPr>
        <p:txBody>
          <a:bodyPr/>
          <a:lstStyle/>
          <a:p>
            <a:r>
              <a:rPr lang="en-IN" dirty="0"/>
              <a:t>Feature comparison</a:t>
            </a:r>
          </a:p>
        </p:txBody>
      </p:sp>
      <p:graphicFrame>
        <p:nvGraphicFramePr>
          <p:cNvPr id="5" name="Content Placeholder 4">
            <a:extLst>
              <a:ext uri="{FF2B5EF4-FFF2-40B4-BE49-F238E27FC236}">
                <a16:creationId xmlns:a16="http://schemas.microsoft.com/office/drawing/2014/main" id="{15D47FBA-F45B-E2C3-531F-F496E65FE2CA}"/>
              </a:ext>
            </a:extLst>
          </p:cNvPr>
          <p:cNvGraphicFramePr>
            <a:graphicFrameLocks noGrp="1"/>
          </p:cNvGraphicFramePr>
          <p:nvPr>
            <p:ph sz="half" idx="1"/>
            <p:extLst>
              <p:ext uri="{D42A27DB-BD31-4B8C-83A1-F6EECF244321}">
                <p14:modId xmlns:p14="http://schemas.microsoft.com/office/powerpoint/2010/main" val="2885754"/>
              </p:ext>
            </p:extLst>
          </p:nvPr>
        </p:nvGraphicFramePr>
        <p:xfrm>
          <a:off x="518160" y="1802353"/>
          <a:ext cx="11155680" cy="3483326"/>
        </p:xfrm>
        <a:graphic>
          <a:graphicData uri="http://schemas.openxmlformats.org/drawingml/2006/table">
            <a:tbl>
              <a:tblPr firstRow="1">
                <a:tableStyleId>{284E427A-3D55-4303-BF80-6455036E1DE7}</a:tableStyleId>
              </a:tblPr>
              <a:tblGrid>
                <a:gridCol w="3718560">
                  <a:extLst>
                    <a:ext uri="{9D8B030D-6E8A-4147-A177-3AD203B41FA5}">
                      <a16:colId xmlns:a16="http://schemas.microsoft.com/office/drawing/2014/main" val="3522345669"/>
                    </a:ext>
                  </a:extLst>
                </a:gridCol>
                <a:gridCol w="3718560">
                  <a:extLst>
                    <a:ext uri="{9D8B030D-6E8A-4147-A177-3AD203B41FA5}">
                      <a16:colId xmlns:a16="http://schemas.microsoft.com/office/drawing/2014/main" val="2905209579"/>
                    </a:ext>
                  </a:extLst>
                </a:gridCol>
                <a:gridCol w="3718560">
                  <a:extLst>
                    <a:ext uri="{9D8B030D-6E8A-4147-A177-3AD203B41FA5}">
                      <a16:colId xmlns:a16="http://schemas.microsoft.com/office/drawing/2014/main" val="1460272816"/>
                    </a:ext>
                  </a:extLst>
                </a:gridCol>
              </a:tblGrid>
              <a:tr h="290686">
                <a:tc>
                  <a:txBody>
                    <a:bodyPr/>
                    <a:lstStyle/>
                    <a:p>
                      <a:pPr algn="l">
                        <a:buNone/>
                      </a:pPr>
                      <a:r>
                        <a:rPr lang="en-IN" sz="1400" b="1">
                          <a:solidFill>
                            <a:srgbClr val="000000"/>
                          </a:solidFill>
                          <a:effectLst/>
                        </a:rPr>
                        <a:t>Parameter</a:t>
                      </a:r>
                      <a:endParaRPr lang="en-IN" sz="1400">
                        <a:solidFill>
                          <a:srgbClr val="000000"/>
                        </a:solidFill>
                        <a:effectLst/>
                        <a:latin typeface="Aptos" panose="020B0004020202020204" pitchFamily="34" charset="0"/>
                      </a:endParaRPr>
                    </a:p>
                  </a:txBody>
                  <a:tcPr marL="6856" marR="6856" marT="1714" marB="5142" anchor="ctr"/>
                </a:tc>
                <a:tc>
                  <a:txBody>
                    <a:bodyPr/>
                    <a:lstStyle/>
                    <a:p>
                      <a:pPr algn="l">
                        <a:buNone/>
                      </a:pPr>
                      <a:r>
                        <a:rPr lang="en-IN" sz="1400" b="1" dirty="0">
                          <a:solidFill>
                            <a:srgbClr val="000000"/>
                          </a:solidFill>
                          <a:effectLst/>
                        </a:rPr>
                        <a:t>BFS</a:t>
                      </a:r>
                      <a:endParaRPr lang="en-IN" sz="1400" dirty="0">
                        <a:solidFill>
                          <a:srgbClr val="000000"/>
                        </a:solidFill>
                        <a:effectLst/>
                        <a:latin typeface="Aptos" panose="020B0004020202020204" pitchFamily="34" charset="0"/>
                      </a:endParaRPr>
                    </a:p>
                  </a:txBody>
                  <a:tcPr marL="6856" marR="6856" marT="1714" marB="5142" anchor="ctr"/>
                </a:tc>
                <a:tc>
                  <a:txBody>
                    <a:bodyPr/>
                    <a:lstStyle/>
                    <a:p>
                      <a:pPr algn="l">
                        <a:buNone/>
                      </a:pPr>
                      <a:r>
                        <a:rPr lang="en-IN" sz="1400" b="1">
                          <a:solidFill>
                            <a:srgbClr val="000000"/>
                          </a:solidFill>
                          <a:effectLst/>
                        </a:rPr>
                        <a:t>DFS</a:t>
                      </a:r>
                      <a:endParaRPr lang="en-IN" sz="1400">
                        <a:solidFill>
                          <a:srgbClr val="000000"/>
                        </a:solidFill>
                        <a:effectLst/>
                        <a:latin typeface="Aptos" panose="020B0004020202020204" pitchFamily="34" charset="0"/>
                      </a:endParaRPr>
                    </a:p>
                  </a:txBody>
                  <a:tcPr marL="6856" marR="6856" marT="1714" marB="5142" anchor="ctr"/>
                </a:tc>
                <a:extLst>
                  <a:ext uri="{0D108BD9-81ED-4DB2-BD59-A6C34878D82A}">
                    <a16:rowId xmlns:a16="http://schemas.microsoft.com/office/drawing/2014/main" val="2861484275"/>
                  </a:ext>
                </a:extLst>
              </a:tr>
              <a:tr h="290686">
                <a:tc>
                  <a:txBody>
                    <a:bodyPr/>
                    <a:lstStyle/>
                    <a:p>
                      <a:pPr algn="l">
                        <a:buNone/>
                      </a:pPr>
                      <a:r>
                        <a:rPr lang="en-IN" sz="1400" b="1">
                          <a:solidFill>
                            <a:srgbClr val="000000"/>
                          </a:solidFill>
                          <a:effectLst/>
                        </a:rPr>
                        <a:t>Type of Solution</a:t>
                      </a:r>
                      <a:endParaRPr lang="en-IN" sz="1400">
                        <a:solidFill>
                          <a:srgbClr val="000000"/>
                        </a:solidFill>
                        <a:effectLst/>
                        <a:latin typeface="Aptos" panose="020B0004020202020204" pitchFamily="34" charset="0"/>
                      </a:endParaRPr>
                    </a:p>
                  </a:txBody>
                  <a:tcPr marL="6856" marR="6856" marT="1714" marB="5142" anchor="ctr"/>
                </a:tc>
                <a:tc>
                  <a:txBody>
                    <a:bodyPr/>
                    <a:lstStyle/>
                    <a:p>
                      <a:pPr algn="l">
                        <a:buNone/>
                      </a:pPr>
                      <a:r>
                        <a:rPr lang="en-US" sz="1400">
                          <a:solidFill>
                            <a:srgbClr val="000000"/>
                          </a:solidFill>
                          <a:effectLst/>
                        </a:rPr>
                        <a:t>Shallow path solution as it finds the shortest path to the destination</a:t>
                      </a:r>
                      <a:endParaRPr lang="en-US" sz="1400">
                        <a:solidFill>
                          <a:srgbClr val="000000"/>
                        </a:solidFill>
                        <a:effectLst/>
                        <a:latin typeface="Aptos" panose="020B0004020202020204" pitchFamily="34" charset="0"/>
                      </a:endParaRPr>
                    </a:p>
                  </a:txBody>
                  <a:tcPr marL="6856" marR="6856" marT="1714" marB="5142" anchor="ctr"/>
                </a:tc>
                <a:tc>
                  <a:txBody>
                    <a:bodyPr/>
                    <a:lstStyle/>
                    <a:p>
                      <a:pPr algn="l">
                        <a:buNone/>
                      </a:pPr>
                      <a:r>
                        <a:rPr lang="en-US" sz="1400">
                          <a:solidFill>
                            <a:srgbClr val="000000"/>
                          </a:solidFill>
                          <a:effectLst/>
                        </a:rPr>
                        <a:t>Does not follow shallow path solution as it goes to bottom of a subtree and then backtracks</a:t>
                      </a:r>
                      <a:endParaRPr lang="en-US" sz="1400">
                        <a:solidFill>
                          <a:srgbClr val="000000"/>
                        </a:solidFill>
                        <a:effectLst/>
                        <a:latin typeface="Aptos" panose="020B0004020202020204" pitchFamily="34" charset="0"/>
                      </a:endParaRPr>
                    </a:p>
                  </a:txBody>
                  <a:tcPr marL="6856" marR="6856" marT="1714" marB="5142" anchor="ctr"/>
                </a:tc>
                <a:extLst>
                  <a:ext uri="{0D108BD9-81ED-4DB2-BD59-A6C34878D82A}">
                    <a16:rowId xmlns:a16="http://schemas.microsoft.com/office/drawing/2014/main" val="459576949"/>
                  </a:ext>
                </a:extLst>
              </a:tr>
              <a:tr h="290686">
                <a:tc>
                  <a:txBody>
                    <a:bodyPr/>
                    <a:lstStyle/>
                    <a:p>
                      <a:pPr algn="l">
                        <a:buNone/>
                      </a:pPr>
                      <a:r>
                        <a:rPr lang="en-IN" sz="1400" b="1">
                          <a:solidFill>
                            <a:srgbClr val="000000"/>
                          </a:solidFill>
                          <a:effectLst/>
                        </a:rPr>
                        <a:t>Full form</a:t>
                      </a:r>
                      <a:endParaRPr lang="en-IN" sz="1400">
                        <a:solidFill>
                          <a:srgbClr val="000000"/>
                        </a:solidFill>
                        <a:effectLst/>
                        <a:latin typeface="Aptos" panose="020B0004020202020204" pitchFamily="34" charset="0"/>
                      </a:endParaRPr>
                    </a:p>
                  </a:txBody>
                  <a:tcPr marL="6856" marR="6856" marT="1714" marB="5142" anchor="ctr"/>
                </a:tc>
                <a:tc>
                  <a:txBody>
                    <a:bodyPr/>
                    <a:lstStyle/>
                    <a:p>
                      <a:pPr algn="l">
                        <a:buNone/>
                      </a:pPr>
                      <a:r>
                        <a:rPr lang="en-IN" sz="1400">
                          <a:solidFill>
                            <a:srgbClr val="000000"/>
                          </a:solidFill>
                          <a:effectLst/>
                        </a:rPr>
                        <a:t>Breadth First Search</a:t>
                      </a:r>
                      <a:endParaRPr lang="en-IN" sz="1400">
                        <a:solidFill>
                          <a:srgbClr val="000000"/>
                        </a:solidFill>
                        <a:effectLst/>
                        <a:latin typeface="Aptos" panose="020B0004020202020204" pitchFamily="34" charset="0"/>
                      </a:endParaRPr>
                    </a:p>
                  </a:txBody>
                  <a:tcPr marL="6856" marR="6856" marT="1714" marB="5142" anchor="ctr"/>
                </a:tc>
                <a:tc>
                  <a:txBody>
                    <a:bodyPr/>
                    <a:lstStyle/>
                    <a:p>
                      <a:pPr algn="l">
                        <a:buNone/>
                      </a:pPr>
                      <a:r>
                        <a:rPr lang="en-IN" sz="1400">
                          <a:solidFill>
                            <a:srgbClr val="000000"/>
                          </a:solidFill>
                          <a:effectLst/>
                        </a:rPr>
                        <a:t>Depth First Search</a:t>
                      </a:r>
                      <a:endParaRPr lang="en-IN" sz="1400">
                        <a:solidFill>
                          <a:srgbClr val="000000"/>
                        </a:solidFill>
                        <a:effectLst/>
                        <a:latin typeface="Aptos" panose="020B0004020202020204" pitchFamily="34" charset="0"/>
                      </a:endParaRPr>
                    </a:p>
                  </a:txBody>
                  <a:tcPr marL="6856" marR="6856" marT="1714" marB="5142" anchor="ctr"/>
                </a:tc>
                <a:extLst>
                  <a:ext uri="{0D108BD9-81ED-4DB2-BD59-A6C34878D82A}">
                    <a16:rowId xmlns:a16="http://schemas.microsoft.com/office/drawing/2014/main" val="2496436899"/>
                  </a:ext>
                </a:extLst>
              </a:tr>
              <a:tr h="290686">
                <a:tc>
                  <a:txBody>
                    <a:bodyPr/>
                    <a:lstStyle/>
                    <a:p>
                      <a:pPr algn="l">
                        <a:buNone/>
                      </a:pPr>
                      <a:r>
                        <a:rPr lang="en-IN" sz="1400" b="1">
                          <a:solidFill>
                            <a:srgbClr val="000000"/>
                          </a:solidFill>
                          <a:effectLst/>
                        </a:rPr>
                        <a:t>Backtracking</a:t>
                      </a:r>
                      <a:endParaRPr lang="en-IN" sz="1400">
                        <a:solidFill>
                          <a:srgbClr val="000000"/>
                        </a:solidFill>
                        <a:effectLst/>
                        <a:latin typeface="Aptos" panose="020B0004020202020204" pitchFamily="34" charset="0"/>
                      </a:endParaRPr>
                    </a:p>
                  </a:txBody>
                  <a:tcPr marL="6856" marR="6856" marT="1714" marB="5142" anchor="ctr"/>
                </a:tc>
                <a:tc>
                  <a:txBody>
                    <a:bodyPr/>
                    <a:lstStyle/>
                    <a:p>
                      <a:pPr algn="l">
                        <a:buNone/>
                      </a:pPr>
                      <a:r>
                        <a:rPr lang="en-IN" sz="1400">
                          <a:solidFill>
                            <a:srgbClr val="000000"/>
                          </a:solidFill>
                          <a:effectLst/>
                        </a:rPr>
                        <a:t>Not required</a:t>
                      </a:r>
                      <a:endParaRPr lang="en-IN" sz="1400">
                        <a:solidFill>
                          <a:srgbClr val="000000"/>
                        </a:solidFill>
                        <a:effectLst/>
                        <a:latin typeface="Aptos" panose="020B0004020202020204" pitchFamily="34" charset="0"/>
                      </a:endParaRPr>
                    </a:p>
                  </a:txBody>
                  <a:tcPr marL="6856" marR="6856" marT="1714" marB="5142" anchor="ctr"/>
                </a:tc>
                <a:tc>
                  <a:txBody>
                    <a:bodyPr/>
                    <a:lstStyle/>
                    <a:p>
                      <a:pPr algn="l">
                        <a:buNone/>
                      </a:pPr>
                      <a:r>
                        <a:rPr lang="en-US" sz="1400">
                          <a:solidFill>
                            <a:srgbClr val="000000"/>
                          </a:solidFill>
                          <a:effectLst/>
                        </a:rPr>
                        <a:t>Required to follow a backtrack</a:t>
                      </a:r>
                      <a:endParaRPr lang="en-US" sz="1400">
                        <a:solidFill>
                          <a:srgbClr val="000000"/>
                        </a:solidFill>
                        <a:effectLst/>
                        <a:latin typeface="Aptos" panose="020B0004020202020204" pitchFamily="34" charset="0"/>
                      </a:endParaRPr>
                    </a:p>
                  </a:txBody>
                  <a:tcPr marL="6856" marR="6856" marT="1714" marB="5142" anchor="ctr"/>
                </a:tc>
                <a:extLst>
                  <a:ext uri="{0D108BD9-81ED-4DB2-BD59-A6C34878D82A}">
                    <a16:rowId xmlns:a16="http://schemas.microsoft.com/office/drawing/2014/main" val="1536008437"/>
                  </a:ext>
                </a:extLst>
              </a:tr>
              <a:tr h="290686">
                <a:tc>
                  <a:txBody>
                    <a:bodyPr/>
                    <a:lstStyle/>
                    <a:p>
                      <a:pPr algn="l">
                        <a:buNone/>
                      </a:pPr>
                      <a:r>
                        <a:rPr lang="en-IN" sz="1400" b="1">
                          <a:solidFill>
                            <a:srgbClr val="000000"/>
                          </a:solidFill>
                          <a:effectLst/>
                        </a:rPr>
                        <a:t>Tracking method</a:t>
                      </a:r>
                      <a:endParaRPr lang="en-IN" sz="1400">
                        <a:solidFill>
                          <a:srgbClr val="000000"/>
                        </a:solidFill>
                        <a:effectLst/>
                        <a:latin typeface="Aptos" panose="020B0004020202020204" pitchFamily="34" charset="0"/>
                      </a:endParaRPr>
                    </a:p>
                  </a:txBody>
                  <a:tcPr marL="6856" marR="6856" marT="1714" marB="5142" anchor="ctr"/>
                </a:tc>
                <a:tc>
                  <a:txBody>
                    <a:bodyPr/>
                    <a:lstStyle/>
                    <a:p>
                      <a:pPr algn="l">
                        <a:buNone/>
                      </a:pPr>
                      <a:r>
                        <a:rPr lang="en-US" sz="1400">
                          <a:solidFill>
                            <a:srgbClr val="000000"/>
                          </a:solidFill>
                          <a:effectLst/>
                        </a:rPr>
                        <a:t>Queue to keep track of next location to visit</a:t>
                      </a:r>
                      <a:endParaRPr lang="en-US" sz="1400">
                        <a:solidFill>
                          <a:srgbClr val="000000"/>
                        </a:solidFill>
                        <a:effectLst/>
                        <a:latin typeface="Aptos" panose="020B0004020202020204" pitchFamily="34" charset="0"/>
                      </a:endParaRPr>
                    </a:p>
                  </a:txBody>
                  <a:tcPr marL="6856" marR="6856" marT="1714" marB="5142" anchor="ctr"/>
                </a:tc>
                <a:tc>
                  <a:txBody>
                    <a:bodyPr/>
                    <a:lstStyle/>
                    <a:p>
                      <a:pPr algn="l">
                        <a:buNone/>
                      </a:pPr>
                      <a:r>
                        <a:rPr lang="en-US" sz="1400">
                          <a:solidFill>
                            <a:srgbClr val="000000"/>
                          </a:solidFill>
                          <a:effectLst/>
                        </a:rPr>
                        <a:t>Uses stack to keep track of next location to visit</a:t>
                      </a:r>
                      <a:endParaRPr lang="en-US" sz="1400">
                        <a:solidFill>
                          <a:srgbClr val="000000"/>
                        </a:solidFill>
                        <a:effectLst/>
                        <a:latin typeface="Aptos" panose="020B0004020202020204" pitchFamily="34" charset="0"/>
                      </a:endParaRPr>
                    </a:p>
                  </a:txBody>
                  <a:tcPr marL="6856" marR="6856" marT="1714" marB="5142" anchor="ctr"/>
                </a:tc>
                <a:extLst>
                  <a:ext uri="{0D108BD9-81ED-4DB2-BD59-A6C34878D82A}">
                    <a16:rowId xmlns:a16="http://schemas.microsoft.com/office/drawing/2014/main" val="443584397"/>
                  </a:ext>
                </a:extLst>
              </a:tr>
              <a:tr h="290686">
                <a:tc>
                  <a:txBody>
                    <a:bodyPr/>
                    <a:lstStyle/>
                    <a:p>
                      <a:pPr algn="l">
                        <a:buNone/>
                      </a:pPr>
                      <a:r>
                        <a:rPr lang="en-IN" sz="1400" b="1">
                          <a:solidFill>
                            <a:srgbClr val="000000"/>
                          </a:solidFill>
                          <a:effectLst/>
                        </a:rPr>
                        <a:t>Tree path</a:t>
                      </a:r>
                      <a:endParaRPr lang="en-IN" sz="1400">
                        <a:solidFill>
                          <a:srgbClr val="000000"/>
                        </a:solidFill>
                        <a:effectLst/>
                        <a:latin typeface="Aptos" panose="020B0004020202020204" pitchFamily="34" charset="0"/>
                      </a:endParaRPr>
                    </a:p>
                  </a:txBody>
                  <a:tcPr marL="6856" marR="6856" marT="1714" marB="5142" anchor="ctr"/>
                </a:tc>
                <a:tc>
                  <a:txBody>
                    <a:bodyPr/>
                    <a:lstStyle/>
                    <a:p>
                      <a:pPr algn="l">
                        <a:buNone/>
                      </a:pPr>
                      <a:r>
                        <a:rPr lang="en-US" sz="1400">
                          <a:solidFill>
                            <a:srgbClr val="000000"/>
                          </a:solidFill>
                          <a:effectLst/>
                        </a:rPr>
                        <a:t>Traverses according to the tree level</a:t>
                      </a:r>
                      <a:endParaRPr lang="en-US" sz="1400">
                        <a:solidFill>
                          <a:srgbClr val="000000"/>
                        </a:solidFill>
                        <a:effectLst/>
                        <a:latin typeface="Aptos" panose="020B0004020202020204" pitchFamily="34" charset="0"/>
                      </a:endParaRPr>
                    </a:p>
                  </a:txBody>
                  <a:tcPr marL="6856" marR="6856" marT="1714" marB="5142" anchor="ctr"/>
                </a:tc>
                <a:tc>
                  <a:txBody>
                    <a:bodyPr/>
                    <a:lstStyle/>
                    <a:p>
                      <a:pPr algn="l">
                        <a:buNone/>
                      </a:pPr>
                      <a:r>
                        <a:rPr lang="en-US" sz="1400">
                          <a:solidFill>
                            <a:srgbClr val="000000"/>
                          </a:solidFill>
                          <a:effectLst/>
                        </a:rPr>
                        <a:t>Traverses according to the tree depth</a:t>
                      </a:r>
                      <a:endParaRPr lang="en-US" sz="1400">
                        <a:solidFill>
                          <a:srgbClr val="000000"/>
                        </a:solidFill>
                        <a:effectLst/>
                        <a:latin typeface="Aptos" panose="020B0004020202020204" pitchFamily="34" charset="0"/>
                      </a:endParaRPr>
                    </a:p>
                  </a:txBody>
                  <a:tcPr marL="6856" marR="6856" marT="1714" marB="5142" anchor="ctr"/>
                </a:tc>
                <a:extLst>
                  <a:ext uri="{0D108BD9-81ED-4DB2-BD59-A6C34878D82A}">
                    <a16:rowId xmlns:a16="http://schemas.microsoft.com/office/drawing/2014/main" val="3467158316"/>
                  </a:ext>
                </a:extLst>
              </a:tr>
              <a:tr h="290686">
                <a:tc>
                  <a:txBody>
                    <a:bodyPr/>
                    <a:lstStyle/>
                    <a:p>
                      <a:pPr algn="l">
                        <a:buNone/>
                      </a:pPr>
                      <a:r>
                        <a:rPr lang="en-IN" sz="1400" b="1">
                          <a:solidFill>
                            <a:srgbClr val="000000"/>
                          </a:solidFill>
                          <a:effectLst/>
                        </a:rPr>
                        <a:t>Implementation</a:t>
                      </a:r>
                      <a:endParaRPr lang="en-IN" sz="1400">
                        <a:solidFill>
                          <a:srgbClr val="000000"/>
                        </a:solidFill>
                        <a:effectLst/>
                        <a:latin typeface="Aptos" panose="020B0004020202020204" pitchFamily="34" charset="0"/>
                      </a:endParaRPr>
                    </a:p>
                  </a:txBody>
                  <a:tcPr marL="6856" marR="6856" marT="1714" marB="5142" anchor="ctr"/>
                </a:tc>
                <a:tc>
                  <a:txBody>
                    <a:bodyPr/>
                    <a:lstStyle/>
                    <a:p>
                      <a:pPr algn="l">
                        <a:buNone/>
                      </a:pPr>
                      <a:r>
                        <a:rPr lang="en-IN" sz="1400">
                          <a:solidFill>
                            <a:srgbClr val="000000"/>
                          </a:solidFill>
                          <a:effectLst/>
                        </a:rPr>
                        <a:t>Implemented using FIFO list</a:t>
                      </a:r>
                      <a:endParaRPr lang="en-IN" sz="1400">
                        <a:solidFill>
                          <a:srgbClr val="000000"/>
                        </a:solidFill>
                        <a:effectLst/>
                        <a:latin typeface="Aptos" panose="020B0004020202020204" pitchFamily="34" charset="0"/>
                      </a:endParaRPr>
                    </a:p>
                  </a:txBody>
                  <a:tcPr marL="6856" marR="6856" marT="1714" marB="5142" anchor="ctr"/>
                </a:tc>
                <a:tc>
                  <a:txBody>
                    <a:bodyPr/>
                    <a:lstStyle/>
                    <a:p>
                      <a:pPr algn="l">
                        <a:buNone/>
                      </a:pPr>
                      <a:r>
                        <a:rPr lang="en-IN" sz="1400">
                          <a:solidFill>
                            <a:srgbClr val="000000"/>
                          </a:solidFill>
                          <a:effectLst/>
                        </a:rPr>
                        <a:t>Implemented using LIFO list</a:t>
                      </a:r>
                      <a:endParaRPr lang="en-IN" sz="1400">
                        <a:solidFill>
                          <a:srgbClr val="000000"/>
                        </a:solidFill>
                        <a:effectLst/>
                        <a:latin typeface="Aptos" panose="020B0004020202020204" pitchFamily="34" charset="0"/>
                      </a:endParaRPr>
                    </a:p>
                  </a:txBody>
                  <a:tcPr marL="6856" marR="6856" marT="1714" marB="5142" anchor="ctr"/>
                </a:tc>
                <a:extLst>
                  <a:ext uri="{0D108BD9-81ED-4DB2-BD59-A6C34878D82A}">
                    <a16:rowId xmlns:a16="http://schemas.microsoft.com/office/drawing/2014/main" val="3385154096"/>
                  </a:ext>
                </a:extLst>
              </a:tr>
              <a:tr h="290686">
                <a:tc>
                  <a:txBody>
                    <a:bodyPr/>
                    <a:lstStyle/>
                    <a:p>
                      <a:pPr algn="l">
                        <a:buNone/>
                      </a:pPr>
                      <a:r>
                        <a:rPr lang="en-IN" sz="1400" b="1">
                          <a:solidFill>
                            <a:srgbClr val="000000"/>
                          </a:solidFill>
                          <a:effectLst/>
                        </a:rPr>
                        <a:t>Memory</a:t>
                      </a:r>
                      <a:endParaRPr lang="en-IN" sz="1400">
                        <a:solidFill>
                          <a:srgbClr val="000000"/>
                        </a:solidFill>
                        <a:effectLst/>
                        <a:latin typeface="Aptos" panose="020B0004020202020204" pitchFamily="34" charset="0"/>
                      </a:endParaRPr>
                    </a:p>
                  </a:txBody>
                  <a:tcPr marL="6856" marR="6856" marT="1714" marB="5142" anchor="ctr"/>
                </a:tc>
                <a:tc>
                  <a:txBody>
                    <a:bodyPr/>
                    <a:lstStyle/>
                    <a:p>
                      <a:pPr algn="l">
                        <a:buNone/>
                      </a:pPr>
                      <a:r>
                        <a:rPr lang="en-US" sz="1400">
                          <a:solidFill>
                            <a:srgbClr val="000000"/>
                          </a:solidFill>
                          <a:effectLst/>
                        </a:rPr>
                        <a:t>More memory as compared to DFS</a:t>
                      </a:r>
                      <a:endParaRPr lang="en-US" sz="1400">
                        <a:solidFill>
                          <a:srgbClr val="000000"/>
                        </a:solidFill>
                        <a:effectLst/>
                        <a:latin typeface="Aptos" panose="020B0004020202020204" pitchFamily="34" charset="0"/>
                      </a:endParaRPr>
                    </a:p>
                  </a:txBody>
                  <a:tcPr marL="6856" marR="6856" marT="1714" marB="5142" anchor="ctr"/>
                </a:tc>
                <a:tc>
                  <a:txBody>
                    <a:bodyPr/>
                    <a:lstStyle/>
                    <a:p>
                      <a:pPr algn="l">
                        <a:buNone/>
                      </a:pPr>
                      <a:r>
                        <a:rPr lang="en-US" sz="1400">
                          <a:solidFill>
                            <a:srgbClr val="000000"/>
                          </a:solidFill>
                          <a:effectLst/>
                        </a:rPr>
                        <a:t>Less memory as compared to BFS</a:t>
                      </a:r>
                      <a:endParaRPr lang="en-US" sz="1400">
                        <a:solidFill>
                          <a:srgbClr val="000000"/>
                        </a:solidFill>
                        <a:effectLst/>
                        <a:latin typeface="Aptos" panose="020B0004020202020204" pitchFamily="34" charset="0"/>
                      </a:endParaRPr>
                    </a:p>
                  </a:txBody>
                  <a:tcPr marL="6856" marR="6856" marT="1714" marB="5142" anchor="ctr"/>
                </a:tc>
                <a:extLst>
                  <a:ext uri="{0D108BD9-81ED-4DB2-BD59-A6C34878D82A}">
                    <a16:rowId xmlns:a16="http://schemas.microsoft.com/office/drawing/2014/main" val="3495467723"/>
                  </a:ext>
                </a:extLst>
              </a:tr>
              <a:tr h="290686">
                <a:tc>
                  <a:txBody>
                    <a:bodyPr/>
                    <a:lstStyle/>
                    <a:p>
                      <a:pPr algn="l">
                        <a:buNone/>
                      </a:pPr>
                      <a:r>
                        <a:rPr lang="en-IN" sz="1400" b="1">
                          <a:solidFill>
                            <a:srgbClr val="000000"/>
                          </a:solidFill>
                          <a:effectLst/>
                        </a:rPr>
                        <a:t>Suitable vertices</a:t>
                      </a:r>
                      <a:endParaRPr lang="en-IN" sz="1400">
                        <a:solidFill>
                          <a:srgbClr val="000000"/>
                        </a:solidFill>
                        <a:effectLst/>
                        <a:latin typeface="Aptos" panose="020B0004020202020204" pitchFamily="34" charset="0"/>
                      </a:endParaRPr>
                    </a:p>
                  </a:txBody>
                  <a:tcPr marL="6856" marR="6856" marT="1714" marB="5142" anchor="ctr"/>
                </a:tc>
                <a:tc>
                  <a:txBody>
                    <a:bodyPr/>
                    <a:lstStyle/>
                    <a:p>
                      <a:pPr algn="l">
                        <a:buNone/>
                      </a:pPr>
                      <a:r>
                        <a:rPr lang="en-US" sz="1400">
                          <a:solidFill>
                            <a:srgbClr val="000000"/>
                          </a:solidFill>
                          <a:effectLst/>
                        </a:rPr>
                        <a:t>Works better when user searches for those vertices that stay closer to given source</a:t>
                      </a:r>
                      <a:endParaRPr lang="en-US" sz="1400">
                        <a:solidFill>
                          <a:srgbClr val="000000"/>
                        </a:solidFill>
                        <a:effectLst/>
                        <a:latin typeface="Aptos" panose="020B0004020202020204" pitchFamily="34" charset="0"/>
                      </a:endParaRPr>
                    </a:p>
                  </a:txBody>
                  <a:tcPr marL="6856" marR="6856" marT="1714" marB="5142" anchor="ctr"/>
                </a:tc>
                <a:tc>
                  <a:txBody>
                    <a:bodyPr/>
                    <a:lstStyle/>
                    <a:p>
                      <a:pPr algn="l">
                        <a:buNone/>
                      </a:pPr>
                      <a:r>
                        <a:rPr lang="en-US" sz="1400">
                          <a:solidFill>
                            <a:srgbClr val="000000"/>
                          </a:solidFill>
                          <a:effectLst/>
                        </a:rPr>
                        <a:t>Works better when a user finds solutions away from given source</a:t>
                      </a:r>
                      <a:endParaRPr lang="en-US" sz="1400">
                        <a:solidFill>
                          <a:srgbClr val="000000"/>
                        </a:solidFill>
                        <a:effectLst/>
                        <a:latin typeface="Aptos" panose="020B0004020202020204" pitchFamily="34" charset="0"/>
                      </a:endParaRPr>
                    </a:p>
                  </a:txBody>
                  <a:tcPr marL="6856" marR="6856" marT="1714" marB="5142" anchor="ctr"/>
                </a:tc>
                <a:extLst>
                  <a:ext uri="{0D108BD9-81ED-4DB2-BD59-A6C34878D82A}">
                    <a16:rowId xmlns:a16="http://schemas.microsoft.com/office/drawing/2014/main" val="2598956349"/>
                  </a:ext>
                </a:extLst>
              </a:tr>
              <a:tr h="290686">
                <a:tc>
                  <a:txBody>
                    <a:bodyPr/>
                    <a:lstStyle/>
                    <a:p>
                      <a:pPr algn="l">
                        <a:buNone/>
                      </a:pPr>
                      <a:r>
                        <a:rPr lang="en-IN" sz="1400" b="1">
                          <a:solidFill>
                            <a:srgbClr val="000000"/>
                          </a:solidFill>
                          <a:effectLst/>
                        </a:rPr>
                        <a:t>Loops</a:t>
                      </a:r>
                      <a:endParaRPr lang="en-IN" sz="1400">
                        <a:solidFill>
                          <a:srgbClr val="000000"/>
                        </a:solidFill>
                        <a:effectLst/>
                        <a:latin typeface="Aptos" panose="020B0004020202020204" pitchFamily="34" charset="0"/>
                      </a:endParaRPr>
                    </a:p>
                  </a:txBody>
                  <a:tcPr marL="6856" marR="6856" marT="1714" marB="5142" anchor="ctr"/>
                </a:tc>
                <a:tc>
                  <a:txBody>
                    <a:bodyPr/>
                    <a:lstStyle/>
                    <a:p>
                      <a:pPr algn="l">
                        <a:buNone/>
                      </a:pPr>
                      <a:r>
                        <a:rPr lang="en-US" sz="1400">
                          <a:solidFill>
                            <a:srgbClr val="000000"/>
                          </a:solidFill>
                          <a:effectLst/>
                        </a:rPr>
                        <a:t>Cannot be trapped into finite loops</a:t>
                      </a:r>
                      <a:endParaRPr lang="en-US" sz="1400">
                        <a:solidFill>
                          <a:srgbClr val="000000"/>
                        </a:solidFill>
                        <a:effectLst/>
                        <a:latin typeface="Aptos" panose="020B0004020202020204" pitchFamily="34" charset="0"/>
                      </a:endParaRPr>
                    </a:p>
                  </a:txBody>
                  <a:tcPr marL="6856" marR="6856" marT="1714" marB="5142" anchor="ctr"/>
                </a:tc>
                <a:tc>
                  <a:txBody>
                    <a:bodyPr/>
                    <a:lstStyle/>
                    <a:p>
                      <a:pPr algn="l">
                        <a:buNone/>
                      </a:pPr>
                      <a:r>
                        <a:rPr lang="en-US" sz="1400">
                          <a:solidFill>
                            <a:srgbClr val="000000"/>
                          </a:solidFill>
                          <a:effectLst/>
                        </a:rPr>
                        <a:t>Can be trapped into infinite loops.</a:t>
                      </a:r>
                      <a:endParaRPr lang="en-US" sz="1400">
                        <a:solidFill>
                          <a:srgbClr val="000000"/>
                        </a:solidFill>
                        <a:effectLst/>
                        <a:latin typeface="Aptos" panose="020B0004020202020204" pitchFamily="34" charset="0"/>
                      </a:endParaRPr>
                    </a:p>
                  </a:txBody>
                  <a:tcPr marL="6856" marR="6856" marT="1714" marB="5142" anchor="ctr"/>
                </a:tc>
                <a:extLst>
                  <a:ext uri="{0D108BD9-81ED-4DB2-BD59-A6C34878D82A}">
                    <a16:rowId xmlns:a16="http://schemas.microsoft.com/office/drawing/2014/main" val="2234867524"/>
                  </a:ext>
                </a:extLst>
              </a:tr>
              <a:tr h="290686">
                <a:tc>
                  <a:txBody>
                    <a:bodyPr/>
                    <a:lstStyle/>
                    <a:p>
                      <a:pPr algn="l">
                        <a:buNone/>
                      </a:pPr>
                      <a:r>
                        <a:rPr lang="en-IN" sz="1400" b="1">
                          <a:solidFill>
                            <a:srgbClr val="000000"/>
                          </a:solidFill>
                          <a:effectLst/>
                        </a:rPr>
                        <a:t>Data structure used</a:t>
                      </a:r>
                      <a:endParaRPr lang="en-IN" sz="1400">
                        <a:solidFill>
                          <a:srgbClr val="000000"/>
                        </a:solidFill>
                        <a:effectLst/>
                        <a:latin typeface="Aptos" panose="020B0004020202020204" pitchFamily="34" charset="0"/>
                      </a:endParaRPr>
                    </a:p>
                  </a:txBody>
                  <a:tcPr marL="6856" marR="6856" marT="1714" marB="5142" anchor="ctr"/>
                </a:tc>
                <a:tc>
                  <a:txBody>
                    <a:bodyPr/>
                    <a:lstStyle/>
                    <a:p>
                      <a:pPr algn="l">
                        <a:buNone/>
                      </a:pPr>
                      <a:r>
                        <a:rPr lang="en-IN" sz="1400">
                          <a:solidFill>
                            <a:srgbClr val="000000"/>
                          </a:solidFill>
                          <a:effectLst/>
                        </a:rPr>
                        <a:t>Queue data structure</a:t>
                      </a:r>
                      <a:endParaRPr lang="en-IN" sz="1400">
                        <a:solidFill>
                          <a:srgbClr val="000000"/>
                        </a:solidFill>
                        <a:effectLst/>
                        <a:latin typeface="Aptos" panose="020B0004020202020204" pitchFamily="34" charset="0"/>
                      </a:endParaRPr>
                    </a:p>
                  </a:txBody>
                  <a:tcPr marL="6856" marR="6856" marT="1714" marB="5142" anchor="ctr"/>
                </a:tc>
                <a:tc>
                  <a:txBody>
                    <a:bodyPr/>
                    <a:lstStyle/>
                    <a:p>
                      <a:pPr algn="l">
                        <a:buNone/>
                      </a:pPr>
                      <a:r>
                        <a:rPr lang="en-IN" sz="1400" dirty="0">
                          <a:solidFill>
                            <a:srgbClr val="000000"/>
                          </a:solidFill>
                          <a:effectLst/>
                        </a:rPr>
                        <a:t>Stack data structure</a:t>
                      </a:r>
                      <a:endParaRPr lang="en-IN" sz="1400" dirty="0">
                        <a:solidFill>
                          <a:srgbClr val="000000"/>
                        </a:solidFill>
                        <a:effectLst/>
                        <a:latin typeface="Aptos" panose="020B0004020202020204" pitchFamily="34" charset="0"/>
                      </a:endParaRPr>
                    </a:p>
                  </a:txBody>
                  <a:tcPr marL="6856" marR="6856" marT="1714" marB="5142" anchor="ctr"/>
                </a:tc>
                <a:extLst>
                  <a:ext uri="{0D108BD9-81ED-4DB2-BD59-A6C34878D82A}">
                    <a16:rowId xmlns:a16="http://schemas.microsoft.com/office/drawing/2014/main" val="752481058"/>
                  </a:ext>
                </a:extLst>
              </a:tr>
            </a:tbl>
          </a:graphicData>
        </a:graphic>
      </p:graphicFrame>
    </p:spTree>
    <p:extLst>
      <p:ext uri="{BB962C8B-B14F-4D97-AF65-F5344CB8AC3E}">
        <p14:creationId xmlns:p14="http://schemas.microsoft.com/office/powerpoint/2010/main" val="1058922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870A5BF2-C545-DEC8-BFF7-9AAF6332E296}"/>
              </a:ext>
            </a:extLst>
          </p:cNvPr>
          <p:cNvSpPr>
            <a:spLocks noGrp="1"/>
          </p:cNvSpPr>
          <p:nvPr>
            <p:ph type="ctrTitle"/>
          </p:nvPr>
        </p:nvSpPr>
        <p:spPr>
          <a:xfrm>
            <a:off x="521208" y="1211766"/>
            <a:ext cx="7237052" cy="4727988"/>
          </a:xfrm>
        </p:spPr>
        <p:txBody>
          <a:bodyPr anchor="b">
            <a:normAutofit/>
          </a:bodyPr>
          <a:lstStyle/>
          <a:p>
            <a:r>
              <a:rPr lang="en-IN" sz="7400"/>
              <a:t>Dynamic Programming on Trees</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55952873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0F3B7E-2BCE-D0E9-F3C9-DD76FC444CAF}"/>
              </a:ext>
            </a:extLst>
          </p:cNvPr>
          <p:cNvSpPr>
            <a:spLocks noGrp="1"/>
          </p:cNvSpPr>
          <p:nvPr>
            <p:ph type="title"/>
          </p:nvPr>
        </p:nvSpPr>
        <p:spPr>
          <a:xfrm>
            <a:off x="521208" y="978408"/>
            <a:ext cx="6300216" cy="1463040"/>
          </a:xfrm>
        </p:spPr>
        <p:txBody>
          <a:bodyPr vert="horz" lIns="91440" tIns="45720" rIns="91440" bIns="45720" rtlCol="0" anchor="t">
            <a:normAutofit/>
          </a:bodyPr>
          <a:lstStyle/>
          <a:p>
            <a:pPr>
              <a:lnSpc>
                <a:spcPct val="90000"/>
              </a:lnSpc>
            </a:pPr>
            <a:r>
              <a:rPr lang="en-US" sz="3100" b="1" kern="1200" dirty="0">
                <a:solidFill>
                  <a:schemeClr val="tx1"/>
                </a:solidFill>
                <a:latin typeface="+mj-lt"/>
                <a:ea typeface="+mj-ea"/>
                <a:cs typeface="+mj-cs"/>
              </a:rPr>
              <a:t>Introduction to Dynamic Programming and Its Application in Trees</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513748F6-FED1-D4BF-AA6B-F997B1D5A6C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marL="0" indent="0">
              <a:spcBef>
                <a:spcPts val="2500"/>
              </a:spcBef>
              <a:buNone/>
            </a:pPr>
            <a:r>
              <a:rPr lang="en-US" sz="1400" b="1"/>
              <a:t>Efficient Computation</a:t>
            </a:r>
          </a:p>
          <a:p>
            <a:pPr marL="0" lvl="1" indent="0">
              <a:buNone/>
            </a:pPr>
            <a:r>
              <a:rPr lang="en-US" sz="1400"/>
              <a:t>Dynamic programming on trees optimizes computations by breaking problems into smaller subproblems and storing results for reuse.</a:t>
            </a:r>
          </a:p>
          <a:p>
            <a:pPr marL="0" indent="0">
              <a:spcBef>
                <a:spcPts val="2500"/>
              </a:spcBef>
              <a:buNone/>
            </a:pPr>
            <a:r>
              <a:rPr lang="en-US" sz="1400" b="1"/>
              <a:t>Longest Path Calculation</a:t>
            </a:r>
          </a:p>
          <a:p>
            <a:pPr marL="0" lvl="1" indent="0">
              <a:buNone/>
            </a:pPr>
            <a:r>
              <a:rPr lang="en-US" sz="1400"/>
              <a:t>Utilizing dynamic programming, we can efficiently calculate the longest path in a tree, which is crucial for various applications.</a:t>
            </a:r>
          </a:p>
          <a:p>
            <a:pPr marL="0" indent="0">
              <a:spcBef>
                <a:spcPts val="2500"/>
              </a:spcBef>
              <a:buNone/>
            </a:pPr>
            <a:r>
              <a:rPr lang="en-US" sz="1400" b="1"/>
              <a:t>Subtree Sums</a:t>
            </a:r>
          </a:p>
          <a:p>
            <a:pPr marL="0" lvl="1" indent="0">
              <a:buNone/>
            </a:pPr>
            <a:r>
              <a:rPr lang="en-US" sz="1400"/>
              <a:t>Dynamic programming allows for fast computation of subtree sums, enhancing performance in tree-related algorithms.</a:t>
            </a:r>
            <a:endParaRPr lang="en-IN" sz="1400"/>
          </a:p>
        </p:txBody>
      </p:sp>
      <p:pic>
        <p:nvPicPr>
          <p:cNvPr id="5" name="Content Placeholder 4" descr="Blockchain, Distributed ledger technology, Bitcoin">
            <a:extLst>
              <a:ext uri="{FF2B5EF4-FFF2-40B4-BE49-F238E27FC236}">
                <a16:creationId xmlns:a16="http://schemas.microsoft.com/office/drawing/2014/main" id="{60419F63-DCE1-4759-865B-0A6D718D41A0}"/>
              </a:ext>
            </a:extLst>
          </p:cNvPr>
          <p:cNvPicPr>
            <a:picLocks noGrp="1" noChangeAspect="1"/>
          </p:cNvPicPr>
          <p:nvPr>
            <p:ph sz="half" idx="1"/>
          </p:nvPr>
        </p:nvPicPr>
        <p:blipFill>
          <a:blip r:embed="rId3"/>
          <a:srcRect l="35710" r="17692" b="1"/>
          <a:stretch>
            <a:fillRect/>
          </a:stretch>
        </p:blipFill>
        <p:spPr>
          <a:xfrm>
            <a:off x="7586236" y="508090"/>
            <a:ext cx="4081805" cy="5846990"/>
          </a:xfrm>
          <a:prstGeom prst="rect">
            <a:avLst/>
          </a:prstGeom>
        </p:spPr>
      </p:pic>
    </p:spTree>
    <p:extLst>
      <p:ext uri="{BB962C8B-B14F-4D97-AF65-F5344CB8AC3E}">
        <p14:creationId xmlns:p14="http://schemas.microsoft.com/office/powerpoint/2010/main" val="12476554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ABC2EB-18B8-E5E3-7D47-0977C3F0A69B}"/>
              </a:ext>
            </a:extLst>
          </p:cNvPr>
          <p:cNvSpPr>
            <a:spLocks noGrp="1"/>
          </p:cNvSpPr>
          <p:nvPr>
            <p:ph type="title"/>
          </p:nvPr>
        </p:nvSpPr>
        <p:spPr>
          <a:xfrm>
            <a:off x="521208" y="978408"/>
            <a:ext cx="6300216" cy="1463040"/>
          </a:xfrm>
        </p:spPr>
        <p:txBody>
          <a:bodyPr vert="horz" lIns="91440" tIns="45720" rIns="91440" bIns="45720" rtlCol="0" anchor="t">
            <a:normAutofit/>
          </a:bodyPr>
          <a:lstStyle/>
          <a:p>
            <a:pPr>
              <a:lnSpc>
                <a:spcPct val="90000"/>
              </a:lnSpc>
            </a:pPr>
            <a:r>
              <a:rPr lang="en-US" sz="3100" b="1" kern="1200">
                <a:solidFill>
                  <a:schemeClr val="tx1"/>
                </a:solidFill>
                <a:latin typeface="+mj-lt"/>
                <a:ea typeface="+mj-ea"/>
                <a:cs typeface="+mj-cs"/>
              </a:rPr>
              <a:t>Common Problems Solved Using DP on Trees (E.g., Longest Path, Subtree Sums)</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97FD666F-64B0-2DA7-9CE5-E40180E2DD9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marL="0" indent="0">
              <a:spcBef>
                <a:spcPts val="2500"/>
              </a:spcBef>
              <a:buNone/>
            </a:pPr>
            <a:r>
              <a:rPr lang="en-US" sz="1400" b="1"/>
              <a:t>Longest Path in Trees</a:t>
            </a:r>
          </a:p>
          <a:p>
            <a:pPr marL="0" lvl="1" indent="0">
              <a:buNone/>
            </a:pPr>
            <a:r>
              <a:rPr lang="en-US" sz="1400"/>
              <a:t>Finding the longest path in a tree is a common problem that can be solved using dynamic programming techniques, optimizing traversal methods.</a:t>
            </a:r>
          </a:p>
          <a:p>
            <a:pPr marL="0" indent="0">
              <a:spcBef>
                <a:spcPts val="2500"/>
              </a:spcBef>
              <a:buNone/>
            </a:pPr>
            <a:r>
              <a:rPr lang="en-US" sz="1400" b="1"/>
              <a:t>Subtree Sums Calculation</a:t>
            </a:r>
          </a:p>
          <a:p>
            <a:pPr marL="0" lvl="1" indent="0">
              <a:buNone/>
            </a:pPr>
            <a:r>
              <a:rPr lang="en-US" sz="1400"/>
              <a:t>Calculating subtree sums involves determining the total value of nodes in a subtree, which is crucial for various algorithmic applications.</a:t>
            </a:r>
          </a:p>
          <a:p>
            <a:pPr marL="0" indent="0">
              <a:spcBef>
                <a:spcPts val="2500"/>
              </a:spcBef>
              <a:buNone/>
            </a:pPr>
            <a:r>
              <a:rPr lang="en-US" sz="1400" b="1"/>
              <a:t>Significance in Algorithm Design</a:t>
            </a:r>
          </a:p>
          <a:p>
            <a:pPr marL="0" lvl="1" indent="0">
              <a:buNone/>
            </a:pPr>
            <a:r>
              <a:rPr lang="en-US" sz="1400"/>
              <a:t>Understanding these problems helps enhance algorithm design, providing efficient solutions for more complex computational challenges.</a:t>
            </a:r>
            <a:endParaRPr lang="en-IN" sz="1400"/>
          </a:p>
        </p:txBody>
      </p:sp>
      <p:pic>
        <p:nvPicPr>
          <p:cNvPr id="5" name="Content Placeholder 4" descr="Red circle mark for a path on a bark in early spring">
            <a:extLst>
              <a:ext uri="{FF2B5EF4-FFF2-40B4-BE49-F238E27FC236}">
                <a16:creationId xmlns:a16="http://schemas.microsoft.com/office/drawing/2014/main" id="{E63B5DE2-0458-41BF-93CA-78EA7B1C8693}"/>
              </a:ext>
            </a:extLst>
          </p:cNvPr>
          <p:cNvPicPr>
            <a:picLocks noGrp="1" noChangeAspect="1"/>
          </p:cNvPicPr>
          <p:nvPr>
            <p:ph sz="half" idx="1"/>
          </p:nvPr>
        </p:nvPicPr>
        <p:blipFill>
          <a:blip r:embed="rId3"/>
          <a:srcRect l="34721" r="18681" b="1"/>
          <a:stretch>
            <a:fillRect/>
          </a:stretch>
        </p:blipFill>
        <p:spPr>
          <a:xfrm>
            <a:off x="7586236" y="508090"/>
            <a:ext cx="4081805" cy="5846990"/>
          </a:xfrm>
          <a:prstGeom prst="rect">
            <a:avLst/>
          </a:prstGeom>
        </p:spPr>
      </p:pic>
    </p:spTree>
    <p:extLst>
      <p:ext uri="{BB962C8B-B14F-4D97-AF65-F5344CB8AC3E}">
        <p14:creationId xmlns:p14="http://schemas.microsoft.com/office/powerpoint/2010/main" val="2475219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A0C2D528-0D82-17C8-356A-96BCC60E048B}"/>
              </a:ext>
            </a:extLst>
          </p:cNvPr>
          <p:cNvSpPr>
            <a:spLocks noGrp="1"/>
          </p:cNvSpPr>
          <p:nvPr>
            <p:ph type="title"/>
          </p:nvPr>
        </p:nvSpPr>
        <p:spPr>
          <a:xfrm>
            <a:off x="521208" y="978408"/>
            <a:ext cx="4754880" cy="1463040"/>
          </a:xfrm>
        </p:spPr>
        <p:txBody>
          <a:bodyPr vert="horz" lIns="91440" tIns="45720" rIns="91440" bIns="45720" rtlCol="0" anchor="t">
            <a:normAutofit/>
          </a:bodyPr>
          <a:lstStyle/>
          <a:p>
            <a:pPr>
              <a:lnSpc>
                <a:spcPct val="90000"/>
              </a:lnSpc>
            </a:pPr>
            <a:r>
              <a:rPr lang="en-US" sz="3100" b="1" kern="1200">
                <a:solidFill>
                  <a:schemeClr val="tx1"/>
                </a:solidFill>
                <a:latin typeface="+mj-lt"/>
                <a:ea typeface="+mj-ea"/>
                <a:cs typeface="+mj-cs"/>
              </a:rPr>
              <a:t>Example with Medium Complexity (Involving Both Code and Image)</a:t>
            </a:r>
          </a:p>
        </p:txBody>
      </p:sp>
      <p:sp>
        <p:nvSpPr>
          <p:cNvPr id="14" name="Rectangle 13">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Content Placeholder 3">
            <a:extLst>
              <a:ext uri="{FF2B5EF4-FFF2-40B4-BE49-F238E27FC236}">
                <a16:creationId xmlns:a16="http://schemas.microsoft.com/office/drawing/2014/main" id="{865AB2D9-53C3-7CC5-54F2-0B890F90BEC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4672584" cy="3767328"/>
          </a:xfrm>
        </p:spPr>
        <p:txBody>
          <a:bodyPr>
            <a:normAutofit/>
          </a:bodyPr>
          <a:lstStyle/>
          <a:p>
            <a:pPr marL="0" indent="0">
              <a:spcBef>
                <a:spcPts val="2500"/>
              </a:spcBef>
              <a:buNone/>
            </a:pPr>
            <a:r>
              <a:rPr lang="en-US" sz="1400" b="1"/>
              <a:t>Dynamic Programming Application</a:t>
            </a:r>
          </a:p>
          <a:p>
            <a:pPr marL="0" lvl="1" indent="0">
              <a:buNone/>
            </a:pPr>
            <a:r>
              <a:rPr lang="en-US" sz="1400"/>
              <a:t>This example illustrates the application of dynamic programming techniques on tree structures to solve complex problems effectively.</a:t>
            </a:r>
          </a:p>
          <a:p>
            <a:pPr marL="0" indent="0">
              <a:spcBef>
                <a:spcPts val="2500"/>
              </a:spcBef>
              <a:buNone/>
            </a:pPr>
            <a:r>
              <a:rPr lang="en-US" sz="1400" b="1"/>
              <a:t>Visual Aids for Understanding</a:t>
            </a:r>
          </a:p>
          <a:p>
            <a:pPr marL="0" lvl="1" indent="0">
              <a:buNone/>
            </a:pPr>
            <a:r>
              <a:rPr lang="en-US" sz="1400"/>
              <a:t>Visual aids, such as diagrams and flowcharts, will help clarify the solution process and enhance comprehension of dynamic programming.</a:t>
            </a:r>
            <a:endParaRPr lang="en-IN" sz="1400"/>
          </a:p>
        </p:txBody>
      </p:sp>
      <p:pic>
        <p:nvPicPr>
          <p:cNvPr id="5" name="Content Placeholder 4" descr="digital technology concept">
            <a:extLst>
              <a:ext uri="{FF2B5EF4-FFF2-40B4-BE49-F238E27FC236}">
                <a16:creationId xmlns:a16="http://schemas.microsoft.com/office/drawing/2014/main" id="{468A8A02-0B4A-4B13-90C6-E3B529A6BE14}"/>
              </a:ext>
            </a:extLst>
          </p:cNvPr>
          <p:cNvPicPr>
            <a:picLocks noGrp="1" noChangeAspect="1"/>
          </p:cNvPicPr>
          <p:nvPr>
            <p:ph sz="half" idx="1"/>
          </p:nvPr>
        </p:nvPicPr>
        <p:blipFill>
          <a:blip r:embed="rId3"/>
          <a:srcRect l="6562" r="38509" b="1"/>
          <a:stretch>
            <a:fillRect/>
          </a:stretch>
        </p:blipFill>
        <p:spPr>
          <a:xfrm>
            <a:off x="5958018" y="508090"/>
            <a:ext cx="5709726" cy="5846989"/>
          </a:xfrm>
          <a:prstGeom prst="rect">
            <a:avLst/>
          </a:prstGeom>
        </p:spPr>
      </p:pic>
    </p:spTree>
    <p:extLst>
      <p:ext uri="{BB962C8B-B14F-4D97-AF65-F5344CB8AC3E}">
        <p14:creationId xmlns:p14="http://schemas.microsoft.com/office/powerpoint/2010/main" val="12544192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296F9D96-5608-2BDE-E028-496ADF2B0E7A}"/>
              </a:ext>
            </a:extLst>
          </p:cNvPr>
          <p:cNvSpPr>
            <a:spLocks noGrp="1"/>
          </p:cNvSpPr>
          <p:nvPr>
            <p:ph type="ctrTitle"/>
          </p:nvPr>
        </p:nvSpPr>
        <p:spPr>
          <a:xfrm>
            <a:off x="521208" y="1211766"/>
            <a:ext cx="7237052" cy="4727988"/>
          </a:xfrm>
        </p:spPr>
        <p:txBody>
          <a:bodyPr anchor="b">
            <a:normAutofit/>
          </a:bodyPr>
          <a:lstStyle/>
          <a:p>
            <a:r>
              <a:rPr lang="en-IN" sz="7400"/>
              <a:t>Practical Applications and Advanced Techniques</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992029023"/>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68719B-462D-CBD1-8737-21652B9A379F}"/>
              </a:ext>
            </a:extLst>
          </p:cNvPr>
          <p:cNvSpPr>
            <a:spLocks noGrp="1"/>
          </p:cNvSpPr>
          <p:nvPr>
            <p:ph type="title"/>
          </p:nvPr>
        </p:nvSpPr>
        <p:spPr>
          <a:xfrm>
            <a:off x="5431536" y="978408"/>
            <a:ext cx="6236208" cy="1463040"/>
          </a:xfrm>
        </p:spPr>
        <p:txBody>
          <a:bodyPr vert="horz" lIns="91440" tIns="45720" rIns="91440" bIns="45720" rtlCol="0" anchor="t">
            <a:normAutofit/>
          </a:bodyPr>
          <a:lstStyle/>
          <a:p>
            <a:r>
              <a:rPr lang="en-US" sz="4100" b="1" kern="1200">
                <a:solidFill>
                  <a:schemeClr val="tx1"/>
                </a:solidFill>
                <a:latin typeface="+mj-lt"/>
                <a:ea typeface="+mj-ea"/>
                <a:cs typeface="+mj-cs"/>
              </a:rPr>
              <a:t>Real-World Applications of Tree Algorithms</a:t>
            </a:r>
          </a:p>
        </p:txBody>
      </p:sp>
      <p:pic>
        <p:nvPicPr>
          <p:cNvPr id="5" name="Content Placeholder 4" descr="Illustration of linked circles represents people in social network.">
            <a:extLst>
              <a:ext uri="{FF2B5EF4-FFF2-40B4-BE49-F238E27FC236}">
                <a16:creationId xmlns:a16="http://schemas.microsoft.com/office/drawing/2014/main" id="{A29CDB17-CA37-4B36-A1DB-88DB06EFD518}"/>
              </a:ext>
            </a:extLst>
          </p:cNvPr>
          <p:cNvPicPr>
            <a:picLocks noGrp="1" noChangeAspect="1"/>
          </p:cNvPicPr>
          <p:nvPr>
            <p:ph sz="half" idx="1"/>
          </p:nvPr>
        </p:nvPicPr>
        <p:blipFill>
          <a:blip r:embed="rId3"/>
          <a:srcRect l="19674" r="36392" b="-1"/>
          <a:stretch>
            <a:fillRect/>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6E6F6BB5-70B9-8388-AD81-FB22D5ABD1E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IN" sz="1400" b="1"/>
              <a:t>Search Engine Optimization</a:t>
            </a:r>
          </a:p>
          <a:p>
            <a:pPr marL="0" lvl="1" indent="0">
              <a:buNone/>
            </a:pPr>
            <a:r>
              <a:rPr lang="en-IN" sz="1400"/>
              <a:t>Tree algorithms play a crucial role in enhancing search engine performance by efficiently indexing and retrieving data.</a:t>
            </a:r>
          </a:p>
          <a:p>
            <a:pPr marL="0" indent="0">
              <a:spcBef>
                <a:spcPts val="2500"/>
              </a:spcBef>
              <a:buNone/>
            </a:pPr>
            <a:r>
              <a:rPr lang="en-IN" sz="1400" b="1"/>
              <a:t>Database Management</a:t>
            </a:r>
          </a:p>
          <a:p>
            <a:pPr marL="0" lvl="1" indent="0">
              <a:buNone/>
            </a:pPr>
            <a:r>
              <a:rPr lang="en-IN" sz="1400"/>
              <a:t>In databases, tree algorithms improve data retrieval speeds and optimize storage structures for better performance.</a:t>
            </a:r>
          </a:p>
          <a:p>
            <a:pPr marL="0" indent="0">
              <a:spcBef>
                <a:spcPts val="2500"/>
              </a:spcBef>
              <a:buNone/>
            </a:pPr>
            <a:r>
              <a:rPr lang="en-IN" sz="1400" b="1"/>
              <a:t>Routing Algorithms</a:t>
            </a:r>
          </a:p>
          <a:p>
            <a:pPr marL="0" lvl="1" indent="0">
              <a:buNone/>
            </a:pPr>
            <a:r>
              <a:rPr lang="en-IN" sz="1400"/>
              <a:t>Tree algorithms are utilized in routing algorithms to determine the most efficient paths for data transmission across networks.</a:t>
            </a:r>
          </a:p>
        </p:txBody>
      </p:sp>
    </p:spTree>
    <p:extLst>
      <p:ext uri="{BB962C8B-B14F-4D97-AF65-F5344CB8AC3E}">
        <p14:creationId xmlns:p14="http://schemas.microsoft.com/office/powerpoint/2010/main" val="36793824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B9B4E8-9629-5029-60C2-8BD43554D058}"/>
              </a:ext>
            </a:extLst>
          </p:cNvPr>
          <p:cNvSpPr>
            <a:spLocks noGrp="1"/>
          </p:cNvSpPr>
          <p:nvPr>
            <p:ph type="title"/>
          </p:nvPr>
        </p:nvSpPr>
        <p:spPr>
          <a:xfrm>
            <a:off x="5431536" y="978408"/>
            <a:ext cx="6236208" cy="1463040"/>
          </a:xfrm>
        </p:spPr>
        <p:txBody>
          <a:bodyPr vert="horz" lIns="91440" tIns="45720" rIns="91440" bIns="45720" rtlCol="0" anchor="t">
            <a:normAutofit/>
          </a:bodyPr>
          <a:lstStyle/>
          <a:p>
            <a:pPr>
              <a:lnSpc>
                <a:spcPct val="90000"/>
              </a:lnSpc>
            </a:pPr>
            <a:r>
              <a:rPr lang="en-US" sz="3400" b="1" kern="1200">
                <a:solidFill>
                  <a:schemeClr val="tx1"/>
                </a:solidFill>
                <a:latin typeface="+mj-lt"/>
                <a:ea typeface="+mj-ea"/>
                <a:cs typeface="+mj-cs"/>
              </a:rPr>
              <a:t>Advanced Techniques Combining DFS, BFS, and DP</a:t>
            </a:r>
          </a:p>
        </p:txBody>
      </p:sp>
      <p:pic>
        <p:nvPicPr>
          <p:cNvPr id="5" name="Content Placeholder 4" descr="3D visualization of a digital model of human neural connections displayed on a medical monitor.">
            <a:extLst>
              <a:ext uri="{FF2B5EF4-FFF2-40B4-BE49-F238E27FC236}">
                <a16:creationId xmlns:a16="http://schemas.microsoft.com/office/drawing/2014/main" id="{F699CFFB-6784-4F2E-BF3F-F2188816BD98}"/>
              </a:ext>
            </a:extLst>
          </p:cNvPr>
          <p:cNvPicPr>
            <a:picLocks noGrp="1" noChangeAspect="1"/>
          </p:cNvPicPr>
          <p:nvPr>
            <p:ph sz="half" idx="1"/>
          </p:nvPr>
        </p:nvPicPr>
        <p:blipFill>
          <a:blip r:embed="rId3"/>
          <a:srcRect l="16645" r="45207" b="1"/>
          <a:stretch>
            <a:fillRect/>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29310003-60A8-53B8-A124-A51AD245761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a:t>Efficient Problem Solving</a:t>
            </a:r>
          </a:p>
          <a:p>
            <a:pPr marL="0" lvl="1" indent="0">
              <a:buNone/>
            </a:pPr>
            <a:r>
              <a:rPr lang="en-US" sz="1400"/>
              <a:t>Combining DFS and BFS can enhance problem-solving capabilities, making it easier to handle complex scenarios efficiently.</a:t>
            </a:r>
          </a:p>
          <a:p>
            <a:pPr marL="0" indent="0">
              <a:spcBef>
                <a:spcPts val="2500"/>
              </a:spcBef>
              <a:buNone/>
            </a:pPr>
            <a:r>
              <a:rPr lang="en-US" sz="1400" b="1"/>
              <a:t>Dynamic Programming Integration</a:t>
            </a:r>
          </a:p>
          <a:p>
            <a:pPr marL="0" lvl="1" indent="0">
              <a:buNone/>
            </a:pPr>
            <a:r>
              <a:rPr lang="en-US" sz="1400"/>
              <a:t>Integrating dynamic programming with DFS and BFS allows for optimization in resource allocation and complex calculations.</a:t>
            </a:r>
          </a:p>
          <a:p>
            <a:pPr marL="0" indent="0">
              <a:spcBef>
                <a:spcPts val="2500"/>
              </a:spcBef>
              <a:buNone/>
            </a:pPr>
            <a:r>
              <a:rPr lang="en-US" sz="1400" b="1"/>
              <a:t>Resource Allocation Optimization</a:t>
            </a:r>
          </a:p>
          <a:p>
            <a:pPr marL="0" lvl="1" indent="0">
              <a:buNone/>
            </a:pPr>
            <a:r>
              <a:rPr lang="en-US" sz="1400"/>
              <a:t>Using combined techniques can significantly improve resource allocation in networks, leading to better performance and efficiency.</a:t>
            </a:r>
            <a:endParaRPr lang="en-IN" sz="1400"/>
          </a:p>
        </p:txBody>
      </p:sp>
    </p:spTree>
    <p:extLst>
      <p:ext uri="{BB962C8B-B14F-4D97-AF65-F5344CB8AC3E}">
        <p14:creationId xmlns:p14="http://schemas.microsoft.com/office/powerpoint/2010/main" val="5616944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21064-3A9A-2C59-FD38-9D5E0AC45B3C}"/>
              </a:ext>
            </a:extLst>
          </p:cNvPr>
          <p:cNvSpPr>
            <a:spLocks noGrp="1"/>
          </p:cNvSpPr>
          <p:nvPr>
            <p:ph type="title"/>
          </p:nvPr>
        </p:nvSpPr>
        <p:spPr>
          <a:xfrm>
            <a:off x="518160" y="857110"/>
            <a:ext cx="11155680" cy="635788"/>
          </a:xfrm>
        </p:spPr>
        <p:txBody>
          <a:bodyPr>
            <a:normAutofit fontScale="90000"/>
          </a:bodyPr>
          <a:lstStyle/>
          <a:p>
            <a:r>
              <a:rPr lang="en-IN" dirty="0"/>
              <a:t>Problem Statement</a:t>
            </a:r>
          </a:p>
        </p:txBody>
      </p:sp>
      <p:sp>
        <p:nvSpPr>
          <p:cNvPr id="5" name="Rectangle 1">
            <a:extLst>
              <a:ext uri="{FF2B5EF4-FFF2-40B4-BE49-F238E27FC236}">
                <a16:creationId xmlns:a16="http://schemas.microsoft.com/office/drawing/2014/main" id="{8D681AE9-8A56-9878-BC69-9CFFD60F7F89}"/>
              </a:ext>
            </a:extLst>
          </p:cNvPr>
          <p:cNvSpPr>
            <a:spLocks noChangeArrowheads="1"/>
          </p:cNvSpPr>
          <p:nvPr/>
        </p:nvSpPr>
        <p:spPr bwMode="auto">
          <a:xfrm>
            <a:off x="431541" y="1701827"/>
            <a:ext cx="655708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Open Sans" panose="020B0606030504020204" pitchFamily="34" charset="0"/>
              </a:rPr>
              <a:t>The government has invited bids from contractors to run canteens at all railway stations. Contractors will be allowed to bid for the catering contract at more than one station. However, to avoid monopolistic price-fixing, the government has declared that no contractor may bid for a pair of </a:t>
            </a:r>
            <a:r>
              <a:rPr kumimoji="0" lang="en-US" altLang="en-US" sz="1200" b="0" i="0" u="none" strike="noStrike" cap="none" normalizeH="0" baseline="0" dirty="0" err="1">
                <a:ln>
                  <a:noFill/>
                </a:ln>
                <a:effectLst/>
                <a:latin typeface="Open Sans" panose="020B0606030504020204" pitchFamily="34" charset="0"/>
              </a:rPr>
              <a:t>neighbouring</a:t>
            </a:r>
            <a:r>
              <a:rPr kumimoji="0" lang="en-US" altLang="en-US" sz="1200" b="0" i="0" u="none" strike="noStrike" cap="none" normalizeH="0" baseline="0" dirty="0">
                <a:ln>
                  <a:noFill/>
                </a:ln>
                <a:effectLst/>
                <a:latin typeface="Open Sans" panose="020B0606030504020204" pitchFamily="34" charset="0"/>
              </a:rPr>
              <a:t> stations.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Open Sans" panose="020B0606030504020204" pitchFamily="34" charset="0"/>
              </a:rPr>
              <a:t>The railway network has exactly one route between any pair of stations. Each station is directly connected by a railway line to at most </a:t>
            </a:r>
            <a:r>
              <a:rPr kumimoji="0" lang="en-US" altLang="en-US" sz="1200" b="0" i="0" u="none" strike="noStrike" cap="none" normalizeH="0" baseline="0" dirty="0">
                <a:ln>
                  <a:noFill/>
                </a:ln>
                <a:effectLst/>
                <a:latin typeface="KaTeX_Main"/>
              </a:rPr>
              <a:t>5050</a:t>
            </a:r>
            <a:r>
              <a:rPr kumimoji="0" lang="en-US" altLang="en-US" sz="1200" b="0" i="0" u="none" strike="noStrike" cap="none" normalizeH="0" baseline="0" dirty="0">
                <a:ln>
                  <a:noFill/>
                </a:ln>
                <a:effectLst/>
                <a:latin typeface="Open Sans" panose="020B0606030504020204" pitchFamily="34" charset="0"/>
              </a:rPr>
              <a:t> </a:t>
            </a:r>
            <a:r>
              <a:rPr kumimoji="0" lang="en-US" altLang="en-US" sz="1200" b="0" i="0" u="none" strike="noStrike" cap="none" normalizeH="0" baseline="0" dirty="0" err="1">
                <a:ln>
                  <a:noFill/>
                </a:ln>
                <a:effectLst/>
                <a:latin typeface="Open Sans" panose="020B0606030504020204" pitchFamily="34" charset="0"/>
              </a:rPr>
              <a:t>neighbouring</a:t>
            </a:r>
            <a:r>
              <a:rPr kumimoji="0" lang="en-US" altLang="en-US" sz="1200" b="0" i="0" u="none" strike="noStrike" cap="none" normalizeH="0" baseline="0" dirty="0">
                <a:ln>
                  <a:noFill/>
                </a:ln>
                <a:effectLst/>
                <a:latin typeface="Open Sans" panose="020B0606030504020204" pitchFamily="34" charset="0"/>
              </a:rPr>
              <a:t> stations.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Open Sans" panose="020B0606030504020204" pitchFamily="34" charset="0"/>
              </a:rPr>
              <a:t>To help contractors plan their bids, the government has provided data on the number of passengers who pass through each station each year. Contractors would like to bid for stations with a higher volume of passenger traffic to increase their turnover.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Open Sans" panose="020B0606030504020204" pitchFamily="34" charset="0"/>
              </a:rPr>
              <a:t>For instance, suppose the railway network is as follows, where the volume of passenger traffic is indicated by the side of each station.</a:t>
            </a:r>
            <a:endParaRPr kumimoji="0" lang="en-US" altLang="en-US" sz="12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Open Sans" panose="020B0606030504020204" pitchFamily="34" charset="0"/>
              </a:rPr>
              <a:t>            </a:t>
            </a:r>
            <a:endParaRPr kumimoji="0" lang="en-US" altLang="en-US" sz="12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Open Sans" panose="020B0606030504020204" pitchFamily="34" charset="0"/>
              </a:rPr>
              <a:t>In this network, the best option for the contractor is to bid for stations </a:t>
            </a:r>
            <a:r>
              <a:rPr kumimoji="0" lang="en-US" altLang="en-US" sz="1200" b="0" i="0" u="none" strike="noStrike" cap="none" normalizeH="0" baseline="0" dirty="0">
                <a:ln>
                  <a:noFill/>
                </a:ln>
                <a:effectLst/>
                <a:latin typeface="KaTeX_Main"/>
              </a:rPr>
              <a:t>1,2,5</a:t>
            </a:r>
            <a:r>
              <a:rPr kumimoji="0" lang="en-US" altLang="en-US" sz="1200" b="0" i="0" u="none" strike="noStrike" cap="none" normalizeH="0" baseline="0" dirty="0">
                <a:ln>
                  <a:noFill/>
                </a:ln>
                <a:effectLst/>
                <a:latin typeface="Open Sans" panose="020B0606030504020204" pitchFamily="34" charset="0"/>
              </a:rPr>
              <a:t> and </a:t>
            </a:r>
            <a:r>
              <a:rPr kumimoji="0" lang="en-US" altLang="en-US" sz="1200" b="0" i="0" u="none" strike="noStrike" cap="none" normalizeH="0" baseline="0" dirty="0">
                <a:ln>
                  <a:noFill/>
                </a:ln>
                <a:effectLst/>
                <a:latin typeface="KaTeX_Main"/>
              </a:rPr>
              <a:t>6</a:t>
            </a:r>
            <a:r>
              <a:rPr kumimoji="0" lang="en-US" altLang="en-US" sz="1200" b="0" i="0" u="none" strike="noStrike" cap="none" normalizeH="0" baseline="0" dirty="0">
                <a:ln>
                  <a:noFill/>
                </a:ln>
                <a:effectLst/>
                <a:latin typeface="Open Sans" panose="020B0606030504020204" pitchFamily="34" charset="0"/>
              </a:rPr>
              <a:t>, for a total passenger volume of </a:t>
            </a:r>
            <a:r>
              <a:rPr kumimoji="0" lang="en-US" altLang="en-US" sz="1200" b="0" i="0" u="none" strike="noStrike" cap="none" normalizeH="0" baseline="0" dirty="0">
                <a:ln>
                  <a:noFill/>
                </a:ln>
                <a:effectLst/>
                <a:latin typeface="KaTeX_Main"/>
              </a:rPr>
              <a:t>90</a:t>
            </a:r>
            <a:r>
              <a:rPr kumimoji="0" lang="en-US" altLang="en-US" sz="1200" b="0" i="0" u="none" strike="noStrike" cap="none" normalizeH="0" baseline="0" dirty="0">
                <a:ln>
                  <a:noFill/>
                </a:ln>
                <a:effectLst/>
                <a:latin typeface="Open Sans" panose="020B0606030504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latin typeface="Open Sans" panose="020B0606030504020204" pitchFamily="34" charset="0"/>
              </a:rPr>
              <a:t>Your task is to choose a set of stations that the contractor should bid for so that the total volume of traffic across all the stations in the bid is maximized.</a:t>
            </a:r>
            <a:endParaRPr kumimoji="0" lang="en-US" altLang="en-US" sz="1200" b="0" i="0" u="none" strike="noStrike" cap="none" normalizeH="0" baseline="0" dirty="0">
              <a:ln>
                <a:noFill/>
              </a:ln>
              <a:effectLst/>
              <a:latin typeface="Arial" panose="020B0604020202020204" pitchFamily="34" charset="0"/>
            </a:endParaRPr>
          </a:p>
        </p:txBody>
      </p:sp>
      <p:pic>
        <p:nvPicPr>
          <p:cNvPr id="6" name="Picture 2" descr="1-1">
            <a:extLst>
              <a:ext uri="{FF2B5EF4-FFF2-40B4-BE49-F238E27FC236}">
                <a16:creationId xmlns:a16="http://schemas.microsoft.com/office/drawing/2014/main" id="{79A4D5F8-B29A-1137-3E14-A71D81B9DB3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132924" y="2642296"/>
            <a:ext cx="2686050"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5773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6FA42-8E26-3BB6-4558-0A866F30C8A9}"/>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6300E7DB-BDDE-B445-5F84-C19778256A5D}"/>
              </a:ext>
            </a:extLst>
          </p:cNvPr>
          <p:cNvSpPr>
            <a:spLocks noChangeArrowheads="1"/>
          </p:cNvSpPr>
          <p:nvPr/>
        </p:nvSpPr>
        <p:spPr bwMode="auto">
          <a:xfrm>
            <a:off x="602197" y="1879205"/>
            <a:ext cx="11335138" cy="215444"/>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en-US" sz="1400" b="0" i="0" u="none" strike="noStrike" cap="none" normalizeH="0" baseline="0" dirty="0">
                <a:ln>
                  <a:noFill/>
                </a:ln>
                <a:effectLst/>
                <a:latin typeface="Aptos" panose="020B0004020202020204" pitchFamily="34" charset="0"/>
              </a:rPr>
              <a:t>1. </a:t>
            </a:r>
            <a:r>
              <a:rPr lang="en-US" sz="1400" dirty="0">
                <a:latin typeface="Aptos" panose="020B0004020202020204" pitchFamily="34" charset="0"/>
              </a:rPr>
              <a:t>It has been mentioned that</a:t>
            </a:r>
            <a:r>
              <a:rPr lang="en-US" sz="1400" i="1" dirty="0">
                <a:latin typeface="Aptos" panose="020B0004020202020204" pitchFamily="34" charset="0"/>
              </a:rPr>
              <a:t> there is exactly one route between any pair of stations</a:t>
            </a:r>
            <a:r>
              <a:rPr lang="en-US" sz="1400" dirty="0">
                <a:latin typeface="Aptos" panose="020B0004020202020204" pitchFamily="34" charset="0"/>
              </a:rPr>
              <a:t>, which means our network will not have any cycles.</a:t>
            </a:r>
          </a:p>
        </p:txBody>
      </p:sp>
      <p:sp>
        <p:nvSpPr>
          <p:cNvPr id="9" name="Title 8">
            <a:extLst>
              <a:ext uri="{FF2B5EF4-FFF2-40B4-BE49-F238E27FC236}">
                <a16:creationId xmlns:a16="http://schemas.microsoft.com/office/drawing/2014/main" id="{AD40A4CC-0973-E422-67BE-12FECA8CD29C}"/>
              </a:ext>
            </a:extLst>
          </p:cNvPr>
          <p:cNvSpPr>
            <a:spLocks noGrp="1"/>
          </p:cNvSpPr>
          <p:nvPr>
            <p:ph type="title"/>
          </p:nvPr>
        </p:nvSpPr>
        <p:spPr/>
        <p:txBody>
          <a:bodyPr/>
          <a:lstStyle/>
          <a:p>
            <a:r>
              <a:rPr lang="en-IN" dirty="0"/>
              <a:t>Observations</a:t>
            </a:r>
          </a:p>
        </p:txBody>
      </p:sp>
      <p:pic>
        <p:nvPicPr>
          <p:cNvPr id="7172" name="Picture 4">
            <a:extLst>
              <a:ext uri="{FF2B5EF4-FFF2-40B4-BE49-F238E27FC236}">
                <a16:creationId xmlns:a16="http://schemas.microsoft.com/office/drawing/2014/main" id="{C0CB613D-1A57-4AFE-A1EB-B2A108FED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3243" y="3092223"/>
            <a:ext cx="2768178" cy="169315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2">
            <a:extLst>
              <a:ext uri="{FF2B5EF4-FFF2-40B4-BE49-F238E27FC236}">
                <a16:creationId xmlns:a16="http://schemas.microsoft.com/office/drawing/2014/main" id="{1944AC75-CAC8-A823-243B-877EA2AA1EA9}"/>
              </a:ext>
            </a:extLst>
          </p:cNvPr>
          <p:cNvSpPr>
            <a:spLocks noChangeArrowheads="1"/>
          </p:cNvSpPr>
          <p:nvPr/>
        </p:nvSpPr>
        <p:spPr bwMode="auto">
          <a:xfrm>
            <a:off x="602197" y="2270310"/>
            <a:ext cx="11335138" cy="430887"/>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1400" dirty="0">
                <a:latin typeface="Aptos" panose="020B0004020202020204" pitchFamily="34" charset="0"/>
              </a:rPr>
              <a:t>2. It has been also mentioned that every station can be connected to at most 50 </a:t>
            </a:r>
            <a:r>
              <a:rPr lang="en-US" sz="1400" dirty="0" err="1">
                <a:latin typeface="Aptos" panose="020B0004020202020204" pitchFamily="34" charset="0"/>
              </a:rPr>
              <a:t>neighbouring</a:t>
            </a:r>
            <a:r>
              <a:rPr lang="en-US" sz="1400" dirty="0">
                <a:latin typeface="Aptos" panose="020B0004020202020204" pitchFamily="34" charset="0"/>
              </a:rPr>
              <a:t> stations. This means each node can have at max 50 edges associated with them.</a:t>
            </a:r>
          </a:p>
        </p:txBody>
      </p:sp>
      <p:sp>
        <p:nvSpPr>
          <p:cNvPr id="11" name="Rectangle 2">
            <a:extLst>
              <a:ext uri="{FF2B5EF4-FFF2-40B4-BE49-F238E27FC236}">
                <a16:creationId xmlns:a16="http://schemas.microsoft.com/office/drawing/2014/main" id="{9272EC48-8846-79A3-D55E-A5C06F2862EB}"/>
              </a:ext>
            </a:extLst>
          </p:cNvPr>
          <p:cNvSpPr>
            <a:spLocks noChangeArrowheads="1"/>
          </p:cNvSpPr>
          <p:nvPr/>
        </p:nvSpPr>
        <p:spPr bwMode="auto">
          <a:xfrm>
            <a:off x="602197" y="2803884"/>
            <a:ext cx="11335138" cy="430887"/>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latin typeface="Aptos" panose="020B0004020202020204" pitchFamily="34" charset="0"/>
              </a:rPr>
              <a:t>3. </a:t>
            </a:r>
            <a:r>
              <a:rPr lang="en-US" sz="1400" dirty="0">
                <a:latin typeface="Aptos" panose="020B0004020202020204" pitchFamily="34" charset="0"/>
              </a:rPr>
              <a:t>We can look at this to be a </a:t>
            </a:r>
            <a:r>
              <a:rPr lang="en-US" sz="1400" b="1" dirty="0">
                <a:latin typeface="Aptos" panose="020B0004020202020204" pitchFamily="34" charset="0"/>
              </a:rPr>
              <a:t>Graph</a:t>
            </a:r>
            <a:r>
              <a:rPr lang="en-US" sz="1400" dirty="0">
                <a:latin typeface="Aptos" panose="020B0004020202020204" pitchFamily="34" charset="0"/>
              </a:rPr>
              <a:t> problem. But if we view this network as an </a:t>
            </a:r>
            <a:r>
              <a:rPr lang="en-US" sz="1400" b="1" dirty="0">
                <a:latin typeface="Aptos" panose="020B0004020202020204" pitchFamily="34" charset="0"/>
              </a:rPr>
              <a:t>N-</a:t>
            </a:r>
            <a:r>
              <a:rPr lang="en-US" sz="1400" b="1" dirty="0" err="1">
                <a:latin typeface="Aptos" panose="020B0004020202020204" pitchFamily="34" charset="0"/>
              </a:rPr>
              <a:t>ary</a:t>
            </a:r>
            <a:r>
              <a:rPr lang="en-US" sz="1400" b="1" dirty="0">
                <a:latin typeface="Aptos" panose="020B0004020202020204" pitchFamily="34" charset="0"/>
              </a:rPr>
              <a:t> Tree</a:t>
            </a:r>
            <a:r>
              <a:rPr lang="en-US" sz="1400" dirty="0">
                <a:latin typeface="Aptos" panose="020B0004020202020204" pitchFamily="34" charset="0"/>
              </a:rPr>
              <a:t>, then it will be easy to devise a solution for this. Since there are no cycles and exactly one path connecting any two stations, we can view our network somewhat like this:</a:t>
            </a:r>
            <a:endParaRPr kumimoji="0" lang="en-US" altLang="en-US" sz="1400" b="0" i="0" u="none" strike="noStrike" cap="none" normalizeH="0" baseline="0" dirty="0">
              <a:ln>
                <a:noFill/>
              </a:ln>
              <a:effectLst/>
              <a:latin typeface="Aptos" panose="020B0004020202020204" pitchFamily="34" charset="0"/>
            </a:endParaRPr>
          </a:p>
        </p:txBody>
      </p:sp>
    </p:spTree>
    <p:extLst>
      <p:ext uri="{BB962C8B-B14F-4D97-AF65-F5344CB8AC3E}">
        <p14:creationId xmlns:p14="http://schemas.microsoft.com/office/powerpoint/2010/main" val="28583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1F61E911-276C-F8C0-9F54-34BD6EB19673}"/>
              </a:ext>
            </a:extLst>
          </p:cNvPr>
          <p:cNvSpPr>
            <a:spLocks noGrp="1"/>
          </p:cNvSpPr>
          <p:nvPr>
            <p:ph type="title"/>
          </p:nvPr>
        </p:nvSpPr>
        <p:spPr>
          <a:xfrm>
            <a:off x="6995160" y="978408"/>
            <a:ext cx="4745736" cy="1463040"/>
          </a:xfrm>
        </p:spPr>
        <p:txBody>
          <a:bodyPr vert="horz" lIns="91440" tIns="45720" rIns="91440" bIns="45720" rtlCol="0" anchor="t">
            <a:normAutofit/>
          </a:bodyPr>
          <a:lstStyle/>
          <a:p>
            <a:r>
              <a:rPr lang="en-US" b="1" kern="1200">
                <a:solidFill>
                  <a:schemeClr val="tx1"/>
                </a:solidFill>
                <a:latin typeface="+mj-lt"/>
                <a:ea typeface="+mj-ea"/>
                <a:cs typeface="+mj-cs"/>
              </a:rPr>
              <a:t>Agenda Items</a:t>
            </a:r>
          </a:p>
        </p:txBody>
      </p:sp>
      <p:pic>
        <p:nvPicPr>
          <p:cNvPr id="5" name="Content Placeholder 4" descr="Afforestation and forest management reduce CO2 and protect land sdgs">
            <a:extLst>
              <a:ext uri="{FF2B5EF4-FFF2-40B4-BE49-F238E27FC236}">
                <a16:creationId xmlns:a16="http://schemas.microsoft.com/office/drawing/2014/main" id="{61C4035B-0C39-4714-BBB1-FF9FDAE5922D}"/>
              </a:ext>
            </a:extLst>
          </p:cNvPr>
          <p:cNvPicPr>
            <a:picLocks noGrp="1" noChangeAspect="1"/>
          </p:cNvPicPr>
          <p:nvPr>
            <p:ph sz="half" idx="1"/>
          </p:nvPr>
        </p:nvPicPr>
        <p:blipFill>
          <a:blip r:embed="rId3"/>
          <a:srcRect l="11176" r="33933" b="1"/>
          <a:stretch>
            <a:fillRect/>
          </a:stretch>
        </p:blipFill>
        <p:spPr>
          <a:xfrm>
            <a:off x="517868" y="508090"/>
            <a:ext cx="5705856" cy="5846990"/>
          </a:xfrm>
          <a:prstGeom prst="rect">
            <a:avLst/>
          </a:prstGeom>
        </p:spPr>
      </p:pic>
      <p:sp>
        <p:nvSpPr>
          <p:cNvPr id="14" name="Freeform: Shape 13">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Content Placeholder 3">
            <a:extLst>
              <a:ext uri="{FF2B5EF4-FFF2-40B4-BE49-F238E27FC236}">
                <a16:creationId xmlns:a16="http://schemas.microsoft.com/office/drawing/2014/main" id="{82BA67CC-2E58-A88B-6480-66150B4E5532}"/>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6995160" y="2578608"/>
            <a:ext cx="4672584" cy="3767328"/>
          </a:xfrm>
        </p:spPr>
        <p:txBody>
          <a:bodyPr vert="horz" lIns="91440" tIns="45720" rIns="91440" bIns="45720" rtlCol="0">
            <a:normAutofit/>
          </a:bodyPr>
          <a:lstStyle/>
          <a:p>
            <a:r>
              <a:rPr lang="en-US"/>
              <a:t>Introduction to Trees in Data Structures</a:t>
            </a:r>
          </a:p>
          <a:p>
            <a:r>
              <a:rPr lang="en-US"/>
              <a:t>Depth-First Search (DFS)</a:t>
            </a:r>
          </a:p>
          <a:p>
            <a:r>
              <a:rPr lang="en-US"/>
              <a:t>Breadth-First Search (BFS)</a:t>
            </a:r>
          </a:p>
          <a:p>
            <a:r>
              <a:rPr lang="en-US"/>
              <a:t>Dynamic Programming on Trees</a:t>
            </a:r>
          </a:p>
          <a:p>
            <a:r>
              <a:rPr lang="en-US"/>
              <a:t>Practical Applications and Advanced Techniques</a:t>
            </a:r>
          </a:p>
        </p:txBody>
      </p:sp>
    </p:spTree>
    <p:extLst>
      <p:ext uri="{BB962C8B-B14F-4D97-AF65-F5344CB8AC3E}">
        <p14:creationId xmlns:p14="http://schemas.microsoft.com/office/powerpoint/2010/main" val="23373128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B6F55-8FEF-C587-14AF-EC585005423F}"/>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B46D104-17E4-CB20-36AD-464CB4BF6659}"/>
              </a:ext>
            </a:extLst>
          </p:cNvPr>
          <p:cNvSpPr>
            <a:spLocks noGrp="1"/>
          </p:cNvSpPr>
          <p:nvPr>
            <p:ph type="title"/>
          </p:nvPr>
        </p:nvSpPr>
        <p:spPr/>
        <p:txBody>
          <a:bodyPr/>
          <a:lstStyle/>
          <a:p>
            <a:r>
              <a:rPr lang="en-IN" dirty="0"/>
              <a:t>Selecting Approach</a:t>
            </a:r>
          </a:p>
        </p:txBody>
      </p:sp>
      <p:sp>
        <p:nvSpPr>
          <p:cNvPr id="11" name="Rectangle 2">
            <a:extLst>
              <a:ext uri="{FF2B5EF4-FFF2-40B4-BE49-F238E27FC236}">
                <a16:creationId xmlns:a16="http://schemas.microsoft.com/office/drawing/2014/main" id="{7B049685-F475-56D1-A59E-490D33834FA3}"/>
              </a:ext>
            </a:extLst>
          </p:cNvPr>
          <p:cNvSpPr>
            <a:spLocks noChangeArrowheads="1"/>
          </p:cNvSpPr>
          <p:nvPr/>
        </p:nvSpPr>
        <p:spPr bwMode="auto">
          <a:xfrm>
            <a:off x="614514" y="1709928"/>
            <a:ext cx="11335138" cy="2154436"/>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altLang="en-US" sz="1400" dirty="0">
                <a:latin typeface="Aptos" panose="020B0004020202020204" pitchFamily="34" charset="0"/>
              </a:rPr>
              <a:t>We can not use Greedy since we might select a station with a higher volume of passengers but might end up losing their </a:t>
            </a:r>
            <a:r>
              <a:rPr lang="en-US" altLang="en-US" sz="1400" dirty="0" err="1">
                <a:latin typeface="Aptos" panose="020B0004020202020204" pitchFamily="34" charset="0"/>
              </a:rPr>
              <a:t>neighbouring</a:t>
            </a:r>
            <a:r>
              <a:rPr lang="en-US" altLang="en-US" sz="1400" dirty="0">
                <a:latin typeface="Aptos" panose="020B0004020202020204" pitchFamily="34" charset="0"/>
              </a:rPr>
              <a:t> stations which could have led to a better solution.</a:t>
            </a:r>
          </a:p>
          <a:p>
            <a:endParaRPr lang="en-US" altLang="en-US" sz="1400" dirty="0">
              <a:latin typeface="Aptos" panose="020B0004020202020204" pitchFamily="34" charset="0"/>
            </a:endParaRPr>
          </a:p>
          <a:p>
            <a:r>
              <a:rPr lang="en-US" altLang="en-US" sz="1400" dirty="0">
                <a:latin typeface="Aptos" panose="020B0004020202020204" pitchFamily="34" charset="0"/>
              </a:rPr>
              <a:t>The thing to go for would be DP (Dynamic Programming).</a:t>
            </a:r>
          </a:p>
          <a:p>
            <a:endParaRPr kumimoji="0" lang="en-US" altLang="en-US" sz="1400" b="0" i="0" u="none" strike="noStrike" cap="none" normalizeH="0" baseline="0" dirty="0">
              <a:ln>
                <a:noFill/>
              </a:ln>
              <a:effectLst/>
              <a:latin typeface="Aptos" panose="020B0004020202020204" pitchFamily="34" charset="0"/>
            </a:endParaRPr>
          </a:p>
          <a:p>
            <a:r>
              <a:rPr kumimoji="0" lang="en-US" altLang="en-US" sz="1400" b="0" i="0" u="none" strike="noStrike" cap="none" normalizeH="0" baseline="0" dirty="0">
                <a:ln>
                  <a:noFill/>
                </a:ln>
                <a:effectLst/>
                <a:latin typeface="Aptos" panose="020B0004020202020204" pitchFamily="34" charset="0"/>
              </a:rPr>
              <a:t>We need two things here:</a:t>
            </a:r>
          </a:p>
          <a:p>
            <a:endParaRPr kumimoji="0" lang="en-US" altLang="en-US" sz="1400" b="0" i="0" u="none" strike="noStrike" cap="none" normalizeH="0" baseline="0" dirty="0">
              <a:ln>
                <a:noFill/>
              </a:ln>
              <a:effectLst/>
              <a:latin typeface="Aptos" panose="020B0004020202020204" pitchFamily="34" charset="0"/>
            </a:endParaRPr>
          </a:p>
          <a:p>
            <a:r>
              <a:rPr kumimoji="0" lang="en-US" altLang="en-US" sz="1400" b="0" i="0" u="none" strike="noStrike" cap="none" normalizeH="0" baseline="0" dirty="0">
                <a:ln>
                  <a:noFill/>
                </a:ln>
                <a:effectLst/>
                <a:latin typeface="Aptos" panose="020B0004020202020204" pitchFamily="34" charset="0"/>
              </a:rPr>
              <a:t>The maximum volume of passengers for a given subtree, if the root of that subtree is not included.</a:t>
            </a:r>
          </a:p>
          <a:p>
            <a:r>
              <a:rPr kumimoji="0" lang="en-US" altLang="en-US" sz="1400" b="0" i="0" u="none" strike="noStrike" cap="none" normalizeH="0" baseline="0" dirty="0">
                <a:ln>
                  <a:noFill/>
                </a:ln>
                <a:effectLst/>
                <a:latin typeface="Aptos" panose="020B0004020202020204" pitchFamily="34" charset="0"/>
              </a:rPr>
              <a:t>The maximum volume of passengers for a given subtree, if the root of that subtree is included.</a:t>
            </a:r>
          </a:p>
          <a:p>
            <a:endParaRPr kumimoji="0" lang="en-US" altLang="en-US" sz="1400" b="0" i="0" u="none" strike="noStrike" cap="none" normalizeH="0" baseline="0" dirty="0">
              <a:ln>
                <a:noFill/>
              </a:ln>
              <a:effectLst/>
              <a:latin typeface="Aptos" panose="020B0004020202020204" pitchFamily="34" charset="0"/>
            </a:endParaRPr>
          </a:p>
        </p:txBody>
      </p:sp>
    </p:spTree>
    <p:extLst>
      <p:ext uri="{BB962C8B-B14F-4D97-AF65-F5344CB8AC3E}">
        <p14:creationId xmlns:p14="http://schemas.microsoft.com/office/powerpoint/2010/main" val="712465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77DDB-B938-E6E5-59C0-B856DEBE72BE}"/>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51642B07-50CD-FBB4-2701-6F1BDC9E4806}"/>
              </a:ext>
            </a:extLst>
          </p:cNvPr>
          <p:cNvSpPr>
            <a:spLocks noChangeArrowheads="1"/>
          </p:cNvSpPr>
          <p:nvPr/>
        </p:nvSpPr>
        <p:spPr bwMode="auto">
          <a:xfrm>
            <a:off x="597160" y="1709928"/>
            <a:ext cx="11335138" cy="3447098"/>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Aptos" panose="020B0004020202020204" pitchFamily="34" charset="0"/>
              </a:rPr>
              <a:t>To solve this, we use dynamic programming with depth-first search (DFS). We start by representing the railway stations and their connections as a tree. For each station, we need to decide whether to include it in the bid or not. If we include the station, we cannot include its direct neighbors, so we calculate the total profit of including this station and the profit of not including it. The optimal solution is then the maximum profit we can achieve.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Aptos" panose="020B0004020202020204" pitchFamily="34" charset="0"/>
              </a:rPr>
              <a:t>The dynamic programming array, </a:t>
            </a:r>
            <a:r>
              <a:rPr kumimoji="0" lang="en-US" altLang="en-US" sz="1400" b="0" i="0" u="none" strike="noStrike" cap="none" normalizeH="0" baseline="0" dirty="0" err="1">
                <a:ln>
                  <a:noFill/>
                </a:ln>
                <a:effectLst/>
                <a:latin typeface="Aptos" panose="020B0004020202020204" pitchFamily="34" charset="0"/>
              </a:rPr>
              <a:t>dp</a:t>
            </a:r>
            <a:r>
              <a:rPr kumimoji="0" lang="en-US" altLang="en-US" sz="1400" b="0" i="0" u="none" strike="noStrike" cap="none" normalizeH="0" baseline="0" dirty="0">
                <a:ln>
                  <a:noFill/>
                </a:ln>
                <a:effectLst/>
                <a:latin typeface="Aptos" panose="020B0004020202020204" pitchFamily="34" charset="0"/>
              </a:rPr>
              <a:t>, has two values for each station: one for including the station in the bid and another for excluding it. The inclusion value adds the station’s passenger traffic to the profit and excludes the neighbors’ traffic. The exclusion value simply adds the maximum profit from its neighbors, whether they are included or not.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Aptos" panose="020B0004020202020204" pitchFamily="34" charset="0"/>
              </a:rPr>
              <a:t>By recursively solving for all stations starting from the root, we can find the optimal solution. Finally, we return the maximum profit between including or excluding the root station.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Aptos" panose="020B0004020202020204" pitchFamily="34" charset="0"/>
              </a:rPr>
              <a:t>Space Complexity: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Aptos" panose="020B0004020202020204" pitchFamily="34" charset="0"/>
              </a:rPr>
              <a:t>The space complexity is O(n), where n is the number of stations, due to the storage required for the </a:t>
            </a:r>
            <a:r>
              <a:rPr kumimoji="0" lang="en-US" altLang="en-US" sz="1400" b="0" i="0" u="none" strike="noStrike" cap="none" normalizeH="0" baseline="0" dirty="0" err="1">
                <a:ln>
                  <a:noFill/>
                </a:ln>
                <a:effectLst/>
                <a:latin typeface="Aptos" panose="020B0004020202020204" pitchFamily="34" charset="0"/>
              </a:rPr>
              <a:t>dp</a:t>
            </a:r>
            <a:r>
              <a:rPr kumimoji="0" lang="en-US" altLang="en-US" sz="1400" b="0" i="0" u="none" strike="noStrike" cap="none" normalizeH="0" baseline="0" dirty="0">
                <a:ln>
                  <a:noFill/>
                </a:ln>
                <a:effectLst/>
                <a:latin typeface="Aptos" panose="020B0004020202020204" pitchFamily="34" charset="0"/>
              </a:rPr>
              <a:t> array, visited array, and the recursion stack.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effectLst/>
              <a:latin typeface="Aptos"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effectLst/>
                <a:latin typeface="Aptos" panose="020B0004020202020204" pitchFamily="34" charset="0"/>
              </a:rPr>
              <a:t>Time Complexity: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effectLst/>
                <a:latin typeface="Aptos" panose="020B0004020202020204" pitchFamily="34" charset="0"/>
              </a:rPr>
              <a:t>The time complexity is O(n), where n is the number of stations, as we are visiting each station once using DFS.</a:t>
            </a:r>
          </a:p>
        </p:txBody>
      </p:sp>
      <p:sp>
        <p:nvSpPr>
          <p:cNvPr id="9" name="Title 8">
            <a:extLst>
              <a:ext uri="{FF2B5EF4-FFF2-40B4-BE49-F238E27FC236}">
                <a16:creationId xmlns:a16="http://schemas.microsoft.com/office/drawing/2014/main" id="{DDB37AC0-EFEB-AE48-B3CB-A646B8791631}"/>
              </a:ext>
            </a:extLst>
          </p:cNvPr>
          <p:cNvSpPr>
            <a:spLocks noGrp="1"/>
          </p:cNvSpPr>
          <p:nvPr>
            <p:ph type="title"/>
          </p:nvPr>
        </p:nvSpPr>
        <p:spPr/>
        <p:txBody>
          <a:bodyPr/>
          <a:lstStyle/>
          <a:p>
            <a:r>
              <a:rPr lang="en-IN" dirty="0"/>
              <a:t>Approach</a:t>
            </a:r>
          </a:p>
        </p:txBody>
      </p:sp>
    </p:spTree>
    <p:extLst>
      <p:ext uri="{BB962C8B-B14F-4D97-AF65-F5344CB8AC3E}">
        <p14:creationId xmlns:p14="http://schemas.microsoft.com/office/powerpoint/2010/main" val="3509312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A497D-EC38-6CA8-2A53-4DB6C65C34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26D637-89F9-8D7D-1F17-0186E1AB8137}"/>
              </a:ext>
            </a:extLst>
          </p:cNvPr>
          <p:cNvSpPr>
            <a:spLocks noGrp="1"/>
          </p:cNvSpPr>
          <p:nvPr>
            <p:ph type="title"/>
          </p:nvPr>
        </p:nvSpPr>
        <p:spPr>
          <a:xfrm>
            <a:off x="521208" y="978408"/>
            <a:ext cx="11155680" cy="775747"/>
          </a:xfrm>
        </p:spPr>
        <p:txBody>
          <a:bodyPr/>
          <a:lstStyle/>
          <a:p>
            <a:r>
              <a:rPr lang="en-IN" dirty="0"/>
              <a:t>Sample problems</a:t>
            </a:r>
          </a:p>
        </p:txBody>
      </p:sp>
      <p:graphicFrame>
        <p:nvGraphicFramePr>
          <p:cNvPr id="6" name="Content Placeholder 5">
            <a:extLst>
              <a:ext uri="{FF2B5EF4-FFF2-40B4-BE49-F238E27FC236}">
                <a16:creationId xmlns:a16="http://schemas.microsoft.com/office/drawing/2014/main" id="{F5385764-BF5F-BBB5-BD6F-C333AB64C97A}"/>
              </a:ext>
            </a:extLst>
          </p:cNvPr>
          <p:cNvGraphicFramePr>
            <a:graphicFrameLocks noGrp="1"/>
          </p:cNvGraphicFramePr>
          <p:nvPr>
            <p:ph sz="half" idx="1"/>
            <p:extLst>
              <p:ext uri="{D42A27DB-BD31-4B8C-83A1-F6EECF244321}">
                <p14:modId xmlns:p14="http://schemas.microsoft.com/office/powerpoint/2010/main" val="2675289474"/>
              </p:ext>
            </p:extLst>
          </p:nvPr>
        </p:nvGraphicFramePr>
        <p:xfrm>
          <a:off x="515112" y="1754155"/>
          <a:ext cx="11155680" cy="3908034"/>
        </p:xfrm>
        <a:graphic>
          <a:graphicData uri="http://schemas.openxmlformats.org/drawingml/2006/table">
            <a:tbl>
              <a:tblPr firstRow="1">
                <a:tableStyleId>{72833802-FEF1-4C79-8D5D-14CF1EAF98D9}</a:tableStyleId>
              </a:tblPr>
              <a:tblGrid>
                <a:gridCol w="5577840">
                  <a:extLst>
                    <a:ext uri="{9D8B030D-6E8A-4147-A177-3AD203B41FA5}">
                      <a16:colId xmlns:a16="http://schemas.microsoft.com/office/drawing/2014/main" val="1160154282"/>
                    </a:ext>
                  </a:extLst>
                </a:gridCol>
                <a:gridCol w="5577840">
                  <a:extLst>
                    <a:ext uri="{9D8B030D-6E8A-4147-A177-3AD203B41FA5}">
                      <a16:colId xmlns:a16="http://schemas.microsoft.com/office/drawing/2014/main" val="3001570861"/>
                    </a:ext>
                  </a:extLst>
                </a:gridCol>
              </a:tblGrid>
              <a:tr h="96173">
                <a:tc>
                  <a:txBody>
                    <a:bodyPr/>
                    <a:lstStyle/>
                    <a:p>
                      <a:pPr algn="l" fontAlgn="b">
                        <a:buNone/>
                      </a:pPr>
                      <a:r>
                        <a:rPr lang="en-IN" sz="1400" b="0" u="none" strike="noStrike" dirty="0">
                          <a:solidFill>
                            <a:schemeClr val="tx1"/>
                          </a:solidFill>
                          <a:effectLst/>
                        </a:rPr>
                        <a:t>Link</a:t>
                      </a:r>
                      <a:endParaRPr lang="en-IN" sz="1400" b="0" i="0" u="none" strike="noStrike" dirty="0">
                        <a:solidFill>
                          <a:schemeClr val="tx1"/>
                        </a:solidFill>
                        <a:effectLst/>
                        <a:latin typeface="Aptos" panose="020B0004020202020204" pitchFamily="34" charset="0"/>
                      </a:endParaRPr>
                    </a:p>
                  </a:txBody>
                  <a:tcPr marL="3753" marR="3753" marT="3753" marB="0" anchor="b"/>
                </a:tc>
                <a:tc>
                  <a:txBody>
                    <a:bodyPr/>
                    <a:lstStyle/>
                    <a:p>
                      <a:pPr algn="l" fontAlgn="b">
                        <a:buNone/>
                      </a:pPr>
                      <a:r>
                        <a:rPr lang="en-IN" sz="1400" b="1" u="none" strike="noStrike" dirty="0">
                          <a:solidFill>
                            <a:schemeClr val="tx1"/>
                          </a:solidFill>
                          <a:effectLst/>
                        </a:rPr>
                        <a:t>Complexity</a:t>
                      </a:r>
                      <a:endParaRPr lang="en-IN" sz="1400" b="1" i="0" u="none" strike="noStrike" dirty="0">
                        <a:solidFill>
                          <a:schemeClr val="tx1"/>
                        </a:solidFill>
                        <a:effectLst/>
                        <a:latin typeface="Aptos" panose="020B0004020202020204" pitchFamily="34" charset="0"/>
                      </a:endParaRPr>
                    </a:p>
                  </a:txBody>
                  <a:tcPr marL="3753" marR="3753" marT="3753" marB="0" anchor="b"/>
                </a:tc>
                <a:extLst>
                  <a:ext uri="{0D108BD9-81ED-4DB2-BD59-A6C34878D82A}">
                    <a16:rowId xmlns:a16="http://schemas.microsoft.com/office/drawing/2014/main" val="354215839"/>
                  </a:ext>
                </a:extLst>
              </a:tr>
              <a:tr h="96173">
                <a:tc>
                  <a:txBody>
                    <a:bodyPr/>
                    <a:lstStyle/>
                    <a:p>
                      <a:pPr algn="l" fontAlgn="b">
                        <a:buNone/>
                      </a:pPr>
                      <a:r>
                        <a:rPr lang="en-IN" sz="1400" b="0" u="sng" strike="noStrike">
                          <a:solidFill>
                            <a:srgbClr val="467886"/>
                          </a:solidFill>
                          <a:effectLst/>
                          <a:hlinkClick r:id="rId2"/>
                        </a:rPr>
                        <a:t>https://leetcode.com/problems/edit-distance</a:t>
                      </a:r>
                      <a:endParaRPr lang="en-IN" sz="1400" b="0" i="0" u="sng" strike="noStrike">
                        <a:solidFill>
                          <a:srgbClr val="467886"/>
                        </a:solidFill>
                        <a:effectLst/>
                        <a:latin typeface="Aptos" panose="020B0004020202020204" pitchFamily="34" charset="0"/>
                      </a:endParaRPr>
                    </a:p>
                  </a:txBody>
                  <a:tcPr marL="3753" marR="3753" marT="3753" marB="0" anchor="b"/>
                </a:tc>
                <a:tc>
                  <a:txBody>
                    <a:bodyPr/>
                    <a:lstStyle/>
                    <a:p>
                      <a:pPr algn="l" fontAlgn="b">
                        <a:buNone/>
                      </a:pPr>
                      <a:r>
                        <a:rPr lang="en-IN" sz="1400" b="1" u="none" strike="noStrike" dirty="0">
                          <a:solidFill>
                            <a:srgbClr val="000000"/>
                          </a:solidFill>
                          <a:effectLst/>
                        </a:rPr>
                        <a:t>Hard</a:t>
                      </a:r>
                      <a:endParaRPr lang="en-IN" sz="1400" b="1" i="0" u="none" strike="noStrike" dirty="0">
                        <a:solidFill>
                          <a:srgbClr val="000000"/>
                        </a:solidFill>
                        <a:effectLst/>
                        <a:latin typeface="Aptos" panose="020B0004020202020204" pitchFamily="34" charset="0"/>
                      </a:endParaRPr>
                    </a:p>
                  </a:txBody>
                  <a:tcPr marL="3753" marR="3753" marT="3753" marB="0" anchor="b"/>
                </a:tc>
                <a:extLst>
                  <a:ext uri="{0D108BD9-81ED-4DB2-BD59-A6C34878D82A}">
                    <a16:rowId xmlns:a16="http://schemas.microsoft.com/office/drawing/2014/main" val="3596954845"/>
                  </a:ext>
                </a:extLst>
              </a:tr>
              <a:tr h="188500">
                <a:tc>
                  <a:txBody>
                    <a:bodyPr/>
                    <a:lstStyle/>
                    <a:p>
                      <a:pPr algn="l" fontAlgn="b">
                        <a:buNone/>
                      </a:pPr>
                      <a:r>
                        <a:rPr lang="en-IN" sz="1400" b="0" u="sng" strike="noStrike">
                          <a:solidFill>
                            <a:srgbClr val="467886"/>
                          </a:solidFill>
                          <a:effectLst/>
                          <a:hlinkClick r:id="rId3"/>
                        </a:rPr>
                        <a:t>https://leetcode.com/problems/regular-expression-matching</a:t>
                      </a:r>
                      <a:endParaRPr lang="en-IN" sz="1400" b="0" i="0" u="sng" strike="noStrike">
                        <a:solidFill>
                          <a:srgbClr val="467886"/>
                        </a:solidFill>
                        <a:effectLst/>
                        <a:latin typeface="Aptos" panose="020B0004020202020204" pitchFamily="34" charset="0"/>
                      </a:endParaRPr>
                    </a:p>
                  </a:txBody>
                  <a:tcPr marL="3753" marR="3753" marT="3753" marB="0" anchor="b"/>
                </a:tc>
                <a:tc>
                  <a:txBody>
                    <a:bodyPr/>
                    <a:lstStyle/>
                    <a:p>
                      <a:pPr algn="l" fontAlgn="b">
                        <a:buNone/>
                      </a:pPr>
                      <a:r>
                        <a:rPr lang="en-IN" sz="1400" b="1" u="none" strike="noStrike">
                          <a:solidFill>
                            <a:srgbClr val="000000"/>
                          </a:solidFill>
                          <a:effectLst/>
                        </a:rPr>
                        <a:t>Hard</a:t>
                      </a:r>
                      <a:endParaRPr lang="en-IN" sz="1400" b="1" i="0" u="none" strike="noStrike">
                        <a:solidFill>
                          <a:srgbClr val="000000"/>
                        </a:solidFill>
                        <a:effectLst/>
                        <a:latin typeface="Aptos" panose="020B0004020202020204" pitchFamily="34" charset="0"/>
                      </a:endParaRPr>
                    </a:p>
                  </a:txBody>
                  <a:tcPr marL="3753" marR="3753" marT="3753" marB="0" anchor="b"/>
                </a:tc>
                <a:extLst>
                  <a:ext uri="{0D108BD9-81ED-4DB2-BD59-A6C34878D82A}">
                    <a16:rowId xmlns:a16="http://schemas.microsoft.com/office/drawing/2014/main" val="2620304517"/>
                  </a:ext>
                </a:extLst>
              </a:tr>
              <a:tr h="188500">
                <a:tc>
                  <a:txBody>
                    <a:bodyPr/>
                    <a:lstStyle/>
                    <a:p>
                      <a:pPr algn="l" fontAlgn="b">
                        <a:buNone/>
                      </a:pPr>
                      <a:r>
                        <a:rPr lang="en-IN" sz="1400" b="0" u="sng" strike="noStrike">
                          <a:solidFill>
                            <a:srgbClr val="467886"/>
                          </a:solidFill>
                          <a:effectLst/>
                          <a:hlinkClick r:id="rId4"/>
                        </a:rPr>
                        <a:t>https://leetcode.com/problems/longest-valid-parentheses</a:t>
                      </a:r>
                      <a:endParaRPr lang="en-IN" sz="1400" b="0" i="0" u="sng" strike="noStrike">
                        <a:solidFill>
                          <a:srgbClr val="467886"/>
                        </a:solidFill>
                        <a:effectLst/>
                        <a:latin typeface="Aptos" panose="020B0004020202020204" pitchFamily="34" charset="0"/>
                      </a:endParaRPr>
                    </a:p>
                  </a:txBody>
                  <a:tcPr marL="3753" marR="3753" marT="3753" marB="0" anchor="b"/>
                </a:tc>
                <a:tc>
                  <a:txBody>
                    <a:bodyPr/>
                    <a:lstStyle/>
                    <a:p>
                      <a:pPr algn="l" fontAlgn="b">
                        <a:buNone/>
                      </a:pPr>
                      <a:r>
                        <a:rPr lang="en-IN" sz="1400" b="1" u="none" strike="noStrike" dirty="0">
                          <a:solidFill>
                            <a:srgbClr val="000000"/>
                          </a:solidFill>
                          <a:effectLst/>
                        </a:rPr>
                        <a:t>Hard</a:t>
                      </a:r>
                      <a:endParaRPr lang="en-IN" sz="1400" b="1" i="0" u="none" strike="noStrike" dirty="0">
                        <a:solidFill>
                          <a:srgbClr val="000000"/>
                        </a:solidFill>
                        <a:effectLst/>
                        <a:latin typeface="Aptos" panose="020B0004020202020204" pitchFamily="34" charset="0"/>
                      </a:endParaRPr>
                    </a:p>
                  </a:txBody>
                  <a:tcPr marL="3753" marR="3753" marT="3753" marB="0" anchor="b"/>
                </a:tc>
                <a:extLst>
                  <a:ext uri="{0D108BD9-81ED-4DB2-BD59-A6C34878D82A}">
                    <a16:rowId xmlns:a16="http://schemas.microsoft.com/office/drawing/2014/main" val="1226217753"/>
                  </a:ext>
                </a:extLst>
              </a:tr>
              <a:tr h="188500">
                <a:tc>
                  <a:txBody>
                    <a:bodyPr/>
                    <a:lstStyle/>
                    <a:p>
                      <a:pPr algn="l" fontAlgn="b">
                        <a:buNone/>
                      </a:pPr>
                      <a:r>
                        <a:rPr lang="en-IN" sz="1400" b="0" u="sng" strike="noStrike">
                          <a:solidFill>
                            <a:srgbClr val="467886"/>
                          </a:solidFill>
                          <a:effectLst/>
                          <a:hlinkClick r:id="rId5"/>
                        </a:rPr>
                        <a:t>https://leetcode.com/problems/find-median-from-data-stream</a:t>
                      </a:r>
                      <a:endParaRPr lang="en-IN" sz="1400" b="0" i="0" u="sng" strike="noStrike">
                        <a:solidFill>
                          <a:srgbClr val="467886"/>
                        </a:solidFill>
                        <a:effectLst/>
                        <a:latin typeface="Aptos" panose="020B0004020202020204" pitchFamily="34" charset="0"/>
                      </a:endParaRPr>
                    </a:p>
                  </a:txBody>
                  <a:tcPr marL="3753" marR="3753" marT="3753" marB="0" anchor="b"/>
                </a:tc>
                <a:tc>
                  <a:txBody>
                    <a:bodyPr/>
                    <a:lstStyle/>
                    <a:p>
                      <a:pPr algn="l" fontAlgn="b">
                        <a:buNone/>
                      </a:pPr>
                      <a:r>
                        <a:rPr lang="en-IN" sz="1400" b="1" u="none" strike="noStrike" dirty="0">
                          <a:solidFill>
                            <a:srgbClr val="000000"/>
                          </a:solidFill>
                          <a:effectLst/>
                        </a:rPr>
                        <a:t>Hard</a:t>
                      </a:r>
                      <a:endParaRPr lang="en-IN" sz="1400" b="1" i="0" u="none" strike="noStrike" dirty="0">
                        <a:solidFill>
                          <a:srgbClr val="000000"/>
                        </a:solidFill>
                        <a:effectLst/>
                        <a:latin typeface="Aptos" panose="020B0004020202020204" pitchFamily="34" charset="0"/>
                      </a:endParaRPr>
                    </a:p>
                  </a:txBody>
                  <a:tcPr marL="3753" marR="3753" marT="3753" marB="0" anchor="b"/>
                </a:tc>
                <a:extLst>
                  <a:ext uri="{0D108BD9-81ED-4DB2-BD59-A6C34878D82A}">
                    <a16:rowId xmlns:a16="http://schemas.microsoft.com/office/drawing/2014/main" val="3447883648"/>
                  </a:ext>
                </a:extLst>
              </a:tr>
              <a:tr h="184653">
                <a:tc>
                  <a:txBody>
                    <a:bodyPr/>
                    <a:lstStyle/>
                    <a:p>
                      <a:pPr algn="l" fontAlgn="b">
                        <a:buNone/>
                      </a:pPr>
                      <a:r>
                        <a:rPr lang="en-IN" sz="1400" b="0" u="sng" strike="noStrike">
                          <a:solidFill>
                            <a:srgbClr val="467886"/>
                          </a:solidFill>
                          <a:effectLst/>
                          <a:hlinkClick r:id="rId6"/>
                        </a:rPr>
                        <a:t>https://leetcode.com/problems/wildcard-matching</a:t>
                      </a:r>
                      <a:endParaRPr lang="en-IN" sz="1400" b="0" i="0" u="sng" strike="noStrike">
                        <a:solidFill>
                          <a:srgbClr val="467886"/>
                        </a:solidFill>
                        <a:effectLst/>
                        <a:latin typeface="Aptos" panose="020B0004020202020204" pitchFamily="34" charset="0"/>
                      </a:endParaRPr>
                    </a:p>
                  </a:txBody>
                  <a:tcPr marL="3753" marR="3753" marT="3753" marB="0" anchor="b"/>
                </a:tc>
                <a:tc>
                  <a:txBody>
                    <a:bodyPr/>
                    <a:lstStyle/>
                    <a:p>
                      <a:pPr algn="l" fontAlgn="b">
                        <a:buNone/>
                      </a:pPr>
                      <a:r>
                        <a:rPr lang="en-IN" sz="1400" b="1" u="none" strike="noStrike">
                          <a:solidFill>
                            <a:srgbClr val="000000"/>
                          </a:solidFill>
                          <a:effectLst/>
                        </a:rPr>
                        <a:t>Hard</a:t>
                      </a:r>
                      <a:endParaRPr lang="en-IN" sz="1400" b="1" i="0" u="none" strike="noStrike">
                        <a:solidFill>
                          <a:srgbClr val="000000"/>
                        </a:solidFill>
                        <a:effectLst/>
                        <a:latin typeface="Aptos" panose="020B0004020202020204" pitchFamily="34" charset="0"/>
                      </a:endParaRPr>
                    </a:p>
                  </a:txBody>
                  <a:tcPr marL="3753" marR="3753" marT="3753" marB="0" anchor="b"/>
                </a:tc>
                <a:extLst>
                  <a:ext uri="{0D108BD9-81ED-4DB2-BD59-A6C34878D82A}">
                    <a16:rowId xmlns:a16="http://schemas.microsoft.com/office/drawing/2014/main" val="1721582595"/>
                  </a:ext>
                </a:extLst>
              </a:tr>
              <a:tr h="188500">
                <a:tc>
                  <a:txBody>
                    <a:bodyPr/>
                    <a:lstStyle/>
                    <a:p>
                      <a:pPr algn="l" fontAlgn="b">
                        <a:buNone/>
                      </a:pPr>
                      <a:r>
                        <a:rPr lang="en-IN" sz="1400" b="0" u="sng" strike="noStrike">
                          <a:solidFill>
                            <a:srgbClr val="467886"/>
                          </a:solidFill>
                          <a:effectLst/>
                          <a:hlinkClick r:id="rId7"/>
                        </a:rPr>
                        <a:t>https://leetcode.com/problems/distinct-subsequences</a:t>
                      </a:r>
                      <a:endParaRPr lang="en-IN" sz="1400" b="0" i="0" u="sng" strike="noStrike">
                        <a:solidFill>
                          <a:srgbClr val="467886"/>
                        </a:solidFill>
                        <a:effectLst/>
                        <a:latin typeface="Aptos" panose="020B0004020202020204" pitchFamily="34" charset="0"/>
                      </a:endParaRPr>
                    </a:p>
                  </a:txBody>
                  <a:tcPr marL="3753" marR="3753" marT="3753" marB="0" anchor="b"/>
                </a:tc>
                <a:tc>
                  <a:txBody>
                    <a:bodyPr/>
                    <a:lstStyle/>
                    <a:p>
                      <a:pPr algn="l" fontAlgn="b">
                        <a:buNone/>
                      </a:pPr>
                      <a:r>
                        <a:rPr lang="en-IN" sz="1400" b="1" u="none" strike="noStrike" dirty="0">
                          <a:solidFill>
                            <a:srgbClr val="000000"/>
                          </a:solidFill>
                          <a:effectLst/>
                        </a:rPr>
                        <a:t>Hard</a:t>
                      </a:r>
                      <a:endParaRPr lang="en-IN" sz="1400" b="1" i="0" u="none" strike="noStrike" dirty="0">
                        <a:solidFill>
                          <a:srgbClr val="000000"/>
                        </a:solidFill>
                        <a:effectLst/>
                        <a:latin typeface="Aptos" panose="020B0004020202020204" pitchFamily="34" charset="0"/>
                      </a:endParaRPr>
                    </a:p>
                  </a:txBody>
                  <a:tcPr marL="3753" marR="3753" marT="3753" marB="0" anchor="b"/>
                </a:tc>
                <a:extLst>
                  <a:ext uri="{0D108BD9-81ED-4DB2-BD59-A6C34878D82A}">
                    <a16:rowId xmlns:a16="http://schemas.microsoft.com/office/drawing/2014/main" val="1516526150"/>
                  </a:ext>
                </a:extLst>
              </a:tr>
              <a:tr h="188500">
                <a:tc>
                  <a:txBody>
                    <a:bodyPr/>
                    <a:lstStyle/>
                    <a:p>
                      <a:pPr algn="l" fontAlgn="b">
                        <a:buNone/>
                      </a:pPr>
                      <a:r>
                        <a:rPr lang="en-IN" sz="1400" b="0" u="sng" strike="noStrike">
                          <a:solidFill>
                            <a:srgbClr val="467886"/>
                          </a:solidFill>
                          <a:effectLst/>
                          <a:hlinkClick r:id="rId8"/>
                        </a:rPr>
                        <a:t>https://leetcode.com/problems/palindrome-partitioning-ii</a:t>
                      </a:r>
                      <a:endParaRPr lang="en-IN" sz="1400" b="0" i="0" u="sng" strike="noStrike">
                        <a:solidFill>
                          <a:srgbClr val="467886"/>
                        </a:solidFill>
                        <a:effectLst/>
                        <a:latin typeface="Aptos" panose="020B0004020202020204" pitchFamily="34" charset="0"/>
                      </a:endParaRPr>
                    </a:p>
                  </a:txBody>
                  <a:tcPr marL="3753" marR="3753" marT="3753" marB="0" anchor="b"/>
                </a:tc>
                <a:tc>
                  <a:txBody>
                    <a:bodyPr/>
                    <a:lstStyle/>
                    <a:p>
                      <a:pPr algn="l" fontAlgn="b">
                        <a:buNone/>
                      </a:pPr>
                      <a:r>
                        <a:rPr lang="en-IN" sz="1400" b="1" u="none" strike="noStrike" dirty="0">
                          <a:solidFill>
                            <a:srgbClr val="000000"/>
                          </a:solidFill>
                          <a:effectLst/>
                        </a:rPr>
                        <a:t>Hard</a:t>
                      </a:r>
                      <a:endParaRPr lang="en-IN" sz="1400" b="1" i="0" u="none" strike="noStrike" dirty="0">
                        <a:solidFill>
                          <a:srgbClr val="000000"/>
                        </a:solidFill>
                        <a:effectLst/>
                        <a:latin typeface="Aptos" panose="020B0004020202020204" pitchFamily="34" charset="0"/>
                      </a:endParaRPr>
                    </a:p>
                  </a:txBody>
                  <a:tcPr marL="3753" marR="3753" marT="3753" marB="0" anchor="b"/>
                </a:tc>
                <a:extLst>
                  <a:ext uri="{0D108BD9-81ED-4DB2-BD59-A6C34878D82A}">
                    <a16:rowId xmlns:a16="http://schemas.microsoft.com/office/drawing/2014/main" val="2907186591"/>
                  </a:ext>
                </a:extLst>
              </a:tr>
              <a:tr h="184653">
                <a:tc>
                  <a:txBody>
                    <a:bodyPr/>
                    <a:lstStyle/>
                    <a:p>
                      <a:pPr algn="l" fontAlgn="b">
                        <a:buNone/>
                      </a:pPr>
                      <a:r>
                        <a:rPr lang="en-IN" sz="1400" b="0" u="sng" strike="noStrike">
                          <a:solidFill>
                            <a:srgbClr val="467886"/>
                          </a:solidFill>
                          <a:effectLst/>
                          <a:hlinkClick r:id="rId9"/>
                        </a:rPr>
                        <a:t>https://leetcode.com/problems/super-egg-drop</a:t>
                      </a:r>
                      <a:endParaRPr lang="en-IN" sz="1400" b="0" i="0" u="sng" strike="noStrike">
                        <a:solidFill>
                          <a:srgbClr val="467886"/>
                        </a:solidFill>
                        <a:effectLst/>
                        <a:latin typeface="Aptos" panose="020B0004020202020204" pitchFamily="34" charset="0"/>
                      </a:endParaRPr>
                    </a:p>
                  </a:txBody>
                  <a:tcPr marL="3753" marR="3753" marT="3753" marB="0" anchor="b"/>
                </a:tc>
                <a:tc>
                  <a:txBody>
                    <a:bodyPr/>
                    <a:lstStyle/>
                    <a:p>
                      <a:pPr algn="l" fontAlgn="b">
                        <a:buNone/>
                      </a:pPr>
                      <a:r>
                        <a:rPr lang="en-IN" sz="1400" b="1" u="none" strike="noStrike">
                          <a:solidFill>
                            <a:srgbClr val="000000"/>
                          </a:solidFill>
                          <a:effectLst/>
                        </a:rPr>
                        <a:t>Hard</a:t>
                      </a:r>
                      <a:endParaRPr lang="en-IN" sz="1400" b="1" i="0" u="none" strike="noStrike">
                        <a:solidFill>
                          <a:srgbClr val="000000"/>
                        </a:solidFill>
                        <a:effectLst/>
                        <a:latin typeface="Aptos" panose="020B0004020202020204" pitchFamily="34" charset="0"/>
                      </a:endParaRPr>
                    </a:p>
                  </a:txBody>
                  <a:tcPr marL="3753" marR="3753" marT="3753" marB="0" anchor="b"/>
                </a:tc>
                <a:extLst>
                  <a:ext uri="{0D108BD9-81ED-4DB2-BD59-A6C34878D82A}">
                    <a16:rowId xmlns:a16="http://schemas.microsoft.com/office/drawing/2014/main" val="3160430733"/>
                  </a:ext>
                </a:extLst>
              </a:tr>
              <a:tr h="188500">
                <a:tc>
                  <a:txBody>
                    <a:bodyPr/>
                    <a:lstStyle/>
                    <a:p>
                      <a:pPr algn="l" fontAlgn="b">
                        <a:buNone/>
                      </a:pPr>
                      <a:r>
                        <a:rPr lang="en-IN" sz="1400" b="0" u="sng" strike="noStrike">
                          <a:solidFill>
                            <a:srgbClr val="467886"/>
                          </a:solidFill>
                          <a:effectLst/>
                          <a:hlinkClick r:id="rId10"/>
                        </a:rPr>
                        <a:t>https://leetcode.com/problems/shortest-common-supersequence</a:t>
                      </a:r>
                      <a:endParaRPr lang="en-IN" sz="1400" b="0" i="0" u="sng" strike="noStrike">
                        <a:solidFill>
                          <a:srgbClr val="467886"/>
                        </a:solidFill>
                        <a:effectLst/>
                        <a:latin typeface="Aptos" panose="020B0004020202020204" pitchFamily="34" charset="0"/>
                      </a:endParaRPr>
                    </a:p>
                  </a:txBody>
                  <a:tcPr marL="3753" marR="3753" marT="3753" marB="0" anchor="b"/>
                </a:tc>
                <a:tc>
                  <a:txBody>
                    <a:bodyPr/>
                    <a:lstStyle/>
                    <a:p>
                      <a:pPr algn="l" fontAlgn="b">
                        <a:buNone/>
                      </a:pPr>
                      <a:r>
                        <a:rPr lang="en-IN" sz="1400" b="1" u="none" strike="noStrike" dirty="0">
                          <a:solidFill>
                            <a:srgbClr val="000000"/>
                          </a:solidFill>
                          <a:effectLst/>
                        </a:rPr>
                        <a:t>Hard</a:t>
                      </a:r>
                      <a:endParaRPr lang="en-IN" sz="1400" b="1" i="0" u="none" strike="noStrike" dirty="0">
                        <a:solidFill>
                          <a:srgbClr val="000000"/>
                        </a:solidFill>
                        <a:effectLst/>
                        <a:latin typeface="Aptos" panose="020B0004020202020204" pitchFamily="34" charset="0"/>
                      </a:endParaRPr>
                    </a:p>
                  </a:txBody>
                  <a:tcPr marL="3753" marR="3753" marT="3753" marB="0" anchor="b"/>
                </a:tc>
                <a:extLst>
                  <a:ext uri="{0D108BD9-81ED-4DB2-BD59-A6C34878D82A}">
                    <a16:rowId xmlns:a16="http://schemas.microsoft.com/office/drawing/2014/main" val="307360991"/>
                  </a:ext>
                </a:extLst>
              </a:tr>
              <a:tr h="188500">
                <a:tc>
                  <a:txBody>
                    <a:bodyPr/>
                    <a:lstStyle/>
                    <a:p>
                      <a:pPr algn="l" fontAlgn="b">
                        <a:buNone/>
                      </a:pPr>
                      <a:r>
                        <a:rPr lang="en-IN" sz="1400" b="0" u="sng" strike="noStrike">
                          <a:solidFill>
                            <a:srgbClr val="467886"/>
                          </a:solidFill>
                          <a:effectLst/>
                          <a:hlinkClick r:id="rId11"/>
                        </a:rPr>
                        <a:t>https://leetcode.com/problems/longest-palindromic-substring</a:t>
                      </a:r>
                      <a:endParaRPr lang="en-IN" sz="1400" b="0" i="0" u="sng" strike="noStrike">
                        <a:solidFill>
                          <a:srgbClr val="467886"/>
                        </a:solidFill>
                        <a:effectLst/>
                        <a:latin typeface="Aptos" panose="020B0004020202020204" pitchFamily="34" charset="0"/>
                      </a:endParaRPr>
                    </a:p>
                  </a:txBody>
                  <a:tcPr marL="3753" marR="3753" marT="3753" marB="0" anchor="b"/>
                </a:tc>
                <a:tc>
                  <a:txBody>
                    <a:bodyPr/>
                    <a:lstStyle/>
                    <a:p>
                      <a:pPr algn="l" fontAlgn="b">
                        <a:buNone/>
                      </a:pPr>
                      <a:r>
                        <a:rPr lang="en-IN" sz="1400" b="1" u="none" strike="noStrike" dirty="0">
                          <a:solidFill>
                            <a:srgbClr val="000000"/>
                          </a:solidFill>
                          <a:effectLst/>
                        </a:rPr>
                        <a:t>Medium</a:t>
                      </a:r>
                      <a:endParaRPr lang="en-IN" sz="1400" b="1" i="0" u="none" strike="noStrike" dirty="0">
                        <a:solidFill>
                          <a:srgbClr val="000000"/>
                        </a:solidFill>
                        <a:effectLst/>
                        <a:latin typeface="Aptos" panose="020B0004020202020204" pitchFamily="34" charset="0"/>
                      </a:endParaRPr>
                    </a:p>
                  </a:txBody>
                  <a:tcPr marL="3753" marR="3753" marT="3753" marB="0" anchor="b"/>
                </a:tc>
                <a:extLst>
                  <a:ext uri="{0D108BD9-81ED-4DB2-BD59-A6C34878D82A}">
                    <a16:rowId xmlns:a16="http://schemas.microsoft.com/office/drawing/2014/main" val="2014388892"/>
                  </a:ext>
                </a:extLst>
              </a:tr>
              <a:tr h="188500">
                <a:tc>
                  <a:txBody>
                    <a:bodyPr/>
                    <a:lstStyle/>
                    <a:p>
                      <a:pPr algn="l" fontAlgn="b">
                        <a:buNone/>
                      </a:pPr>
                      <a:r>
                        <a:rPr lang="en-IN" sz="1400" b="0" u="sng" strike="noStrike">
                          <a:solidFill>
                            <a:srgbClr val="467886"/>
                          </a:solidFill>
                          <a:effectLst/>
                          <a:hlinkClick r:id="rId12"/>
                        </a:rPr>
                        <a:t>https://leetcode.com/problems/generate-parentheses</a:t>
                      </a:r>
                      <a:endParaRPr lang="en-IN" sz="1400" b="0" i="0" u="sng" strike="noStrike">
                        <a:solidFill>
                          <a:srgbClr val="467886"/>
                        </a:solidFill>
                        <a:effectLst/>
                        <a:latin typeface="Aptos" panose="020B0004020202020204" pitchFamily="34" charset="0"/>
                      </a:endParaRPr>
                    </a:p>
                  </a:txBody>
                  <a:tcPr marL="3753" marR="3753" marT="3753" marB="0" anchor="b"/>
                </a:tc>
                <a:tc>
                  <a:txBody>
                    <a:bodyPr/>
                    <a:lstStyle/>
                    <a:p>
                      <a:pPr algn="l" fontAlgn="b">
                        <a:buNone/>
                      </a:pPr>
                      <a:r>
                        <a:rPr lang="en-IN" sz="1400" b="1" u="none" strike="noStrike" dirty="0">
                          <a:solidFill>
                            <a:srgbClr val="000000"/>
                          </a:solidFill>
                          <a:effectLst/>
                        </a:rPr>
                        <a:t>Medium</a:t>
                      </a:r>
                      <a:endParaRPr lang="en-IN" sz="1400" b="1" i="0" u="none" strike="noStrike" dirty="0">
                        <a:solidFill>
                          <a:srgbClr val="000000"/>
                        </a:solidFill>
                        <a:effectLst/>
                        <a:latin typeface="Aptos" panose="020B0004020202020204" pitchFamily="34" charset="0"/>
                      </a:endParaRPr>
                    </a:p>
                  </a:txBody>
                  <a:tcPr marL="3753" marR="3753" marT="3753" marB="0" anchor="b"/>
                </a:tc>
                <a:extLst>
                  <a:ext uri="{0D108BD9-81ED-4DB2-BD59-A6C34878D82A}">
                    <a16:rowId xmlns:a16="http://schemas.microsoft.com/office/drawing/2014/main" val="3507058960"/>
                  </a:ext>
                </a:extLst>
              </a:tr>
              <a:tr h="184653">
                <a:tc>
                  <a:txBody>
                    <a:bodyPr/>
                    <a:lstStyle/>
                    <a:p>
                      <a:pPr algn="l" fontAlgn="b">
                        <a:buNone/>
                      </a:pPr>
                      <a:r>
                        <a:rPr lang="en-IN" sz="1400" b="0" u="sng" strike="noStrike">
                          <a:solidFill>
                            <a:srgbClr val="467886"/>
                          </a:solidFill>
                          <a:effectLst/>
                          <a:hlinkClick r:id="rId13"/>
                        </a:rPr>
                        <a:t>https://leetcode.com/problems/unique-paths</a:t>
                      </a:r>
                      <a:endParaRPr lang="en-IN" sz="1400" b="0" i="0" u="sng" strike="noStrike">
                        <a:solidFill>
                          <a:srgbClr val="467886"/>
                        </a:solidFill>
                        <a:effectLst/>
                        <a:latin typeface="Aptos" panose="020B0004020202020204" pitchFamily="34" charset="0"/>
                      </a:endParaRPr>
                    </a:p>
                  </a:txBody>
                  <a:tcPr marL="3753" marR="3753" marT="3753" marB="0" anchor="b"/>
                </a:tc>
                <a:tc>
                  <a:txBody>
                    <a:bodyPr/>
                    <a:lstStyle/>
                    <a:p>
                      <a:pPr algn="l" fontAlgn="b">
                        <a:buNone/>
                      </a:pPr>
                      <a:r>
                        <a:rPr lang="en-IN" sz="1400" b="1" u="none" strike="noStrike" dirty="0">
                          <a:solidFill>
                            <a:srgbClr val="000000"/>
                          </a:solidFill>
                          <a:effectLst/>
                        </a:rPr>
                        <a:t>Medium</a:t>
                      </a:r>
                      <a:endParaRPr lang="en-IN" sz="1400" b="1" i="0" u="none" strike="noStrike" dirty="0">
                        <a:solidFill>
                          <a:srgbClr val="000000"/>
                        </a:solidFill>
                        <a:effectLst/>
                        <a:latin typeface="Aptos" panose="020B0004020202020204" pitchFamily="34" charset="0"/>
                      </a:endParaRPr>
                    </a:p>
                  </a:txBody>
                  <a:tcPr marL="3753" marR="3753" marT="3753" marB="0" anchor="b"/>
                </a:tc>
                <a:extLst>
                  <a:ext uri="{0D108BD9-81ED-4DB2-BD59-A6C34878D82A}">
                    <a16:rowId xmlns:a16="http://schemas.microsoft.com/office/drawing/2014/main" val="1574577803"/>
                  </a:ext>
                </a:extLst>
              </a:tr>
              <a:tr h="184653">
                <a:tc>
                  <a:txBody>
                    <a:bodyPr/>
                    <a:lstStyle/>
                    <a:p>
                      <a:pPr algn="l" fontAlgn="b">
                        <a:buNone/>
                      </a:pPr>
                      <a:r>
                        <a:rPr lang="en-IN" sz="1400" b="0" u="sng" strike="noStrike">
                          <a:solidFill>
                            <a:srgbClr val="467886"/>
                          </a:solidFill>
                          <a:effectLst/>
                          <a:hlinkClick r:id="rId14"/>
                        </a:rPr>
                        <a:t>https://leetcode.com/problems/perfect-squares</a:t>
                      </a:r>
                      <a:endParaRPr lang="en-IN" sz="1400" b="0" i="0" u="sng" strike="noStrike">
                        <a:solidFill>
                          <a:srgbClr val="467886"/>
                        </a:solidFill>
                        <a:effectLst/>
                        <a:latin typeface="Aptos" panose="020B0004020202020204" pitchFamily="34" charset="0"/>
                      </a:endParaRPr>
                    </a:p>
                  </a:txBody>
                  <a:tcPr marL="3753" marR="3753" marT="3753" marB="0" anchor="b"/>
                </a:tc>
                <a:tc>
                  <a:txBody>
                    <a:bodyPr/>
                    <a:lstStyle/>
                    <a:p>
                      <a:pPr algn="l" fontAlgn="b">
                        <a:buNone/>
                      </a:pPr>
                      <a:r>
                        <a:rPr lang="en-IN" sz="1400" b="1" u="none" strike="noStrike" dirty="0">
                          <a:solidFill>
                            <a:srgbClr val="000000"/>
                          </a:solidFill>
                          <a:effectLst/>
                        </a:rPr>
                        <a:t>Medium</a:t>
                      </a:r>
                      <a:endParaRPr lang="en-IN" sz="1400" b="1" i="0" u="none" strike="noStrike" dirty="0">
                        <a:solidFill>
                          <a:srgbClr val="000000"/>
                        </a:solidFill>
                        <a:effectLst/>
                        <a:latin typeface="Aptos" panose="020B0004020202020204" pitchFamily="34" charset="0"/>
                      </a:endParaRPr>
                    </a:p>
                  </a:txBody>
                  <a:tcPr marL="3753" marR="3753" marT="3753" marB="0" anchor="b"/>
                </a:tc>
                <a:extLst>
                  <a:ext uri="{0D108BD9-81ED-4DB2-BD59-A6C34878D82A}">
                    <a16:rowId xmlns:a16="http://schemas.microsoft.com/office/drawing/2014/main" val="3701368002"/>
                  </a:ext>
                </a:extLst>
              </a:tr>
              <a:tr h="96173">
                <a:tc>
                  <a:txBody>
                    <a:bodyPr/>
                    <a:lstStyle/>
                    <a:p>
                      <a:pPr algn="l" fontAlgn="b">
                        <a:buNone/>
                      </a:pPr>
                      <a:r>
                        <a:rPr lang="en-IN" sz="1400" b="0" u="sng" strike="noStrike">
                          <a:solidFill>
                            <a:srgbClr val="467886"/>
                          </a:solidFill>
                          <a:effectLst/>
                          <a:hlinkClick r:id="rId15"/>
                        </a:rPr>
                        <a:t>https://leetcode.com/problems/decode-ways</a:t>
                      </a:r>
                      <a:endParaRPr lang="en-IN" sz="1400" b="0" i="0" u="sng" strike="noStrike">
                        <a:solidFill>
                          <a:srgbClr val="467886"/>
                        </a:solidFill>
                        <a:effectLst/>
                        <a:latin typeface="Aptos" panose="020B0004020202020204" pitchFamily="34" charset="0"/>
                      </a:endParaRPr>
                    </a:p>
                  </a:txBody>
                  <a:tcPr marL="3753" marR="3753" marT="3753" marB="0" anchor="b"/>
                </a:tc>
                <a:tc>
                  <a:txBody>
                    <a:bodyPr/>
                    <a:lstStyle/>
                    <a:p>
                      <a:pPr algn="l" fontAlgn="b">
                        <a:buNone/>
                      </a:pPr>
                      <a:r>
                        <a:rPr lang="en-IN" sz="1400" b="1" u="none" strike="noStrike">
                          <a:solidFill>
                            <a:srgbClr val="000000"/>
                          </a:solidFill>
                          <a:effectLst/>
                        </a:rPr>
                        <a:t>Medium</a:t>
                      </a:r>
                      <a:endParaRPr lang="en-IN" sz="1400" b="1" i="0" u="none" strike="noStrike">
                        <a:solidFill>
                          <a:srgbClr val="000000"/>
                        </a:solidFill>
                        <a:effectLst/>
                        <a:latin typeface="Aptos" panose="020B0004020202020204" pitchFamily="34" charset="0"/>
                      </a:endParaRPr>
                    </a:p>
                  </a:txBody>
                  <a:tcPr marL="3753" marR="3753" marT="3753" marB="0" anchor="b"/>
                </a:tc>
                <a:extLst>
                  <a:ext uri="{0D108BD9-81ED-4DB2-BD59-A6C34878D82A}">
                    <a16:rowId xmlns:a16="http://schemas.microsoft.com/office/drawing/2014/main" val="1499069289"/>
                  </a:ext>
                </a:extLst>
              </a:tr>
              <a:tr h="188500">
                <a:tc>
                  <a:txBody>
                    <a:bodyPr/>
                    <a:lstStyle/>
                    <a:p>
                      <a:pPr algn="l" fontAlgn="b">
                        <a:buNone/>
                      </a:pPr>
                      <a:r>
                        <a:rPr lang="en-IN" sz="1400" b="0" u="sng" strike="noStrike">
                          <a:solidFill>
                            <a:srgbClr val="467886"/>
                          </a:solidFill>
                          <a:effectLst/>
                          <a:hlinkClick r:id="rId16"/>
                        </a:rPr>
                        <a:t>https://leetcode.com/problems/palindromic-substrings</a:t>
                      </a:r>
                      <a:endParaRPr lang="en-IN" sz="1400" b="0" i="0" u="sng" strike="noStrike">
                        <a:solidFill>
                          <a:srgbClr val="467886"/>
                        </a:solidFill>
                        <a:effectLst/>
                        <a:latin typeface="Aptos" panose="020B0004020202020204" pitchFamily="34" charset="0"/>
                      </a:endParaRPr>
                    </a:p>
                  </a:txBody>
                  <a:tcPr marL="3753" marR="3753" marT="3753" marB="0" anchor="b"/>
                </a:tc>
                <a:tc>
                  <a:txBody>
                    <a:bodyPr/>
                    <a:lstStyle/>
                    <a:p>
                      <a:pPr algn="l" fontAlgn="b">
                        <a:buNone/>
                      </a:pPr>
                      <a:r>
                        <a:rPr lang="en-IN" sz="1400" b="1" u="none" strike="noStrike">
                          <a:solidFill>
                            <a:srgbClr val="000000"/>
                          </a:solidFill>
                          <a:effectLst/>
                        </a:rPr>
                        <a:t>Medium</a:t>
                      </a:r>
                      <a:endParaRPr lang="en-IN" sz="1400" b="1" i="0" u="none" strike="noStrike">
                        <a:solidFill>
                          <a:srgbClr val="000000"/>
                        </a:solidFill>
                        <a:effectLst/>
                        <a:latin typeface="Aptos" panose="020B0004020202020204" pitchFamily="34" charset="0"/>
                      </a:endParaRPr>
                    </a:p>
                  </a:txBody>
                  <a:tcPr marL="3753" marR="3753" marT="3753" marB="0" anchor="b"/>
                </a:tc>
                <a:extLst>
                  <a:ext uri="{0D108BD9-81ED-4DB2-BD59-A6C34878D82A}">
                    <a16:rowId xmlns:a16="http://schemas.microsoft.com/office/drawing/2014/main" val="2622586824"/>
                  </a:ext>
                </a:extLst>
              </a:tr>
              <a:tr h="188500">
                <a:tc>
                  <a:txBody>
                    <a:bodyPr/>
                    <a:lstStyle/>
                    <a:p>
                      <a:pPr algn="l" fontAlgn="b">
                        <a:buNone/>
                      </a:pPr>
                      <a:r>
                        <a:rPr lang="en-IN" sz="1400" b="0" u="sng" strike="noStrike">
                          <a:solidFill>
                            <a:srgbClr val="467886"/>
                          </a:solidFill>
                          <a:effectLst/>
                          <a:hlinkClick r:id="rId17"/>
                        </a:rPr>
                        <a:t>https://leetcode.com/problems/longest-common-subsequence</a:t>
                      </a:r>
                      <a:endParaRPr lang="en-IN" sz="1400" b="0" i="0" u="sng" strike="noStrike">
                        <a:solidFill>
                          <a:srgbClr val="467886"/>
                        </a:solidFill>
                        <a:effectLst/>
                        <a:latin typeface="Aptos" panose="020B0004020202020204" pitchFamily="34" charset="0"/>
                      </a:endParaRPr>
                    </a:p>
                  </a:txBody>
                  <a:tcPr marL="3753" marR="3753" marT="3753" marB="0" anchor="b"/>
                </a:tc>
                <a:tc>
                  <a:txBody>
                    <a:bodyPr/>
                    <a:lstStyle/>
                    <a:p>
                      <a:pPr algn="l" fontAlgn="b">
                        <a:buNone/>
                      </a:pPr>
                      <a:r>
                        <a:rPr lang="en-IN" sz="1400" b="1" u="none" strike="noStrike">
                          <a:solidFill>
                            <a:srgbClr val="000000"/>
                          </a:solidFill>
                          <a:effectLst/>
                        </a:rPr>
                        <a:t>Medium</a:t>
                      </a:r>
                      <a:endParaRPr lang="en-IN" sz="1400" b="1" i="0" u="none" strike="noStrike">
                        <a:solidFill>
                          <a:srgbClr val="000000"/>
                        </a:solidFill>
                        <a:effectLst/>
                        <a:latin typeface="Aptos" panose="020B0004020202020204" pitchFamily="34" charset="0"/>
                      </a:endParaRPr>
                    </a:p>
                  </a:txBody>
                  <a:tcPr marL="3753" marR="3753" marT="3753" marB="0" anchor="b"/>
                </a:tc>
                <a:extLst>
                  <a:ext uri="{0D108BD9-81ED-4DB2-BD59-A6C34878D82A}">
                    <a16:rowId xmlns:a16="http://schemas.microsoft.com/office/drawing/2014/main" val="4266723681"/>
                  </a:ext>
                </a:extLst>
              </a:tr>
              <a:tr h="188500">
                <a:tc>
                  <a:txBody>
                    <a:bodyPr/>
                    <a:lstStyle/>
                    <a:p>
                      <a:pPr algn="l" fontAlgn="b">
                        <a:buNone/>
                      </a:pPr>
                      <a:r>
                        <a:rPr lang="en-IN" sz="1400" b="0" u="sng" strike="noStrike" dirty="0">
                          <a:solidFill>
                            <a:srgbClr val="467886"/>
                          </a:solidFill>
                          <a:effectLst/>
                          <a:hlinkClick r:id="rId18"/>
                        </a:rPr>
                        <a:t>https://leetcode.com/problems/palindrome-partitioning</a:t>
                      </a:r>
                      <a:endParaRPr lang="en-IN" sz="1400" b="0" i="0" u="sng" strike="noStrike" dirty="0">
                        <a:solidFill>
                          <a:srgbClr val="467886"/>
                        </a:solidFill>
                        <a:effectLst/>
                        <a:latin typeface="Aptos" panose="020B0004020202020204" pitchFamily="34" charset="0"/>
                      </a:endParaRPr>
                    </a:p>
                  </a:txBody>
                  <a:tcPr marL="3753" marR="3753" marT="3753" marB="0" anchor="b"/>
                </a:tc>
                <a:tc>
                  <a:txBody>
                    <a:bodyPr/>
                    <a:lstStyle/>
                    <a:p>
                      <a:pPr algn="l" fontAlgn="b">
                        <a:buNone/>
                      </a:pPr>
                      <a:r>
                        <a:rPr lang="en-IN" sz="1400" b="1" u="none" strike="noStrike" dirty="0">
                          <a:solidFill>
                            <a:srgbClr val="000000"/>
                          </a:solidFill>
                          <a:effectLst/>
                        </a:rPr>
                        <a:t>Medium</a:t>
                      </a:r>
                      <a:endParaRPr lang="en-IN" sz="1400" b="1" i="0" u="none" strike="noStrike" dirty="0">
                        <a:solidFill>
                          <a:srgbClr val="000000"/>
                        </a:solidFill>
                        <a:effectLst/>
                        <a:latin typeface="Aptos" panose="020B0004020202020204" pitchFamily="34" charset="0"/>
                      </a:endParaRPr>
                    </a:p>
                  </a:txBody>
                  <a:tcPr marL="3753" marR="3753" marT="3753" marB="0" anchor="b"/>
                </a:tc>
                <a:extLst>
                  <a:ext uri="{0D108BD9-81ED-4DB2-BD59-A6C34878D82A}">
                    <a16:rowId xmlns:a16="http://schemas.microsoft.com/office/drawing/2014/main" val="660233715"/>
                  </a:ext>
                </a:extLst>
              </a:tr>
            </a:tbl>
          </a:graphicData>
        </a:graphic>
      </p:graphicFrame>
    </p:spTree>
    <p:extLst>
      <p:ext uri="{BB962C8B-B14F-4D97-AF65-F5344CB8AC3E}">
        <p14:creationId xmlns:p14="http://schemas.microsoft.com/office/powerpoint/2010/main" val="2233772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0" name="Freeform: Shape 9">
            <a:extLst>
              <a:ext uri="{FF2B5EF4-FFF2-40B4-BE49-F238E27FC236}">
                <a16:creationId xmlns:a16="http://schemas.microsoft.com/office/drawing/2014/main" id="{C6D5B03A-B780-A698-DFA9-C9932F22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845" y="3079474"/>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C1E65F09-C5FA-871F-E4EA-E81D8ADF196F}"/>
              </a:ext>
            </a:extLst>
          </p:cNvPr>
          <p:cNvSpPr>
            <a:spLocks noGrp="1"/>
          </p:cNvSpPr>
          <p:nvPr>
            <p:ph type="title"/>
          </p:nvPr>
        </p:nvSpPr>
        <p:spPr>
          <a:xfrm>
            <a:off x="521208" y="1325880"/>
            <a:ext cx="11155680" cy="1408176"/>
          </a:xfrm>
        </p:spPr>
        <p:txBody>
          <a:bodyPr anchor="b">
            <a:normAutofit/>
          </a:bodyPr>
          <a:lstStyle/>
          <a:p>
            <a:r>
              <a:rPr lang="en-IN" sz="6800"/>
              <a:t>Conclusion</a:t>
            </a:r>
          </a:p>
        </p:txBody>
      </p:sp>
      <p:graphicFrame>
        <p:nvGraphicFramePr>
          <p:cNvPr id="11" name="Content Placeholder 2">
            <a:extLst>
              <a:ext uri="{FF2B5EF4-FFF2-40B4-BE49-F238E27FC236}">
                <a16:creationId xmlns:a16="http://schemas.microsoft.com/office/drawing/2014/main" id="{543FAE11-3325-AE59-D83A-101171BBEFD9}"/>
              </a:ext>
            </a:extLst>
          </p:cNvPr>
          <p:cNvGraphicFramePr>
            <a:graphicFrameLocks noGrp="1"/>
          </p:cNvGraphicFramePr>
          <p:nvPr>
            <p:ph idx="1"/>
            <p:extLst>
              <p:ext uri="{D42A27DB-BD31-4B8C-83A1-F6EECF244321}">
                <p14:modId xmlns:p14="http://schemas.microsoft.com/office/powerpoint/2010/main" val="1647302195"/>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521208" y="3785616"/>
          <a:ext cx="11155680" cy="2468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7775408"/>
      </p:ext>
    </p:extLst>
  </p:cSld>
  <p:clrMapOvr>
    <a:overrideClrMapping bg1="dk1" tx1="lt1" bg2="dk2" tx2="lt2" accent1="accent1" accent2="accent2" accent3="accent3" accent4="accent4" accent5="accent5" accent6="accent6" hlink="hlink" folHlink="folHlink"/>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6EBE2A34-A9BC-3FA8-F314-AB00DE8C2F9A}"/>
              </a:ext>
            </a:extLst>
          </p:cNvPr>
          <p:cNvSpPr>
            <a:spLocks noGrp="1"/>
          </p:cNvSpPr>
          <p:nvPr>
            <p:ph type="ctrTitle"/>
          </p:nvPr>
        </p:nvSpPr>
        <p:spPr>
          <a:xfrm>
            <a:off x="521208" y="1211766"/>
            <a:ext cx="7237052" cy="4727988"/>
          </a:xfrm>
        </p:spPr>
        <p:txBody>
          <a:bodyPr anchor="b">
            <a:normAutofit/>
          </a:bodyPr>
          <a:lstStyle/>
          <a:p>
            <a:r>
              <a:rPr lang="en-IN" sz="7400"/>
              <a:t>Depth-First Search (DFS)</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83660093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Freeform: Shape 3078">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081" name="Rectangle 3080">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2A3506-99AF-7901-7F7C-EED3A1909179}"/>
              </a:ext>
            </a:extLst>
          </p:cNvPr>
          <p:cNvSpPr>
            <a:spLocks noGrp="1"/>
          </p:cNvSpPr>
          <p:nvPr>
            <p:ph type="title"/>
          </p:nvPr>
        </p:nvSpPr>
        <p:spPr>
          <a:xfrm>
            <a:off x="521208" y="978408"/>
            <a:ext cx="11155680" cy="1463040"/>
          </a:xfrm>
        </p:spPr>
        <p:txBody>
          <a:bodyPr vert="horz" lIns="91440" tIns="45720" rIns="91440" bIns="45720" rtlCol="0" anchor="t">
            <a:normAutofit/>
          </a:bodyPr>
          <a:lstStyle/>
          <a:p>
            <a:r>
              <a:rPr lang="en-US" b="1" kern="1200">
                <a:solidFill>
                  <a:schemeClr val="tx1"/>
                </a:solidFill>
                <a:latin typeface="+mj-lt"/>
                <a:ea typeface="+mj-ea"/>
                <a:cs typeface="+mj-cs"/>
              </a:rPr>
              <a:t>Concept and Algorithm of DFS</a:t>
            </a:r>
          </a:p>
        </p:txBody>
      </p:sp>
      <p:sp>
        <p:nvSpPr>
          <p:cNvPr id="3083" name="Freeform: Shape 3082">
            <a:extLst>
              <a:ext uri="{FF2B5EF4-FFF2-40B4-BE49-F238E27FC236}">
                <a16:creationId xmlns:a16="http://schemas.microsoft.com/office/drawing/2014/main" id="{0F583F60-6F8B-B498-CB88-B1AA0648A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2D2C8307-8C17-99DB-4F0D-AFA5808381F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5020056" cy="3767328"/>
          </a:xfrm>
        </p:spPr>
        <p:txBody>
          <a:bodyPr>
            <a:normAutofit/>
          </a:bodyPr>
          <a:lstStyle/>
          <a:p>
            <a:pPr marL="0" indent="0">
              <a:lnSpc>
                <a:spcPct val="100000"/>
              </a:lnSpc>
              <a:spcBef>
                <a:spcPts val="2500"/>
              </a:spcBef>
              <a:buNone/>
            </a:pPr>
            <a:r>
              <a:rPr lang="en-US" sz="1400" b="1" dirty="0"/>
              <a:t>DFS Implementations</a:t>
            </a:r>
          </a:p>
          <a:p>
            <a:pPr marL="0" lvl="1" indent="0">
              <a:lnSpc>
                <a:spcPct val="100000"/>
              </a:lnSpc>
              <a:buNone/>
            </a:pPr>
            <a:r>
              <a:rPr lang="en-US" sz="1400" dirty="0"/>
              <a:t>Depth-first search (DFS) is a method of traversing a tree. It starts from the root node and explores as far as possible along each branch.</a:t>
            </a:r>
          </a:p>
          <a:p>
            <a:pPr marL="0" lvl="1" indent="0">
              <a:lnSpc>
                <a:spcPct val="100000"/>
              </a:lnSpc>
              <a:buNone/>
            </a:pPr>
            <a:r>
              <a:rPr lang="en-US" sz="1400" dirty="0"/>
              <a:t>DFS can be implemented using either recursion or an explicit stack to manage the nodes being visited.</a:t>
            </a:r>
          </a:p>
          <a:p>
            <a:pPr marL="0" indent="0">
              <a:lnSpc>
                <a:spcPct val="100000"/>
              </a:lnSpc>
              <a:spcBef>
                <a:spcPts val="2500"/>
              </a:spcBef>
              <a:buNone/>
            </a:pPr>
            <a:r>
              <a:rPr lang="en-US" sz="1400" b="1" dirty="0"/>
              <a:t>Backtracking Mechanism</a:t>
            </a:r>
          </a:p>
          <a:p>
            <a:pPr marL="0" lvl="1" indent="0">
              <a:lnSpc>
                <a:spcPct val="100000"/>
              </a:lnSpc>
              <a:buNone/>
            </a:pPr>
            <a:r>
              <a:rPr lang="en-US" sz="1400" dirty="0"/>
              <a:t>Backtracking occurs when no unvisited children remain, allowing the algorithm to return to the previous node.</a:t>
            </a:r>
          </a:p>
          <a:p>
            <a:pPr marL="0" lvl="1" indent="0">
              <a:lnSpc>
                <a:spcPct val="100000"/>
              </a:lnSpc>
              <a:buNone/>
            </a:pPr>
            <a:endParaRPr lang="en-US" sz="1400" dirty="0"/>
          </a:p>
          <a:p>
            <a:pPr marL="0" lvl="1" indent="0">
              <a:lnSpc>
                <a:spcPct val="100000"/>
              </a:lnSpc>
              <a:buNone/>
            </a:pPr>
            <a:r>
              <a:rPr lang="en-US" sz="1400" b="1" dirty="0"/>
              <a:t>Applications</a:t>
            </a:r>
          </a:p>
          <a:p>
            <a:pPr marL="0" lvl="1" indent="0">
              <a:lnSpc>
                <a:spcPct val="100000"/>
              </a:lnSpc>
              <a:buNone/>
            </a:pPr>
            <a:r>
              <a:rPr lang="en-US" sz="1400" dirty="0"/>
              <a:t>Search in depth of the tree or it can be used in simulations of games (and game-like situations in the real world).</a:t>
            </a:r>
            <a:endParaRPr lang="en-IN" sz="1400" b="1" dirty="0"/>
          </a:p>
        </p:txBody>
      </p:sp>
      <p:pic>
        <p:nvPicPr>
          <p:cNvPr id="7" name="Picture 4" descr="Tree Traversals">
            <a:extLst>
              <a:ext uri="{FF2B5EF4-FFF2-40B4-BE49-F238E27FC236}">
                <a16:creationId xmlns:a16="http://schemas.microsoft.com/office/drawing/2014/main" id="{686E95FE-7D55-CD7E-5962-07C016CDE6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614" r="1911" b="3662"/>
          <a:stretch>
            <a:fillRect/>
          </a:stretch>
        </p:blipFill>
        <p:spPr bwMode="auto">
          <a:xfrm>
            <a:off x="5784391" y="2578608"/>
            <a:ext cx="2852928" cy="3584265"/>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A diagram of numbers and arrows&#10;&#10;AI-generated content may be incorrect.">
            <a:extLst>
              <a:ext uri="{FF2B5EF4-FFF2-40B4-BE49-F238E27FC236}">
                <a16:creationId xmlns:a16="http://schemas.microsoft.com/office/drawing/2014/main" id="{448AF9BC-B2BE-6CB7-61E9-5EFBF73FE08C}"/>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817864" y="2579447"/>
            <a:ext cx="2852928" cy="1262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97621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62615C-0EA8-9186-15C4-4E57DC828D2F}"/>
              </a:ext>
            </a:extLst>
          </p:cNvPr>
          <p:cNvSpPr>
            <a:spLocks noGrp="1"/>
          </p:cNvSpPr>
          <p:nvPr>
            <p:ph type="title"/>
          </p:nvPr>
        </p:nvSpPr>
        <p:spPr>
          <a:xfrm>
            <a:off x="5431536" y="978408"/>
            <a:ext cx="6236208" cy="1463040"/>
          </a:xfrm>
        </p:spPr>
        <p:txBody>
          <a:bodyPr vert="horz" lIns="91440" tIns="45720" rIns="91440" bIns="45720" rtlCol="0" anchor="t">
            <a:normAutofit/>
          </a:bodyPr>
          <a:lstStyle/>
          <a:p>
            <a:r>
              <a:rPr lang="en-US" b="1" kern="1200">
                <a:solidFill>
                  <a:schemeClr val="tx1"/>
                </a:solidFill>
                <a:latin typeface="+mj-lt"/>
                <a:ea typeface="+mj-ea"/>
                <a:cs typeface="+mj-cs"/>
              </a:rPr>
              <a:t>Recursive and Iterative Implementation</a:t>
            </a:r>
          </a:p>
        </p:txBody>
      </p:sp>
      <p:pic>
        <p:nvPicPr>
          <p:cNvPr id="5" name="Content Placeholder 4" descr="Red Communication bubbles with copy space are connected each other with black arrows. This image shows the social media, and online communication between people.">
            <a:extLst>
              <a:ext uri="{FF2B5EF4-FFF2-40B4-BE49-F238E27FC236}">
                <a16:creationId xmlns:a16="http://schemas.microsoft.com/office/drawing/2014/main" id="{401C210A-D14C-4355-B416-EBA97C97C67C}"/>
              </a:ext>
            </a:extLst>
          </p:cNvPr>
          <p:cNvPicPr>
            <a:picLocks noGrp="1" noChangeAspect="1"/>
          </p:cNvPicPr>
          <p:nvPr>
            <p:ph sz="half" idx="1"/>
          </p:nvPr>
        </p:nvPicPr>
        <p:blipFill>
          <a:blip r:embed="rId3"/>
          <a:srcRect l="18914" r="32814" b="1"/>
          <a:stretch>
            <a:fillRect/>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0AF9FA16-2C64-DDA7-EE54-8DB9A4871BC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n-US" sz="1400" b="1"/>
              <a:t>Recursive Implementation</a:t>
            </a:r>
          </a:p>
          <a:p>
            <a:pPr marL="0" lvl="1" indent="0">
              <a:buNone/>
            </a:pPr>
            <a:r>
              <a:rPr lang="en-US" sz="1400"/>
              <a:t>The recursive implementation of Depth-First Search (DFS) is known for its simplicity and clarity, making it easy to understand and implement.</a:t>
            </a:r>
          </a:p>
          <a:p>
            <a:pPr marL="0" indent="0">
              <a:spcBef>
                <a:spcPts val="2500"/>
              </a:spcBef>
              <a:buNone/>
            </a:pPr>
            <a:r>
              <a:rPr lang="en-US" sz="1400" b="1"/>
              <a:t>Iterative Approach</a:t>
            </a:r>
          </a:p>
          <a:p>
            <a:pPr marL="0" lvl="1" indent="0">
              <a:buNone/>
            </a:pPr>
            <a:r>
              <a:rPr lang="en-US" sz="1400"/>
              <a:t>The iterative approach to DFS, using a stack, can be more memory efficient and is suitable for larger data sets and deeper trees.</a:t>
            </a:r>
          </a:p>
          <a:p>
            <a:pPr marL="0" indent="0">
              <a:spcBef>
                <a:spcPts val="2500"/>
              </a:spcBef>
              <a:buNone/>
            </a:pPr>
            <a:r>
              <a:rPr lang="en-US" sz="1400" b="1"/>
              <a:t>Comparison of Methods</a:t>
            </a:r>
          </a:p>
          <a:p>
            <a:pPr marL="0" lvl="1" indent="0">
              <a:buNone/>
            </a:pPr>
            <a:r>
              <a:rPr lang="en-US" sz="1400"/>
              <a:t>Both methods have their advantages and applications; understanding them helps in choosing the right approach for specific problems.</a:t>
            </a:r>
            <a:endParaRPr lang="en-IN" sz="1400"/>
          </a:p>
        </p:txBody>
      </p:sp>
    </p:spTree>
    <p:extLst>
      <p:ext uri="{BB962C8B-B14F-4D97-AF65-F5344CB8AC3E}">
        <p14:creationId xmlns:p14="http://schemas.microsoft.com/office/powerpoint/2010/main" val="18415400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E149D720-A362-7885-89D1-6BDD3D51AEA8}"/>
              </a:ext>
            </a:extLst>
          </p:cNvPr>
          <p:cNvSpPr>
            <a:spLocks noGrp="1"/>
          </p:cNvSpPr>
          <p:nvPr>
            <p:ph type="ctrTitle"/>
          </p:nvPr>
        </p:nvSpPr>
        <p:spPr>
          <a:xfrm>
            <a:off x="521208" y="1211766"/>
            <a:ext cx="7237052" cy="4727988"/>
          </a:xfrm>
        </p:spPr>
        <p:txBody>
          <a:bodyPr anchor="b">
            <a:normAutofit/>
          </a:bodyPr>
          <a:lstStyle/>
          <a:p>
            <a:r>
              <a:rPr lang="en-IN" sz="7400"/>
              <a:t>Breadth-First Search (BFS)</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98394014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5" name="Freeform: Shape 2074">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76" name="Rectangle 2075">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BDE80A7-8AF6-3C17-4203-C2FB19552B13}"/>
              </a:ext>
            </a:extLst>
          </p:cNvPr>
          <p:cNvSpPr>
            <a:spLocks noGrp="1"/>
          </p:cNvSpPr>
          <p:nvPr>
            <p:ph type="title"/>
          </p:nvPr>
        </p:nvSpPr>
        <p:spPr>
          <a:xfrm>
            <a:off x="521208" y="978408"/>
            <a:ext cx="11155680" cy="1463040"/>
          </a:xfrm>
        </p:spPr>
        <p:txBody>
          <a:bodyPr vert="horz" lIns="91440" tIns="45720" rIns="91440" bIns="45720" rtlCol="0" anchor="t">
            <a:normAutofit/>
          </a:bodyPr>
          <a:lstStyle/>
          <a:p>
            <a:r>
              <a:rPr lang="en-US" b="1" kern="1200">
                <a:solidFill>
                  <a:schemeClr val="tx1"/>
                </a:solidFill>
                <a:latin typeface="+mj-lt"/>
                <a:ea typeface="+mj-ea"/>
                <a:cs typeface="+mj-cs"/>
              </a:rPr>
              <a:t>Concept and Algorithm of BFS</a:t>
            </a:r>
          </a:p>
        </p:txBody>
      </p:sp>
      <p:sp>
        <p:nvSpPr>
          <p:cNvPr id="2077" name="Freeform: Shape 2076">
            <a:extLst>
              <a:ext uri="{FF2B5EF4-FFF2-40B4-BE49-F238E27FC236}">
                <a16:creationId xmlns:a16="http://schemas.microsoft.com/office/drawing/2014/main" id="{0F583F60-6F8B-B498-CB88-B1AA0648A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Content Placeholder 3">
            <a:extLst>
              <a:ext uri="{FF2B5EF4-FFF2-40B4-BE49-F238E27FC236}">
                <a16:creationId xmlns:a16="http://schemas.microsoft.com/office/drawing/2014/main" id="{4DCE933C-BA34-0890-7B43-380E645EF65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5020056" cy="3767328"/>
          </a:xfrm>
        </p:spPr>
        <p:txBody>
          <a:bodyPr>
            <a:normAutofit/>
          </a:bodyPr>
          <a:lstStyle/>
          <a:p>
            <a:pPr marL="0" indent="0">
              <a:spcBef>
                <a:spcPts val="2500"/>
              </a:spcBef>
              <a:buNone/>
            </a:pPr>
            <a:r>
              <a:rPr lang="en-US" sz="1400" b="1"/>
              <a:t>BFS Algorithm Overview</a:t>
            </a:r>
          </a:p>
          <a:p>
            <a:pPr marL="0" lvl="1" indent="0">
              <a:buNone/>
            </a:pPr>
            <a:r>
              <a:rPr lang="en-US" sz="1400"/>
              <a:t>Breadth-First Search (BFS) is an algorithm for traversing or searching tree or graph data structures. It explores all neighbors before moving to the next level.</a:t>
            </a:r>
          </a:p>
          <a:p>
            <a:pPr marL="0" indent="0">
              <a:spcBef>
                <a:spcPts val="2500"/>
              </a:spcBef>
              <a:buNone/>
            </a:pPr>
            <a:r>
              <a:rPr lang="en-US" sz="1400" b="1"/>
              <a:t>Queue Mechanism</a:t>
            </a:r>
          </a:p>
          <a:p>
            <a:pPr marL="0" lvl="1" indent="0">
              <a:buNone/>
            </a:pPr>
            <a:r>
              <a:rPr lang="en-US" sz="1400"/>
              <a:t>BFS utilizes a queue data structure to manage the nodes that need to be explored. This ensures a systematic approach to node visits.</a:t>
            </a:r>
          </a:p>
          <a:p>
            <a:pPr marL="0" indent="0">
              <a:spcBef>
                <a:spcPts val="2500"/>
              </a:spcBef>
              <a:buNone/>
            </a:pPr>
            <a:r>
              <a:rPr lang="en-US" sz="1400" b="1"/>
              <a:t>Node Exploration Process</a:t>
            </a:r>
          </a:p>
          <a:p>
            <a:pPr marL="0" lvl="1" indent="0">
              <a:buNone/>
            </a:pPr>
            <a:r>
              <a:rPr lang="en-US" sz="1400"/>
              <a:t>The algorithm visits a node, enqueues its unvisited neighbors, and continues this process until all reachable nodes are visited.</a:t>
            </a:r>
            <a:endParaRPr lang="en-IN" sz="1400"/>
          </a:p>
        </p:txBody>
      </p:sp>
      <p:pic>
        <p:nvPicPr>
          <p:cNvPr id="2052" name="Picture 4" descr="Tree Traversals">
            <a:extLst>
              <a:ext uri="{FF2B5EF4-FFF2-40B4-BE49-F238E27FC236}">
                <a16:creationId xmlns:a16="http://schemas.microsoft.com/office/drawing/2014/main" id="{904B531B-8BCA-38D9-73B0-C2A8C1EC41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5583" b="13267"/>
          <a:stretch>
            <a:fillRect/>
          </a:stretch>
        </p:blipFill>
        <p:spPr bwMode="auto">
          <a:xfrm>
            <a:off x="5784391" y="2578608"/>
            <a:ext cx="2852928" cy="32311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 diagram of numbers and arrows&#10;&#10;AI-generated content may be incorrect.">
            <a:extLst>
              <a:ext uri="{FF2B5EF4-FFF2-40B4-BE49-F238E27FC236}">
                <a16:creationId xmlns:a16="http://schemas.microsoft.com/office/drawing/2014/main" id="{8E7C80B3-BAE2-839B-3426-A11D8BC9E7C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817864" y="2579447"/>
            <a:ext cx="2852928" cy="1262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05233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F22E33-A4F3-8616-76FF-DE29F30A0D51}"/>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b="1" kern="1200">
                <a:solidFill>
                  <a:schemeClr val="tx1"/>
                </a:solidFill>
                <a:latin typeface="+mj-lt"/>
                <a:ea typeface="+mj-ea"/>
                <a:cs typeface="+mj-cs"/>
              </a:rPr>
              <a:t>Queue-Based Implementation</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F512EE10-85B2-D8AA-4B23-FD374FE1B3B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marL="0" indent="0">
              <a:spcBef>
                <a:spcPts val="2500"/>
              </a:spcBef>
              <a:buNone/>
            </a:pPr>
            <a:r>
              <a:rPr lang="en-US" sz="1400" b="1"/>
              <a:t>BFS Overview</a:t>
            </a:r>
          </a:p>
          <a:p>
            <a:pPr marL="0" lvl="1" indent="0">
              <a:buNone/>
            </a:pPr>
            <a:r>
              <a:rPr lang="en-US" sz="1400"/>
              <a:t>Breadth-First Search (BFS) is a graph traversal algorithm that uses a queue to explore nodes level by level.</a:t>
            </a:r>
          </a:p>
          <a:p>
            <a:pPr marL="0" indent="0">
              <a:spcBef>
                <a:spcPts val="2500"/>
              </a:spcBef>
              <a:buNone/>
            </a:pPr>
            <a:r>
              <a:rPr lang="en-US" sz="1400" b="1"/>
              <a:t>Queue Data Structure</a:t>
            </a:r>
          </a:p>
          <a:p>
            <a:pPr marL="0" lvl="1" indent="0">
              <a:buNone/>
            </a:pPr>
            <a:r>
              <a:rPr lang="en-US" sz="1400"/>
              <a:t>The queue data structure is essential for implementing BFS, allowing for efficient node management during traversal.</a:t>
            </a:r>
          </a:p>
          <a:p>
            <a:pPr marL="0" indent="0">
              <a:spcBef>
                <a:spcPts val="2500"/>
              </a:spcBef>
              <a:buNone/>
            </a:pPr>
            <a:r>
              <a:rPr lang="en-US" sz="1400" b="1"/>
              <a:t>Time Complexity Analysis</a:t>
            </a:r>
          </a:p>
          <a:p>
            <a:pPr marL="0" lvl="1" indent="0">
              <a:buNone/>
            </a:pPr>
            <a:r>
              <a:rPr lang="en-US" sz="1400"/>
              <a:t>Analyzing the time complexity of BFS reveals how it scales with the number of nodes and edges in the graph.</a:t>
            </a:r>
            <a:endParaRPr lang="en-IN" sz="1400"/>
          </a:p>
        </p:txBody>
      </p:sp>
      <p:pic>
        <p:nvPicPr>
          <p:cNvPr id="5" name="Content Placeholder 4" descr="Top view of cubes connected with black lines">
            <a:extLst>
              <a:ext uri="{FF2B5EF4-FFF2-40B4-BE49-F238E27FC236}">
                <a16:creationId xmlns:a16="http://schemas.microsoft.com/office/drawing/2014/main" id="{A75AA125-E376-45C0-809C-C256FF05C3D9}"/>
              </a:ext>
            </a:extLst>
          </p:cNvPr>
          <p:cNvPicPr>
            <a:picLocks noGrp="1" noChangeAspect="1"/>
          </p:cNvPicPr>
          <p:nvPr>
            <p:ph sz="half" idx="1"/>
          </p:nvPr>
        </p:nvPicPr>
        <p:blipFill>
          <a:blip r:embed="rId3"/>
          <a:srcRect l="28711" r="18931"/>
          <a:stretch>
            <a:fillRect/>
          </a:stretch>
        </p:blipFill>
        <p:spPr>
          <a:xfrm>
            <a:off x="7586236" y="508090"/>
            <a:ext cx="4081805" cy="5846990"/>
          </a:xfrm>
          <a:prstGeom prst="rect">
            <a:avLst/>
          </a:prstGeom>
        </p:spPr>
      </p:pic>
    </p:spTree>
    <p:extLst>
      <p:ext uri="{BB962C8B-B14F-4D97-AF65-F5344CB8AC3E}">
        <p14:creationId xmlns:p14="http://schemas.microsoft.com/office/powerpoint/2010/main" val="33919138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11885-636D-2D79-2DDE-F22674825CDF}"/>
              </a:ext>
            </a:extLst>
          </p:cNvPr>
          <p:cNvSpPr>
            <a:spLocks noGrp="1"/>
          </p:cNvSpPr>
          <p:nvPr>
            <p:ph type="title"/>
          </p:nvPr>
        </p:nvSpPr>
        <p:spPr>
          <a:xfrm>
            <a:off x="521208" y="978408"/>
            <a:ext cx="11155680" cy="542482"/>
          </a:xfrm>
        </p:spPr>
        <p:txBody>
          <a:bodyPr>
            <a:normAutofit fontScale="90000"/>
          </a:bodyPr>
          <a:lstStyle/>
          <a:p>
            <a:r>
              <a:rPr lang="en-IN" dirty="0"/>
              <a:t>DFS vs BFS</a:t>
            </a:r>
          </a:p>
        </p:txBody>
      </p:sp>
      <p:pic>
        <p:nvPicPr>
          <p:cNvPr id="1028" name="Picture 4" descr="DFS vs BFS: When to Use Each? | Hansika Rastogi posted on the topic |  LinkedIn">
            <a:extLst>
              <a:ext uri="{FF2B5EF4-FFF2-40B4-BE49-F238E27FC236}">
                <a16:creationId xmlns:a16="http://schemas.microsoft.com/office/drawing/2014/main" id="{E9713A9F-9F80-5CCE-109F-4C20649AD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3510" y="718456"/>
            <a:ext cx="3987282" cy="598092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9A73C54E-E760-279A-7892-2193746D0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208" y="2274337"/>
            <a:ext cx="66675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092323"/>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250</TotalTime>
  <Words>2622</Words>
  <Application>Microsoft Office PowerPoint</Application>
  <PresentationFormat>Widescreen</PresentationFormat>
  <Paragraphs>226</Paragraphs>
  <Slides>23</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Arial</vt:lpstr>
      <vt:lpstr>Bierstadt</vt:lpstr>
      <vt:lpstr>KaTeX_Main</vt:lpstr>
      <vt:lpstr>Open Sans</vt:lpstr>
      <vt:lpstr>GestaltVTI</vt:lpstr>
      <vt:lpstr>Advanced Concepts of Trees in Data Structures: DFS, BFS, and Dynamic Programming</vt:lpstr>
      <vt:lpstr>Agenda Items</vt:lpstr>
      <vt:lpstr>Depth-First Search (DFS)</vt:lpstr>
      <vt:lpstr>Concept and Algorithm of DFS</vt:lpstr>
      <vt:lpstr>Recursive and Iterative Implementation</vt:lpstr>
      <vt:lpstr>Breadth-First Search (BFS)</vt:lpstr>
      <vt:lpstr>Concept and Algorithm of BFS</vt:lpstr>
      <vt:lpstr>Queue-Based Implementation</vt:lpstr>
      <vt:lpstr>DFS vs BFS</vt:lpstr>
      <vt:lpstr>Feature comparison</vt:lpstr>
      <vt:lpstr>Dynamic Programming on Trees</vt:lpstr>
      <vt:lpstr>Introduction to Dynamic Programming and Its Application in Trees</vt:lpstr>
      <vt:lpstr>Common Problems Solved Using DP on Trees (E.g., Longest Path, Subtree Sums)</vt:lpstr>
      <vt:lpstr>Example with Medium Complexity (Involving Both Code and Image)</vt:lpstr>
      <vt:lpstr>Practical Applications and Advanced Techniques</vt:lpstr>
      <vt:lpstr>Real-World Applications of Tree Algorithms</vt:lpstr>
      <vt:lpstr>Advanced Techniques Combining DFS, BFS, and DP</vt:lpstr>
      <vt:lpstr>Problem Statement</vt:lpstr>
      <vt:lpstr>Observations</vt:lpstr>
      <vt:lpstr>Selecting Approach</vt:lpstr>
      <vt:lpstr>Approach</vt:lpstr>
      <vt:lpstr>Sample problems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Astha Agarwal</dc:creator>
  <cp:lastModifiedBy>Astha Agarwal</cp:lastModifiedBy>
  <cp:revision>1</cp:revision>
  <dcterms:created xsi:type="dcterms:W3CDTF">2025-06-21T03:42:47Z</dcterms:created>
  <dcterms:modified xsi:type="dcterms:W3CDTF">2025-06-21T07:52:49Z</dcterms:modified>
</cp:coreProperties>
</file>