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73" r:id="rId5"/>
    <p:sldId id="274" r:id="rId6"/>
    <p:sldId id="284" r:id="rId7"/>
    <p:sldId id="283" r:id="rId8"/>
    <p:sldId id="275" r:id="rId9"/>
    <p:sldId id="276" r:id="rId10"/>
    <p:sldId id="277" r:id="rId11"/>
    <p:sldId id="279" r:id="rId12"/>
    <p:sldId id="278" r:id="rId13"/>
    <p:sldId id="280" r:id="rId14"/>
    <p:sldId id="281" r:id="rId15"/>
    <p:sldId id="267" r:id="rId16"/>
    <p:sldId id="269" r:id="rId17"/>
    <p:sldId id="270" r:id="rId18"/>
    <p:sldId id="271" r:id="rId19"/>
    <p:sldId id="272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541770-07E2-4C89-85A8-30091B107E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3CBC-772F-487E-A3C8-EB130F63763B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85520" y="461953"/>
            <a:ext cx="10515600" cy="1967258"/>
          </a:xfrm>
        </p:spPr>
        <p:txBody>
          <a:bodyPr/>
          <a:lstStyle/>
          <a:p>
            <a:r>
              <a:rPr lang="en-US" altLang="en-US" sz="3200" b="1" dirty="0"/>
              <a:t>DevOps Project: End-to-End Deployment of Todo Application using Docker, Kubernetes, CI/CD, and Monitoring</a:t>
            </a:r>
            <a:endParaRPr lang="en-US" alt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570921"/>
            <a:ext cx="10515600" cy="3606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                      </a:t>
            </a:r>
            <a:endParaRPr lang="en-IN" sz="1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442325" y="4989195"/>
            <a:ext cx="348234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 </a:t>
            </a:r>
            <a:r>
              <a:rPr lang="en-IN" dirty="0"/>
              <a:t>:</a:t>
            </a:r>
            <a:endParaRPr lang="en-IN" dirty="0"/>
          </a:p>
          <a:p>
            <a:endParaRPr lang="en-IN" dirty="0"/>
          </a:p>
          <a:p>
            <a:r>
              <a:rPr lang="en-IN" dirty="0"/>
              <a:t>Astha </a:t>
            </a:r>
            <a:r>
              <a:rPr lang="en-IN"/>
              <a:t>Bhende              240344223042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1" y="205200"/>
            <a:ext cx="951676" cy="9516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groCD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306830" y="899795"/>
            <a:ext cx="9410700" cy="5012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880110"/>
          </a:xfrm>
        </p:spPr>
        <p:txBody>
          <a:bodyPr/>
          <a:p>
            <a:r>
              <a:rPr sz="2800" b="1">
                <a:sym typeface="+mn-ea"/>
              </a:rPr>
              <a:t>Day 05: Monitoring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772" y="1637628"/>
            <a:ext cx="8946541" cy="4195481"/>
          </a:xfrm>
        </p:spPr>
        <p:txBody>
          <a:bodyPr/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Set up Prometheus &amp; Grafana dashboards.</a:t>
            </a:r>
            <a:endParaRPr>
              <a:sym typeface="+mn-ea"/>
            </a:endParaRP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Output: Metrics visible in Grafana dashboards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grafa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240" y="901700"/>
            <a:ext cx="8716010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romethe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375" y="746125"/>
            <a:ext cx="8308975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621665"/>
          </a:xfrm>
        </p:spPr>
        <p:txBody>
          <a:bodyPr/>
          <a:p>
            <a:r>
              <a:rPr lang="en-US" altLang="en-US" sz="2400" b="1"/>
              <a:t>Network Architecture :</a:t>
            </a:r>
            <a:br>
              <a:rPr lang="en-US" altLang="en-US" sz="2400" b="1"/>
            </a:br>
            <a:endParaRPr lang="en-US" alt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15" y="1265555"/>
            <a:ext cx="9308465" cy="3375660"/>
          </a:xfrm>
        </p:spPr>
        <p:txBody>
          <a:bodyPr>
            <a:normAutofit lnSpcReduction="20000"/>
          </a:bodyPr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/>
              <a:t>VM 1: Kubernetes Master Node</a:t>
            </a:r>
            <a:endParaRPr lang="en-US" altLang="en-US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/>
              <a:t>VM 2: Kubernetes Worker Node</a:t>
            </a:r>
            <a:endParaRPr lang="en-US" altLang="en-US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/>
              <a:t>Database Pod + Application Pod connected through Kubernetes Service</a:t>
            </a:r>
            <a:endParaRPr lang="en-US" altLang="en-US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/>
              <a:t>Prometheus &amp; Grafana running inside the same cluster for monitoring</a:t>
            </a:r>
            <a:endParaRPr lang="en-US" altLang="en-US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/>
              <a:t>GitHub + ArgoCD integrated with cluster for CI/CD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09489" y="140676"/>
            <a:ext cx="2968283" cy="9566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WhatsApp Image 2025-09-26 at 10.19.42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320165"/>
            <a:ext cx="9753600" cy="3451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740410"/>
          </a:xfrm>
        </p:spPr>
        <p:txBody>
          <a:bodyPr/>
          <a:p>
            <a:r>
              <a:rPr lang="en-US" altLang="en-US" sz="2400"/>
              <a:t>System Architecture</a:t>
            </a:r>
            <a:endParaRPr lang="en-US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15" y="1320800"/>
            <a:ext cx="9308465" cy="518350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US" sz="1700"/>
              <a:t>1.Docker: Containerization of Todo App + Database</a:t>
            </a:r>
            <a:endParaRPr lang="en-US" altLang="en-US" sz="1700"/>
          </a:p>
          <a:p>
            <a:pPr marL="0" indent="0">
              <a:buNone/>
            </a:pPr>
            <a:endParaRPr lang="en-US" altLang="en-US" sz="1700"/>
          </a:p>
          <a:p>
            <a:pPr marL="0" indent="0">
              <a:buNone/>
            </a:pPr>
            <a:r>
              <a:rPr lang="en-US" altLang="en-US" sz="1700"/>
              <a:t>2.Kubernetes: Deployment &amp; Service to orchestrate app</a:t>
            </a:r>
            <a:endParaRPr lang="en-US" altLang="en-US" sz="1700"/>
          </a:p>
          <a:p>
            <a:pPr marL="0" indent="0">
              <a:buNone/>
            </a:pPr>
            <a:endParaRPr lang="en-US" altLang="en-US" sz="1700"/>
          </a:p>
          <a:p>
            <a:pPr marL="0" indent="0">
              <a:buNone/>
            </a:pPr>
            <a:r>
              <a:rPr lang="en-US" altLang="en-US" sz="1700"/>
              <a:t>3.Persistent Volumes: Data storage for DB</a:t>
            </a:r>
            <a:endParaRPr lang="en-US" altLang="en-US" sz="1700"/>
          </a:p>
          <a:p>
            <a:pPr marL="0" indent="0">
              <a:buNone/>
            </a:pPr>
            <a:endParaRPr lang="en-US" altLang="en-US" sz="1700"/>
          </a:p>
          <a:p>
            <a:pPr marL="0" indent="0">
              <a:buNone/>
            </a:pPr>
            <a:r>
              <a:rPr lang="en-US" altLang="en-US" sz="1700"/>
              <a:t>4.CI/CD:</a:t>
            </a:r>
            <a:endParaRPr lang="en-US" altLang="en-US" sz="1700"/>
          </a:p>
          <a:p>
            <a:pPr marL="0" indent="0">
              <a:buNone/>
            </a:pPr>
            <a:r>
              <a:rPr lang="en-US" altLang="en-US" sz="1700"/>
              <a:t>    CI: GitHub Actions (build, test, push image)</a:t>
            </a:r>
            <a:endParaRPr lang="en-US" altLang="en-US" sz="1700"/>
          </a:p>
          <a:p>
            <a:pPr marL="0" indent="0">
              <a:buNone/>
            </a:pPr>
            <a:r>
              <a:rPr lang="en-US" altLang="en-US" sz="1700"/>
              <a:t>    CD: ArgoCD (auto-deploy to cluster)</a:t>
            </a:r>
            <a:endParaRPr lang="en-US" altLang="en-US" sz="1700"/>
          </a:p>
          <a:p>
            <a:pPr marL="0" indent="0">
              <a:buNone/>
            </a:pPr>
            <a:endParaRPr lang="en-US" altLang="en-US" sz="1700"/>
          </a:p>
          <a:p>
            <a:pPr marL="0" indent="0">
              <a:buNone/>
            </a:pPr>
            <a:r>
              <a:rPr lang="en-US" altLang="en-US" sz="1700"/>
              <a:t>5.Monitoring:</a:t>
            </a:r>
            <a:endParaRPr lang="en-US" altLang="en-US" sz="1700"/>
          </a:p>
          <a:p>
            <a:pPr marL="0" indent="0">
              <a:buNone/>
            </a:pPr>
            <a:r>
              <a:rPr lang="en-US" altLang="en-US" sz="1700"/>
              <a:t>    Prometheus collects metrics</a:t>
            </a:r>
            <a:endParaRPr lang="en-US" altLang="en-US" sz="1700"/>
          </a:p>
          <a:p>
            <a:pPr marL="0" indent="0">
              <a:buNone/>
            </a:pPr>
            <a:r>
              <a:rPr lang="en-US" altLang="en-US" sz="1700"/>
              <a:t>    Grafana visualizes &amp; alerts</a:t>
            </a:r>
            <a:endParaRPr lang="en-US" altLang="en-US"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751840"/>
          </a:xfrm>
        </p:spPr>
        <p:txBody>
          <a:bodyPr/>
          <a:p>
            <a:r>
              <a:rPr lang="en-US" altLang="en-US" sz="2400"/>
              <a:t>Tools Used</a:t>
            </a:r>
            <a:endParaRPr lang="en-US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22" y="1445858"/>
            <a:ext cx="8946541" cy="4195481"/>
          </a:xfrm>
        </p:spPr>
        <p:txBody>
          <a:bodyPr>
            <a:noAutofit/>
          </a:bodyPr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1700"/>
              <a:t>Docker </a:t>
            </a:r>
            <a:r>
              <a:rPr lang="zh-CN" altLang="en-US" sz="1700"/>
              <a:t>🐳</a:t>
            </a:r>
            <a:r>
              <a:rPr lang="en-US" altLang="en-US" sz="1700"/>
              <a:t> – Containerization of application &amp; DB</a:t>
            </a:r>
            <a:endParaRPr lang="en-US" altLang="en-US" sz="170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1700"/>
              <a:t>Kubernetes </a:t>
            </a:r>
            <a:r>
              <a:rPr lang="zh-CN" altLang="en-US" sz="1700"/>
              <a:t>☸</a:t>
            </a:r>
            <a:r>
              <a:rPr lang="en-US" altLang="en-US" sz="1700"/>
              <a:t>️</a:t>
            </a:r>
            <a:r>
              <a:rPr lang="en-US" altLang="en-US" sz="1700"/>
              <a:t> – Orchestration of containers across VMs</a:t>
            </a:r>
            <a:endParaRPr lang="en-US" altLang="en-US" sz="170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1700"/>
              <a:t>GitHub Actions – Continuous Integration (build/test pipeline)</a:t>
            </a:r>
            <a:endParaRPr lang="en-US" altLang="en-US" sz="170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1700"/>
              <a:t>ArgoCD – Continuous Deployment (GitOps-based deployment to K8s)</a:t>
            </a:r>
            <a:endParaRPr lang="en-US" altLang="en-US" sz="170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1700"/>
              <a:t>Helm – Packaging Kubernetes manifests into reusable charts</a:t>
            </a:r>
            <a:endParaRPr lang="en-US" altLang="en-US" sz="170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1700"/>
              <a:t>Prometheus </a:t>
            </a:r>
            <a:r>
              <a:rPr lang="zh-CN" altLang="en-US" sz="1700"/>
              <a:t>📊</a:t>
            </a:r>
            <a:r>
              <a:rPr lang="en-US" altLang="en-US" sz="1700"/>
              <a:t> – Metrics collection for infra &amp; app</a:t>
            </a:r>
            <a:endParaRPr lang="en-US" altLang="en-US" sz="170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US" sz="1700"/>
              <a:t>Grafana </a:t>
            </a:r>
            <a:r>
              <a:rPr lang="zh-CN" altLang="en-US" sz="1700"/>
              <a:t>📈</a:t>
            </a:r>
            <a:r>
              <a:rPr lang="en-US" altLang="en-US" sz="1700"/>
              <a:t> – Dashboards &amp; alerting system</a:t>
            </a:r>
            <a:endParaRPr lang="en-US" altLang="en-US"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793750"/>
          </a:xfrm>
        </p:spPr>
        <p:txBody>
          <a:bodyPr/>
          <a:p>
            <a:r>
              <a:rPr sz="2800" b="1">
                <a:sym typeface="+mn-ea"/>
              </a:rPr>
              <a:t>Outcomes &amp; Impact</a:t>
            </a:r>
            <a:r>
              <a:rPr lang="en-US" sz="2800" b="1">
                <a:sym typeface="+mn-ea"/>
              </a:rPr>
              <a:t> :</a:t>
            </a:r>
            <a:endParaRPr lang="en-US" sz="28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2" y="1658583"/>
            <a:ext cx="8946541" cy="4195481"/>
          </a:xfrm>
        </p:spPr>
        <p:txBody>
          <a:bodyPr/>
          <a:p>
            <a:pPr marL="0" indent="0">
              <a:buNone/>
            </a:pPr>
            <a:r>
              <a:rPr>
                <a:sym typeface="+mn-ea"/>
              </a:rPr>
              <a:t>• Automated deployments with CI/CD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• Scalable and resilient infrastructure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• Persistent data storage for the app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• Centralized monitoring &amp; proactive alerting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• Complete production-ready DevOps pipeline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58" y="2728735"/>
            <a:ext cx="9404723" cy="1400530"/>
          </a:xfrm>
        </p:spPr>
        <p:txBody>
          <a:bodyPr/>
          <a:lstStyle/>
          <a:p>
            <a:r>
              <a:rPr lang="en-IN" dirty="0"/>
              <a:t>            </a:t>
            </a:r>
            <a:r>
              <a:rPr lang="en-IN" sz="5400" dirty="0"/>
              <a:t>Thank</a:t>
            </a:r>
            <a:r>
              <a:rPr lang="en-US" altLang="en-IN" sz="5400" dirty="0"/>
              <a:t>  </a:t>
            </a:r>
            <a:r>
              <a:rPr lang="en-IN" sz="5400" dirty="0"/>
              <a:t>You</a:t>
            </a:r>
            <a:endParaRPr lang="en-IN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89085" y="618722"/>
            <a:ext cx="26893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+mn-lt"/>
              </a:rPr>
              <a:t>Introduction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040" y="1634099"/>
            <a:ext cx="1161741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This project demonstrates an end-to-end DevOps pipeline setup covering:</a:t>
            </a:r>
            <a:endParaRPr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- Containerization with Docker</a:t>
            </a:r>
            <a:endParaRPr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- Orchestration using Kubernetes</a:t>
            </a:r>
            <a:endParaRPr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 </a:t>
            </a:r>
            <a:r>
              <a:rPr lang="en-US" sz="2000">
                <a:sym typeface="+mn-ea"/>
              </a:rPr>
              <a:t> </a:t>
            </a:r>
            <a:r>
              <a:rPr sz="2000">
                <a:sym typeface="+mn-ea"/>
              </a:rPr>
              <a:t>- CI/CD automation with GitHub Actions &amp; ArgoCD</a:t>
            </a:r>
            <a:endParaRPr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- Monitoring and alerting with Prometheus &amp; Grafana</a:t>
            </a:r>
            <a:endParaRPr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784225"/>
          </a:xfrm>
        </p:spPr>
        <p:txBody>
          <a:bodyPr/>
          <a:p>
            <a:r>
              <a:rPr lang="en-US" sz="2800" b="1"/>
              <a:t>Objective :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127" y="1236943"/>
            <a:ext cx="8946541" cy="4195481"/>
          </a:xfrm>
        </p:spPr>
        <p:txBody>
          <a:bodyPr/>
          <a:p>
            <a:pPr marL="0" indent="0">
              <a:buNone/>
            </a:pPr>
            <a:r>
              <a:rPr>
                <a:sym typeface="+mn-ea"/>
              </a:rPr>
              <a:t>1. Containerize the Todo app using Docker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2. Orchestrate containers with Kubernetes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3. Implement CI/CD pipeline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4. Ensure persistent storage (PV &amp; PVC)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5. Monitor infrastructure and applications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942340"/>
          </a:xfrm>
        </p:spPr>
        <p:txBody>
          <a:bodyPr/>
          <a:p>
            <a:r>
              <a:rPr sz="2800" b="1">
                <a:sym typeface="+mn-ea"/>
              </a:rPr>
              <a:t>Day 01: Docker Setup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35" y="1330960"/>
            <a:ext cx="8946515" cy="554355"/>
          </a:xfrm>
        </p:spPr>
        <p:txBody>
          <a:bodyPr/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Configured Docker and containerized the Todo app.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day1devo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0" y="1885315"/>
            <a:ext cx="8121650" cy="4061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day 1 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340" y="1520190"/>
            <a:ext cx="7877810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ockerhub todo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1104900"/>
            <a:ext cx="9528810" cy="4361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730885"/>
          </a:xfrm>
        </p:spPr>
        <p:txBody>
          <a:bodyPr/>
          <a:p>
            <a:r>
              <a:rPr sz="2800" b="1">
                <a:sym typeface="+mn-ea"/>
              </a:rPr>
              <a:t>Day 02: Kubernetes Cluster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5" y="1595120"/>
            <a:ext cx="8946515" cy="1256665"/>
          </a:xfrm>
        </p:spPr>
        <p:txBody>
          <a:bodyPr/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Created two VM nodes and set up a Kubernetes cluster.</a:t>
            </a:r>
            <a:endParaRPr>
              <a:sym typeface="+mn-ea"/>
            </a:endParaRP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Output: kubectl get nodes displaying master and worker.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master worker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2552700"/>
            <a:ext cx="9067800" cy="3849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889635"/>
          </a:xfrm>
        </p:spPr>
        <p:txBody>
          <a:bodyPr/>
          <a:p>
            <a:r>
              <a:rPr sz="2800" b="1">
                <a:sym typeface="+mn-ea"/>
              </a:rPr>
              <a:t>Day 03: App Orchestration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5" y="1637665"/>
            <a:ext cx="8946515" cy="1330960"/>
          </a:xfrm>
        </p:spPr>
        <p:txBody>
          <a:bodyPr/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Deployed Todo app and DB pods with Kubernetes.</a:t>
            </a:r>
            <a:endParaRPr>
              <a:sym typeface="+mn-ea"/>
            </a:endParaRP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Output: kubectl get pods &amp; services.</a:t>
            </a:r>
            <a:endParaRPr lang="en-US"/>
          </a:p>
        </p:txBody>
      </p:sp>
      <p:pic>
        <p:nvPicPr>
          <p:cNvPr id="4" name="Picture 3" descr="security day 3 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2684145"/>
            <a:ext cx="7920990" cy="2713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911225"/>
          </a:xfrm>
        </p:spPr>
        <p:txBody>
          <a:bodyPr/>
          <a:p>
            <a:r>
              <a:rPr sz="2800">
                <a:sym typeface="+mn-ea"/>
              </a:rPr>
              <a:t>Day 04: Persistence &amp; CI/CD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22" y="1584288"/>
            <a:ext cx="8946541" cy="4195481"/>
          </a:xfrm>
        </p:spPr>
        <p:txBody>
          <a:bodyPr/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Configured PV/PVC and GitHub Actions + ArgoCD.</a:t>
            </a:r>
            <a:endParaRPr>
              <a:sym typeface="+mn-ea"/>
            </a:endParaRP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Output: PV bound, ArgoCD UI showing synced app.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pv-pvc"/>
          <p:cNvPicPr>
            <a:picLocks noChangeAspect="1"/>
          </p:cNvPicPr>
          <p:nvPr/>
        </p:nvPicPr>
        <p:blipFill>
          <a:blip r:embed="rId1"/>
          <a:srcRect t="59713"/>
          <a:stretch>
            <a:fillRect/>
          </a:stretch>
        </p:blipFill>
        <p:spPr>
          <a:xfrm>
            <a:off x="1179195" y="2803525"/>
            <a:ext cx="6656070" cy="297624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2395</Words>
  <Application>WPS Presentation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Century Gothic</vt:lpstr>
      <vt:lpstr>Microsoft YaHei</vt:lpstr>
      <vt:lpstr>Arial Unicode MS</vt:lpstr>
      <vt:lpstr>Calibri</vt:lpstr>
      <vt:lpstr>Ion</vt:lpstr>
      <vt:lpstr>DevOps Project: End-to-End Deployment of Todo Application using Docker, Kubernetes, CI/CD, and Monitoring</vt:lpstr>
      <vt:lpstr>PowerPoint 演示文稿</vt:lpstr>
      <vt:lpstr>Objective :</vt:lpstr>
      <vt:lpstr>Day 01: Docker Setup</vt:lpstr>
      <vt:lpstr>PowerPoint 演示文稿</vt:lpstr>
      <vt:lpstr>PowerPoint 演示文稿</vt:lpstr>
      <vt:lpstr>Day 02: Kubernetes Cluster</vt:lpstr>
      <vt:lpstr>Day 03: App Orchestration</vt:lpstr>
      <vt:lpstr>Day 04: Persistence &amp; CI/CD</vt:lpstr>
      <vt:lpstr>PowerPoint 演示文稿</vt:lpstr>
      <vt:lpstr>Day 05: Monitoring</vt:lpstr>
      <vt:lpstr>PowerPoint 演示文稿</vt:lpstr>
      <vt:lpstr>PowerPoint 演示文稿</vt:lpstr>
      <vt:lpstr>Network Architecture : </vt:lpstr>
      <vt:lpstr>PowerPoint 演示文稿</vt:lpstr>
      <vt:lpstr>System Architecture</vt:lpstr>
      <vt:lpstr>Tools Used</vt:lpstr>
      <vt:lpstr>Outcomes &amp; Impact :</vt:lpstr>
      <vt:lpstr>            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sanghamitra97@outlook.com</dc:creator>
  <cp:lastModifiedBy>Astha Bhende</cp:lastModifiedBy>
  <cp:revision>24</cp:revision>
  <dcterms:created xsi:type="dcterms:W3CDTF">2024-08-13T11:22:00Z</dcterms:created>
  <dcterms:modified xsi:type="dcterms:W3CDTF">2025-10-05T14:20:41Z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284EB4F602DF4D439CB6AEF108BAEAF8_13</vt:lpwstr>
  </property>
  <property fmtid="{D5CDD505-2E9C-101B-9397-08002B2CF9AE}" pid="3" name="KSOProductBuildVer">
    <vt:lpwstr>1033-12.2.0.22549</vt:lpwstr>
  </property>
</Properties>
</file>