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4" r:id="rId3"/>
    <p:sldId id="265" r:id="rId4"/>
    <p:sldId id="262" r:id="rId5"/>
    <p:sldId id="263" r:id="rId6"/>
    <p:sldId id="256" r:id="rId7"/>
    <p:sldId id="266" r:id="rId8"/>
    <p:sldId id="267" r:id="rId9"/>
    <p:sldId id="268" r:id="rId10"/>
    <p:sldId id="269" r:id="rId11"/>
    <p:sldId id="270" r:id="rId12"/>
    <p:sldId id="271" r:id="rId13"/>
    <p:sldId id="272" r:id="rId14"/>
    <p:sldId id="273" r:id="rId15"/>
    <p:sldId id="274" r:id="rId16"/>
    <p:sldId id="276" r:id="rId17"/>
    <p:sldId id="277" r:id="rId18"/>
    <p:sldId id="279" r:id="rId19"/>
    <p:sldId id="278" r:id="rId20"/>
    <p:sldId id="281" r:id="rId21"/>
    <p:sldId id="280" r:id="rId22"/>
    <p:sldId id="282" r:id="rId23"/>
    <p:sldId id="283"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14541770-07E2-4C89-85A8-30091B107E31}" type="datetimeFigureOut">
              <a:rPr lang="en-IN" smtClean="0"/>
            </a:fld>
            <a:endParaRPr lang="en-IN"/>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IN"/>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ACEE3CBC-772F-487E-A3C8-EB130F63763B}"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4541770-07E2-4C89-85A8-30091B107E31}"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ACEE3CBC-772F-487E-A3C8-EB130F63763B}"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4541770-07E2-4C89-85A8-30091B107E31}"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ACEE3CBC-772F-487E-A3C8-EB130F63763B}" type="slidenum">
              <a:rPr lang="en-IN" smtClean="0"/>
            </a:fld>
            <a:endParaRPr lang="en-IN"/>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14541770-07E2-4C89-85A8-30091B107E31}"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ACEE3CBC-772F-487E-A3C8-EB130F63763B}"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14541770-07E2-4C89-85A8-30091B107E31}" type="datetimeFigureOut">
              <a:rPr lang="en-IN" smtClean="0"/>
            </a:fld>
            <a:endParaRPr lang="en-IN"/>
          </a:p>
        </p:txBody>
      </p:sp>
      <p:sp>
        <p:nvSpPr>
          <p:cNvPr id="5" name="Footer Placeholder 4"/>
          <p:cNvSpPr>
            <a:spLocks noGrp="1"/>
          </p:cNvSpPr>
          <p:nvPr>
            <p:ph type="ftr" sz="quarter" idx="11"/>
          </p:nvPr>
        </p:nvSpPr>
        <p:spPr/>
        <p:txBody>
          <a:bodyPr/>
          <a:p>
            <a:endParaRPr lang="en-IN"/>
          </a:p>
        </p:txBody>
      </p:sp>
      <p:sp>
        <p:nvSpPr>
          <p:cNvPr id="6" name="Slide Number Placeholder 5"/>
          <p:cNvSpPr>
            <a:spLocks noGrp="1"/>
          </p:cNvSpPr>
          <p:nvPr>
            <p:ph type="sldNum" sz="quarter" idx="12"/>
          </p:nvPr>
        </p:nvSpPr>
        <p:spPr/>
        <p:txBody>
          <a:bodyPr/>
          <a:p>
            <a:fld id="{ACEE3CBC-772F-487E-A3C8-EB130F63763B}"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14541770-07E2-4C89-85A8-30091B107E31}"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ACEE3CBC-772F-487E-A3C8-EB130F63763B}"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14541770-07E2-4C89-85A8-30091B107E31}" type="datetimeFigureOut">
              <a:rPr lang="en-IN" smtClean="0"/>
            </a:fld>
            <a:endParaRPr lang="en-IN"/>
          </a:p>
        </p:txBody>
      </p:sp>
      <p:sp>
        <p:nvSpPr>
          <p:cNvPr id="8" name="Footer Placeholder 7"/>
          <p:cNvSpPr>
            <a:spLocks noGrp="1"/>
          </p:cNvSpPr>
          <p:nvPr>
            <p:ph type="ftr" sz="quarter" idx="11"/>
          </p:nvPr>
        </p:nvSpPr>
        <p:spPr/>
        <p:txBody>
          <a:bodyPr/>
          <a:p>
            <a:endParaRPr lang="en-IN"/>
          </a:p>
        </p:txBody>
      </p:sp>
      <p:sp>
        <p:nvSpPr>
          <p:cNvPr id="9" name="Slide Number Placeholder 8"/>
          <p:cNvSpPr>
            <a:spLocks noGrp="1"/>
          </p:cNvSpPr>
          <p:nvPr>
            <p:ph type="sldNum" sz="quarter" idx="12"/>
          </p:nvPr>
        </p:nvSpPr>
        <p:spPr/>
        <p:txBody>
          <a:bodyPr/>
          <a:p>
            <a:fld id="{ACEE3CBC-772F-487E-A3C8-EB130F63763B}"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14541770-07E2-4C89-85A8-30091B107E31}" type="datetimeFigureOut">
              <a:rPr lang="en-IN" smtClean="0"/>
            </a:fld>
            <a:endParaRPr lang="en-IN"/>
          </a:p>
        </p:txBody>
      </p:sp>
      <p:sp>
        <p:nvSpPr>
          <p:cNvPr id="4" name="Footer Placeholder 3"/>
          <p:cNvSpPr>
            <a:spLocks noGrp="1"/>
          </p:cNvSpPr>
          <p:nvPr>
            <p:ph type="ftr" sz="quarter" idx="11"/>
          </p:nvPr>
        </p:nvSpPr>
        <p:spPr/>
        <p:txBody>
          <a:bodyPr/>
          <a:p>
            <a:endParaRPr lang="en-IN"/>
          </a:p>
        </p:txBody>
      </p:sp>
      <p:sp>
        <p:nvSpPr>
          <p:cNvPr id="5" name="Slide Number Placeholder 4"/>
          <p:cNvSpPr>
            <a:spLocks noGrp="1"/>
          </p:cNvSpPr>
          <p:nvPr>
            <p:ph type="sldNum" sz="quarter" idx="12"/>
          </p:nvPr>
        </p:nvSpPr>
        <p:spPr/>
        <p:txBody>
          <a:bodyPr/>
          <a:p>
            <a:fld id="{ACEE3CBC-772F-487E-A3C8-EB130F63763B}"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14541770-07E2-4C89-85A8-30091B107E31}" type="datetimeFigureOut">
              <a:rPr lang="en-IN" smtClean="0"/>
            </a:fld>
            <a:endParaRPr lang="en-IN"/>
          </a:p>
        </p:txBody>
      </p:sp>
      <p:sp>
        <p:nvSpPr>
          <p:cNvPr id="3" name="Footer Placeholder 2"/>
          <p:cNvSpPr>
            <a:spLocks noGrp="1"/>
          </p:cNvSpPr>
          <p:nvPr>
            <p:ph type="ftr" sz="quarter" idx="11"/>
          </p:nvPr>
        </p:nvSpPr>
        <p:spPr/>
        <p:txBody>
          <a:bodyPr/>
          <a:p>
            <a:endParaRPr lang="en-IN"/>
          </a:p>
        </p:txBody>
      </p:sp>
      <p:sp>
        <p:nvSpPr>
          <p:cNvPr id="4" name="Slide Number Placeholder 3"/>
          <p:cNvSpPr>
            <a:spLocks noGrp="1"/>
          </p:cNvSpPr>
          <p:nvPr>
            <p:ph type="sldNum" sz="quarter" idx="12"/>
          </p:nvPr>
        </p:nvSpPr>
        <p:spPr/>
        <p:txBody>
          <a:bodyPr/>
          <a:p>
            <a:fld id="{ACEE3CBC-772F-487E-A3C8-EB130F63763B}"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4541770-07E2-4C89-85A8-30091B107E31}"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ACEE3CBC-772F-487E-A3C8-EB130F63763B}"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14541770-07E2-4C89-85A8-30091B107E31}" type="datetimeFigureOut">
              <a:rPr lang="en-IN" smtClean="0"/>
            </a:fld>
            <a:endParaRPr lang="en-IN"/>
          </a:p>
        </p:txBody>
      </p:sp>
      <p:sp>
        <p:nvSpPr>
          <p:cNvPr id="6" name="Footer Placeholder 5"/>
          <p:cNvSpPr>
            <a:spLocks noGrp="1"/>
          </p:cNvSpPr>
          <p:nvPr>
            <p:ph type="ftr" sz="quarter" idx="11"/>
          </p:nvPr>
        </p:nvSpPr>
        <p:spPr/>
        <p:txBody>
          <a:bodyPr/>
          <a:p>
            <a:endParaRPr lang="en-IN"/>
          </a:p>
        </p:txBody>
      </p:sp>
      <p:sp>
        <p:nvSpPr>
          <p:cNvPr id="7" name="Slide Number Placeholder 6"/>
          <p:cNvSpPr>
            <a:spLocks noGrp="1"/>
          </p:cNvSpPr>
          <p:nvPr>
            <p:ph type="sldNum" sz="quarter" idx="12"/>
          </p:nvPr>
        </p:nvSpPr>
        <p:spPr/>
        <p:txBody>
          <a:bodyPr/>
          <a:p>
            <a:fld id="{ACEE3CBC-772F-487E-A3C8-EB130F63763B}"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14541770-07E2-4C89-85A8-30091B107E31}" type="datetimeFigureOut">
              <a:rPr lang="en-IN" smtClean="0"/>
            </a:fld>
            <a:endParaRPr lang="en-IN"/>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IN"/>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ACEE3CBC-772F-487E-A3C8-EB130F63763B}"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latin typeface="Times New Roman" panose="02020603050405020304" pitchFamily="18" charset="0"/>
                <a:cs typeface="Times New Roman" panose="02020603050405020304" pitchFamily="18" charset="0"/>
              </a:rPr>
              <a:t>Project Title</a:t>
            </a:r>
            <a:r>
              <a:rPr lang="en-US"/>
              <a:t> :-</a:t>
            </a:r>
            <a:endParaRPr lang="en-US"/>
          </a:p>
        </p:txBody>
      </p:sp>
      <p:sp>
        <p:nvSpPr>
          <p:cNvPr id="3" name="Content Placeholder 2"/>
          <p:cNvSpPr>
            <a:spLocks noGrp="1"/>
          </p:cNvSpPr>
          <p:nvPr>
            <p:ph idx="1"/>
          </p:nvPr>
        </p:nvSpPr>
        <p:spPr>
          <a:xfrm>
            <a:off x="609600" y="1174750"/>
            <a:ext cx="10972800" cy="5313680"/>
          </a:xfrm>
        </p:spPr>
        <p:txBody>
          <a:bodyPr/>
          <a:p>
            <a:r>
              <a:rPr lang="en-US" altLang="en-US" sz="4000" b="1" dirty="0">
                <a:latin typeface="Times New Roman" panose="02020603050405020304" pitchFamily="18" charset="0"/>
                <a:cs typeface="Times New Roman" panose="02020603050405020304" pitchFamily="18" charset="0"/>
                <a:sym typeface="+mn-ea"/>
              </a:rPr>
              <a:t>Secure Network Deployment with DMZ, iptables, Snort IDS, and Centralized Monitoring using Nagios</a:t>
            </a:r>
            <a:endParaRPr lang="en-US" altLang="en-US" b="1" dirty="0"/>
          </a:p>
          <a:p>
            <a:pPr marL="0" indent="0">
              <a:buNone/>
            </a:pPr>
            <a:r>
              <a:rPr lang="en-US"/>
              <a:t>                                                                </a:t>
            </a:r>
            <a:endParaRPr lang="en-US"/>
          </a:p>
          <a:p>
            <a:pPr marL="0" indent="0">
              <a:buNone/>
            </a:pPr>
            <a:r>
              <a:rPr lang="en-US"/>
              <a:t>                                                       </a:t>
            </a:r>
            <a:endParaRPr lang="en-US"/>
          </a:p>
          <a:p>
            <a:pPr marL="0" indent="0">
              <a:buNone/>
            </a:pPr>
            <a:r>
              <a:rPr lang="en-US"/>
              <a:t>                                                                </a:t>
            </a:r>
            <a:r>
              <a:rPr lang="en-US" sz="2400"/>
              <a:t>Project by :</a:t>
            </a:r>
            <a:endParaRPr lang="en-US" sz="2400"/>
          </a:p>
          <a:p>
            <a:pPr marL="0" indent="0">
              <a:buNone/>
            </a:pPr>
            <a:r>
              <a:rPr lang="en-US" sz="2400"/>
              <a:t>                                                                                      Astha Bhende</a:t>
            </a:r>
            <a:endParaRPr lang="en-US" sz="2400"/>
          </a:p>
          <a:p>
            <a:pPr marL="0" indent="0">
              <a:buNone/>
            </a:pPr>
            <a:r>
              <a:rPr lang="en-US" sz="2400"/>
              <a:t>                                                                                      (240344223042)</a:t>
            </a:r>
            <a:endParaRPr 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2800" b="1">
                <a:latin typeface="Times New Roman" panose="02020603050405020304" pitchFamily="18" charset="0"/>
                <a:cs typeface="Times New Roman" panose="02020603050405020304" pitchFamily="18" charset="0"/>
              </a:rPr>
              <a:t>Database Server Configuration</a:t>
            </a:r>
            <a:endParaRPr lang="en-US" altLang="en-US" sz="2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ltLang="en-US" sz="2800">
                <a:latin typeface="Times New Roman" panose="02020603050405020304" pitchFamily="18" charset="0"/>
                <a:cs typeface="Times New Roman" panose="02020603050405020304" pitchFamily="18" charset="0"/>
              </a:rPr>
              <a:t>MySQL or PostgreSQL used</a:t>
            </a:r>
            <a:endParaRPr lang="en-US" altLang="en-US" sz="280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Times New Roman" panose="02020603050405020304" pitchFamily="18" charset="0"/>
              </a:rPr>
              <a:t>DB server in private subnet</a:t>
            </a:r>
            <a:endParaRPr lang="en-US" altLang="en-US" sz="280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Times New Roman" panose="02020603050405020304" pitchFamily="18" charset="0"/>
              </a:rPr>
              <a:t>Only allows connection from Web Server (using iptables)</a:t>
            </a: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2800" b="1">
                <a:latin typeface="Times New Roman" panose="02020603050405020304" pitchFamily="18" charset="0"/>
                <a:cs typeface="Times New Roman" panose="02020603050405020304" pitchFamily="18" charset="0"/>
              </a:rPr>
              <a:t>Monitoring with Nagios XI</a:t>
            </a:r>
            <a:endParaRPr lang="en-US" altLang="en-US" sz="2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marL="0" indent="0">
              <a:buNone/>
            </a:pPr>
            <a:r>
              <a:rPr lang="en-US" sz="2800" dirty="0">
                <a:latin typeface="Times New Roman" panose="02020603050405020304" pitchFamily="18" charset="0"/>
                <a:cs typeface="Times New Roman" panose="02020603050405020304" pitchFamily="18" charset="0"/>
                <a:sym typeface="+mn-ea"/>
              </a:rPr>
              <a:t>Nagios is an open-source monitoring system that provides comprehensive monitoring and alerting capabilities for IT infrastructure components. It helps organizations monitor the health and performance of their networks, servers, applications, and services, enabling proactive identification and resolution of issues before they impact business operations</a:t>
            </a:r>
            <a:r>
              <a:rPr lang="en-US" sz="2800" dirty="0">
                <a:sym typeface="+mn-ea"/>
              </a:rPr>
              <a:t> </a:t>
            </a:r>
            <a:endParaRPr lang="en-US" sz="2800" dirty="0">
              <a:sym typeface="+mn-ea"/>
            </a:endParaRPr>
          </a:p>
          <a:p>
            <a:r>
              <a:rPr lang="en-US" altLang="en-US" sz="2800">
                <a:latin typeface="Times New Roman" panose="02020603050405020304" pitchFamily="18" charset="0"/>
                <a:cs typeface="Times New Roman" panose="02020603050405020304" pitchFamily="18" charset="0"/>
              </a:rPr>
              <a:t>Nagios XI installed on a dedicated server</a:t>
            </a:r>
            <a:endParaRPr lang="en-US" altLang="en-US" sz="280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Times New Roman" panose="02020603050405020304" pitchFamily="18" charset="0"/>
              </a:rPr>
              <a:t>Monitored Services:</a:t>
            </a:r>
            <a:endParaRPr lang="en-US" altLang="en-US" sz="2800">
              <a:latin typeface="Times New Roman" panose="02020603050405020304" pitchFamily="18" charset="0"/>
              <a:cs typeface="Times New Roman" panose="02020603050405020304" pitchFamily="18" charset="0"/>
            </a:endParaRPr>
          </a:p>
          <a:p>
            <a:pPr marL="0" indent="0">
              <a:buNone/>
            </a:pPr>
            <a:r>
              <a:rPr lang="en-US" altLang="en-US" sz="2800">
                <a:latin typeface="Times New Roman" panose="02020603050405020304" pitchFamily="18" charset="0"/>
                <a:cs typeface="Times New Roman" panose="02020603050405020304" pitchFamily="18" charset="0"/>
              </a:rPr>
              <a:t>       HTTP, HTTPS, Apache, SMTP, IMAP, POP3</a:t>
            </a:r>
            <a:endParaRPr lang="en-US" altLang="en-US" sz="2800">
              <a:latin typeface="Times New Roman" panose="02020603050405020304" pitchFamily="18" charset="0"/>
              <a:cs typeface="Times New Roman" panose="02020603050405020304" pitchFamily="18" charset="0"/>
            </a:endParaRPr>
          </a:p>
          <a:p>
            <a:pPr marL="0" indent="0">
              <a:buNone/>
            </a:pPr>
            <a:r>
              <a:rPr lang="en-US" altLang="en-US" sz="2800">
                <a:latin typeface="Times New Roman" panose="02020603050405020304" pitchFamily="18" charset="0"/>
                <a:cs typeface="Times New Roman" panose="02020603050405020304" pitchFamily="18" charset="0"/>
              </a:rPr>
              <a:t>       CPU, Memory usage on all servers</a:t>
            </a:r>
            <a:endParaRPr lang="en-US" altLang="en-US" sz="280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Times New Roman" panose="02020603050405020304" pitchFamily="18" charset="0"/>
              </a:rPr>
              <a:t>Alerts sent to mail server (sunbeam.local)</a:t>
            </a: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Nagios output"/>
          <p:cNvPicPr>
            <a:picLocks noChangeAspect="1"/>
          </p:cNvPicPr>
          <p:nvPr>
            <p:ph idx="4294967295"/>
          </p:nvPr>
        </p:nvPicPr>
        <p:blipFill>
          <a:blip r:embed="rId1"/>
          <a:stretch>
            <a:fillRect/>
          </a:stretch>
        </p:blipFill>
        <p:spPr>
          <a:xfrm>
            <a:off x="587375" y="755015"/>
            <a:ext cx="10843260" cy="4953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2800" b="1">
                <a:latin typeface="Times New Roman" panose="02020603050405020304" pitchFamily="18" charset="0"/>
                <a:cs typeface="Times New Roman" panose="02020603050405020304" pitchFamily="18" charset="0"/>
              </a:rPr>
              <a:t>Security Hardening</a:t>
            </a:r>
            <a:endParaRPr lang="en-US" altLang="en-US" sz="2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ltLang="en-US" sz="2800">
                <a:latin typeface="Times New Roman" panose="02020603050405020304" pitchFamily="18" charset="0"/>
                <a:cs typeface="Times New Roman" panose="02020603050405020304" pitchFamily="18" charset="0"/>
              </a:rPr>
              <a:t>Snort IDS:</a:t>
            </a:r>
            <a:endParaRPr lang="en-US" altLang="en-US" sz="2800">
              <a:latin typeface="Times New Roman" panose="02020603050405020304" pitchFamily="18" charset="0"/>
              <a:cs typeface="Times New Roman" panose="02020603050405020304" pitchFamily="18" charset="0"/>
            </a:endParaRPr>
          </a:p>
          <a:p>
            <a:pPr marL="0" indent="0">
              <a:buNone/>
            </a:pPr>
            <a:r>
              <a:rPr lang="en-US" altLang="en-US" sz="2800">
                <a:latin typeface="Times New Roman" panose="02020603050405020304" pitchFamily="18" charset="0"/>
                <a:cs typeface="Times New Roman" panose="02020603050405020304" pitchFamily="18" charset="0"/>
              </a:rPr>
              <a:t>         Detects SYN Flood, Ping Flood, Ping of Death</a:t>
            </a:r>
            <a:endParaRPr lang="en-US" altLang="en-US" sz="280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Times New Roman" panose="02020603050405020304" pitchFamily="18" charset="0"/>
              </a:rPr>
              <a:t>fail2ban:</a:t>
            </a:r>
            <a:endParaRPr lang="en-US" altLang="en-US" sz="2800">
              <a:latin typeface="Times New Roman" panose="02020603050405020304" pitchFamily="18" charset="0"/>
              <a:cs typeface="Times New Roman" panose="02020603050405020304" pitchFamily="18" charset="0"/>
            </a:endParaRPr>
          </a:p>
          <a:p>
            <a:pPr marL="0" indent="0">
              <a:buNone/>
            </a:pPr>
            <a:r>
              <a:rPr lang="en-US" altLang="en-US" sz="2800">
                <a:latin typeface="Times New Roman" panose="02020603050405020304" pitchFamily="18" charset="0"/>
                <a:cs typeface="Times New Roman" panose="02020603050405020304" pitchFamily="18" charset="0"/>
              </a:rPr>
              <a:t>          Blocks SSH brute-force attempts</a:t>
            </a:r>
            <a:endParaRPr lang="en-US" altLang="en-US" sz="280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Times New Roman" panose="02020603050405020304" pitchFamily="18" charset="0"/>
              </a:rPr>
              <a:t>iptables:</a:t>
            </a:r>
            <a:endParaRPr lang="en-US" altLang="en-US" sz="2800">
              <a:latin typeface="Times New Roman" panose="02020603050405020304" pitchFamily="18" charset="0"/>
              <a:cs typeface="Times New Roman" panose="02020603050405020304" pitchFamily="18" charset="0"/>
            </a:endParaRPr>
          </a:p>
          <a:p>
            <a:pPr marL="0" indent="0">
              <a:buNone/>
            </a:pPr>
            <a:r>
              <a:rPr lang="en-US" altLang="en-US" sz="2800">
                <a:latin typeface="Times New Roman" panose="02020603050405020304" pitchFamily="18" charset="0"/>
                <a:cs typeface="Times New Roman" panose="02020603050405020304" pitchFamily="18" charset="0"/>
              </a:rPr>
              <a:t>          Firewall rules to control access</a:t>
            </a:r>
            <a:endParaRPr lang="en-US" altLang="en-US" sz="2800">
              <a:latin typeface="Times New Roman" panose="02020603050405020304" pitchFamily="18" charset="0"/>
              <a:cs typeface="Times New Roman" panose="02020603050405020304" pitchFamily="18" charset="0"/>
            </a:endParaRPr>
          </a:p>
          <a:p>
            <a:pPr marL="0" indent="0">
              <a:buNone/>
            </a:pPr>
            <a:r>
              <a:rPr lang="en-US" altLang="en-US" sz="2800">
                <a:latin typeface="Times New Roman" panose="02020603050405020304" pitchFamily="18" charset="0"/>
                <a:cs typeface="Times New Roman" panose="02020603050405020304" pitchFamily="18" charset="0"/>
              </a:rPr>
              <a:t>          DB server only accessible from Web Server</a:t>
            </a: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t> </a:t>
            </a:r>
            <a:r>
              <a:rPr lang="en-US" sz="2800" b="1">
                <a:latin typeface="Times New Roman" panose="02020603050405020304" pitchFamily="18" charset="0"/>
                <a:cs typeface="Times New Roman" panose="02020603050405020304" pitchFamily="18" charset="0"/>
              </a:rPr>
              <a:t>Syn flood</a:t>
            </a:r>
            <a:r>
              <a:rPr lang="en-US"/>
              <a:t> </a:t>
            </a:r>
            <a:endParaRPr lang="en-US"/>
          </a:p>
        </p:txBody>
      </p:sp>
      <p:pic>
        <p:nvPicPr>
          <p:cNvPr id="6" name="Content Placeholder 5" descr="SYN flood ouput"/>
          <p:cNvPicPr>
            <a:picLocks noChangeAspect="1"/>
          </p:cNvPicPr>
          <p:nvPr>
            <p:ph idx="1"/>
          </p:nvPr>
        </p:nvPicPr>
        <p:blipFill>
          <a:blip r:embed="rId1"/>
          <a:stretch>
            <a:fillRect/>
          </a:stretch>
        </p:blipFill>
        <p:spPr>
          <a:xfrm>
            <a:off x="1673860" y="1174750"/>
            <a:ext cx="8843010" cy="4953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latin typeface="Times New Roman" panose="02020603050405020304" pitchFamily="18" charset="0"/>
                <a:cs typeface="Times New Roman" panose="02020603050405020304" pitchFamily="18" charset="0"/>
              </a:rPr>
              <a:t>Ping flood</a:t>
            </a:r>
            <a:endParaRPr lang="en-US" sz="2800" b="1">
              <a:latin typeface="Times New Roman" panose="02020603050405020304" pitchFamily="18" charset="0"/>
              <a:cs typeface="Times New Roman" panose="02020603050405020304" pitchFamily="18" charset="0"/>
            </a:endParaRPr>
          </a:p>
        </p:txBody>
      </p:sp>
      <p:pic>
        <p:nvPicPr>
          <p:cNvPr id="4" name="Content Placeholder 3" descr="Ping flood output"/>
          <p:cNvPicPr>
            <a:picLocks noChangeAspect="1"/>
          </p:cNvPicPr>
          <p:nvPr>
            <p:ph idx="1"/>
          </p:nvPr>
        </p:nvPicPr>
        <p:blipFill>
          <a:blip r:embed="rId1"/>
          <a:stretch>
            <a:fillRect/>
          </a:stretch>
        </p:blipFill>
        <p:spPr>
          <a:xfrm>
            <a:off x="1654810" y="1174750"/>
            <a:ext cx="8881745" cy="4953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latin typeface="Times New Roman" panose="02020603050405020304" pitchFamily="18" charset="0"/>
                <a:cs typeface="Times New Roman" panose="02020603050405020304" pitchFamily="18" charset="0"/>
              </a:rPr>
              <a:t>Ping of Death</a:t>
            </a:r>
            <a:endParaRPr lang="en-US" sz="2800" b="1">
              <a:latin typeface="Times New Roman" panose="02020603050405020304" pitchFamily="18" charset="0"/>
              <a:cs typeface="Times New Roman" panose="02020603050405020304" pitchFamily="18" charset="0"/>
            </a:endParaRPr>
          </a:p>
        </p:txBody>
      </p:sp>
      <p:pic>
        <p:nvPicPr>
          <p:cNvPr id="4" name="Content Placeholder 3" descr="Ping of death output"/>
          <p:cNvPicPr>
            <a:picLocks noChangeAspect="1"/>
          </p:cNvPicPr>
          <p:nvPr>
            <p:ph idx="1"/>
          </p:nvPr>
        </p:nvPicPr>
        <p:blipFill>
          <a:blip r:embed="rId1"/>
          <a:stretch>
            <a:fillRect/>
          </a:stretch>
        </p:blipFill>
        <p:spPr>
          <a:xfrm>
            <a:off x="1339215" y="1174750"/>
            <a:ext cx="9512935" cy="4953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latin typeface="Times New Roman" panose="02020603050405020304" pitchFamily="18" charset="0"/>
                <a:cs typeface="Times New Roman" panose="02020603050405020304" pitchFamily="18" charset="0"/>
              </a:rPr>
              <a:t>Fail2ban</a:t>
            </a:r>
            <a:endParaRPr lang="en-US" sz="2800" b="1">
              <a:latin typeface="Times New Roman" panose="02020603050405020304" pitchFamily="18" charset="0"/>
              <a:cs typeface="Times New Roman" panose="02020603050405020304" pitchFamily="18" charset="0"/>
            </a:endParaRPr>
          </a:p>
        </p:txBody>
      </p:sp>
      <p:pic>
        <p:nvPicPr>
          <p:cNvPr id="6" name="Content Placeholder 5" descr="fail2ban"/>
          <p:cNvPicPr>
            <a:picLocks noChangeAspect="1"/>
          </p:cNvPicPr>
          <p:nvPr>
            <p:ph idx="1"/>
          </p:nvPr>
        </p:nvPicPr>
        <p:blipFill>
          <a:blip r:embed="rId1"/>
          <a:stretch>
            <a:fillRect/>
          </a:stretch>
        </p:blipFill>
        <p:spPr>
          <a:xfrm>
            <a:off x="1692910" y="1174750"/>
            <a:ext cx="8804910" cy="4953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latin typeface="Times New Roman" panose="02020603050405020304" pitchFamily="18" charset="0"/>
                <a:cs typeface="Times New Roman" panose="02020603050405020304" pitchFamily="18" charset="0"/>
              </a:rPr>
              <a:t>Firewall -iptables</a:t>
            </a:r>
            <a:endParaRPr lang="en-US" sz="2800" b="1">
              <a:latin typeface="Times New Roman" panose="02020603050405020304" pitchFamily="18" charset="0"/>
              <a:cs typeface="Times New Roman" panose="02020603050405020304" pitchFamily="18" charset="0"/>
            </a:endParaRPr>
          </a:p>
        </p:txBody>
      </p:sp>
      <p:pic>
        <p:nvPicPr>
          <p:cNvPr id="4" name="Content Placeholder 3" descr="iptables output ss"/>
          <p:cNvPicPr>
            <a:picLocks noChangeAspect="1"/>
          </p:cNvPicPr>
          <p:nvPr>
            <p:ph idx="1"/>
          </p:nvPr>
        </p:nvPicPr>
        <p:blipFill>
          <a:blip r:embed="rId1"/>
          <a:stretch>
            <a:fillRect/>
          </a:stretch>
        </p:blipFill>
        <p:spPr>
          <a:xfrm>
            <a:off x="1390650" y="1174750"/>
            <a:ext cx="9409430" cy="4953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983615"/>
          </a:xfrm>
        </p:spPr>
        <p:txBody>
          <a:bodyPr/>
          <a:p>
            <a:r>
              <a:rPr lang="en-US" altLang="en-US" sz="2800" b="1">
                <a:latin typeface="Times New Roman" panose="02020603050405020304" pitchFamily="18" charset="0"/>
                <a:cs typeface="Times New Roman" panose="02020603050405020304" pitchFamily="18" charset="0"/>
              </a:rPr>
              <a:t>Testing &amp; Validation</a:t>
            </a:r>
            <a:br>
              <a:rPr lang="en-US" altLang="en-US"/>
            </a:br>
            <a:endParaRPr lang="en-US" altLang="en-US"/>
          </a:p>
        </p:txBody>
      </p:sp>
      <p:sp>
        <p:nvSpPr>
          <p:cNvPr id="3" name="Content Placeholder 2"/>
          <p:cNvSpPr>
            <a:spLocks noGrp="1"/>
          </p:cNvSpPr>
          <p:nvPr>
            <p:ph idx="1"/>
          </p:nvPr>
        </p:nvSpPr>
        <p:spPr/>
        <p:txBody>
          <a:bodyPr/>
          <a:p>
            <a:r>
              <a:rPr lang="en-US" altLang="en-US">
                <a:latin typeface="Times New Roman" panose="02020603050405020304" pitchFamily="18" charset="0"/>
                <a:cs typeface="Times New Roman" panose="02020603050405020304" pitchFamily="18" charset="0"/>
              </a:rPr>
              <a:t>Application accessed via https://todo.sunbeam.local.</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Emails sent and received via mail.sunbeam.local.</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Nagios verified to send alerts upon service failures.</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Snort IDS tested using simulated attacks.</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fail2ban tested with brute-force attempts</a:t>
            </a:r>
            <a:r>
              <a:rPr lang="en-US" altLang="en-US"/>
              <a:t>.</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latin typeface="Times New Roman" panose="02020603050405020304" pitchFamily="18" charset="0"/>
                <a:cs typeface="Times New Roman" panose="02020603050405020304" pitchFamily="18" charset="0"/>
              </a:rPr>
              <a:t>Introduction</a:t>
            </a:r>
            <a:endParaRPr lang="en-US" sz="2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3915" y="1261745"/>
            <a:ext cx="10311765" cy="4097655"/>
          </a:xfrm>
        </p:spPr>
        <p:txBody>
          <a:bodyPr/>
          <a:p>
            <a:r>
              <a:rPr lang="en-US" altLang="en-US">
                <a:latin typeface="Times New Roman" panose="02020603050405020304" pitchFamily="18" charset="0"/>
                <a:cs typeface="Times New Roman" panose="02020603050405020304" pitchFamily="18" charset="0"/>
              </a:rPr>
              <a:t>The goal of this project is to design and implement a secure, multi-layered network architecture that hosts a web-based Flask application, a mail server, and a database server. Security is enforced through the use of iptables firewalls, fail2ban, and Snort IDS. Centralized monitoring is accomplished using Nagios XI to ensure availability, performance, and alertin</a:t>
            </a:r>
            <a:r>
              <a:rPr lang="en-US" altLang="en-US" b="1">
                <a:latin typeface="Times New Roman" panose="02020603050405020304" pitchFamily="18" charset="0"/>
                <a:cs typeface="Times New Roman" panose="02020603050405020304" pitchFamily="18" charset="0"/>
              </a:rPr>
              <a:t>g</a:t>
            </a:r>
            <a:r>
              <a:rPr lang="en-US" altLang="en-US">
                <a:latin typeface="Times New Roman" panose="02020603050405020304" pitchFamily="18" charset="0"/>
                <a:cs typeface="Times New Roman" panose="02020603050405020304" pitchFamily="18" charset="0"/>
              </a:rPr>
              <a:t>.</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sz="2800" b="1">
                <a:latin typeface="Times New Roman" panose="02020603050405020304" pitchFamily="18" charset="0"/>
                <a:cs typeface="Times New Roman" panose="02020603050405020304" pitchFamily="18" charset="0"/>
              </a:rPr>
              <a:t>Tools &amp; Technologies Used</a:t>
            </a:r>
            <a:endParaRPr lang="en-US" altLang="en-US" sz="2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a:lnSpc>
                <a:spcPct val="50000"/>
              </a:lnSpc>
            </a:pPr>
            <a:endParaRPr lang="en-US" altLang="en-US" sz="2800"/>
          </a:p>
          <a:p>
            <a:pPr>
              <a:lnSpc>
                <a:spcPct val="30000"/>
              </a:lnSpc>
            </a:pPr>
            <a:r>
              <a:rPr lang="en-US" altLang="en-US" sz="2800">
                <a:latin typeface="Times New Roman" panose="02020603050405020304" pitchFamily="18" charset="0"/>
                <a:cs typeface="Times New Roman" panose="02020603050405020304" pitchFamily="18" charset="0"/>
              </a:rPr>
              <a:t>Web Application: Flask, Apache2, SSL/TLS</a:t>
            </a:r>
            <a:endParaRPr lang="en-US" altLang="en-US" sz="2800">
              <a:latin typeface="Times New Roman" panose="02020603050405020304" pitchFamily="18" charset="0"/>
              <a:cs typeface="Times New Roman" panose="02020603050405020304" pitchFamily="18" charset="0"/>
            </a:endParaRPr>
          </a:p>
          <a:p>
            <a:pPr>
              <a:lnSpc>
                <a:spcPct val="30000"/>
              </a:lnSpc>
            </a:pPr>
            <a:endParaRPr lang="en-US" altLang="en-US" sz="2800">
              <a:latin typeface="Times New Roman" panose="02020603050405020304" pitchFamily="18" charset="0"/>
              <a:cs typeface="Times New Roman" panose="02020603050405020304" pitchFamily="18" charset="0"/>
            </a:endParaRPr>
          </a:p>
          <a:p>
            <a:pPr>
              <a:lnSpc>
                <a:spcPct val="30000"/>
              </a:lnSpc>
            </a:pPr>
            <a:r>
              <a:rPr lang="en-US" altLang="en-US" sz="2800">
                <a:latin typeface="Times New Roman" panose="02020603050405020304" pitchFamily="18" charset="0"/>
                <a:cs typeface="Times New Roman" panose="02020603050405020304" pitchFamily="18" charset="0"/>
              </a:rPr>
              <a:t>Database: MySQL / PostgreSQL</a:t>
            </a:r>
            <a:endParaRPr lang="en-US" altLang="en-US" sz="2800">
              <a:latin typeface="Times New Roman" panose="02020603050405020304" pitchFamily="18" charset="0"/>
              <a:cs typeface="Times New Roman" panose="02020603050405020304" pitchFamily="18" charset="0"/>
            </a:endParaRPr>
          </a:p>
          <a:p>
            <a:pPr>
              <a:lnSpc>
                <a:spcPct val="30000"/>
              </a:lnSpc>
            </a:pPr>
            <a:endParaRPr lang="en-US" altLang="en-US" sz="2800">
              <a:latin typeface="Times New Roman" panose="02020603050405020304" pitchFamily="18" charset="0"/>
              <a:cs typeface="Times New Roman" panose="02020603050405020304" pitchFamily="18" charset="0"/>
            </a:endParaRPr>
          </a:p>
          <a:p>
            <a:pPr>
              <a:lnSpc>
                <a:spcPct val="30000"/>
              </a:lnSpc>
            </a:pPr>
            <a:r>
              <a:rPr lang="en-US" altLang="en-US" sz="2800">
                <a:latin typeface="Times New Roman" panose="02020603050405020304" pitchFamily="18" charset="0"/>
                <a:cs typeface="Times New Roman" panose="02020603050405020304" pitchFamily="18" charset="0"/>
              </a:rPr>
              <a:t>Mail Server: Postfix, Dovecot, Roundcube</a:t>
            </a:r>
            <a:endParaRPr lang="en-US" altLang="en-US" sz="2800">
              <a:latin typeface="Times New Roman" panose="02020603050405020304" pitchFamily="18" charset="0"/>
              <a:cs typeface="Times New Roman" panose="02020603050405020304" pitchFamily="18" charset="0"/>
            </a:endParaRPr>
          </a:p>
          <a:p>
            <a:pPr>
              <a:lnSpc>
                <a:spcPct val="30000"/>
              </a:lnSpc>
            </a:pPr>
            <a:endParaRPr lang="en-US" altLang="en-US" sz="2800">
              <a:latin typeface="Times New Roman" panose="02020603050405020304" pitchFamily="18" charset="0"/>
              <a:cs typeface="Times New Roman" panose="02020603050405020304" pitchFamily="18" charset="0"/>
            </a:endParaRPr>
          </a:p>
          <a:p>
            <a:pPr>
              <a:lnSpc>
                <a:spcPct val="30000"/>
              </a:lnSpc>
            </a:pPr>
            <a:r>
              <a:rPr lang="en-US" altLang="en-US" sz="2800">
                <a:latin typeface="Times New Roman" panose="02020603050405020304" pitchFamily="18" charset="0"/>
                <a:cs typeface="Times New Roman" panose="02020603050405020304" pitchFamily="18" charset="0"/>
              </a:rPr>
              <a:t>Monitoring: Nagios XI</a:t>
            </a:r>
            <a:endParaRPr lang="en-US" altLang="en-US" sz="2800">
              <a:latin typeface="Times New Roman" panose="02020603050405020304" pitchFamily="18" charset="0"/>
              <a:cs typeface="Times New Roman" panose="02020603050405020304" pitchFamily="18" charset="0"/>
            </a:endParaRPr>
          </a:p>
          <a:p>
            <a:pPr>
              <a:lnSpc>
                <a:spcPct val="30000"/>
              </a:lnSpc>
            </a:pPr>
            <a:endParaRPr lang="en-US" altLang="en-US" sz="2800">
              <a:latin typeface="Times New Roman" panose="02020603050405020304" pitchFamily="18" charset="0"/>
              <a:cs typeface="Times New Roman" panose="02020603050405020304" pitchFamily="18" charset="0"/>
            </a:endParaRPr>
          </a:p>
          <a:p>
            <a:pPr>
              <a:lnSpc>
                <a:spcPct val="30000"/>
              </a:lnSpc>
            </a:pPr>
            <a:r>
              <a:rPr lang="en-US" altLang="en-US" sz="2800">
                <a:latin typeface="Times New Roman" panose="02020603050405020304" pitchFamily="18" charset="0"/>
                <a:cs typeface="Times New Roman" panose="02020603050405020304" pitchFamily="18" charset="0"/>
              </a:rPr>
              <a:t>Security: Snort IDS, fail2ban, iptables</a:t>
            </a:r>
            <a:endParaRPr lang="en-US" altLang="en-US" sz="2800">
              <a:latin typeface="Times New Roman" panose="02020603050405020304" pitchFamily="18" charset="0"/>
              <a:cs typeface="Times New Roman" panose="02020603050405020304" pitchFamily="18" charset="0"/>
            </a:endParaRPr>
          </a:p>
          <a:p>
            <a:pPr>
              <a:lnSpc>
                <a:spcPct val="30000"/>
              </a:lnSpc>
            </a:pPr>
            <a:endParaRPr lang="en-US" altLang="en-US" sz="2800">
              <a:latin typeface="Times New Roman" panose="02020603050405020304" pitchFamily="18" charset="0"/>
              <a:cs typeface="Times New Roman" panose="02020603050405020304" pitchFamily="18" charset="0"/>
            </a:endParaRPr>
          </a:p>
          <a:p>
            <a:pPr>
              <a:lnSpc>
                <a:spcPct val="30000"/>
              </a:lnSpc>
            </a:pPr>
            <a:r>
              <a:rPr lang="en-US" altLang="en-US" sz="2800">
                <a:latin typeface="Times New Roman" panose="02020603050405020304" pitchFamily="18" charset="0"/>
                <a:cs typeface="Times New Roman" panose="02020603050405020304" pitchFamily="18" charset="0"/>
              </a:rPr>
              <a:t>Domain Setup: /etc/hosts or Local DNS</a:t>
            </a:r>
            <a:endParaRPr lang="en-US" altLang="en-US" sz="2800">
              <a:latin typeface="Times New Roman" panose="02020603050405020304" pitchFamily="18" charset="0"/>
              <a:cs typeface="Times New Roman" panose="02020603050405020304" pitchFamily="18" charset="0"/>
            </a:endParaRPr>
          </a:p>
          <a:p>
            <a:pPr>
              <a:lnSpc>
                <a:spcPct val="30000"/>
              </a:lnSpc>
            </a:pPr>
            <a:endParaRPr lang="en-US" altLang="en-US" sz="2800">
              <a:latin typeface="Times New Roman" panose="02020603050405020304" pitchFamily="18" charset="0"/>
              <a:cs typeface="Times New Roman" panose="02020603050405020304" pitchFamily="18" charset="0"/>
            </a:endParaRPr>
          </a:p>
          <a:p>
            <a:pPr>
              <a:lnSpc>
                <a:spcPct val="30000"/>
              </a:lnSpc>
            </a:pPr>
            <a:r>
              <a:rPr lang="en-US" altLang="en-US" sz="2800">
                <a:latin typeface="Times New Roman" panose="02020603050405020304" pitchFamily="18" charset="0"/>
                <a:cs typeface="Times New Roman" panose="02020603050405020304" pitchFamily="18" charset="0"/>
              </a:rPr>
              <a:t>Operating System: Ubuntu Server 20.04 / Debian</a:t>
            </a: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latin typeface="Times New Roman" panose="02020603050405020304" pitchFamily="18" charset="0"/>
                <a:cs typeface="Times New Roman" panose="02020603050405020304" pitchFamily="18" charset="0"/>
              </a:rPr>
              <a:t>Conclusion</a:t>
            </a:r>
            <a:endParaRPr lang="en-US" sz="2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marL="0" indent="0">
              <a:buNone/>
            </a:pPr>
            <a:r>
              <a:rPr lang="en-US" altLang="en-US" sz="2800">
                <a:latin typeface="Times New Roman" panose="02020603050405020304" pitchFamily="18" charset="0"/>
                <a:cs typeface="Times New Roman" panose="02020603050405020304" pitchFamily="18" charset="0"/>
              </a:rPr>
              <a:t>The project successfully delivers a secure, monitored, and fault-tolerant infrastructure for deploying a web application. By segmenting the network using a DMZ and private zones, and applying layered security with Snort IDS, fail2ban, and iptables, the system is resilient to attacks and failures. Monitoring through Nagios ensures proactive issue detection and alertin</a:t>
            </a:r>
            <a:r>
              <a:rPr lang="en-US" altLang="en-US">
                <a:latin typeface="Times New Roman" panose="02020603050405020304" pitchFamily="18" charset="0"/>
                <a:cs typeface="Times New Roman" panose="02020603050405020304" pitchFamily="18" charset="0"/>
              </a:rPr>
              <a:t>g.</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itle 5"/>
          <p:cNvSpPr>
            <a:spLocks noGrp="1"/>
          </p:cNvSpPr>
          <p:nvPr>
            <p:ph type="title"/>
          </p:nvPr>
        </p:nvSpPr>
        <p:spPr>
          <a:xfrm>
            <a:off x="524510" y="2672080"/>
            <a:ext cx="10972800" cy="582613"/>
          </a:xfrm>
        </p:spPr>
        <p:txBody>
          <a:bodyPr/>
          <a:p>
            <a:r>
              <a:rPr lang="en-US"/>
              <a:t>                           </a:t>
            </a:r>
            <a:r>
              <a:rPr lang="en-US" sz="4400">
                <a:latin typeface="Times New Roman" panose="02020603050405020304" pitchFamily="18" charset="0"/>
                <a:cs typeface="Times New Roman" panose="02020603050405020304" pitchFamily="18" charset="0"/>
              </a:rPr>
              <a:t>Thank     You</a:t>
            </a:r>
            <a:endParaRPr lang="en-US" sz="44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latin typeface="Times New Roman" panose="02020603050405020304" pitchFamily="18" charset="0"/>
                <a:cs typeface="Times New Roman" panose="02020603050405020304" pitchFamily="18" charset="0"/>
              </a:rPr>
              <a:t>Objective</a:t>
            </a:r>
            <a:endParaRPr lang="en-US" sz="2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a:buClr>
                <a:srgbClr val="000000"/>
              </a:buClr>
              <a:buFont typeface="Arial" panose="020B0604020202020204" pitchFamily="34" charset="0"/>
              <a:buChar char="•"/>
            </a:pPr>
            <a:r>
              <a:rPr lang="en-US" altLang="en-US"/>
              <a:t> </a:t>
            </a:r>
            <a:r>
              <a:rPr lang="en-US" altLang="en-US">
                <a:latin typeface="Times New Roman" panose="02020603050405020304" pitchFamily="18" charset="0"/>
                <a:cs typeface="Times New Roman" panose="02020603050405020304" pitchFamily="18" charset="0"/>
              </a:rPr>
              <a:t>Deploy a web application in a secure DMZ.</a:t>
            </a:r>
            <a:endParaRPr lang="en-US" altLang="en-US">
              <a:latin typeface="Times New Roman" panose="02020603050405020304" pitchFamily="18" charset="0"/>
              <a:cs typeface="Times New Roman" panose="02020603050405020304" pitchFamily="18" charset="0"/>
            </a:endParaRPr>
          </a:p>
          <a:p>
            <a:pPr>
              <a:buClr>
                <a:srgbClr val="000000"/>
              </a:buClr>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 Setup and secure mail and database servers.</a:t>
            </a:r>
            <a:endParaRPr lang="en-US" altLang="en-US">
              <a:latin typeface="Times New Roman" panose="02020603050405020304" pitchFamily="18" charset="0"/>
              <a:cs typeface="Times New Roman" panose="02020603050405020304" pitchFamily="18" charset="0"/>
            </a:endParaRPr>
          </a:p>
          <a:p>
            <a:pPr>
              <a:buClr>
                <a:srgbClr val="000000"/>
              </a:buClr>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 Monitor system services using Nagios XI.</a:t>
            </a:r>
            <a:endParaRPr lang="en-US" altLang="en-US">
              <a:latin typeface="Times New Roman" panose="02020603050405020304" pitchFamily="18" charset="0"/>
              <a:cs typeface="Times New Roman" panose="02020603050405020304" pitchFamily="18" charset="0"/>
            </a:endParaRPr>
          </a:p>
          <a:p>
            <a:pPr>
              <a:buClr>
                <a:srgbClr val="000000"/>
              </a:buClr>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 Implement intrusion detection and SSH protection.</a:t>
            </a:r>
            <a:endParaRPr lang="en-US" altLang="en-US">
              <a:latin typeface="Times New Roman" panose="02020603050405020304" pitchFamily="18" charset="0"/>
              <a:cs typeface="Times New Roman" panose="02020603050405020304" pitchFamily="18" charset="0"/>
            </a:endParaRPr>
          </a:p>
          <a:p>
            <a:pPr>
              <a:buClr>
                <a:srgbClr val="000000"/>
              </a:buClr>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 Use </a:t>
            </a:r>
            <a:r>
              <a:rPr lang="en-US" altLang="en-US">
                <a:solidFill>
                  <a:schemeClr val="tx1"/>
                </a:solidFill>
                <a:latin typeface="Times New Roman" panose="02020603050405020304" pitchFamily="18" charset="0"/>
                <a:cs typeface="Times New Roman" panose="02020603050405020304" pitchFamily="18" charset="0"/>
              </a:rPr>
              <a:t>iptables </a:t>
            </a:r>
            <a:r>
              <a:rPr lang="en-US" altLang="en-US">
                <a:latin typeface="Times New Roman" panose="02020603050405020304" pitchFamily="18" charset="0"/>
                <a:cs typeface="Times New Roman" panose="02020603050405020304" pitchFamily="18" charset="0"/>
              </a:rPr>
              <a:t>to enforce network-level access restrictions.</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latin typeface="Times New Roman" panose="02020603050405020304" pitchFamily="18" charset="0"/>
                <a:cs typeface="Times New Roman" panose="02020603050405020304" pitchFamily="18" charset="0"/>
              </a:rPr>
              <a:t>Network Architecture</a:t>
            </a:r>
            <a:endParaRPr lang="en-US" sz="2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0000" lnSpcReduction="10000"/>
          </a:bodyPr>
          <a:p>
            <a:pPr>
              <a:buClr>
                <a:srgbClr val="000000"/>
              </a:buClr>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 DMZ Network:</a:t>
            </a:r>
            <a:endParaRPr lang="en-US" altLang="en-US">
              <a:latin typeface="Times New Roman" panose="02020603050405020304" pitchFamily="18" charset="0"/>
              <a:cs typeface="Times New Roman" panose="02020603050405020304" pitchFamily="18" charset="0"/>
            </a:endParaRPr>
          </a:p>
          <a:p>
            <a:pPr marL="0" indent="0">
              <a:buClr>
                <a:srgbClr val="000000"/>
              </a:buClr>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Web Server: Hosts the Flask-based TODO app</a:t>
            </a:r>
            <a:endParaRPr lang="en-US" altLang="en-US">
              <a:latin typeface="Times New Roman" panose="02020603050405020304" pitchFamily="18" charset="0"/>
              <a:cs typeface="Times New Roman" panose="02020603050405020304" pitchFamily="18" charset="0"/>
            </a:endParaRPr>
          </a:p>
          <a:p>
            <a:pPr marL="0" indent="0">
              <a:buClr>
                <a:srgbClr val="000000"/>
              </a:buClr>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Mail Server: Manages internal mail using Postfix and Dovecot</a:t>
            </a:r>
            <a:endParaRPr lang="en-US" altLang="en-US">
              <a:latin typeface="Times New Roman" panose="02020603050405020304" pitchFamily="18" charset="0"/>
              <a:cs typeface="Times New Roman" panose="02020603050405020304" pitchFamily="18" charset="0"/>
            </a:endParaRPr>
          </a:p>
          <a:p>
            <a:pPr>
              <a:buClr>
                <a:srgbClr val="000000"/>
              </a:buClr>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 Private Network:</a:t>
            </a:r>
            <a:endParaRPr lang="en-US" altLang="en-US">
              <a:latin typeface="Times New Roman" panose="02020603050405020304" pitchFamily="18" charset="0"/>
              <a:cs typeface="Times New Roman" panose="02020603050405020304" pitchFamily="18" charset="0"/>
            </a:endParaRPr>
          </a:p>
          <a:p>
            <a:pPr marL="0" indent="0">
              <a:buClr>
                <a:srgbClr val="000000"/>
              </a:buClr>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Database Server: Accessible only from Web Server via iptables</a:t>
            </a:r>
            <a:endParaRPr lang="en-US" altLang="en-US">
              <a:latin typeface="Times New Roman" panose="02020603050405020304" pitchFamily="18" charset="0"/>
              <a:cs typeface="Times New Roman" panose="02020603050405020304" pitchFamily="18" charset="0"/>
            </a:endParaRPr>
          </a:p>
          <a:p>
            <a:pPr>
              <a:buClr>
                <a:srgbClr val="000000"/>
              </a:buClr>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 Monitoring Network:</a:t>
            </a:r>
            <a:endParaRPr lang="en-US" altLang="en-US">
              <a:latin typeface="Times New Roman" panose="02020603050405020304" pitchFamily="18" charset="0"/>
              <a:cs typeface="Times New Roman" panose="02020603050405020304" pitchFamily="18" charset="0"/>
            </a:endParaRPr>
          </a:p>
          <a:p>
            <a:pPr marL="0" indent="0">
              <a:buClr>
                <a:srgbClr val="000000"/>
              </a:buClr>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Nagios XI: Monitors all critical services and sends alerts</a:t>
            </a:r>
            <a:endParaRPr lang="en-US" altLang="en-US">
              <a:latin typeface="Times New Roman" panose="02020603050405020304" pitchFamily="18" charset="0"/>
              <a:cs typeface="Times New Roman" panose="02020603050405020304" pitchFamily="18" charset="0"/>
            </a:endParaRPr>
          </a:p>
          <a:p>
            <a:pPr>
              <a:buClr>
                <a:srgbClr val="000000"/>
              </a:buClr>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 Security Tools:</a:t>
            </a:r>
            <a:endParaRPr lang="en-US" altLang="en-US">
              <a:latin typeface="Times New Roman" panose="02020603050405020304" pitchFamily="18" charset="0"/>
              <a:cs typeface="Times New Roman" panose="02020603050405020304" pitchFamily="18" charset="0"/>
            </a:endParaRPr>
          </a:p>
          <a:p>
            <a:pPr marL="0" indent="0">
              <a:buClr>
                <a:srgbClr val="000000"/>
              </a:buClr>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iptables: Restricts network access</a:t>
            </a:r>
            <a:endParaRPr lang="en-US" altLang="en-US">
              <a:latin typeface="Times New Roman" panose="02020603050405020304" pitchFamily="18" charset="0"/>
              <a:cs typeface="Times New Roman" panose="02020603050405020304" pitchFamily="18" charset="0"/>
            </a:endParaRPr>
          </a:p>
          <a:p>
            <a:pPr marL="0" indent="0">
              <a:buClr>
                <a:srgbClr val="000000"/>
              </a:buClr>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Snort IDS: Detects network intrusions</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309245" y="140970"/>
            <a:ext cx="4916805" cy="956310"/>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r>
              <a:rPr lang="en-US" sz="2800" dirty="0">
                <a:latin typeface="Times New Roman" panose="02020603050405020304" pitchFamily="18" charset="0"/>
                <a:cs typeface="Times New Roman" panose="02020603050405020304" pitchFamily="18" charset="0"/>
              </a:rPr>
              <a:t>Architecture Diagram</a:t>
            </a:r>
            <a:r>
              <a:rPr lang="en-US" dirty="0"/>
              <a:t> :</a:t>
            </a:r>
            <a:endParaRPr lang="en-US" dirty="0"/>
          </a:p>
          <a:p>
            <a:pPr algn="ctr"/>
            <a:endParaRPr lang="en-IN" dirty="0"/>
          </a:p>
        </p:txBody>
      </p:sp>
      <p:pic>
        <p:nvPicPr>
          <p:cNvPr id="14" name="Picture 13" descr="ChatGPT Image Sep 4, 2025, 12_58_44 PM"/>
          <p:cNvPicPr>
            <a:picLocks noChangeAspect="1"/>
          </p:cNvPicPr>
          <p:nvPr/>
        </p:nvPicPr>
        <p:blipFill>
          <a:blip r:embed="rId1"/>
          <a:stretch>
            <a:fillRect/>
          </a:stretch>
        </p:blipFill>
        <p:spPr>
          <a:xfrm>
            <a:off x="910590" y="979170"/>
            <a:ext cx="10575290" cy="42799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latin typeface="Times New Roman" panose="02020603050405020304" pitchFamily="18" charset="0"/>
                <a:cs typeface="Times New Roman" panose="02020603050405020304" pitchFamily="18" charset="0"/>
              </a:rPr>
              <a:t>Web Application Setup</a:t>
            </a:r>
            <a:endParaRPr lang="en-US" sz="28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a:buClr>
                <a:srgbClr val="000000"/>
              </a:buClr>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 </a:t>
            </a:r>
            <a:r>
              <a:rPr lang="en-US" altLang="en-US" sz="2800">
                <a:latin typeface="Times New Roman" panose="02020603050405020304" pitchFamily="18" charset="0"/>
                <a:cs typeface="Times New Roman" panose="02020603050405020304" pitchFamily="18" charset="0"/>
              </a:rPr>
              <a:t>Cloned from GitHub: https://github.com/sunbeam-ditiss/KartvyaPath-Project.git</a:t>
            </a:r>
            <a:endParaRPr lang="en-US" altLang="en-US" sz="2800">
              <a:latin typeface="Times New Roman" panose="02020603050405020304" pitchFamily="18" charset="0"/>
              <a:cs typeface="Times New Roman" panose="02020603050405020304" pitchFamily="18" charset="0"/>
            </a:endParaRPr>
          </a:p>
          <a:p>
            <a:pPr>
              <a:buClr>
                <a:srgbClr val="000000"/>
              </a:buClr>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 Flask app deployed on Apache2/Nginx</a:t>
            </a:r>
            <a:endParaRPr lang="en-US" altLang="en-US" sz="2800">
              <a:latin typeface="Times New Roman" panose="02020603050405020304" pitchFamily="18" charset="0"/>
              <a:cs typeface="Times New Roman" panose="02020603050405020304" pitchFamily="18" charset="0"/>
            </a:endParaRPr>
          </a:p>
          <a:p>
            <a:pPr>
              <a:buClr>
                <a:srgbClr val="000000"/>
              </a:buClr>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 HTTPS setup with certificates for todo.sunbeam.local</a:t>
            </a:r>
            <a:endParaRPr lang="en-US" altLang="en-US" sz="2800">
              <a:latin typeface="Times New Roman" panose="02020603050405020304" pitchFamily="18" charset="0"/>
              <a:cs typeface="Times New Roman" panose="02020603050405020304" pitchFamily="18" charset="0"/>
            </a:endParaRPr>
          </a:p>
          <a:p>
            <a:pPr>
              <a:buClr>
                <a:srgbClr val="000000"/>
              </a:buClr>
              <a:buFont typeface="Arial" panose="020B0604020202020204" pitchFamily="34" charset="0"/>
              <a:buChar char="•"/>
            </a:pPr>
            <a:r>
              <a:rPr lang="en-US" altLang="en-US" sz="2800">
                <a:latin typeface="Times New Roman" panose="02020603050405020304" pitchFamily="18" charset="0"/>
                <a:cs typeface="Times New Roman" panose="02020603050405020304" pitchFamily="18" charset="0"/>
              </a:rPr>
              <a:t> Connected securely to DB Server</a:t>
            </a: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web server page"/>
          <p:cNvPicPr>
            <a:picLocks noChangeAspect="1"/>
          </p:cNvPicPr>
          <p:nvPr>
            <p:ph idx="4294967295"/>
          </p:nvPr>
        </p:nvPicPr>
        <p:blipFill>
          <a:blip r:embed="rId1"/>
          <a:stretch>
            <a:fillRect/>
          </a:stretch>
        </p:blipFill>
        <p:spPr>
          <a:xfrm>
            <a:off x="1810385" y="930910"/>
            <a:ext cx="8216265" cy="466280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sz="2800" b="1">
                <a:latin typeface="Times New Roman" panose="02020603050405020304" pitchFamily="18" charset="0"/>
                <a:cs typeface="Times New Roman" panose="02020603050405020304" pitchFamily="18" charset="0"/>
                <a:sym typeface="+mn-ea"/>
              </a:rPr>
              <a:t>Mail Server Setup</a:t>
            </a:r>
            <a:endParaRPr lang="en-US" sz="2800"/>
          </a:p>
        </p:txBody>
      </p:sp>
      <p:sp>
        <p:nvSpPr>
          <p:cNvPr id="3" name="Content Placeholder 2"/>
          <p:cNvSpPr>
            <a:spLocks noGrp="1"/>
          </p:cNvSpPr>
          <p:nvPr>
            <p:ph idx="1"/>
          </p:nvPr>
        </p:nvSpPr>
        <p:spPr/>
        <p:txBody>
          <a:bodyPr/>
          <a:p>
            <a:r>
              <a:rPr lang="en-US" altLang="en-US" sz="2800">
                <a:latin typeface="Times New Roman" panose="02020603050405020304" pitchFamily="18" charset="0"/>
                <a:cs typeface="Times New Roman" panose="02020603050405020304" pitchFamily="18" charset="0"/>
              </a:rPr>
              <a:t>Tools used: Postfix + Dovecot</a:t>
            </a:r>
            <a:endParaRPr lang="en-US" altLang="en-US" sz="280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Times New Roman" panose="02020603050405020304" pitchFamily="18" charset="0"/>
              </a:rPr>
              <a:t>Domain: sunbeam.local</a:t>
            </a:r>
            <a:endParaRPr lang="en-US" altLang="en-US" sz="280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Times New Roman" panose="02020603050405020304" pitchFamily="18" charset="0"/>
              </a:rPr>
              <a:t>Webmail client: Roundcube</a:t>
            </a:r>
            <a:endParaRPr lang="en-US" altLang="en-US" sz="280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Times New Roman" panose="02020603050405020304" pitchFamily="18" charset="0"/>
              </a:rPr>
              <a:t>Accessible at: http://mail.sunbeam.local</a:t>
            </a:r>
            <a:endParaRPr lang="en-US" altLang="en-US" sz="2800">
              <a:latin typeface="Times New Roman" panose="02020603050405020304" pitchFamily="18" charset="0"/>
              <a:cs typeface="Times New Roman" panose="02020603050405020304" pitchFamily="18" charset="0"/>
            </a:endParaRPr>
          </a:p>
          <a:p>
            <a:r>
              <a:rPr lang="en-US" altLang="en-US" sz="2800">
                <a:latin typeface="Times New Roman" panose="02020603050405020304" pitchFamily="18" charset="0"/>
                <a:cs typeface="Times New Roman" panose="02020603050405020304" pitchFamily="18" charset="0"/>
              </a:rPr>
              <a:t>Two test user accounts created</a:t>
            </a:r>
            <a:endParaRPr lang="en-US" altLang="en-US"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mailserver output"/>
          <p:cNvPicPr>
            <a:picLocks noChangeAspect="1"/>
          </p:cNvPicPr>
          <p:nvPr>
            <p:ph idx="4294967295"/>
          </p:nvPr>
        </p:nvPicPr>
        <p:blipFill>
          <a:blip r:embed="rId1"/>
          <a:stretch>
            <a:fillRect/>
          </a:stretch>
        </p:blipFill>
        <p:spPr>
          <a:xfrm>
            <a:off x="563245" y="635635"/>
            <a:ext cx="10843260" cy="4953000"/>
          </a:xfrm>
          <a:prstGeom prst="rect">
            <a:avLst/>
          </a:prstGeom>
        </p:spPr>
      </p:pic>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3890</Words>
  <Application>WPS Presentation</Application>
  <PresentationFormat>Widescreen</PresentationFormat>
  <Paragraphs>117</Paragraphs>
  <Slides>22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Arial</vt:lpstr>
      <vt:lpstr>SimSun</vt:lpstr>
      <vt:lpstr>Wingdings</vt:lpstr>
      <vt:lpstr>Times New Roman</vt:lpstr>
      <vt:lpstr>Microsoft YaHei</vt:lpstr>
      <vt:lpstr>Arial Unicode MS</vt:lpstr>
      <vt:lpstr>Calibri</vt:lpstr>
      <vt:lpstr>Blue Waves</vt:lpstr>
      <vt:lpstr>Project Title :-</vt:lpstr>
      <vt:lpstr>Introduction</vt:lpstr>
      <vt:lpstr>Objective</vt:lpstr>
      <vt:lpstr>Network Architecture</vt:lpstr>
      <vt:lpstr>PowerPoint 演示文稿</vt:lpstr>
      <vt:lpstr>Web Application Setup</vt:lpstr>
      <vt:lpstr>PowerPoint 演示文稿</vt:lpstr>
      <vt:lpstr>Mail Server Setup</vt:lpstr>
      <vt:lpstr>PowerPoint 演示文稿</vt:lpstr>
      <vt:lpstr>Database Server Configuration</vt:lpstr>
      <vt:lpstr>Monitoring with Nagios XI</vt:lpstr>
      <vt:lpstr>PowerPoint 演示文稿</vt:lpstr>
      <vt:lpstr>Security Hardening</vt:lpstr>
      <vt:lpstr> Syn flood </vt:lpstr>
      <vt:lpstr>Ping flood</vt:lpstr>
      <vt:lpstr>Ping of Death</vt:lpstr>
      <vt:lpstr>Fail2ban</vt:lpstr>
      <vt:lpstr>Firewall -iptables</vt:lpstr>
      <vt:lpstr>Testing &amp; Validation </vt:lpstr>
      <vt:lpstr>Tools &amp; Technologies Used</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sanghamitra97@outlook.com</dc:creator>
  <cp:lastModifiedBy>Astha Bhende</cp:lastModifiedBy>
  <cp:revision>15</cp:revision>
  <dcterms:created xsi:type="dcterms:W3CDTF">2024-08-13T11:22:00Z</dcterms:created>
  <dcterms:modified xsi:type="dcterms:W3CDTF">2025-10-06T05:11:34Z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C7658BEFDBE54C8A9012BE2B3F277012_12</vt:lpwstr>
  </property>
  <property fmtid="{D5CDD505-2E9C-101B-9397-08002B2CF9AE}" pid="3" name="KSOProductBuildVer">
    <vt:lpwstr>1033-12.2.0.22549</vt:lpwstr>
  </property>
</Properties>
</file>