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3" r:id="rId1"/>
  </p:sldMasterIdLst>
  <p:sldIdLst>
    <p:sldId id="257" r:id="rId2"/>
    <p:sldId id="256" r:id="rId3"/>
    <p:sldId id="258" r:id="rId4"/>
    <p:sldId id="259" r:id="rId5"/>
    <p:sldId id="262" r:id="rId6"/>
    <p:sldId id="266" r:id="rId7"/>
    <p:sldId id="261" r:id="rId8"/>
    <p:sldId id="260" r:id="rId9"/>
    <p:sldId id="265" r:id="rId10"/>
    <p:sldId id="263" r:id="rId11"/>
    <p:sldId id="267"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hamesh Pawar" userId="d2adea04bc3122f3" providerId="LiveId" clId="{FD672CCC-09CC-4BA5-AEEC-C45FF0473A21}"/>
    <pc:docChg chg="addSld modSld sldOrd">
      <pc:chgData name="Prathamesh Pawar" userId="d2adea04bc3122f3" providerId="LiveId" clId="{FD672CCC-09CC-4BA5-AEEC-C45FF0473A21}" dt="2024-08-16T12:29:05.829" v="28"/>
      <pc:docMkLst>
        <pc:docMk/>
      </pc:docMkLst>
      <pc:sldChg chg="ord">
        <pc:chgData name="Prathamesh Pawar" userId="d2adea04bc3122f3" providerId="LiveId" clId="{FD672CCC-09CC-4BA5-AEEC-C45FF0473A21}" dt="2024-08-16T12:29:05.829" v="28"/>
        <pc:sldMkLst>
          <pc:docMk/>
          <pc:sldMk cId="187591685" sldId="265"/>
        </pc:sldMkLst>
      </pc:sldChg>
      <pc:sldChg chg="modSp new mod">
        <pc:chgData name="Prathamesh Pawar" userId="d2adea04bc3122f3" providerId="LiveId" clId="{FD672CCC-09CC-4BA5-AEEC-C45FF0473A21}" dt="2024-08-16T08:59:15.047" v="26" actId="20577"/>
        <pc:sldMkLst>
          <pc:docMk/>
          <pc:sldMk cId="3314558566" sldId="267"/>
        </pc:sldMkLst>
        <pc:spChg chg="mod">
          <ac:chgData name="Prathamesh Pawar" userId="d2adea04bc3122f3" providerId="LiveId" clId="{FD672CCC-09CC-4BA5-AEEC-C45FF0473A21}" dt="2024-08-16T08:59:15.047" v="26" actId="20577"/>
          <ac:spMkLst>
            <pc:docMk/>
            <pc:sldMk cId="3314558566" sldId="267"/>
            <ac:spMk id="2" creationId="{8C08B573-39ED-7299-1177-41A111252C2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541770-07E2-4C89-85A8-30091B107E31}"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EE3CBC-772F-487E-A3C8-EB130F63763B}" type="slidenum">
              <a:rPr lang="en-IN" smtClean="0"/>
              <a:t>‹#›</a:t>
            </a:fld>
            <a:endParaRPr lang="en-IN"/>
          </a:p>
        </p:txBody>
      </p:sp>
    </p:spTree>
    <p:extLst>
      <p:ext uri="{BB962C8B-B14F-4D97-AF65-F5344CB8AC3E}">
        <p14:creationId xmlns:p14="http://schemas.microsoft.com/office/powerpoint/2010/main" val="352246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541770-07E2-4C89-85A8-30091B107E31}" type="datetimeFigureOut">
              <a:rPr lang="en-IN" smtClean="0"/>
              <a:t>16-08-2024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EE3CBC-772F-487E-A3C8-EB130F63763B}" type="slidenum">
              <a:rPr lang="en-IN" smtClean="0"/>
              <a:t>‹#›</a:t>
            </a:fld>
            <a:endParaRPr lang="en-IN"/>
          </a:p>
        </p:txBody>
      </p:sp>
    </p:spTree>
    <p:extLst>
      <p:ext uri="{BB962C8B-B14F-4D97-AF65-F5344CB8AC3E}">
        <p14:creationId xmlns:p14="http://schemas.microsoft.com/office/powerpoint/2010/main" val="2199028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4541770-07E2-4C89-85A8-30091B107E31}"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EE3CBC-772F-487E-A3C8-EB130F63763B}" type="slidenum">
              <a:rPr lang="en-IN" smtClean="0"/>
              <a:t>‹#›</a:t>
            </a:fld>
            <a:endParaRPr lang="en-IN"/>
          </a:p>
        </p:txBody>
      </p:sp>
    </p:spTree>
    <p:extLst>
      <p:ext uri="{BB962C8B-B14F-4D97-AF65-F5344CB8AC3E}">
        <p14:creationId xmlns:p14="http://schemas.microsoft.com/office/powerpoint/2010/main" val="802670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4541770-07E2-4C89-85A8-30091B107E31}"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EE3CBC-772F-487E-A3C8-EB130F63763B}"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867678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541770-07E2-4C89-85A8-30091B107E31}"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EE3CBC-772F-487E-A3C8-EB130F63763B}" type="slidenum">
              <a:rPr lang="en-IN" smtClean="0"/>
              <a:t>‹#›</a:t>
            </a:fld>
            <a:endParaRPr lang="en-IN"/>
          </a:p>
        </p:txBody>
      </p:sp>
    </p:spTree>
    <p:extLst>
      <p:ext uri="{BB962C8B-B14F-4D97-AF65-F5344CB8AC3E}">
        <p14:creationId xmlns:p14="http://schemas.microsoft.com/office/powerpoint/2010/main" val="10856088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4541770-07E2-4C89-85A8-30091B107E31}" type="datetimeFigureOut">
              <a:rPr lang="en-IN" smtClean="0"/>
              <a:t>16-08-2024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EE3CBC-772F-487E-A3C8-EB130F63763B}" type="slidenum">
              <a:rPr lang="en-IN" smtClean="0"/>
              <a:t>‹#›</a:t>
            </a:fld>
            <a:endParaRPr lang="en-IN"/>
          </a:p>
        </p:txBody>
      </p:sp>
    </p:spTree>
    <p:extLst>
      <p:ext uri="{BB962C8B-B14F-4D97-AF65-F5344CB8AC3E}">
        <p14:creationId xmlns:p14="http://schemas.microsoft.com/office/powerpoint/2010/main" val="4070043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4541770-07E2-4C89-85A8-30091B107E31}" type="datetimeFigureOut">
              <a:rPr lang="en-IN" smtClean="0"/>
              <a:t>16-08-2024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EE3CBC-772F-487E-A3C8-EB130F63763B}" type="slidenum">
              <a:rPr lang="en-IN" smtClean="0"/>
              <a:t>‹#›</a:t>
            </a:fld>
            <a:endParaRPr lang="en-IN"/>
          </a:p>
        </p:txBody>
      </p:sp>
    </p:spTree>
    <p:extLst>
      <p:ext uri="{BB962C8B-B14F-4D97-AF65-F5344CB8AC3E}">
        <p14:creationId xmlns:p14="http://schemas.microsoft.com/office/powerpoint/2010/main" val="9846497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541770-07E2-4C89-85A8-30091B107E31}"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EE3CBC-772F-487E-A3C8-EB130F63763B}" type="slidenum">
              <a:rPr lang="en-IN" smtClean="0"/>
              <a:t>‹#›</a:t>
            </a:fld>
            <a:endParaRPr lang="en-IN"/>
          </a:p>
        </p:txBody>
      </p:sp>
    </p:spTree>
    <p:extLst>
      <p:ext uri="{BB962C8B-B14F-4D97-AF65-F5344CB8AC3E}">
        <p14:creationId xmlns:p14="http://schemas.microsoft.com/office/powerpoint/2010/main" val="1557423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541770-07E2-4C89-85A8-30091B107E31}"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EE3CBC-772F-487E-A3C8-EB130F63763B}" type="slidenum">
              <a:rPr lang="en-IN" smtClean="0"/>
              <a:t>‹#›</a:t>
            </a:fld>
            <a:endParaRPr lang="en-IN"/>
          </a:p>
        </p:txBody>
      </p:sp>
    </p:spTree>
    <p:extLst>
      <p:ext uri="{BB962C8B-B14F-4D97-AF65-F5344CB8AC3E}">
        <p14:creationId xmlns:p14="http://schemas.microsoft.com/office/powerpoint/2010/main" val="3352567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4541770-07E2-4C89-85A8-30091B107E31}"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EE3CBC-772F-487E-A3C8-EB130F63763B}" type="slidenum">
              <a:rPr lang="en-IN" smtClean="0"/>
              <a:t>‹#›</a:t>
            </a:fld>
            <a:endParaRPr lang="en-IN"/>
          </a:p>
        </p:txBody>
      </p:sp>
    </p:spTree>
    <p:extLst>
      <p:ext uri="{BB962C8B-B14F-4D97-AF65-F5344CB8AC3E}">
        <p14:creationId xmlns:p14="http://schemas.microsoft.com/office/powerpoint/2010/main" val="2203899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541770-07E2-4C89-85A8-30091B107E31}"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EE3CBC-772F-487E-A3C8-EB130F63763B}" type="slidenum">
              <a:rPr lang="en-IN" smtClean="0"/>
              <a:t>‹#›</a:t>
            </a:fld>
            <a:endParaRPr lang="en-IN"/>
          </a:p>
        </p:txBody>
      </p:sp>
    </p:spTree>
    <p:extLst>
      <p:ext uri="{BB962C8B-B14F-4D97-AF65-F5344CB8AC3E}">
        <p14:creationId xmlns:p14="http://schemas.microsoft.com/office/powerpoint/2010/main" val="31035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541770-07E2-4C89-85A8-30091B107E31}" type="datetimeFigureOut">
              <a:rPr lang="en-IN" smtClean="0"/>
              <a:t>16-08-2024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EE3CBC-772F-487E-A3C8-EB130F63763B}" type="slidenum">
              <a:rPr lang="en-IN" smtClean="0"/>
              <a:t>‹#›</a:t>
            </a:fld>
            <a:endParaRPr lang="en-IN"/>
          </a:p>
        </p:txBody>
      </p:sp>
    </p:spTree>
    <p:extLst>
      <p:ext uri="{BB962C8B-B14F-4D97-AF65-F5344CB8AC3E}">
        <p14:creationId xmlns:p14="http://schemas.microsoft.com/office/powerpoint/2010/main" val="2126711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541770-07E2-4C89-85A8-30091B107E31}" type="datetimeFigureOut">
              <a:rPr lang="en-IN" smtClean="0"/>
              <a:t>16-08-2024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EE3CBC-772F-487E-A3C8-EB130F63763B}" type="slidenum">
              <a:rPr lang="en-IN" smtClean="0"/>
              <a:t>‹#›</a:t>
            </a:fld>
            <a:endParaRPr lang="en-IN"/>
          </a:p>
        </p:txBody>
      </p:sp>
    </p:spTree>
    <p:extLst>
      <p:ext uri="{BB962C8B-B14F-4D97-AF65-F5344CB8AC3E}">
        <p14:creationId xmlns:p14="http://schemas.microsoft.com/office/powerpoint/2010/main" val="1903268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4541770-07E2-4C89-85A8-30091B107E31}" type="datetimeFigureOut">
              <a:rPr lang="en-IN" smtClean="0"/>
              <a:t>16-08-2024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CEE3CBC-772F-487E-A3C8-EB130F63763B}" type="slidenum">
              <a:rPr lang="en-IN" smtClean="0"/>
              <a:t>‹#›</a:t>
            </a:fld>
            <a:endParaRPr lang="en-IN"/>
          </a:p>
        </p:txBody>
      </p:sp>
    </p:spTree>
    <p:extLst>
      <p:ext uri="{BB962C8B-B14F-4D97-AF65-F5344CB8AC3E}">
        <p14:creationId xmlns:p14="http://schemas.microsoft.com/office/powerpoint/2010/main" val="1061056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4541770-07E2-4C89-85A8-30091B107E31}" type="datetimeFigureOut">
              <a:rPr lang="en-IN" smtClean="0"/>
              <a:t>16-08-2024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CEE3CBC-772F-487E-A3C8-EB130F63763B}" type="slidenum">
              <a:rPr lang="en-IN" smtClean="0"/>
              <a:t>‹#›</a:t>
            </a:fld>
            <a:endParaRPr lang="en-IN"/>
          </a:p>
        </p:txBody>
      </p:sp>
    </p:spTree>
    <p:extLst>
      <p:ext uri="{BB962C8B-B14F-4D97-AF65-F5344CB8AC3E}">
        <p14:creationId xmlns:p14="http://schemas.microsoft.com/office/powerpoint/2010/main" val="128609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4541770-07E2-4C89-85A8-30091B107E31}" type="datetimeFigureOut">
              <a:rPr lang="en-IN" smtClean="0"/>
              <a:t>16-08-2024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CEE3CBC-772F-487E-A3C8-EB130F63763B}" type="slidenum">
              <a:rPr lang="en-IN" smtClean="0"/>
              <a:t>‹#›</a:t>
            </a:fld>
            <a:endParaRPr lang="en-IN"/>
          </a:p>
        </p:txBody>
      </p:sp>
    </p:spTree>
    <p:extLst>
      <p:ext uri="{BB962C8B-B14F-4D97-AF65-F5344CB8AC3E}">
        <p14:creationId xmlns:p14="http://schemas.microsoft.com/office/powerpoint/2010/main" val="1155754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541770-07E2-4C89-85A8-30091B107E31}" type="datetimeFigureOut">
              <a:rPr lang="en-IN" smtClean="0"/>
              <a:t>16-08-2024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EE3CBC-772F-487E-A3C8-EB130F63763B}" type="slidenum">
              <a:rPr lang="en-IN" smtClean="0"/>
              <a:t>‹#›</a:t>
            </a:fld>
            <a:endParaRPr lang="en-IN"/>
          </a:p>
        </p:txBody>
      </p:sp>
    </p:spTree>
    <p:extLst>
      <p:ext uri="{BB962C8B-B14F-4D97-AF65-F5344CB8AC3E}">
        <p14:creationId xmlns:p14="http://schemas.microsoft.com/office/powerpoint/2010/main" val="1478221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4541770-07E2-4C89-85A8-30091B107E31}" type="datetimeFigureOut">
              <a:rPr lang="en-IN" smtClean="0"/>
              <a:t>16-08-2024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CEE3CBC-772F-487E-A3C8-EB130F63763B}" type="slidenum">
              <a:rPr lang="en-IN" smtClean="0"/>
              <a:t>‹#›</a:t>
            </a:fld>
            <a:endParaRPr lang="en-IN"/>
          </a:p>
        </p:txBody>
      </p:sp>
    </p:spTree>
    <p:extLst>
      <p:ext uri="{BB962C8B-B14F-4D97-AF65-F5344CB8AC3E}">
        <p14:creationId xmlns:p14="http://schemas.microsoft.com/office/powerpoint/2010/main" val="603060722"/>
      </p:ext>
    </p:extLst>
  </p:cSld>
  <p:clrMap bg1="dk1" tx1="lt1" bg2="dk2" tx2="lt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 id="2147483964" r:id="rId11"/>
    <p:sldLayoutId id="2147483965" r:id="rId12"/>
    <p:sldLayoutId id="2147483966" r:id="rId13"/>
    <p:sldLayoutId id="2147483967" r:id="rId14"/>
    <p:sldLayoutId id="2147483968" r:id="rId15"/>
    <p:sldLayoutId id="2147483969" r:id="rId16"/>
    <p:sldLayoutId id="214748397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g"/></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85520" y="461953"/>
            <a:ext cx="10515600" cy="1967258"/>
          </a:xfrm>
        </p:spPr>
        <p:txBody>
          <a:bodyPr/>
          <a:lstStyle/>
          <a:p>
            <a:r>
              <a:rPr lang="en-US" b="1" dirty="0"/>
              <a:t>Web  Deployment on AWS with Nagios        Monitoring and IDS Security.</a:t>
            </a:r>
            <a:endParaRPr lang="en-IN" b="1" dirty="0"/>
          </a:p>
        </p:txBody>
      </p:sp>
      <p:sp>
        <p:nvSpPr>
          <p:cNvPr id="5" name="Content Placeholder 4"/>
          <p:cNvSpPr>
            <a:spLocks noGrp="1"/>
          </p:cNvSpPr>
          <p:nvPr>
            <p:ph idx="1"/>
          </p:nvPr>
        </p:nvSpPr>
        <p:spPr>
          <a:xfrm>
            <a:off x="838200" y="2570921"/>
            <a:ext cx="10515600" cy="3606041"/>
          </a:xfrm>
        </p:spPr>
        <p:txBody>
          <a:bodyPr/>
          <a:lstStyle/>
          <a:p>
            <a:pPr>
              <a:buFont typeface="Wingdings" panose="05000000000000000000" pitchFamily="2" charset="2"/>
              <a:buChar char="Ø"/>
            </a:pPr>
            <a:r>
              <a:rPr lang="en-US" b="1" u="sng" dirty="0"/>
              <a:t>Tools Used </a:t>
            </a:r>
            <a:r>
              <a:rPr lang="en-US" u="sng" dirty="0"/>
              <a:t>:</a:t>
            </a:r>
          </a:p>
          <a:p>
            <a:pPr marL="0" indent="0">
              <a:buNone/>
            </a:pPr>
            <a:r>
              <a:rPr lang="en-US" dirty="0"/>
              <a:t>                         </a:t>
            </a:r>
            <a:r>
              <a:rPr lang="en-US" b="1" dirty="0"/>
              <a:t> Git </a:t>
            </a:r>
          </a:p>
          <a:p>
            <a:pPr marL="0" indent="0">
              <a:buNone/>
            </a:pPr>
            <a:r>
              <a:rPr lang="en-US" sz="1800" b="1" dirty="0"/>
              <a:t>                            Amazon</a:t>
            </a:r>
            <a:r>
              <a:rPr lang="en-US" dirty="0"/>
              <a:t> (</a:t>
            </a:r>
            <a:r>
              <a:rPr lang="en-US" sz="1800" b="1" dirty="0"/>
              <a:t>EC2)</a:t>
            </a:r>
          </a:p>
          <a:p>
            <a:pPr marL="0" indent="0">
              <a:buNone/>
            </a:pPr>
            <a:r>
              <a:rPr lang="en-US" sz="1800" b="1" dirty="0"/>
              <a:t>                            Jenkins</a:t>
            </a:r>
          </a:p>
          <a:p>
            <a:pPr marL="0" indent="0">
              <a:buNone/>
            </a:pPr>
            <a:r>
              <a:rPr lang="en-US" sz="1800" b="1" dirty="0"/>
              <a:t>                            Snort</a:t>
            </a:r>
          </a:p>
          <a:p>
            <a:pPr marL="0" indent="0">
              <a:buNone/>
            </a:pPr>
            <a:r>
              <a:rPr lang="en-US" sz="1800" b="1" dirty="0"/>
              <a:t>                            Nessus</a:t>
            </a:r>
          </a:p>
          <a:p>
            <a:pPr marL="0" indent="0">
              <a:buNone/>
            </a:pPr>
            <a:r>
              <a:rPr lang="en-US" sz="1800" b="1" dirty="0"/>
              <a:t>                      </a:t>
            </a:r>
            <a:endParaRPr lang="en-IN" sz="1800" b="1" dirty="0"/>
          </a:p>
        </p:txBody>
      </p:sp>
      <p:sp>
        <p:nvSpPr>
          <p:cNvPr id="2" name="TextBox 1">
            <a:extLst>
              <a:ext uri="{FF2B5EF4-FFF2-40B4-BE49-F238E27FC236}">
                <a16:creationId xmlns:a16="http://schemas.microsoft.com/office/drawing/2014/main" id="{D6166868-3963-FE59-AAB9-59785F988C28}"/>
              </a:ext>
            </a:extLst>
          </p:cNvPr>
          <p:cNvSpPr txBox="1"/>
          <p:nvPr/>
        </p:nvSpPr>
        <p:spPr>
          <a:xfrm>
            <a:off x="7091267" y="4254759"/>
            <a:ext cx="4513912" cy="1846659"/>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Project by </a:t>
            </a:r>
            <a:r>
              <a:rPr lang="en-IN" dirty="0"/>
              <a:t>:</a:t>
            </a:r>
          </a:p>
          <a:p>
            <a:r>
              <a:rPr lang="en-IN" dirty="0"/>
              <a:t> </a:t>
            </a:r>
          </a:p>
          <a:p>
            <a:r>
              <a:rPr lang="en-IN" dirty="0"/>
              <a:t>Nidhi Patil                     240344223022</a:t>
            </a:r>
          </a:p>
          <a:p>
            <a:r>
              <a:rPr lang="en-IN" dirty="0"/>
              <a:t>Priyanka Pawar           240344223026</a:t>
            </a:r>
          </a:p>
          <a:p>
            <a:r>
              <a:rPr lang="en-IN" dirty="0"/>
              <a:t>Sanghamitra Gawai   240344223033</a:t>
            </a:r>
          </a:p>
          <a:p>
            <a:r>
              <a:rPr lang="en-IN" dirty="0"/>
              <a:t>Astha </a:t>
            </a:r>
            <a:r>
              <a:rPr lang="en-IN"/>
              <a:t>Bhende              240344223042</a:t>
            </a:r>
            <a:endParaRPr lang="en-IN" dirty="0"/>
          </a:p>
        </p:txBody>
      </p:sp>
      <p:pic>
        <p:nvPicPr>
          <p:cNvPr id="4" name="Picture 3">
            <a:extLst>
              <a:ext uri="{FF2B5EF4-FFF2-40B4-BE49-F238E27FC236}">
                <a16:creationId xmlns:a16="http://schemas.microsoft.com/office/drawing/2014/main" id="{0063C7F5-5E87-E5CB-AA7F-2C9E9129A8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321" y="205200"/>
            <a:ext cx="951676" cy="951676"/>
          </a:xfrm>
          <a:prstGeom prst="rect">
            <a:avLst/>
          </a:prstGeom>
        </p:spPr>
      </p:pic>
    </p:spTree>
    <p:extLst>
      <p:ext uri="{BB962C8B-B14F-4D97-AF65-F5344CB8AC3E}">
        <p14:creationId xmlns:p14="http://schemas.microsoft.com/office/powerpoint/2010/main" val="2265486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8E490-2440-D5B4-4C99-4DAA9D68CFD9}"/>
              </a:ext>
            </a:extLst>
          </p:cNvPr>
          <p:cNvSpPr>
            <a:spLocks noGrp="1"/>
          </p:cNvSpPr>
          <p:nvPr>
            <p:ph type="title"/>
          </p:nvPr>
        </p:nvSpPr>
        <p:spPr>
          <a:xfrm>
            <a:off x="737118" y="331420"/>
            <a:ext cx="9257732" cy="676286"/>
          </a:xfrm>
        </p:spPr>
        <p:txBody>
          <a:bodyPr/>
          <a:lstStyle/>
          <a:p>
            <a:r>
              <a:rPr lang="en-US" sz="24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Applications of our Project :</a:t>
            </a:r>
            <a:br>
              <a:rPr lang="en-US" sz="24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br>
            <a:br>
              <a:rPr lang="en-US" sz="24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latin typeface="+mn-lt"/>
                <a:cs typeface="Calibri" panose="020F0502020204030204" pitchFamily="34" charset="0"/>
              </a:rPr>
              <a:t>Automated Deployment:</a:t>
            </a:r>
            <a:br>
              <a:rPr lang="en-IN" sz="1800" dirty="0">
                <a:latin typeface="+mn-lt"/>
                <a:cs typeface="Calibri" panose="020F0502020204030204" pitchFamily="34" charset="0"/>
              </a:rPr>
            </a:br>
            <a:r>
              <a:rPr lang="en-IN" sz="1800" dirty="0">
                <a:latin typeface="+mn-lt"/>
                <a:cs typeface="Calibri" panose="020F0502020204030204" pitchFamily="34" charset="0"/>
              </a:rPr>
              <a:t>-  Continuous Monitoring </a:t>
            </a:r>
            <a:br>
              <a:rPr lang="en-IN" sz="1800" dirty="0">
                <a:latin typeface="+mn-lt"/>
                <a:cs typeface="Calibri" panose="020F0502020204030204" pitchFamily="34" charset="0"/>
              </a:rPr>
            </a:br>
            <a:r>
              <a:rPr lang="en-IN" sz="1800" dirty="0">
                <a:latin typeface="+mn-lt"/>
                <a:cs typeface="Calibri" panose="020F0502020204030204" pitchFamily="34" charset="0"/>
              </a:rPr>
              <a:t>-  Security Practices</a:t>
            </a:r>
            <a:br>
              <a:rPr lang="en-IN" sz="1800" dirty="0">
                <a:latin typeface="+mn-lt"/>
                <a:cs typeface="Calibri" panose="020F0502020204030204" pitchFamily="34" charset="0"/>
              </a:rPr>
            </a:br>
            <a:br>
              <a:rPr lang="en-IN" sz="1800" dirty="0">
                <a:latin typeface="+mn-lt"/>
                <a:cs typeface="Calibri" panose="020F0502020204030204" pitchFamily="34" charset="0"/>
              </a:rPr>
            </a:br>
            <a:br>
              <a:rPr lang="en-IN" sz="2400" dirty="0">
                <a:latin typeface="Calibri" panose="020F0502020204030204" pitchFamily="34" charset="0"/>
                <a:cs typeface="Calibri" panose="020F0502020204030204" pitchFamily="34" charset="0"/>
              </a:rPr>
            </a:br>
            <a:r>
              <a:rPr lang="en-IN" sz="2400" dirty="0">
                <a:latin typeface="Calibri" panose="020F0502020204030204" pitchFamily="34" charset="0"/>
                <a:cs typeface="Calibri" panose="020F0502020204030204" pitchFamily="34" charset="0"/>
              </a:rPr>
              <a:t>Used In : </a:t>
            </a:r>
            <a:br>
              <a:rPr lang="en-IN" sz="2400" dirty="0">
                <a:latin typeface="Calibri" panose="020F0502020204030204" pitchFamily="34" charset="0"/>
                <a:cs typeface="Calibri" panose="020F0502020204030204" pitchFamily="34" charset="0"/>
              </a:rPr>
            </a:br>
            <a:r>
              <a:rPr lang="en-IN" sz="2400" dirty="0">
                <a:latin typeface="Calibri" panose="020F0502020204030204" pitchFamily="34" charset="0"/>
                <a:cs typeface="Calibri" panose="020F0502020204030204" pitchFamily="34" charset="0"/>
              </a:rPr>
              <a:t>               </a:t>
            </a:r>
            <a:br>
              <a:rPr lang="en-IN" sz="2400" dirty="0">
                <a:latin typeface="Calibri" panose="020F0502020204030204" pitchFamily="34" charset="0"/>
                <a:cs typeface="Calibri" panose="020F0502020204030204" pitchFamily="34" charset="0"/>
              </a:rPr>
            </a:br>
            <a:r>
              <a:rPr lang="en-IN" sz="2400" dirty="0">
                <a:latin typeface="Calibri" panose="020F0502020204030204" pitchFamily="34" charset="0"/>
                <a:cs typeface="Calibri" panose="020F0502020204030204" pitchFamily="34" charset="0"/>
              </a:rPr>
              <a:t> - </a:t>
            </a:r>
            <a:r>
              <a:rPr lang="en-US" sz="1800" dirty="0">
                <a:cs typeface="Calibri" panose="020F0502020204030204" pitchFamily="34" charset="0"/>
              </a:rPr>
              <a:t>E- Commerce Platforms</a:t>
            </a:r>
            <a:br>
              <a:rPr lang="en-US" sz="1800" dirty="0">
                <a:cs typeface="Calibri" panose="020F0502020204030204" pitchFamily="34" charset="0"/>
              </a:rPr>
            </a:br>
            <a:r>
              <a:rPr lang="en-US" sz="1800" dirty="0">
                <a:cs typeface="Calibri" panose="020F0502020204030204" pitchFamily="34" charset="0"/>
              </a:rPr>
              <a:t> - </a:t>
            </a:r>
            <a:r>
              <a:rPr lang="en-US" sz="1800" dirty="0">
                <a:ea typeface="Times New Roman" panose="02020603050405020304" pitchFamily="18" charset="0"/>
                <a:cs typeface="Calibri" panose="020F0502020204030204" pitchFamily="34" charset="0"/>
              </a:rPr>
              <a:t>Gaming and Entertainment Platforms</a:t>
            </a:r>
            <a:br>
              <a:rPr lang="en-US" sz="1800" dirty="0">
                <a:ea typeface="Times New Roman" panose="02020603050405020304" pitchFamily="18" charset="0"/>
                <a:cs typeface="Calibri" panose="020F0502020204030204" pitchFamily="34" charset="0"/>
              </a:rPr>
            </a:br>
            <a:r>
              <a:rPr lang="en-US" sz="1800" dirty="0">
                <a:ea typeface="Times New Roman" panose="02020603050405020304" pitchFamily="18" charset="0"/>
                <a:cs typeface="Calibri" panose="020F0502020204030204" pitchFamily="34" charset="0"/>
              </a:rPr>
              <a:t> - Telecommunications</a:t>
            </a:r>
            <a:br>
              <a:rPr lang="en-IN" sz="1800" dirty="0">
                <a:cs typeface="Calibri" panose="020F0502020204030204" pitchFamily="34" charset="0"/>
              </a:rPr>
            </a:br>
            <a:br>
              <a:rPr lang="en-US" sz="1800" dirty="0">
                <a:solidFill>
                  <a:srgbClr val="7030A0"/>
                </a:solidFill>
                <a:ea typeface="Times New Roman" panose="02020603050405020304" pitchFamily="18" charset="0"/>
                <a:cs typeface="Times New Roman" panose="02020603050405020304" pitchFamily="18" charset="0"/>
              </a:rPr>
            </a:br>
            <a:endParaRPr lang="en-IN" sz="1800" b="1" dirty="0">
              <a:cs typeface="Times New Roman" panose="02020603050405020304" pitchFamily="18" charset="0"/>
            </a:endParaRPr>
          </a:p>
        </p:txBody>
      </p:sp>
    </p:spTree>
    <p:extLst>
      <p:ext uri="{BB962C8B-B14F-4D97-AF65-F5344CB8AC3E}">
        <p14:creationId xmlns:p14="http://schemas.microsoft.com/office/powerpoint/2010/main" val="3767779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8B573-39ED-7299-1177-41A111252C26}"/>
              </a:ext>
            </a:extLst>
          </p:cNvPr>
          <p:cNvSpPr>
            <a:spLocks noGrp="1"/>
          </p:cNvSpPr>
          <p:nvPr>
            <p:ph type="title"/>
          </p:nvPr>
        </p:nvSpPr>
        <p:spPr/>
        <p:txBody>
          <a:bodyPr/>
          <a:lstStyle/>
          <a:p>
            <a:pPr marL="313055">
              <a:lnSpc>
                <a:spcPct val="150000"/>
              </a:lnSpc>
              <a:spcBef>
                <a:spcPts val="150"/>
              </a:spcBef>
              <a:spcAft>
                <a:spcPts val="150"/>
              </a:spcAft>
            </a:pPr>
            <a:r>
              <a:rPr lang="en-US" sz="2400" b="1" kern="0" dirty="0">
                <a:effectLst/>
                <a:latin typeface="Times New Roman" panose="02020603050405020304" pitchFamily="18" charset="0"/>
                <a:ea typeface="Times New Roman" panose="02020603050405020304" pitchFamily="18" charset="0"/>
              </a:rPr>
              <a:t>Conclusion :</a:t>
            </a:r>
            <a:br>
              <a:rPr lang="en-IN" sz="1800" b="1" kern="0" dirty="0">
                <a:effectLst/>
                <a:latin typeface="Times New Roman" panose="02020603050405020304" pitchFamily="18" charset="0"/>
                <a:ea typeface="Times New Roman" panose="02020603050405020304" pitchFamily="18" charset="0"/>
              </a:rPr>
            </a:br>
            <a:br>
              <a:rPr lang="en-IN" sz="1800" b="1" dirty="0">
                <a:solidFill>
                  <a:srgbClr val="000000"/>
                </a:solidFill>
                <a:effectLst/>
                <a:latin typeface="Times New Roman" panose="02020603050405020304" pitchFamily="18" charset="0"/>
                <a:ea typeface="Times New Roman" panose="02020603050405020304" pitchFamily="18" charset="0"/>
                <a:cs typeface="Mangal" panose="020B0502040204020203" pitchFamily="18" charset="0"/>
              </a:rPr>
            </a:br>
            <a:r>
              <a:rPr lang="en-US" sz="1800" dirty="0">
                <a:effectLst/>
                <a:latin typeface="Times New Roman" panose="02020603050405020304" pitchFamily="18" charset="0"/>
                <a:ea typeface="Times New Roman" panose="02020603050405020304" pitchFamily="18" charset="0"/>
              </a:rPr>
              <a:t>Hence, we have successfully deployed a highly available and secure web server environment on Amazon Web Services (AWS). And ensured the reliability, performance, and security of the web application while maintaining efficient development and operational processes.</a:t>
            </a:r>
            <a:br>
              <a:rPr lang="en-IN" sz="1800" dirty="0">
                <a:effectLst/>
                <a:latin typeface="Times New Roman" panose="02020603050405020304" pitchFamily="18" charset="0"/>
                <a:ea typeface="Times New Roman" panose="02020603050405020304" pitchFamily="18" charset="0"/>
              </a:rPr>
            </a:br>
            <a:r>
              <a:rPr lang="en-US" sz="1800" dirty="0">
                <a:solidFill>
                  <a:srgbClr val="000000"/>
                </a:solidFill>
                <a:effectLst/>
                <a:latin typeface="STIXGeneral-Regular"/>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3314558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4A328-3420-4F68-26A3-360C63E4889C}"/>
              </a:ext>
            </a:extLst>
          </p:cNvPr>
          <p:cNvSpPr>
            <a:spLocks noGrp="1"/>
          </p:cNvSpPr>
          <p:nvPr>
            <p:ph type="title"/>
          </p:nvPr>
        </p:nvSpPr>
        <p:spPr>
          <a:xfrm>
            <a:off x="599458" y="2728735"/>
            <a:ext cx="9404723" cy="1400530"/>
          </a:xfrm>
        </p:spPr>
        <p:txBody>
          <a:bodyPr/>
          <a:lstStyle/>
          <a:p>
            <a:r>
              <a:rPr lang="en-IN" dirty="0"/>
              <a:t>                        </a:t>
            </a:r>
            <a:r>
              <a:rPr lang="en-IN" sz="5400" dirty="0"/>
              <a:t>Thank You</a:t>
            </a:r>
          </a:p>
        </p:txBody>
      </p:sp>
    </p:spTree>
    <p:extLst>
      <p:ext uri="{BB962C8B-B14F-4D97-AF65-F5344CB8AC3E}">
        <p14:creationId xmlns:p14="http://schemas.microsoft.com/office/powerpoint/2010/main" val="2096401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4632" y="963386"/>
            <a:ext cx="1764030" cy="1828800"/>
          </a:xfrm>
          <a:prstGeom prst="rect">
            <a:avLst/>
          </a:prstGeom>
        </p:spPr>
      </p:pic>
      <p:pic>
        <p:nvPicPr>
          <p:cNvPr id="18" name="Picture 17"/>
          <p:cNvPicPr/>
          <p:nvPr/>
        </p:nvPicPr>
        <p:blipFill>
          <a:blip r:embed="rId3"/>
          <a:stretch>
            <a:fillRect/>
          </a:stretch>
        </p:blipFill>
        <p:spPr>
          <a:xfrm>
            <a:off x="1634595" y="4302812"/>
            <a:ext cx="3329693" cy="1476787"/>
          </a:xfrm>
          <a:prstGeom prst="rect">
            <a:avLst/>
          </a:prstGeom>
        </p:spPr>
      </p:pic>
      <p:sp>
        <p:nvSpPr>
          <p:cNvPr id="20" name="Rectangle 19"/>
          <p:cNvSpPr/>
          <p:nvPr/>
        </p:nvSpPr>
        <p:spPr>
          <a:xfrm>
            <a:off x="309489" y="140676"/>
            <a:ext cx="2968283" cy="95660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2800" dirty="0">
                <a:solidFill>
                  <a:schemeClr val="tx1"/>
                </a:solidFill>
                <a:latin typeface="Times New Roman" panose="02020603050405020304" pitchFamily="18" charset="0"/>
                <a:cs typeface="Times New Roman" panose="02020603050405020304" pitchFamily="18" charset="0"/>
              </a:rPr>
              <a:t>Architecture</a:t>
            </a:r>
            <a:r>
              <a:rPr lang="en-US" dirty="0">
                <a:solidFill>
                  <a:schemeClr val="tx1"/>
                </a:solidFill>
              </a:rPr>
              <a:t> :</a:t>
            </a:r>
          </a:p>
          <a:p>
            <a:pPr algn="ctr"/>
            <a:endParaRPr lang="en-IN" dirty="0">
              <a:solidFill>
                <a:schemeClr val="tx1"/>
              </a:solidFill>
            </a:endParaRPr>
          </a:p>
        </p:txBody>
      </p:sp>
      <p:sp>
        <p:nvSpPr>
          <p:cNvPr id="21" name="Arrow: Right 20">
            <a:extLst>
              <a:ext uri="{FF2B5EF4-FFF2-40B4-BE49-F238E27FC236}">
                <a16:creationId xmlns:a16="http://schemas.microsoft.com/office/drawing/2014/main" id="{D35B0F6D-DA35-C066-B8AF-0D926E1847EF}"/>
              </a:ext>
            </a:extLst>
          </p:cNvPr>
          <p:cNvSpPr/>
          <p:nvPr/>
        </p:nvSpPr>
        <p:spPr>
          <a:xfrm>
            <a:off x="5939156" y="1686506"/>
            <a:ext cx="927276" cy="494523"/>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22" name="Arrow: Right 21">
            <a:extLst>
              <a:ext uri="{FF2B5EF4-FFF2-40B4-BE49-F238E27FC236}">
                <a16:creationId xmlns:a16="http://schemas.microsoft.com/office/drawing/2014/main" id="{2E7B1158-2862-DED1-0B98-298BF6257899}"/>
              </a:ext>
            </a:extLst>
          </p:cNvPr>
          <p:cNvSpPr/>
          <p:nvPr/>
        </p:nvSpPr>
        <p:spPr>
          <a:xfrm>
            <a:off x="2786997" y="1771649"/>
            <a:ext cx="1024890" cy="475863"/>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3" name="Arrow: Right 22">
            <a:extLst>
              <a:ext uri="{FF2B5EF4-FFF2-40B4-BE49-F238E27FC236}">
                <a16:creationId xmlns:a16="http://schemas.microsoft.com/office/drawing/2014/main" id="{E166A995-62F4-51E6-121F-4C96AFFF6D5D}"/>
              </a:ext>
            </a:extLst>
          </p:cNvPr>
          <p:cNvSpPr/>
          <p:nvPr/>
        </p:nvSpPr>
        <p:spPr>
          <a:xfrm>
            <a:off x="9077293" y="1645686"/>
            <a:ext cx="782988" cy="480527"/>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5" name="Arrow: Down 24">
            <a:extLst>
              <a:ext uri="{FF2B5EF4-FFF2-40B4-BE49-F238E27FC236}">
                <a16:creationId xmlns:a16="http://schemas.microsoft.com/office/drawing/2014/main" id="{B5487AC8-8C22-B0A3-3370-4ED1CA7721F2}"/>
              </a:ext>
            </a:extLst>
          </p:cNvPr>
          <p:cNvSpPr/>
          <p:nvPr/>
        </p:nvSpPr>
        <p:spPr>
          <a:xfrm>
            <a:off x="10720578" y="3338806"/>
            <a:ext cx="559836" cy="1002108"/>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7" name="Arrow: Left 26">
            <a:extLst>
              <a:ext uri="{FF2B5EF4-FFF2-40B4-BE49-F238E27FC236}">
                <a16:creationId xmlns:a16="http://schemas.microsoft.com/office/drawing/2014/main" id="{61ACFC9F-D3EF-1762-E98F-D6B45BD3819B}"/>
              </a:ext>
            </a:extLst>
          </p:cNvPr>
          <p:cNvSpPr/>
          <p:nvPr/>
        </p:nvSpPr>
        <p:spPr>
          <a:xfrm>
            <a:off x="9346346" y="4569437"/>
            <a:ext cx="966897" cy="513709"/>
          </a:xfrm>
          <a:prstGeom prst="lef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8" name="Arrow: Left 27">
            <a:extLst>
              <a:ext uri="{FF2B5EF4-FFF2-40B4-BE49-F238E27FC236}">
                <a16:creationId xmlns:a16="http://schemas.microsoft.com/office/drawing/2014/main" id="{07238BAF-72A0-5B6A-95F0-313A8A5ABA77}"/>
              </a:ext>
            </a:extLst>
          </p:cNvPr>
          <p:cNvSpPr/>
          <p:nvPr/>
        </p:nvSpPr>
        <p:spPr>
          <a:xfrm>
            <a:off x="5286887" y="4731785"/>
            <a:ext cx="927276" cy="513709"/>
          </a:xfrm>
          <a:prstGeom prst="lef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5" name="Picture 4">
            <a:extLst>
              <a:ext uri="{FF2B5EF4-FFF2-40B4-BE49-F238E27FC236}">
                <a16:creationId xmlns:a16="http://schemas.microsoft.com/office/drawing/2014/main" id="{63CBE894-5D4A-6627-F060-448BDCECBD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6495" y="1003898"/>
            <a:ext cx="1764030" cy="1828800"/>
          </a:xfrm>
          <a:prstGeom prst="rect">
            <a:avLst/>
          </a:prstGeom>
        </p:spPr>
      </p:pic>
      <p:pic>
        <p:nvPicPr>
          <p:cNvPr id="12" name="Picture 11">
            <a:extLst>
              <a:ext uri="{FF2B5EF4-FFF2-40B4-BE49-F238E27FC236}">
                <a16:creationId xmlns:a16="http://schemas.microsoft.com/office/drawing/2014/main" id="{45D63E95-67ED-05A3-2200-796424BDE88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649" y="1097279"/>
            <a:ext cx="2458717" cy="1735419"/>
          </a:xfrm>
          <a:prstGeom prst="rect">
            <a:avLst/>
          </a:prstGeom>
        </p:spPr>
      </p:pic>
      <p:pic>
        <p:nvPicPr>
          <p:cNvPr id="17" name="Picture 16">
            <a:extLst>
              <a:ext uri="{FF2B5EF4-FFF2-40B4-BE49-F238E27FC236}">
                <a16:creationId xmlns:a16="http://schemas.microsoft.com/office/drawing/2014/main" id="{B7552C26-7007-9AE8-54F6-7136E01E66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18481" y="971550"/>
            <a:ext cx="1764030" cy="1930270"/>
          </a:xfrm>
          <a:prstGeom prst="rect">
            <a:avLst/>
          </a:prstGeom>
        </p:spPr>
      </p:pic>
      <p:pic>
        <p:nvPicPr>
          <p:cNvPr id="24" name="Picture 23">
            <a:extLst>
              <a:ext uri="{FF2B5EF4-FFF2-40B4-BE49-F238E27FC236}">
                <a16:creationId xmlns:a16="http://schemas.microsoft.com/office/drawing/2014/main" id="{2CD79463-9CEF-3870-9CAE-6F25DCB48AE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76620" y="4250247"/>
            <a:ext cx="2407269" cy="1476787"/>
          </a:xfrm>
          <a:prstGeom prst="rect">
            <a:avLst/>
          </a:prstGeom>
        </p:spPr>
      </p:pic>
    </p:spTree>
    <p:extLst>
      <p:ext uri="{BB962C8B-B14F-4D97-AF65-F5344CB8AC3E}">
        <p14:creationId xmlns:p14="http://schemas.microsoft.com/office/powerpoint/2010/main" val="2446707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flipH="1">
            <a:off x="483040" y="820652"/>
            <a:ext cx="2689367"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Amazon EC2 </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83040" y="1634099"/>
            <a:ext cx="11617412" cy="1200329"/>
          </a:xfrm>
          <a:prstGeom prst="rect">
            <a:avLst/>
          </a:prstGeom>
          <a:noFill/>
        </p:spPr>
        <p:txBody>
          <a:bodyPr wrap="square" rtlCol="0">
            <a:spAutoFit/>
          </a:bodyPr>
          <a:lstStyle/>
          <a:p>
            <a:r>
              <a:rPr lang="en-US" sz="1800" dirty="0">
                <a:latin typeface="Century Gothic" panose="020B0502020202020204" pitchFamily="34" charset="0"/>
                <a:cs typeface="Calibri" panose="020F0502020204030204" pitchFamily="34" charset="0"/>
              </a:rPr>
              <a:t>Amazon Elastic Compute Cloud (Amazon EC2) is a widely used cloud</a:t>
            </a:r>
          </a:p>
          <a:p>
            <a:r>
              <a:rPr lang="en-US" sz="1800" dirty="0">
                <a:latin typeface="Century Gothic" panose="020B0502020202020204" pitchFamily="34" charset="0"/>
                <a:cs typeface="Calibri" panose="020F0502020204030204" pitchFamily="34" charset="0"/>
              </a:rPr>
              <a:t> computing service offered by Amazon Web Services (AWS) that provides</a:t>
            </a:r>
          </a:p>
          <a:p>
            <a:r>
              <a:rPr lang="en-US" sz="1800" dirty="0">
                <a:latin typeface="Century Gothic" panose="020B0502020202020204" pitchFamily="34" charset="0"/>
                <a:cs typeface="Calibri" panose="020F0502020204030204" pitchFamily="34" charset="0"/>
              </a:rPr>
              <a:t> resizable compute capacity in the cloud.  </a:t>
            </a:r>
          </a:p>
          <a:p>
            <a:endParaRPr lang="en-IN" dirty="0"/>
          </a:p>
        </p:txBody>
      </p:sp>
      <p:pic>
        <p:nvPicPr>
          <p:cNvPr id="9" name="Picture 8">
            <a:extLst>
              <a:ext uri="{FF2B5EF4-FFF2-40B4-BE49-F238E27FC236}">
                <a16:creationId xmlns:a16="http://schemas.microsoft.com/office/drawing/2014/main" id="{D4F4B7AA-278D-B2B4-E4F3-ED2495763E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4442" y="2901819"/>
            <a:ext cx="9894464" cy="3573625"/>
          </a:xfrm>
          <a:prstGeom prst="rect">
            <a:avLst/>
          </a:prstGeom>
        </p:spPr>
      </p:pic>
    </p:spTree>
    <p:extLst>
      <p:ext uri="{BB962C8B-B14F-4D97-AF65-F5344CB8AC3E}">
        <p14:creationId xmlns:p14="http://schemas.microsoft.com/office/powerpoint/2010/main" val="2247253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27519" y="283276"/>
            <a:ext cx="11044875" cy="3086679"/>
          </a:xfrm>
          <a:prstGeom prst="rect">
            <a:avLst/>
          </a:prstGeom>
        </p:spPr>
        <p:txBody>
          <a:bodyPr wrap="square">
            <a:spAutoFit/>
          </a:bodyPr>
          <a:lstStyle/>
          <a:p>
            <a:pPr>
              <a:lnSpc>
                <a:spcPct val="150000"/>
              </a:lnSpc>
            </a:pPr>
            <a:r>
              <a:rPr lang="en-US" sz="2400" b="1" dirty="0">
                <a:latin typeface="+mj-lt"/>
              </a:rPr>
              <a:t>Git</a:t>
            </a:r>
            <a:r>
              <a:rPr lang="en-US" sz="2400" b="1" dirty="0"/>
              <a:t> :</a:t>
            </a:r>
          </a:p>
          <a:p>
            <a:pPr>
              <a:lnSpc>
                <a:spcPct val="150000"/>
              </a:lnSpc>
            </a:pPr>
            <a:r>
              <a:rPr lang="en-US" dirty="0"/>
              <a:t>Fast and Efficient: Git is designed for speed and efficiency. Most operations are local, as the repository resides on the developer's machine. This results in rapid commits, branching, and merging. Collaboration: Git enables effective collaboration among developers. Multiple developers can work on different branches simultaneously, and changes can be shared by pushing them to a remote repository. Pull requests or merge requests facilitate the process of reviewing and integrating changes from different contributors</a:t>
            </a:r>
            <a:endParaRPr lang="en-IN" dirty="0"/>
          </a:p>
        </p:txBody>
      </p:sp>
      <p:pic>
        <p:nvPicPr>
          <p:cNvPr id="4" name="Picture 3">
            <a:extLst>
              <a:ext uri="{FF2B5EF4-FFF2-40B4-BE49-F238E27FC236}">
                <a16:creationId xmlns:a16="http://schemas.microsoft.com/office/drawing/2014/main" id="{5CBFF31B-6694-2B6F-07EC-9F45BD0EB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095" y="3429000"/>
            <a:ext cx="8556170" cy="3145724"/>
          </a:xfrm>
          <a:prstGeom prst="rect">
            <a:avLst/>
          </a:prstGeom>
        </p:spPr>
      </p:pic>
    </p:spTree>
    <p:extLst>
      <p:ext uri="{BB962C8B-B14F-4D97-AF65-F5344CB8AC3E}">
        <p14:creationId xmlns:p14="http://schemas.microsoft.com/office/powerpoint/2010/main" val="3439740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6AF2E-F308-40DF-8240-F6F330FC733B}"/>
              </a:ext>
            </a:extLst>
          </p:cNvPr>
          <p:cNvSpPr>
            <a:spLocks noGrp="1"/>
          </p:cNvSpPr>
          <p:nvPr>
            <p:ph type="title"/>
          </p:nvPr>
        </p:nvSpPr>
        <p:spPr>
          <a:xfrm>
            <a:off x="709127" y="452718"/>
            <a:ext cx="10189028" cy="1982572"/>
          </a:xfrm>
        </p:spPr>
        <p:txBody>
          <a:bodyPr/>
          <a:lstStyle/>
          <a:p>
            <a:r>
              <a:rPr lang="en-IN" sz="2400" b="1" dirty="0">
                <a:latin typeface="Times New Roman" panose="02020603050405020304" pitchFamily="18" charset="0"/>
                <a:cs typeface="Times New Roman" panose="02020603050405020304" pitchFamily="18" charset="0"/>
              </a:rPr>
              <a:t>Jenkins :</a:t>
            </a:r>
            <a:br>
              <a:rPr lang="en-IN" sz="2400" b="1" dirty="0">
                <a:latin typeface="Times New Roman" panose="02020603050405020304" pitchFamily="18" charset="0"/>
                <a:cs typeface="Times New Roman" panose="02020603050405020304" pitchFamily="18" charset="0"/>
              </a:rPr>
            </a:br>
            <a:br>
              <a:rPr lang="en-IN" sz="2400" b="1" dirty="0">
                <a:latin typeface="Times New Roman" panose="02020603050405020304" pitchFamily="18" charset="0"/>
                <a:cs typeface="Times New Roman" panose="02020603050405020304" pitchFamily="18" charset="0"/>
              </a:rPr>
            </a:br>
            <a:r>
              <a:rPr lang="en-US" sz="1800" dirty="0">
                <a:cs typeface="Times New Roman" panose="02020603050405020304" pitchFamily="18" charset="0"/>
              </a:rPr>
              <a:t>Jenkins is an open-source automation server that facilitates the continuous integration and continuous delivery (CI/CD) of software projects. It helps automate various tasks related to building, testing, and deploying applications, </a:t>
            </a:r>
            <a:r>
              <a:rPr lang="en-US" sz="1800" dirty="0" err="1">
                <a:cs typeface="Times New Roman" panose="02020603050405020304" pitchFamily="18" charset="0"/>
              </a:rPr>
              <a:t>makingc</a:t>
            </a:r>
            <a:r>
              <a:rPr lang="en-US" sz="1800" dirty="0">
                <a:cs typeface="Times New Roman" panose="02020603050405020304" pitchFamily="18" charset="0"/>
              </a:rPr>
              <a:t> the development and release process more efficient and reliable</a:t>
            </a:r>
            <a:r>
              <a:rPr lang="en-US" sz="2400" dirty="0">
                <a:cs typeface="Times New Roman" panose="02020603050405020304" pitchFamily="18" charset="0"/>
              </a:rPr>
              <a:t>.</a:t>
            </a:r>
            <a:endParaRPr lang="en-IN" sz="2400" dirty="0">
              <a:cs typeface="Times New Roman" panose="02020603050405020304" pitchFamily="18" charset="0"/>
            </a:endParaRPr>
          </a:p>
        </p:txBody>
      </p:sp>
      <p:pic>
        <p:nvPicPr>
          <p:cNvPr id="4" name="Picture 3">
            <a:extLst>
              <a:ext uri="{FF2B5EF4-FFF2-40B4-BE49-F238E27FC236}">
                <a16:creationId xmlns:a16="http://schemas.microsoft.com/office/drawing/2014/main" id="{7BAE9787-05EB-D33A-A29C-5917F1941F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126" y="2785365"/>
            <a:ext cx="9927771" cy="3414764"/>
          </a:xfrm>
          <a:prstGeom prst="rect">
            <a:avLst/>
          </a:prstGeom>
        </p:spPr>
      </p:pic>
    </p:spTree>
    <p:extLst>
      <p:ext uri="{BB962C8B-B14F-4D97-AF65-F5344CB8AC3E}">
        <p14:creationId xmlns:p14="http://schemas.microsoft.com/office/powerpoint/2010/main" val="1885130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91B6B-9B56-9DE2-8416-BEA479A39F6C}"/>
              </a:ext>
            </a:extLst>
          </p:cNvPr>
          <p:cNvSpPr>
            <a:spLocks noGrp="1"/>
          </p:cNvSpPr>
          <p:nvPr>
            <p:ph type="title"/>
          </p:nvPr>
        </p:nvSpPr>
        <p:spPr>
          <a:xfrm>
            <a:off x="758078" y="452718"/>
            <a:ext cx="9404723" cy="1400530"/>
          </a:xfrm>
        </p:spPr>
        <p:txBody>
          <a:bodyPr/>
          <a:lstStyle/>
          <a:p>
            <a:r>
              <a:rPr lang="en-US" sz="2400" dirty="0">
                <a:latin typeface="Times New Roman" panose="02020603050405020304" pitchFamily="18" charset="0"/>
                <a:cs typeface="Times New Roman" panose="02020603050405020304" pitchFamily="18" charset="0"/>
              </a:rPr>
              <a:t>Docker :</a:t>
            </a:r>
            <a:br>
              <a:rPr lang="en-US" sz="1800" dirty="0"/>
            </a:br>
            <a:br>
              <a:rPr lang="en-US" sz="1800" dirty="0"/>
            </a:br>
            <a:r>
              <a:rPr lang="en-US" sz="1800" dirty="0"/>
              <a:t>Docker is an open-source platform that allows you to automate the deployment, scaling, and management of applications using containerization. Containers are lightweight, portable, and isolated environments that package an application and its dependencies together. Docker containers can run consistently across different environments, such as local development machines, testing servers, and cloud-based production environments.</a:t>
            </a:r>
            <a:endParaRPr lang="en-IN" sz="1800" dirty="0"/>
          </a:p>
        </p:txBody>
      </p:sp>
      <p:pic>
        <p:nvPicPr>
          <p:cNvPr id="4" name="Picture 3">
            <a:extLst>
              <a:ext uri="{FF2B5EF4-FFF2-40B4-BE49-F238E27FC236}">
                <a16:creationId xmlns:a16="http://schemas.microsoft.com/office/drawing/2014/main" id="{7BC03BB3-46D2-FA1B-96A9-F3D8489938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739" y="2976465"/>
            <a:ext cx="8845421" cy="3476072"/>
          </a:xfrm>
          <a:prstGeom prst="rect">
            <a:avLst/>
          </a:prstGeom>
        </p:spPr>
      </p:pic>
    </p:spTree>
    <p:extLst>
      <p:ext uri="{BB962C8B-B14F-4D97-AF65-F5344CB8AC3E}">
        <p14:creationId xmlns:p14="http://schemas.microsoft.com/office/powerpoint/2010/main" val="3821741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19879" y="-955723"/>
            <a:ext cx="10903294" cy="4012893"/>
          </a:xfrm>
          <a:prstGeom prst="rect">
            <a:avLst/>
          </a:prstGeom>
          <a:noFill/>
        </p:spPr>
        <p:txBody>
          <a:bodyPr wrap="square" rtlCol="0">
            <a:spAutoFit/>
          </a:bodyPr>
          <a:lstStyle/>
          <a:p>
            <a:pPr>
              <a:lnSpc>
                <a:spcPct val="150000"/>
              </a:lnSpc>
            </a:pPr>
            <a:endParaRPr lang="en-US" dirty="0">
              <a:latin typeface="Century Gothic" panose="020B0502020202020204" pitchFamily="34" charset="0"/>
              <a:cs typeface="Times New Roman" panose="02020603050405020304" pitchFamily="18" charset="0"/>
            </a:endParaRPr>
          </a:p>
          <a:p>
            <a:pPr>
              <a:lnSpc>
                <a:spcPct val="150000"/>
              </a:lnSpc>
            </a:pPr>
            <a:endParaRPr lang="en-US" dirty="0">
              <a:latin typeface="Century Gothic" panose="020B0502020202020204" pitchFamily="34"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Nagios </a:t>
            </a:r>
            <a:r>
              <a:rPr lang="en-US" sz="2400" b="1" dirty="0"/>
              <a:t>:</a:t>
            </a:r>
          </a:p>
          <a:p>
            <a:pPr>
              <a:lnSpc>
                <a:spcPct val="150000"/>
              </a:lnSpc>
            </a:pPr>
            <a:r>
              <a:rPr lang="en-US" dirty="0"/>
              <a:t>Nagios is an open-source monitoring system that provides comprehensive monitoring and alerting capabilities for IT infrastructure components. It helps organizations monitor the health and performance of their networks, servers, applications, and services, enabling proactive identification and resolution of issues before they impact business operations .</a:t>
            </a:r>
            <a:endParaRPr lang="en-US" b="1" dirty="0">
              <a:latin typeface="Times New Roman" panose="02020603050405020304" pitchFamily="18" charset="0"/>
              <a:cs typeface="Times New Roman" panose="02020603050405020304" pitchFamily="18" charset="0"/>
            </a:endParaRPr>
          </a:p>
          <a:p>
            <a:pPr>
              <a:lnSpc>
                <a:spcPct val="150000"/>
              </a:lnSpc>
            </a:pPr>
            <a:endParaRPr lang="en-IN" b="1"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AF17C1A-286E-B351-1370-6ED1F78EF2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879" y="2606828"/>
            <a:ext cx="8994712" cy="3728657"/>
          </a:xfrm>
          <a:prstGeom prst="rect">
            <a:avLst/>
          </a:prstGeom>
        </p:spPr>
      </p:pic>
    </p:spTree>
    <p:extLst>
      <p:ext uri="{BB962C8B-B14F-4D97-AF65-F5344CB8AC3E}">
        <p14:creationId xmlns:p14="http://schemas.microsoft.com/office/powerpoint/2010/main" val="433666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6835" y="463826"/>
            <a:ext cx="1457739"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Nessus</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16835" y="925491"/>
            <a:ext cx="10906539" cy="9166933"/>
          </a:xfrm>
          <a:prstGeom prst="rect">
            <a:avLst/>
          </a:prstGeom>
          <a:noFill/>
        </p:spPr>
        <p:txBody>
          <a:bodyPr wrap="square" rtlCol="0">
            <a:spAutoFit/>
          </a:bodyPr>
          <a:lstStyle/>
          <a:p>
            <a:pPr>
              <a:lnSpc>
                <a:spcPct val="150000"/>
              </a:lnSpc>
            </a:pPr>
            <a:r>
              <a:rPr lang="en-US" dirty="0"/>
              <a:t>Nessus is a widely used vulnerability scanning tool designed to identify and assess potential security vulnerabilities in a network or system. It helps organizations detect weaknesses, misconfigurations, and security issues to improve their overall security posture and protect against potential threats.</a:t>
            </a:r>
          </a:p>
          <a:p>
            <a:pPr>
              <a:lnSpc>
                <a:spcPct val="150000"/>
              </a:lnSpc>
            </a:pPr>
            <a:endParaRPr lang="en-US" dirty="0"/>
          </a:p>
          <a:p>
            <a:pPr>
              <a:lnSpc>
                <a:spcPct val="150000"/>
              </a:lnSpc>
            </a:pPr>
            <a:endParaRPr lang="en-US" dirty="0"/>
          </a:p>
          <a:p>
            <a:pPr>
              <a:lnSpc>
                <a:spcPct val="150000"/>
              </a:lnSpc>
            </a:pPr>
            <a:endParaRPr lang="en-IN" sz="2400" b="1" dirty="0">
              <a:latin typeface="Times New Roman" panose="02020603050405020304" pitchFamily="18" charset="0"/>
              <a:cs typeface="Times New Roman" panose="02020603050405020304" pitchFamily="18" charset="0"/>
            </a:endParaRPr>
          </a:p>
          <a:p>
            <a:pPr>
              <a:lnSpc>
                <a:spcPct val="150000"/>
              </a:lnSpc>
            </a:pPr>
            <a:endParaRPr lang="en-IN" sz="2400" b="1" dirty="0">
              <a:latin typeface="Times New Roman" panose="02020603050405020304" pitchFamily="18" charset="0"/>
              <a:cs typeface="Times New Roman" panose="02020603050405020304" pitchFamily="18" charset="0"/>
            </a:endParaRPr>
          </a:p>
          <a:p>
            <a:pPr>
              <a:lnSpc>
                <a:spcPct val="150000"/>
              </a:lnSpc>
            </a:pPr>
            <a:endParaRPr lang="en-IN" sz="2400" b="1" dirty="0">
              <a:latin typeface="Times New Roman" panose="02020603050405020304" pitchFamily="18" charset="0"/>
              <a:cs typeface="Times New Roman" panose="02020603050405020304" pitchFamily="18" charset="0"/>
            </a:endParaRPr>
          </a:p>
          <a:p>
            <a:pPr>
              <a:lnSpc>
                <a:spcPct val="150000"/>
              </a:lnSpc>
            </a:pPr>
            <a:endParaRPr lang="en-IN" sz="2400" b="1" dirty="0">
              <a:latin typeface="Times New Roman" panose="02020603050405020304" pitchFamily="18" charset="0"/>
              <a:cs typeface="Times New Roman" panose="02020603050405020304" pitchFamily="18" charset="0"/>
            </a:endParaRPr>
          </a:p>
          <a:p>
            <a:pPr>
              <a:lnSpc>
                <a:spcPct val="150000"/>
              </a:lnSpc>
            </a:pPr>
            <a:endParaRPr lang="en-IN" sz="2400" b="1" dirty="0">
              <a:latin typeface="Times New Roman" panose="02020603050405020304" pitchFamily="18" charset="0"/>
              <a:cs typeface="Times New Roman" panose="02020603050405020304" pitchFamily="18" charset="0"/>
            </a:endParaRPr>
          </a:p>
          <a:p>
            <a:pPr>
              <a:lnSpc>
                <a:spcPct val="150000"/>
              </a:lnSpc>
            </a:pPr>
            <a:endParaRPr lang="en-IN" sz="2400" b="1" dirty="0">
              <a:latin typeface="Times New Roman" panose="02020603050405020304" pitchFamily="18" charset="0"/>
              <a:cs typeface="Times New Roman" panose="02020603050405020304" pitchFamily="18" charset="0"/>
            </a:endParaRPr>
          </a:p>
          <a:p>
            <a:pPr>
              <a:lnSpc>
                <a:spcPct val="150000"/>
              </a:lnSpc>
            </a:pPr>
            <a:endParaRPr lang="en-IN" sz="2400" b="1" dirty="0">
              <a:latin typeface="Times New Roman" panose="02020603050405020304" pitchFamily="18" charset="0"/>
              <a:cs typeface="Times New Roman" panose="02020603050405020304" pitchFamily="18" charset="0"/>
            </a:endParaRPr>
          </a:p>
          <a:p>
            <a:pPr>
              <a:lnSpc>
                <a:spcPct val="150000"/>
              </a:lnSpc>
            </a:pPr>
            <a:endParaRPr lang="en-IN" sz="2400" b="1" dirty="0">
              <a:latin typeface="Times New Roman" panose="02020603050405020304" pitchFamily="18" charset="0"/>
              <a:cs typeface="Times New Roman" panose="02020603050405020304" pitchFamily="18" charset="0"/>
            </a:endParaRPr>
          </a:p>
          <a:p>
            <a:pPr>
              <a:lnSpc>
                <a:spcPct val="150000"/>
              </a:lnSpc>
            </a:pPr>
            <a:endParaRPr lang="en-IN" sz="2400" b="1" dirty="0">
              <a:latin typeface="Times New Roman" panose="02020603050405020304" pitchFamily="18" charset="0"/>
              <a:cs typeface="Times New Roman" panose="02020603050405020304" pitchFamily="18" charset="0"/>
            </a:endParaRPr>
          </a:p>
          <a:p>
            <a:pPr>
              <a:lnSpc>
                <a:spcPct val="150000"/>
              </a:lnSpc>
            </a:pPr>
            <a:endParaRPr lang="en-IN" sz="2400" b="1" dirty="0">
              <a:latin typeface="Times New Roman" panose="02020603050405020304" pitchFamily="18" charset="0"/>
              <a:cs typeface="Times New Roman" panose="02020603050405020304" pitchFamily="18" charset="0"/>
            </a:endParaRPr>
          </a:p>
          <a:p>
            <a:pPr>
              <a:lnSpc>
                <a:spcPct val="150000"/>
              </a:lnSpc>
            </a:pPr>
            <a:endParaRPr lang="en-IN" sz="2400" b="1" dirty="0">
              <a:latin typeface="Times New Roman" panose="02020603050405020304" pitchFamily="18" charset="0"/>
              <a:cs typeface="Times New Roman" panose="02020603050405020304" pitchFamily="18" charset="0"/>
            </a:endParaRPr>
          </a:p>
          <a:p>
            <a:pPr>
              <a:lnSpc>
                <a:spcPct val="150000"/>
              </a:lnSpc>
            </a:pPr>
            <a:endParaRPr lang="en-US" sz="24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4A32F35-CE96-305C-C08A-37E2D406C265}"/>
              </a:ext>
            </a:extLst>
          </p:cNvPr>
          <p:cNvPicPr>
            <a:picLocks noChangeAspect="1"/>
          </p:cNvPicPr>
          <p:nvPr/>
        </p:nvPicPr>
        <p:blipFill rotWithShape="1">
          <a:blip r:embed="rId2">
            <a:extLst>
              <a:ext uri="{28A0092B-C50C-407E-A947-70E740481C1C}">
                <a14:useLocalDpi xmlns:a14="http://schemas.microsoft.com/office/drawing/2010/main" val="0"/>
              </a:ext>
            </a:extLst>
          </a:blip>
          <a:srcRect l="3592" t="5647" r="428" b="5313"/>
          <a:stretch/>
        </p:blipFill>
        <p:spPr>
          <a:xfrm>
            <a:off x="1380928" y="3034210"/>
            <a:ext cx="8733455" cy="3553202"/>
          </a:xfrm>
          <a:prstGeom prst="rect">
            <a:avLst/>
          </a:prstGeom>
        </p:spPr>
      </p:pic>
    </p:spTree>
    <p:extLst>
      <p:ext uri="{BB962C8B-B14F-4D97-AF65-F5344CB8AC3E}">
        <p14:creationId xmlns:p14="http://schemas.microsoft.com/office/powerpoint/2010/main" val="116423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3C077-0CA2-AA00-E40C-CE19CA1774A0}"/>
              </a:ext>
            </a:extLst>
          </p:cNvPr>
          <p:cNvSpPr>
            <a:spLocks noGrp="1"/>
          </p:cNvSpPr>
          <p:nvPr>
            <p:ph type="title"/>
          </p:nvPr>
        </p:nvSpPr>
        <p:spPr>
          <a:xfrm>
            <a:off x="849086" y="354563"/>
            <a:ext cx="9397691" cy="2360645"/>
          </a:xfrm>
        </p:spPr>
        <p:txBody>
          <a:bodyPr/>
          <a:lstStyle/>
          <a:p>
            <a:r>
              <a:rPr lang="en-US" sz="2400" dirty="0">
                <a:latin typeface="Times New Roman" panose="02020603050405020304" pitchFamily="18" charset="0"/>
                <a:cs typeface="Times New Roman" panose="02020603050405020304" pitchFamily="18" charset="0"/>
              </a:rPr>
              <a:t>Snort </a:t>
            </a:r>
            <a:r>
              <a:rPr lang="en-US" sz="2400" dirty="0"/>
              <a:t>:</a:t>
            </a:r>
            <a:br>
              <a:rPr lang="en-US" sz="2400" dirty="0"/>
            </a:br>
            <a:br>
              <a:rPr lang="en-US" sz="2400" dirty="0"/>
            </a:br>
            <a:r>
              <a:rPr lang="en-US" sz="1800" dirty="0">
                <a:latin typeface="+mn-lt"/>
              </a:rPr>
              <a:t>Snort is an open-source Intrusion Detection System (IDS) and Intrusion Prevention System (IPS) that is widely used for network security monitoring. It helps detect and prevent unauthorized access, malicious activities, and security threats within network traffic. Snort is designed to analyze network packets in real-time and generate alerts when it identifies patterns that match known attack signatures or behavior anomalies</a:t>
            </a:r>
            <a:br>
              <a:rPr lang="en-US" dirty="0">
                <a:latin typeface="+mn-lt"/>
              </a:rPr>
            </a:br>
            <a:br>
              <a:rPr lang="en-US" dirty="0"/>
            </a:br>
            <a:br>
              <a:rPr lang="en-US" dirty="0"/>
            </a:br>
            <a:endParaRPr lang="en-IN" dirty="0"/>
          </a:p>
        </p:txBody>
      </p:sp>
      <p:pic>
        <p:nvPicPr>
          <p:cNvPr id="4" name="Picture 3">
            <a:extLst>
              <a:ext uri="{FF2B5EF4-FFF2-40B4-BE49-F238E27FC236}">
                <a16:creationId xmlns:a16="http://schemas.microsoft.com/office/drawing/2014/main" id="{B704D6F7-302E-24E1-6CEC-B689B96317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054" y="2980857"/>
            <a:ext cx="8910734" cy="3643879"/>
          </a:xfrm>
          <a:prstGeom prst="rect">
            <a:avLst/>
          </a:prstGeom>
        </p:spPr>
      </p:pic>
    </p:spTree>
    <p:extLst>
      <p:ext uri="{BB962C8B-B14F-4D97-AF65-F5344CB8AC3E}">
        <p14:creationId xmlns:p14="http://schemas.microsoft.com/office/powerpoint/2010/main" val="1875916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624</TotalTime>
  <Words>561</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Century Gothic</vt:lpstr>
      <vt:lpstr>STIXGeneral-Regular</vt:lpstr>
      <vt:lpstr>Times New Roman</vt:lpstr>
      <vt:lpstr>Wingdings</vt:lpstr>
      <vt:lpstr>Wingdings 3</vt:lpstr>
      <vt:lpstr>Ion</vt:lpstr>
      <vt:lpstr>Web  Deployment on AWS with Nagios        Monitoring and IDS Security.</vt:lpstr>
      <vt:lpstr>PowerPoint Presentation</vt:lpstr>
      <vt:lpstr>PowerPoint Presentation</vt:lpstr>
      <vt:lpstr>PowerPoint Presentation</vt:lpstr>
      <vt:lpstr>Jenkins :  Jenkins is an open-source automation server that facilitates the continuous integration and continuous delivery (CI/CD) of software projects. It helps automate various tasks related to building, testing, and deploying applications, makingc the development and release process more efficient and reliable.</vt:lpstr>
      <vt:lpstr>Docker :  Docker is an open-source platform that allows you to automate the deployment, scaling, and management of applications using containerization. Containers are lightweight, portable, and isolated environments that package an application and its dependencies together. Docker containers can run consistently across different environments, such as local development machines, testing servers, and cloud-based production environments.</vt:lpstr>
      <vt:lpstr>PowerPoint Presentation</vt:lpstr>
      <vt:lpstr>PowerPoint Presentation</vt:lpstr>
      <vt:lpstr>Snort :  Snort is an open-source Intrusion Detection System (IDS) and Intrusion Prevention System (IPS) that is widely used for network security monitoring. It helps detect and prevent unauthorized access, malicious activities, and security threats within network traffic. Snort is designed to analyze network packets in real-time and generate alerts when it identifies patterns that match known attack signatures or behavior anomalies   </vt:lpstr>
      <vt:lpstr>Applications of our Project :  -  Automated Deployment: -  Continuous Monitoring  -  Security Practices   Used In :                   - E- Commerce Platforms  - Gaming and Entertainment Platforms  - Telecommunications  </vt:lpstr>
      <vt:lpstr>Conclusion :  Hence, we have successfully deployed a highly available and secure web server environment on Amazon Web Services (AWS). And ensured the reliability, performance, and security of the web application while maintaining efficient development and operational processes.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sanghamitra97@outlook.com</dc:creator>
  <cp:lastModifiedBy>Prathamesh Pawar</cp:lastModifiedBy>
  <cp:revision>18</cp:revision>
  <dcterms:created xsi:type="dcterms:W3CDTF">2024-08-13T11:22:05Z</dcterms:created>
  <dcterms:modified xsi:type="dcterms:W3CDTF">2024-08-16T12:29:14Z</dcterms:modified>
</cp:coreProperties>
</file>