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g7c8jgEI0Iex1h/0f4plGYVSvO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-regular.fntdata"/><Relationship Id="rId21" Type="http://schemas.openxmlformats.org/officeDocument/2006/relationships/slide" Target="slides/slide17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2532598a6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2532598a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4cdcfa5df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4cdcfa5d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4cb749c58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4cb749c5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4bb26a9fa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4bb26a9f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TitleHD.png" id="12" name="Google Shape;1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5"/>
          <p:cNvSpPr txBox="1"/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5"/>
          <p:cNvSpPr txBox="1"/>
          <p:nvPr>
            <p:ph idx="1" type="subTitle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10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15"/>
          <p:cNvSpPr txBox="1"/>
          <p:nvPr>
            <p:ph idx="10" type="dt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1" type="ftr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2" type="sldNum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77" name="Google Shape;77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24"/>
          <p:cNvSpPr txBox="1"/>
          <p:nvPr>
            <p:ph type="title"/>
          </p:nvPr>
        </p:nvSpPr>
        <p:spPr>
          <a:xfrm>
            <a:off x="685800" y="4732865"/>
            <a:ext cx="1013142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/>
          <p:nvPr>
            <p:ph idx="2" type="pic"/>
          </p:nvPr>
        </p:nvSpPr>
        <p:spPr>
          <a:xfrm>
            <a:off x="1371600" y="932112"/>
            <a:ext cx="8759827" cy="3164976"/>
          </a:xfrm>
          <a:prstGeom prst="roundRect">
            <a:avLst>
              <a:gd fmla="val 43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sp>
      <p:sp>
        <p:nvSpPr>
          <p:cNvPr id="80" name="Google Shape;80;p24"/>
          <p:cNvSpPr txBox="1"/>
          <p:nvPr>
            <p:ph idx="1" type="body"/>
          </p:nvPr>
        </p:nvSpPr>
        <p:spPr>
          <a:xfrm>
            <a:off x="685800" y="5299603"/>
            <a:ext cx="10131427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1" name="Google Shape;81;p2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5" name="Google Shape;85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5"/>
          <p:cNvSpPr txBox="1"/>
          <p:nvPr>
            <p:ph type="title"/>
          </p:nvPr>
        </p:nvSpPr>
        <p:spPr>
          <a:xfrm>
            <a:off x="685801" y="609601"/>
            <a:ext cx="10131427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5"/>
          <p:cNvSpPr txBox="1"/>
          <p:nvPr>
            <p:ph idx="1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2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92" name="Google Shape;92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6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94" name="Google Shape;94;p26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95" name="Google Shape;95;p26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6"/>
          <p:cNvSpPr txBox="1"/>
          <p:nvPr>
            <p:ph idx="1" type="body"/>
          </p:nvPr>
        </p:nvSpPr>
        <p:spPr>
          <a:xfrm>
            <a:off x="1097875" y="3352800"/>
            <a:ext cx="933918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26"/>
          <p:cNvSpPr txBox="1"/>
          <p:nvPr>
            <p:ph idx="2" type="body"/>
          </p:nvPr>
        </p:nvSpPr>
        <p:spPr>
          <a:xfrm>
            <a:off x="687465" y="4343400"/>
            <a:ext cx="1015236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2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2" name="Google Shape;102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7"/>
          <p:cNvSpPr txBox="1"/>
          <p:nvPr>
            <p:ph type="title"/>
          </p:nvPr>
        </p:nvSpPr>
        <p:spPr>
          <a:xfrm>
            <a:off x="685802" y="3308581"/>
            <a:ext cx="10131425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7"/>
          <p:cNvSpPr txBox="1"/>
          <p:nvPr>
            <p:ph idx="1" type="body"/>
          </p:nvPr>
        </p:nvSpPr>
        <p:spPr>
          <a:xfrm>
            <a:off x="685801" y="4777381"/>
            <a:ext cx="10131426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2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9" name="Google Shape;109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8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11" name="Google Shape;111;p28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112" name="Google Shape;112;p28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8"/>
          <p:cNvSpPr txBox="1"/>
          <p:nvPr>
            <p:ph idx="1" type="body"/>
          </p:nvPr>
        </p:nvSpPr>
        <p:spPr>
          <a:xfrm>
            <a:off x="685800" y="3886200"/>
            <a:ext cx="10135436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28"/>
          <p:cNvSpPr txBox="1"/>
          <p:nvPr>
            <p:ph idx="2" type="body"/>
          </p:nvPr>
        </p:nvSpPr>
        <p:spPr>
          <a:xfrm>
            <a:off x="685799" y="4775200"/>
            <a:ext cx="10135436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2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19" name="Google Shape;119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9"/>
          <p:cNvSpPr txBox="1"/>
          <p:nvPr>
            <p:ph type="title"/>
          </p:nvPr>
        </p:nvSpPr>
        <p:spPr>
          <a:xfrm>
            <a:off x="685801" y="609601"/>
            <a:ext cx="10131427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9"/>
          <p:cNvSpPr txBox="1"/>
          <p:nvPr>
            <p:ph idx="1" type="body"/>
          </p:nvPr>
        </p:nvSpPr>
        <p:spPr>
          <a:xfrm>
            <a:off x="685801" y="3505200"/>
            <a:ext cx="10131428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9"/>
          <p:cNvSpPr txBox="1"/>
          <p:nvPr>
            <p:ph idx="2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2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27" name="Google Shape;127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0"/>
          <p:cNvSpPr txBox="1"/>
          <p:nvPr>
            <p:ph idx="1" type="body"/>
          </p:nvPr>
        </p:nvSpPr>
        <p:spPr>
          <a:xfrm rot="5400000">
            <a:off x="3926947" y="-1099079"/>
            <a:ext cx="3649133" cy="1013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3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30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4" name="Google Shape;134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31"/>
          <p:cNvSpPr txBox="1"/>
          <p:nvPr>
            <p:ph type="title"/>
          </p:nvPr>
        </p:nvSpPr>
        <p:spPr>
          <a:xfrm rot="5400000">
            <a:off x="7147151" y="2121124"/>
            <a:ext cx="5181601" cy="2158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1"/>
          <p:cNvSpPr txBox="1"/>
          <p:nvPr>
            <p:ph idx="1" type="body"/>
          </p:nvPr>
        </p:nvSpPr>
        <p:spPr>
          <a:xfrm rot="5400000">
            <a:off x="2011058" y="-715658"/>
            <a:ext cx="5181600" cy="7832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3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9" name="Google Shape;1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6" name="Google Shape;26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31" name="Google Shape;31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18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37" name="Google Shape;37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9"/>
          <p:cNvSpPr txBox="1"/>
          <p:nvPr>
            <p:ph type="title"/>
          </p:nvPr>
        </p:nvSpPr>
        <p:spPr>
          <a:xfrm>
            <a:off x="685800" y="3308581"/>
            <a:ext cx="10131427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" type="body"/>
          </p:nvPr>
        </p:nvSpPr>
        <p:spPr>
          <a:xfrm>
            <a:off x="685799" y="4777381"/>
            <a:ext cx="1013142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1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44" name="Google Shape;4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0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685802" y="2142067"/>
            <a:ext cx="4995334" cy="36491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2" type="body"/>
          </p:nvPr>
        </p:nvSpPr>
        <p:spPr>
          <a:xfrm>
            <a:off x="5821895" y="2142067"/>
            <a:ext cx="499533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1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" type="body"/>
          </p:nvPr>
        </p:nvSpPr>
        <p:spPr>
          <a:xfrm>
            <a:off x="973670" y="2218267"/>
            <a:ext cx="47090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21"/>
          <p:cNvSpPr txBox="1"/>
          <p:nvPr>
            <p:ph idx="2" type="body"/>
          </p:nvPr>
        </p:nvSpPr>
        <p:spPr>
          <a:xfrm>
            <a:off x="685801" y="2870201"/>
            <a:ext cx="4996923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3" type="body"/>
          </p:nvPr>
        </p:nvSpPr>
        <p:spPr>
          <a:xfrm>
            <a:off x="6096003" y="2226734"/>
            <a:ext cx="47228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21"/>
          <p:cNvSpPr txBox="1"/>
          <p:nvPr>
            <p:ph idx="4" type="body"/>
          </p:nvPr>
        </p:nvSpPr>
        <p:spPr>
          <a:xfrm>
            <a:off x="5823483" y="2870201"/>
            <a:ext cx="4995334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1" name="Google Shape;61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22"/>
          <p:cNvSpPr txBox="1"/>
          <p:nvPr>
            <p:ph type="title"/>
          </p:nvPr>
        </p:nvSpPr>
        <p:spPr>
          <a:xfrm>
            <a:off x="685800" y="2074333"/>
            <a:ext cx="368088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" type="body"/>
          </p:nvPr>
        </p:nvSpPr>
        <p:spPr>
          <a:xfrm>
            <a:off x="4648201" y="609601"/>
            <a:ext cx="6169026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2" type="body"/>
          </p:nvPr>
        </p:nvSpPr>
        <p:spPr>
          <a:xfrm>
            <a:off x="685800" y="3445933"/>
            <a:ext cx="368088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9" name="Google Shape;69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23"/>
          <p:cNvSpPr txBox="1"/>
          <p:nvPr>
            <p:ph type="title"/>
          </p:nvPr>
        </p:nvSpPr>
        <p:spPr>
          <a:xfrm>
            <a:off x="685800" y="1600200"/>
            <a:ext cx="6164653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3"/>
          <p:cNvSpPr/>
          <p:nvPr>
            <p:ph idx="2" type="pic"/>
          </p:nvPr>
        </p:nvSpPr>
        <p:spPr>
          <a:xfrm>
            <a:off x="7536253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sp>
      <p:sp>
        <p:nvSpPr>
          <p:cNvPr id="72" name="Google Shape;72;p23"/>
          <p:cNvSpPr txBox="1"/>
          <p:nvPr>
            <p:ph idx="1" type="body"/>
          </p:nvPr>
        </p:nvSpPr>
        <p:spPr>
          <a:xfrm>
            <a:off x="685800" y="2971800"/>
            <a:ext cx="6164653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2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hyperlink" Target="https://en.wikipedia.org/wiki/Singular_value_decomposition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"/>
          <p:cNvSpPr txBox="1"/>
          <p:nvPr>
            <p:ph type="ctrTitle"/>
          </p:nvPr>
        </p:nvSpPr>
        <p:spPr>
          <a:xfrm>
            <a:off x="4497000" y="520050"/>
            <a:ext cx="6663300" cy="386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b="1" i="0" lang="en-US" sz="3800">
                <a:latin typeface="Arial"/>
                <a:ea typeface="Arial"/>
                <a:cs typeface="Arial"/>
                <a:sym typeface="Arial"/>
              </a:rPr>
              <a:t>PRODUCT RECOMMENDATION FOR </a:t>
            </a:r>
            <a:br>
              <a:rPr b="1" i="0" lang="en-US" sz="3800"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800">
                <a:latin typeface="Arial"/>
                <a:ea typeface="Arial"/>
                <a:cs typeface="Arial"/>
                <a:sym typeface="Arial"/>
              </a:rPr>
              <a:t>E-COMMERCE </a:t>
            </a:r>
            <a:endParaRPr b="1" i="0" sz="3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b="1" i="0" lang="en-US" sz="3800"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1" lang="en-US" sz="3800">
                <a:latin typeface="Arial"/>
                <a:ea typeface="Arial"/>
                <a:cs typeface="Arial"/>
                <a:sym typeface="Arial"/>
              </a:rPr>
              <a:t>SING MACHINE LEARNING</a:t>
            </a:r>
            <a:endParaRPr b="1" sz="3800"/>
          </a:p>
        </p:txBody>
      </p:sp>
      <p:sp>
        <p:nvSpPr>
          <p:cNvPr id="145" name="Google Shape;145;p1"/>
          <p:cNvSpPr txBox="1"/>
          <p:nvPr>
            <p:ph idx="1" type="subTitle"/>
          </p:nvPr>
        </p:nvSpPr>
        <p:spPr>
          <a:xfrm>
            <a:off x="516200" y="4701050"/>
            <a:ext cx="5853000" cy="14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PRESENTED BY: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ASTHALOCHAN MOHANTA,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SWAGAT MOHANTY &amp; BISWANATH SAHOO</a:t>
            </a:r>
            <a:endParaRPr/>
          </a:p>
        </p:txBody>
      </p:sp>
      <p:sp>
        <p:nvSpPr>
          <p:cNvPr id="146" name="Google Shape;146;p1"/>
          <p:cNvSpPr txBox="1"/>
          <p:nvPr/>
        </p:nvSpPr>
        <p:spPr>
          <a:xfrm>
            <a:off x="6132650" y="4717600"/>
            <a:ext cx="5537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3600"/>
              <a:buFont typeface="Arial"/>
              <a:buNone/>
            </a:pPr>
            <a:r>
              <a:rPr b="1" i="0" lang="en-US" u="sng">
                <a:latin typeface="Arial"/>
                <a:ea typeface="Arial"/>
                <a:cs typeface="Arial"/>
                <a:sym typeface="Arial"/>
              </a:rPr>
              <a:t>ALGORITHMS FOR RECOMMENDATION</a:t>
            </a:r>
            <a:endParaRPr b="1" u="sng"/>
          </a:p>
        </p:txBody>
      </p:sp>
      <p:sp>
        <p:nvSpPr>
          <p:cNvPr id="207" name="Google Shape;207;p7"/>
          <p:cNvSpPr txBox="1"/>
          <p:nvPr>
            <p:ph idx="1" type="body"/>
          </p:nvPr>
        </p:nvSpPr>
        <p:spPr>
          <a:xfrm>
            <a:off x="685800" y="2142075"/>
            <a:ext cx="10846500" cy="3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0670" lvl="0" marL="285750" rtl="0" algn="l">
              <a:spcBef>
                <a:spcPts val="0"/>
              </a:spcBef>
              <a:spcAft>
                <a:spcPts val="0"/>
              </a:spcAft>
              <a:buSzPts val="2320"/>
              <a:buFont typeface="Arial"/>
              <a:buChar char="•"/>
            </a:pPr>
            <a:r>
              <a:rPr b="1" i="0" lang="en-US" sz="2320" u="sng"/>
              <a:t>Matrix Factorization:-</a:t>
            </a:r>
            <a:r>
              <a:rPr lang="en-US" sz="2320"/>
              <a:t>In this technique used to decompose a matrix into a product of two or more smaller matrices. it’s used in recommendation system to extract latent factors and improve prediction accuracy.</a:t>
            </a:r>
            <a:endParaRPr sz="2505"/>
          </a:p>
          <a:p>
            <a:pPr indent="0" lvl="0" marL="394335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3075"/>
              <a:t> A </a:t>
            </a:r>
            <a:r>
              <a:rPr b="1" lang="en-US" sz="2875"/>
              <a:t>= U </a:t>
            </a:r>
            <a:r>
              <a:rPr b="1" lang="en-US" sz="2875">
                <a:solidFill>
                  <a:srgbClr val="E3E3E3"/>
                </a:solidFill>
                <a:latin typeface="Roboto"/>
                <a:ea typeface="Roboto"/>
                <a:cs typeface="Roboto"/>
                <a:sym typeface="Roboto"/>
              </a:rPr>
              <a:t>Σ </a:t>
            </a:r>
            <a:r>
              <a:rPr b="1" lang="en-US" sz="2875"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1" baseline="30000" lang="en-US" sz="2875">
                <a:latin typeface="Arial"/>
                <a:ea typeface="Arial"/>
                <a:cs typeface="Arial"/>
                <a:sym typeface="Arial"/>
              </a:rPr>
              <a:t>T </a:t>
            </a:r>
            <a:endParaRPr b="1" sz="2875">
              <a:solidFill>
                <a:srgbClr val="E3E3E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9562" lvl="0" marL="285750" rtl="0" algn="l">
              <a:spcBef>
                <a:spcPts val="1000"/>
              </a:spcBef>
              <a:spcAft>
                <a:spcPts val="0"/>
              </a:spcAft>
              <a:buSzPts val="2775"/>
              <a:buFont typeface="Arial"/>
              <a:buChar char="•"/>
            </a:pPr>
            <a:r>
              <a:rPr b="1" lang="en-US" sz="2420" u="sng"/>
              <a:t>PCA  (</a:t>
            </a:r>
            <a:r>
              <a:rPr lang="en-US" sz="2420" u="sng"/>
              <a:t>Truncated SVD</a:t>
            </a:r>
            <a:r>
              <a:rPr b="1" lang="en-US" sz="2420" u="sng"/>
              <a:t>):-</a:t>
            </a:r>
            <a:r>
              <a:rPr lang="en-US" sz="2320"/>
              <a:t>It retaining only a subset of the largest singular value </a:t>
            </a:r>
            <a:endParaRPr sz="232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018"/>
              <a:buNone/>
            </a:pPr>
            <a:r>
              <a:rPr lang="en-US" sz="2320"/>
              <a:t>     and their corresponding singular vectors.</a:t>
            </a:r>
            <a:endParaRPr sz="2320"/>
          </a:p>
          <a:p>
            <a:pPr indent="-133350" lvl="0" marL="285750" rtl="0" algn="l">
              <a:spcBef>
                <a:spcPts val="1000"/>
              </a:spcBef>
              <a:spcAft>
                <a:spcPts val="0"/>
              </a:spcAft>
              <a:buSzPts val="2220"/>
              <a:buNone/>
            </a:pPr>
            <a:r>
              <a:t/>
            </a:r>
            <a:endParaRPr sz="2220"/>
          </a:p>
        </p:txBody>
      </p:sp>
      <p:sp>
        <p:nvSpPr>
          <p:cNvPr id="208" name="Google Shape;208;p7"/>
          <p:cNvSpPr txBox="1"/>
          <p:nvPr/>
        </p:nvSpPr>
        <p:spPr>
          <a:xfrm>
            <a:off x="5442925" y="5722675"/>
            <a:ext cx="636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Research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Paper (California State University )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2532598a61_0_0"/>
          <p:cNvSpPr txBox="1"/>
          <p:nvPr>
            <p:ph type="title"/>
          </p:nvPr>
        </p:nvSpPr>
        <p:spPr>
          <a:xfrm>
            <a:off x="567576" y="530775"/>
            <a:ext cx="10131300" cy="145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 u="sng"/>
              <a:t>Matrix Factorization</a:t>
            </a:r>
            <a:r>
              <a:rPr b="1" lang="en-US" sz="3200" u="sng"/>
              <a:t>(</a:t>
            </a:r>
            <a:r>
              <a:rPr b="1" lang="en-US" sz="2920" u="sng"/>
              <a:t>Truncated SVD</a:t>
            </a:r>
            <a:r>
              <a:rPr b="1" lang="en-US" sz="2420" u="sng"/>
              <a:t>)</a:t>
            </a:r>
            <a:endParaRPr b="1" sz="3900" u="sng"/>
          </a:p>
        </p:txBody>
      </p:sp>
      <p:sp>
        <p:nvSpPr>
          <p:cNvPr id="214" name="Google Shape;214;g22532598a61_0_0"/>
          <p:cNvSpPr txBox="1"/>
          <p:nvPr>
            <p:ph idx="1" type="body"/>
          </p:nvPr>
        </p:nvSpPr>
        <p:spPr>
          <a:xfrm>
            <a:off x="5789875" y="1730800"/>
            <a:ext cx="6156300" cy="364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This transformer performs linear dimensionality reduction by means of truncated singular value decomposition (SVD).</a:t>
            </a:r>
            <a:endParaRPr sz="23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300"/>
              <a:t> It is Similar to PCA, this estimator does not center the data before computing the singular value decomposition. This means it can work with sparse matrices efficiently.</a:t>
            </a:r>
            <a:endParaRPr sz="2900"/>
          </a:p>
        </p:txBody>
      </p:sp>
      <p:pic>
        <p:nvPicPr>
          <p:cNvPr id="215" name="Google Shape;215;g22532598a6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223" y="1730800"/>
            <a:ext cx="4562300" cy="387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22532598a61_0_0"/>
          <p:cNvSpPr txBox="1"/>
          <p:nvPr/>
        </p:nvSpPr>
        <p:spPr>
          <a:xfrm>
            <a:off x="3196325" y="6057675"/>
            <a:ext cx="331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22532598a61_0_0"/>
          <p:cNvSpPr txBox="1"/>
          <p:nvPr/>
        </p:nvSpPr>
        <p:spPr>
          <a:xfrm>
            <a:off x="6053825" y="5801500"/>
            <a:ext cx="5320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Source : </a:t>
            </a:r>
            <a:r>
              <a:rPr lang="en-US" sz="2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Wikipedia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i="0" lang="en-US" u="sng">
                <a:latin typeface="Arial"/>
                <a:ea typeface="Arial"/>
                <a:cs typeface="Arial"/>
                <a:sym typeface="Arial"/>
              </a:rPr>
              <a:t>CASE STUDIES</a:t>
            </a:r>
            <a:endParaRPr b="1" u="sng"/>
          </a:p>
        </p:txBody>
      </p:sp>
      <p:pic>
        <p:nvPicPr>
          <p:cNvPr id="223" name="Google Shape;223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550" y="1836700"/>
            <a:ext cx="4239850" cy="393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0"/>
          <p:cNvPicPr preferRelativeResize="0"/>
          <p:nvPr/>
        </p:nvPicPr>
        <p:blipFill rotWithShape="1">
          <a:blip r:embed="rId4">
            <a:alphaModFix/>
          </a:blip>
          <a:srcRect b="0" l="0" r="65223" t="51876"/>
          <a:stretch/>
        </p:blipFill>
        <p:spPr>
          <a:xfrm>
            <a:off x="6942400" y="1836700"/>
            <a:ext cx="3390775" cy="271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0"/>
          <p:cNvSpPr txBox="1"/>
          <p:nvPr/>
        </p:nvSpPr>
        <p:spPr>
          <a:xfrm>
            <a:off x="6349425" y="4993500"/>
            <a:ext cx="51633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 is the top 10 product which is  recommended by system if a customer buy product(id- 753865058X)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g24cdcfa5df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2650" y="1591500"/>
            <a:ext cx="6268875" cy="480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g24cdcfa5df0_0_0"/>
          <p:cNvSpPr txBox="1"/>
          <p:nvPr/>
        </p:nvSpPr>
        <p:spPr>
          <a:xfrm>
            <a:off x="1651375" y="301750"/>
            <a:ext cx="87102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3050" u="sng">
                <a:solidFill>
                  <a:schemeClr val="lt1"/>
                </a:solidFill>
              </a:rPr>
              <a:t>Visualizing product clusters in subset of data</a:t>
            </a:r>
            <a:endParaRPr sz="3050" u="sng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1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i="0" lang="en-US" u="sng">
                <a:latin typeface="Arial"/>
                <a:ea typeface="Arial"/>
                <a:cs typeface="Arial"/>
                <a:sym typeface="Arial"/>
              </a:rPr>
              <a:t>BENEFITS AND IMPACT</a:t>
            </a:r>
            <a:endParaRPr b="1" u="sng"/>
          </a:p>
        </p:txBody>
      </p:sp>
      <p:sp>
        <p:nvSpPr>
          <p:cNvPr id="237" name="Google Shape;237;p11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0" i="0" lang="en-US" sz="2400"/>
              <a:t>Enhanced user experience and customer satisfaction</a:t>
            </a:r>
            <a:endParaRPr sz="2400"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0" i="0" lang="en-US" sz="2400"/>
              <a:t>Increased conversion rates and revenue</a:t>
            </a:r>
            <a:endParaRPr sz="2400"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0" i="0" lang="en-US" sz="2400"/>
              <a:t>Personalization and customer retention</a:t>
            </a:r>
            <a:endParaRPr sz="2400"/>
          </a:p>
          <a:p>
            <a:pPr indent="-133350" lvl="0" marL="28575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2"/>
          <p:cNvSpPr txBox="1"/>
          <p:nvPr>
            <p:ph idx="4294967295" type="title"/>
          </p:nvPr>
        </p:nvSpPr>
        <p:spPr>
          <a:xfrm>
            <a:off x="1030350" y="685800"/>
            <a:ext cx="10131300" cy="14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i="0" lang="en-US" u="sng">
                <a:latin typeface="Arial"/>
                <a:ea typeface="Arial"/>
                <a:cs typeface="Arial"/>
                <a:sym typeface="Arial"/>
              </a:rPr>
              <a:t>CONCLUSION</a:t>
            </a:r>
            <a:endParaRPr b="1" u="sng"/>
          </a:p>
        </p:txBody>
      </p:sp>
      <p:sp>
        <p:nvSpPr>
          <p:cNvPr id="243" name="Google Shape;243;p12"/>
          <p:cNvSpPr txBox="1"/>
          <p:nvPr>
            <p:ph idx="4294967295" type="body"/>
          </p:nvPr>
        </p:nvSpPr>
        <p:spPr>
          <a:xfrm>
            <a:off x="655550" y="2141388"/>
            <a:ext cx="10131300" cy="3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400">
                <a:solidFill>
                  <a:srgbClr val="F8F9FA"/>
                </a:solidFill>
              </a:rPr>
              <a:t>We aim to get the best shopping experience, saving  time and effort </a:t>
            </a:r>
            <a:endParaRPr sz="2400"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400"/>
              <a:t>In </a:t>
            </a:r>
            <a:r>
              <a:rPr lang="en-US" sz="2400"/>
              <a:t>Future prospects include advancements in deep learning, context-aware recommendations, multi-modal recommendations, explainable recommendations, reinforcement learning, integration with voice and natural language processing, and a focus on ethical and fair recommendations.</a:t>
            </a:r>
            <a:endParaRPr sz="2400"/>
          </a:p>
          <a:p>
            <a:pPr indent="-133350" lvl="0" marL="28575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g24cb749c58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6627" y="395575"/>
            <a:ext cx="3778901" cy="1940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g24cb749c58d_0_0"/>
          <p:cNvSpPr txBox="1"/>
          <p:nvPr/>
        </p:nvSpPr>
        <p:spPr>
          <a:xfrm>
            <a:off x="3660450" y="142450"/>
            <a:ext cx="7092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REFERENCES:-</a:t>
            </a:r>
            <a:endParaRPr b="1" sz="53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24cb749c58d_0_0"/>
          <p:cNvSpPr txBox="1"/>
          <p:nvPr/>
        </p:nvSpPr>
        <p:spPr>
          <a:xfrm>
            <a:off x="149425" y="973750"/>
            <a:ext cx="11075100" cy="6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1. Sarwar, B., Karypis, G., Konstan, J., &amp; Riedl, J. (2001). Item-based collaborative filtering recommendation algorithms. In Proceedings of the 10th international conference on World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 Wide Web (WWW '01) (pp. 285-295). ACM. 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2. Koren, Y., Bell, R., &amp; Volinsky, C. (2009). Matrix factorization techniques for recommender systems. Computer, 42(8), 30-37. 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3. Ricci, F., Rokach, L., &amp; Shapira, B. (2015). Introduction to recommender systems handbook. In Recommender Systems Handbook (pp. 1-35). Springer.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4. Herlocker, J. L., Konstan, J. A., Borchers, A., &amp; Riedl, J. (1999). An algorithmic framework for performing collaborative filtering. In Proceedings of the 22nd annual international ACM SIGIR conference on Research and development in information retrieval (pp. 230-237). ACM.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5. Lops, P., de Gemmis, M., &amp; Semeraro, G. (2011). Content-based recommender systems: State of the art and trends. In Recommender Systems Handbook (pp. 73-105). Springer.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6. Koren, Y. (2008). Factorization meets the neighborhood: a multifaceted collaborative filtering model. In Proceedings of the 14th ACM SIGKDD international conference on Knowledge discovery and data mining (pp. 426-434). ACM.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3"/>
          <p:cNvSpPr txBox="1"/>
          <p:nvPr>
            <p:ph type="title"/>
          </p:nvPr>
        </p:nvSpPr>
        <p:spPr>
          <a:xfrm>
            <a:off x="801210" y="232299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1" lang="en-US" sz="6000"/>
              <a:t>THANK YOU</a:t>
            </a:r>
            <a:endParaRPr/>
          </a:p>
        </p:txBody>
      </p:sp>
      <p:pic>
        <p:nvPicPr>
          <p:cNvPr id="256" name="Google Shape;2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000" y="1975550"/>
            <a:ext cx="9262249" cy="33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bb26a9fad_0_0"/>
          <p:cNvSpPr txBox="1"/>
          <p:nvPr>
            <p:ph type="ctrTitle"/>
          </p:nvPr>
        </p:nvSpPr>
        <p:spPr>
          <a:xfrm>
            <a:off x="0" y="722725"/>
            <a:ext cx="7629000" cy="68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Agenda</a:t>
            </a:r>
            <a:endParaRPr u="sng"/>
          </a:p>
        </p:txBody>
      </p:sp>
      <p:sp>
        <p:nvSpPr>
          <p:cNvPr id="152" name="Google Shape;152;g24bb26a9fad_0_0"/>
          <p:cNvSpPr txBox="1"/>
          <p:nvPr>
            <p:ph idx="1" type="subTitle"/>
          </p:nvPr>
        </p:nvSpPr>
        <p:spPr>
          <a:xfrm>
            <a:off x="792100" y="1800975"/>
            <a:ext cx="5636100" cy="399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Introduction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Recommender System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Collaborating Filtering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Real time recommendations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Data Collections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 </a:t>
            </a:r>
            <a:r>
              <a:rPr lang="en-US" sz="2800"/>
              <a:t>Algorithm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Case Study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Benefits and Impact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Conclusion</a:t>
            </a:r>
            <a:endParaRPr sz="2800"/>
          </a:p>
        </p:txBody>
      </p:sp>
      <p:pic>
        <p:nvPicPr>
          <p:cNvPr id="153" name="Google Shape;153;g24bb26a9fa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9725" y="1553775"/>
            <a:ext cx="5286776" cy="5658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i="0" lang="en-US" u="sng">
                <a:latin typeface="Arial"/>
                <a:ea typeface="Arial"/>
                <a:cs typeface="Arial"/>
                <a:sym typeface="Arial"/>
              </a:rPr>
              <a:t>INTRODUCTION</a:t>
            </a:r>
            <a:endParaRPr b="1" u="sng"/>
          </a:p>
        </p:txBody>
      </p:sp>
      <p:sp>
        <p:nvSpPr>
          <p:cNvPr id="159" name="Google Shape;159;p2"/>
          <p:cNvSpPr txBox="1"/>
          <p:nvPr>
            <p:ph idx="1" type="body"/>
          </p:nvPr>
        </p:nvSpPr>
        <p:spPr>
          <a:xfrm>
            <a:off x="685800" y="2142075"/>
            <a:ext cx="8008800" cy="3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20000"/>
          </a:bodyPr>
          <a:lstStyle/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b="0" i="0" lang="en-US" sz="2400"/>
              <a:t>Now most of the people are using e-commerce websites to shop many items.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400"/>
              <a:t>Turning to big </a:t>
            </a:r>
            <a:r>
              <a:rPr b="0" i="0" lang="en-US" sz="2400"/>
              <a:t>challenge for a retail store to provide the right products accordingly to customer preferences.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400"/>
              <a:t>E-commerce websites use different types of recommendation systems to provide a positive shopping experience</a:t>
            </a:r>
            <a:endParaRPr/>
          </a:p>
        </p:txBody>
      </p:sp>
      <p:pic>
        <p:nvPicPr>
          <p:cNvPr id="160" name="Google Shape;16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0550" y="3791375"/>
            <a:ext cx="3645951" cy="244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"/>
          <p:cNvSpPr txBox="1"/>
          <p:nvPr>
            <p:ph type="title"/>
          </p:nvPr>
        </p:nvSpPr>
        <p:spPr>
          <a:xfrm>
            <a:off x="685801" y="58928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1" lang="en-US" sz="4000" u="sng">
                <a:latin typeface="Calibri"/>
                <a:ea typeface="Calibri"/>
                <a:cs typeface="Calibri"/>
                <a:sym typeface="Calibri"/>
              </a:rPr>
              <a:t>RECOMMENDER SYSTEMS</a:t>
            </a:r>
            <a:endParaRPr b="1" sz="3200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3"/>
          <p:cNvSpPr txBox="1"/>
          <p:nvPr>
            <p:ph idx="1" type="body"/>
          </p:nvPr>
        </p:nvSpPr>
        <p:spPr>
          <a:xfrm>
            <a:off x="508248" y="2045547"/>
            <a:ext cx="6096738" cy="30391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A recommendation system is an algorithmic approach that suggests personalized items to users based on their preferences and past behaviors, aiming to enhance user experience and facilitate decision-making. </a:t>
            </a:r>
            <a:endParaRPr/>
          </a:p>
        </p:txBody>
      </p:sp>
      <p:pic>
        <p:nvPicPr>
          <p:cNvPr id="167" name="Google Shape;167;p3"/>
          <p:cNvPicPr preferRelativeResize="0"/>
          <p:nvPr/>
        </p:nvPicPr>
        <p:blipFill rotWithShape="1">
          <a:blip r:embed="rId3">
            <a:alphaModFix/>
          </a:blip>
          <a:srcRect b="0" l="0" r="2368" t="0"/>
          <a:stretch/>
        </p:blipFill>
        <p:spPr>
          <a:xfrm>
            <a:off x="6782540" y="3210524"/>
            <a:ext cx="5261436" cy="320386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i="0" lang="en-US" u="sng">
                <a:latin typeface="Arial"/>
                <a:ea typeface="Arial"/>
                <a:cs typeface="Arial"/>
                <a:sym typeface="Arial"/>
              </a:rPr>
              <a:t>TYPES OF RECOMMENDATION SYSTEMS</a:t>
            </a:r>
            <a:endParaRPr b="1" u="sng"/>
          </a:p>
        </p:txBody>
      </p:sp>
      <p:sp>
        <p:nvSpPr>
          <p:cNvPr id="173" name="Google Shape;173;p4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0" i="0" lang="en-US" sz="2400"/>
              <a:t>Collaborative Filtering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0" i="0" lang="en-US" sz="2400"/>
              <a:t>Content-Based Filtering</a:t>
            </a:r>
            <a:endParaRPr/>
          </a:p>
          <a:p>
            <a:pPr indent="0" lvl="0" marL="28575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33350" lvl="0" marL="28575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174" name="Google Shape;17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4325" y="2252375"/>
            <a:ext cx="6012468" cy="3649125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27000" fadeDir="5400012" kx="0" rotWithShape="0" algn="bl" stA="17000" stPos="0" sy="-100000" ky="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 txBox="1"/>
          <p:nvPr>
            <p:ph type="title"/>
          </p:nvPr>
        </p:nvSpPr>
        <p:spPr>
          <a:xfrm>
            <a:off x="685801" y="132081"/>
            <a:ext cx="10131425" cy="113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i="0" lang="en-US" u="sng">
                <a:latin typeface="Arial"/>
                <a:ea typeface="Arial"/>
                <a:cs typeface="Arial"/>
                <a:sym typeface="Arial"/>
              </a:rPr>
              <a:t>COLLABORATIVE FILTERING</a:t>
            </a:r>
            <a:endParaRPr b="1" u="sng"/>
          </a:p>
        </p:txBody>
      </p:sp>
      <p:sp>
        <p:nvSpPr>
          <p:cNvPr id="180" name="Google Shape;180;p5"/>
          <p:cNvSpPr txBox="1"/>
          <p:nvPr>
            <p:ph idx="1" type="body"/>
          </p:nvPr>
        </p:nvSpPr>
        <p:spPr>
          <a:xfrm>
            <a:off x="571325" y="2449646"/>
            <a:ext cx="5022600" cy="19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0990" lvl="0" marL="2857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60"/>
              <a:buChar char="•"/>
            </a:pPr>
            <a:r>
              <a:rPr lang="en-US" sz="2460"/>
              <a:t>Collaborating filtering uses algorithm to filter data from user reviews to make personalized recommendations for users with similar preference.</a:t>
            </a:r>
            <a:endParaRPr sz="2460"/>
          </a:p>
          <a:p>
            <a:pPr indent="0" lvl="0" marL="2857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60"/>
          </a:p>
          <a:p>
            <a:pPr indent="0" lvl="0" marL="2857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60"/>
          </a:p>
        </p:txBody>
      </p:sp>
      <p:pic>
        <p:nvPicPr>
          <p:cNvPr id="181" name="Google Shape;181;p5"/>
          <p:cNvPicPr preferRelativeResize="0"/>
          <p:nvPr/>
        </p:nvPicPr>
        <p:blipFill rotWithShape="1">
          <a:blip r:embed="rId3">
            <a:alphaModFix/>
          </a:blip>
          <a:srcRect b="0" l="2051" r="1454" t="0"/>
          <a:stretch/>
        </p:blipFill>
        <p:spPr>
          <a:xfrm>
            <a:off x="6007223" y="1902688"/>
            <a:ext cx="6081204" cy="3052624"/>
          </a:xfrm>
          <a:prstGeom prst="roundRect">
            <a:avLst>
              <a:gd fmla="val 4167" name="adj"/>
            </a:avLst>
          </a:prstGeom>
          <a:solidFill>
            <a:srgbClr val="FFFFFF"/>
          </a:solidFill>
          <a:ln cap="sq" cmpd="sng" w="76200">
            <a:solidFill>
              <a:srgbClr val="292929"/>
            </a:solidFill>
            <a:prstDash val="solid"/>
            <a:miter lim="800000"/>
            <a:headEnd len="sm" w="sm" type="none"/>
            <a:tailEnd len="sm" w="sm" type="none"/>
          </a:ln>
          <a:effectLst>
            <a:reflection blurRad="0" dir="5400000" dist="5000" endA="0" endPos="28000" kx="0" rotWithShape="0" algn="bl" stA="28000" stPos="0" sy="-100000" ky="0"/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"/>
          <p:cNvSpPr txBox="1"/>
          <p:nvPr>
            <p:ph type="title"/>
          </p:nvPr>
        </p:nvSpPr>
        <p:spPr>
          <a:xfrm>
            <a:off x="685801" y="-375920"/>
            <a:ext cx="10131425" cy="1656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i="0" lang="en-US" u="sng">
                <a:latin typeface="Arial"/>
                <a:ea typeface="Arial"/>
                <a:cs typeface="Arial"/>
                <a:sym typeface="Arial"/>
              </a:rPr>
              <a:t>CONTENT-BASED FILTERING</a:t>
            </a:r>
            <a:endParaRPr b="1" u="sng"/>
          </a:p>
        </p:txBody>
      </p:sp>
      <p:sp>
        <p:nvSpPr>
          <p:cNvPr id="187" name="Google Shape;187;p6"/>
          <p:cNvSpPr txBox="1"/>
          <p:nvPr>
            <p:ph idx="1" type="body"/>
          </p:nvPr>
        </p:nvSpPr>
        <p:spPr>
          <a:xfrm>
            <a:off x="419471" y="2651662"/>
            <a:ext cx="4516119" cy="2499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0" i="0" lang="en-US" sz="2400"/>
              <a:t>Content-based filtering uses item features to recommend other items similar to what the user likes, based on their previous actions or explicit feedback.</a:t>
            </a:r>
            <a:endParaRPr/>
          </a:p>
          <a:p>
            <a:pPr indent="-133350" lvl="0" marL="28575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188" name="Google Shape;18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02869" y="1626540"/>
            <a:ext cx="6169660" cy="4155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/>
          <p:nvPr>
            <p:ph type="title"/>
          </p:nvPr>
        </p:nvSpPr>
        <p:spPr>
          <a:xfrm>
            <a:off x="744926" y="471675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i="0" lang="en-US" sz="4000" u="sng">
                <a:latin typeface="Calibri"/>
                <a:ea typeface="Calibri"/>
                <a:cs typeface="Calibri"/>
                <a:sym typeface="Calibri"/>
              </a:rPr>
              <a:t>REAL-TIME RECOMMENDATIONS</a:t>
            </a:r>
            <a:endParaRPr b="1" sz="4000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9"/>
          <p:cNvSpPr txBox="1"/>
          <p:nvPr>
            <p:ph idx="1" type="body"/>
          </p:nvPr>
        </p:nvSpPr>
        <p:spPr>
          <a:xfrm>
            <a:off x="744925" y="2026477"/>
            <a:ext cx="11023800" cy="4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i="0" lang="en-US" sz="2616" u="sng"/>
              <a:t>Real-time recommendation systems</a:t>
            </a:r>
            <a:r>
              <a:rPr b="1" lang="en-US" sz="2616" u="sng"/>
              <a:t>:</a:t>
            </a:r>
            <a:r>
              <a:rPr lang="en-US" sz="2400"/>
              <a:t>-It is a recommendation system </a:t>
            </a:r>
            <a:r>
              <a:rPr lang="en-US" sz="2100">
                <a:solidFill>
                  <a:srgbClr val="E2EEFF"/>
                </a:solidFill>
                <a:latin typeface="Arial"/>
                <a:ea typeface="Arial"/>
                <a:cs typeface="Arial"/>
                <a:sym typeface="Arial"/>
              </a:rPr>
              <a:t>typically shows items to users based on their profiles and preferences and by observing their actions such as buying,liking or viewing items.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i="0" lang="en-US" sz="2400" u="sng"/>
              <a:t>Streaming data and online learning:</a:t>
            </a:r>
            <a:r>
              <a:rPr b="1" lang="en-US" sz="2400" u="sng"/>
              <a:t>-</a:t>
            </a:r>
            <a:r>
              <a:rPr lang="en-US" sz="2400"/>
              <a:t>Streaming data is </a:t>
            </a:r>
            <a:r>
              <a:rPr lang="en-US" sz="2300">
                <a:solidFill>
                  <a:srgbClr val="E2EEFF"/>
                </a:solidFill>
                <a:latin typeface="Arial"/>
                <a:ea typeface="Arial"/>
                <a:cs typeface="Arial"/>
                <a:sym typeface="Arial"/>
              </a:rPr>
              <a:t>data that is generated continuously by thousands of data sources, which typically send in the data records simultaneously, and in small sizes (order of Kilobytes)</a:t>
            </a:r>
            <a:r>
              <a:rPr lang="en-US" sz="2300">
                <a:solidFill>
                  <a:srgbClr val="BDC1C6"/>
                </a:solidFill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2900"/>
          </a:p>
          <a:p>
            <a:pPr indent="-298450" lvl="0" marL="285750" rtl="0" algn="l">
              <a:spcBef>
                <a:spcPts val="100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b="1" i="0" lang="en-US" sz="2600" u="sng"/>
              <a:t>Challenges and considerations:</a:t>
            </a:r>
            <a:r>
              <a:rPr b="1" lang="en-US" sz="2600" u="sng"/>
              <a:t>-</a:t>
            </a:r>
            <a:r>
              <a:rPr lang="en-US" sz="2600"/>
              <a:t>Challengers and considerations refer to the obstacles and factors that need to be taken into account when addressing a particular issue or pursuing a specific goal . They can arise in various contexts,such as business, technology,personal relationships, or societal issues.some common challenges and considerations include.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i="0" lang="en-US" u="sng">
                <a:latin typeface="Arial"/>
                <a:ea typeface="Arial"/>
                <a:cs typeface="Arial"/>
                <a:sym typeface="Arial"/>
              </a:rPr>
              <a:t>DATA COLLECTION AND PREPROCESSING</a:t>
            </a:r>
            <a:endParaRPr b="1" u="sng"/>
          </a:p>
        </p:txBody>
      </p:sp>
      <p:sp>
        <p:nvSpPr>
          <p:cNvPr id="200" name="Google Shape;200;p8"/>
          <p:cNvSpPr txBox="1"/>
          <p:nvPr>
            <p:ph idx="1" type="body"/>
          </p:nvPr>
        </p:nvSpPr>
        <p:spPr>
          <a:xfrm>
            <a:off x="685800" y="1112650"/>
            <a:ext cx="10311600" cy="46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0" i="0" lang="en-US" sz="2400">
                <a:solidFill>
                  <a:srgbClr val="D1D5DB"/>
                </a:solidFill>
              </a:rPr>
              <a:t>Importance of high-quality data:-Data quality is </a:t>
            </a:r>
            <a:r>
              <a:rPr lang="en-US" sz="2400">
                <a:solidFill>
                  <a:srgbClr val="D1D5DB"/>
                </a:solidFill>
              </a:rPr>
              <a:t>essential for one main reason</a:t>
            </a:r>
            <a:r>
              <a:rPr lang="en-US" sz="1500">
                <a:solidFill>
                  <a:srgbClr val="E8EAED"/>
                </a:solidFill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rgbClr val="E2EEFF"/>
                </a:solidFill>
                <a:latin typeface="Arial"/>
                <a:ea typeface="Arial"/>
                <a:cs typeface="Arial"/>
                <a:sym typeface="Arial"/>
              </a:rPr>
              <a:t>You give customers the best experience when you make decisions using accurate data</a:t>
            </a:r>
            <a:r>
              <a:rPr lang="en-US" sz="2000">
                <a:solidFill>
                  <a:srgbClr val="E8EAED"/>
                </a:solidFill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. </a:t>
            </a:r>
            <a:endParaRPr sz="2300"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0" i="0" lang="en-US" sz="2400">
                <a:solidFill>
                  <a:srgbClr val="D1D5DB"/>
                </a:solidFill>
              </a:rPr>
              <a:t>Collect</a:t>
            </a:r>
            <a:r>
              <a:rPr lang="en-US" sz="2400">
                <a:solidFill>
                  <a:srgbClr val="D1D5DB"/>
                </a:solidFill>
              </a:rPr>
              <a:t> Amazon Dataset of Beauty Product Rating from Amazon (</a:t>
            </a:r>
            <a:r>
              <a:rPr lang="en-US" sz="2450">
                <a:solidFill>
                  <a:srgbClr val="D5D5D5"/>
                </a:solidFill>
              </a:rPr>
              <a:t>2023070)</a:t>
            </a:r>
            <a:endParaRPr sz="3200"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solidFill>
                  <a:srgbClr val="D1D5DB"/>
                </a:solidFill>
              </a:rPr>
              <a:t>Drop the missing and null data:-Missing or null means there is no value present at all. For the survey data we are looking at now,it means the </a:t>
            </a:r>
            <a:r>
              <a:rPr lang="en-US" sz="2400">
                <a:solidFill>
                  <a:srgbClr val="D1D5DB"/>
                </a:solidFill>
              </a:rPr>
              <a:t>person</a:t>
            </a:r>
            <a:r>
              <a:rPr lang="en-US" sz="2400">
                <a:solidFill>
                  <a:srgbClr val="D1D5DB"/>
                </a:solidFill>
              </a:rPr>
              <a:t> taking the survey provided no answer.</a:t>
            </a:r>
            <a:endParaRPr sz="3500">
              <a:highlight>
                <a:srgbClr val="1155CC"/>
              </a:highlight>
            </a:endParaRPr>
          </a:p>
        </p:txBody>
      </p:sp>
      <p:sp>
        <p:nvSpPr>
          <p:cNvPr id="201" name="Google Shape;201;p8"/>
          <p:cNvSpPr txBox="1"/>
          <p:nvPr/>
        </p:nvSpPr>
        <p:spPr>
          <a:xfrm>
            <a:off x="4829100" y="5683250"/>
            <a:ext cx="7254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set Source : Kaggle (Amazon Beauty Product )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elestial">
  <a:themeElements>
    <a:clrScheme name="Celestial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2023-05-16T14:59:22Z</dcterms:created>
  <dc:creator>BISWANATH SAHOO</dc:creator>
</cp:coreProperties>
</file>