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4" d="100"/>
          <a:sy n="84" d="100"/>
        </p:scale>
        <p:origin x="68" y="72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million USD</c:v>
                </c:pt>
              </c:strCache>
            </c:strRef>
          </c:tx>
          <c:spPr>
            <a:ln w="28575" cap="rnd">
              <a:solidFill>
                <a:schemeClr val="accent1"/>
              </a:solidFill>
              <a:round/>
            </a:ln>
            <a:effectLst/>
          </c:spPr>
          <c:marker>
            <c:symbol val="none"/>
          </c:marker>
          <c:cat>
            <c:strRef>
              <c:f>Sheet1!$A$2:$A$6</c:f>
              <c:strCache>
                <c:ptCount val="4"/>
                <c:pt idx="0">
                  <c:v>angel</c:v>
                </c:pt>
                <c:pt idx="1">
                  <c:v>private_quity</c:v>
                </c:pt>
                <c:pt idx="2">
                  <c:v>seed</c:v>
                </c:pt>
                <c:pt idx="3">
                  <c:v>venture</c:v>
                </c:pt>
              </c:strCache>
            </c:strRef>
          </c:cat>
          <c:val>
            <c:numRef>
              <c:f>Sheet1!$B$2:$B$6</c:f>
              <c:numCache>
                <c:formatCode>General</c:formatCode>
                <c:ptCount val="5"/>
                <c:pt idx="0">
                  <c:v>1.05</c:v>
                </c:pt>
                <c:pt idx="1">
                  <c:v>74.849999999999994</c:v>
                </c:pt>
                <c:pt idx="2">
                  <c:v>0.72</c:v>
                </c:pt>
                <c:pt idx="3">
                  <c:v>12.1</c:v>
                </c:pt>
              </c:numCache>
            </c:numRef>
          </c:val>
          <c:smooth val="0"/>
        </c:ser>
        <c:dLbls>
          <c:showLegendKey val="0"/>
          <c:showVal val="0"/>
          <c:showCatName val="0"/>
          <c:showSerName val="0"/>
          <c:showPercent val="0"/>
          <c:showBubbleSize val="0"/>
        </c:dLbls>
        <c:smooth val="0"/>
        <c:axId val="732634120"/>
        <c:axId val="732634512"/>
      </c:lineChart>
      <c:catAx>
        <c:axId val="732634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634512"/>
        <c:crosses val="autoZero"/>
        <c:auto val="1"/>
        <c:lblAlgn val="ctr"/>
        <c:lblOffset val="100"/>
        <c:noMultiLvlLbl val="0"/>
      </c:catAx>
      <c:valAx>
        <c:axId val="73263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634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smtClean="0"/>
              <a:t>Total Investments Sector-wise by top 3 English speaking countries</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31220201771653544"/>
          <c:y val="0.16863280212642703"/>
          <c:w val="0.64848154527559054"/>
          <c:h val="0.52847148569934266"/>
        </c:manualLayout>
      </c:layout>
      <c:barChart>
        <c:barDir val="bar"/>
        <c:grouping val="clustered"/>
        <c:varyColors val="0"/>
        <c:ser>
          <c:idx val="2"/>
          <c:order val="2"/>
          <c:tx>
            <c:strRef>
              <c:f>Sheet1!$D$1</c:f>
              <c:strCache>
                <c:ptCount val="1"/>
                <c:pt idx="0">
                  <c:v>IND</c:v>
                </c:pt>
              </c:strCache>
            </c:strRef>
          </c:tx>
          <c:spPr>
            <a:solidFill>
              <a:schemeClr val="accent3"/>
            </a:solidFill>
            <a:ln>
              <a:noFill/>
            </a:ln>
            <a:effectLst/>
          </c:spPr>
          <c:invertIfNegative val="0"/>
          <c:cat>
            <c:strRef>
              <c:f>Sheet1!$A$2:$A$7</c:f>
              <c:strCache>
                <c:ptCount val="6"/>
                <c:pt idx="0">
                  <c:v>Social, Finance, Analytics, Advertising</c:v>
                </c:pt>
                <c:pt idx="1">
                  <c:v>Manufacturing</c:v>
                </c:pt>
                <c:pt idx="2">
                  <c:v>Entertainment</c:v>
                </c:pt>
                <c:pt idx="3">
                  <c:v>Cleantech / Semiconductors</c:v>
                </c:pt>
                <c:pt idx="4">
                  <c:v>News, Search and Messaging</c:v>
                </c:pt>
                <c:pt idx="5">
                  <c:v>Others</c:v>
                </c:pt>
              </c:strCache>
            </c:strRef>
          </c:cat>
          <c:val>
            <c:numRef>
              <c:f>Sheet1!$D$2:$D$7</c:f>
              <c:numCache>
                <c:formatCode>General</c:formatCode>
                <c:ptCount val="6"/>
                <c:pt idx="0">
                  <c:v>0</c:v>
                </c:pt>
                <c:pt idx="1">
                  <c:v>0</c:v>
                </c:pt>
                <c:pt idx="2">
                  <c:v>474.6</c:v>
                </c:pt>
                <c:pt idx="3">
                  <c:v>89.86</c:v>
                </c:pt>
                <c:pt idx="4">
                  <c:v>0</c:v>
                </c:pt>
                <c:pt idx="5">
                  <c:v>1178.8</c:v>
                </c:pt>
              </c:numCache>
            </c:numRef>
          </c:val>
        </c:ser>
        <c:dLbls>
          <c:showLegendKey val="0"/>
          <c:showVal val="0"/>
          <c:showCatName val="0"/>
          <c:showSerName val="0"/>
          <c:showPercent val="0"/>
          <c:showBubbleSize val="0"/>
        </c:dLbls>
        <c:gapWidth val="247"/>
        <c:axId val="816403792"/>
        <c:axId val="816403008"/>
      </c:barChart>
      <c:barChart>
        <c:barDir val="bar"/>
        <c:grouping val="clustered"/>
        <c:varyColors val="0"/>
        <c:ser>
          <c:idx val="0"/>
          <c:order val="0"/>
          <c:tx>
            <c:strRef>
              <c:f>Sheet1!$B$1</c:f>
              <c:strCache>
                <c:ptCount val="1"/>
                <c:pt idx="0">
                  <c:v>USA</c:v>
                </c:pt>
              </c:strCache>
            </c:strRef>
          </c:tx>
          <c:spPr>
            <a:solidFill>
              <a:schemeClr val="accent1"/>
            </a:solidFill>
            <a:ln>
              <a:noFill/>
            </a:ln>
            <a:effectLst/>
          </c:spPr>
          <c:invertIfNegative val="0"/>
          <c:cat>
            <c:strRef>
              <c:f>Sheet1!$A$2:$A$7</c:f>
              <c:strCache>
                <c:ptCount val="6"/>
                <c:pt idx="0">
                  <c:v>Social, Finance, Analytics, Advertising</c:v>
                </c:pt>
                <c:pt idx="1">
                  <c:v>Manufacturing</c:v>
                </c:pt>
                <c:pt idx="2">
                  <c:v>Entertainment</c:v>
                </c:pt>
                <c:pt idx="3">
                  <c:v>Cleantech / Semiconductors</c:v>
                </c:pt>
                <c:pt idx="4">
                  <c:v>News, Search and Messaging</c:v>
                </c:pt>
                <c:pt idx="5">
                  <c:v>Others</c:v>
                </c:pt>
              </c:strCache>
            </c:strRef>
          </c:cat>
          <c:val>
            <c:numRef>
              <c:f>Sheet1!$B$2:$B$7</c:f>
              <c:numCache>
                <c:formatCode>0.00;[Red]0.00</c:formatCode>
                <c:ptCount val="6"/>
                <c:pt idx="0" formatCode="General">
                  <c:v>31139.25</c:v>
                </c:pt>
                <c:pt idx="1">
                  <c:v>3376.1595339999999</c:v>
                </c:pt>
                <c:pt idx="2" formatCode="General">
                  <c:v>0</c:v>
                </c:pt>
                <c:pt idx="3" formatCode="General">
                  <c:v>0</c:v>
                </c:pt>
                <c:pt idx="4" formatCode="General">
                  <c:v>0</c:v>
                </c:pt>
                <c:pt idx="5" formatCode="General">
                  <c:v>11441.15</c:v>
                </c:pt>
              </c:numCache>
            </c:numRef>
          </c:val>
        </c:ser>
        <c:ser>
          <c:idx val="1"/>
          <c:order val="1"/>
          <c:tx>
            <c:strRef>
              <c:f>Sheet1!$C$1</c:f>
              <c:strCache>
                <c:ptCount val="1"/>
                <c:pt idx="0">
                  <c:v>GBR</c:v>
                </c:pt>
              </c:strCache>
            </c:strRef>
          </c:tx>
          <c:spPr>
            <a:solidFill>
              <a:schemeClr val="accent2"/>
            </a:solidFill>
            <a:ln>
              <a:noFill/>
            </a:ln>
            <a:effectLst/>
          </c:spPr>
          <c:invertIfNegative val="0"/>
          <c:cat>
            <c:strRef>
              <c:f>Sheet1!$A$2:$A$7</c:f>
              <c:strCache>
                <c:ptCount val="6"/>
                <c:pt idx="0">
                  <c:v>Social, Finance, Analytics, Advertising</c:v>
                </c:pt>
                <c:pt idx="1">
                  <c:v>Manufacturing</c:v>
                </c:pt>
                <c:pt idx="2">
                  <c:v>Entertainment</c:v>
                </c:pt>
                <c:pt idx="3">
                  <c:v>Cleantech / Semiconductors</c:v>
                </c:pt>
                <c:pt idx="4">
                  <c:v>News, Search and Messaging</c:v>
                </c:pt>
                <c:pt idx="5">
                  <c:v>Others</c:v>
                </c:pt>
              </c:strCache>
            </c:strRef>
          </c:cat>
          <c:val>
            <c:numRef>
              <c:f>Sheet1!$C$2:$C$7</c:f>
              <c:numCache>
                <c:formatCode>0.00;[Red]0.00</c:formatCode>
                <c:ptCount val="6"/>
                <c:pt idx="0">
                  <c:v>1973.84</c:v>
                </c:pt>
                <c:pt idx="1">
                  <c:v>312.945583</c:v>
                </c:pt>
                <c:pt idx="2" formatCode="General">
                  <c:v>0</c:v>
                </c:pt>
                <c:pt idx="3" formatCode="General">
                  <c:v>567.99</c:v>
                </c:pt>
                <c:pt idx="4" formatCode="General">
                  <c:v>719.29</c:v>
                </c:pt>
                <c:pt idx="5" formatCode="General">
                  <c:v>0</c:v>
                </c:pt>
              </c:numCache>
            </c:numRef>
          </c:val>
        </c:ser>
        <c:dLbls>
          <c:showLegendKey val="0"/>
          <c:showVal val="0"/>
          <c:showCatName val="0"/>
          <c:showSerName val="0"/>
          <c:showPercent val="0"/>
          <c:showBubbleSize val="0"/>
        </c:dLbls>
        <c:gapWidth val="247"/>
        <c:axId val="807240160"/>
        <c:axId val="807249176"/>
      </c:barChart>
      <c:catAx>
        <c:axId val="81640379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16403008"/>
        <c:crosses val="autoZero"/>
        <c:auto val="1"/>
        <c:lblAlgn val="ctr"/>
        <c:lblOffset val="100"/>
        <c:noMultiLvlLbl val="0"/>
      </c:catAx>
      <c:valAx>
        <c:axId val="816403008"/>
        <c:scaling>
          <c:logBase val="10"/>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16403792"/>
        <c:crosses val="autoZero"/>
        <c:crossBetween val="between"/>
        <c:majorUnit val="5000"/>
        <c:minorUnit val="1000"/>
      </c:valAx>
      <c:valAx>
        <c:axId val="807249176"/>
        <c:scaling>
          <c:logBase val="10"/>
          <c:orientation val="minMax"/>
        </c:scaling>
        <c:delete val="1"/>
        <c:axPos val="t"/>
        <c:numFmt formatCode="General" sourceLinked="1"/>
        <c:majorTickMark val="out"/>
        <c:minorTickMark val="none"/>
        <c:tickLblPos val="nextTo"/>
        <c:crossAx val="807240160"/>
        <c:crosses val="max"/>
        <c:crossBetween val="between"/>
      </c:valAx>
      <c:catAx>
        <c:axId val="807240160"/>
        <c:scaling>
          <c:orientation val="minMax"/>
        </c:scaling>
        <c:delete val="1"/>
        <c:axPos val="r"/>
        <c:numFmt formatCode="General" sourceLinked="1"/>
        <c:majorTickMark val="out"/>
        <c:minorTickMark val="none"/>
        <c:tickLblPos val="nextTo"/>
        <c:crossAx val="807249176"/>
        <c:crosses val="max"/>
        <c:auto val="1"/>
        <c:lblAlgn val="ctr"/>
        <c:lblOffset val="100"/>
        <c:noMultiLvlLbl val="0"/>
      </c:cat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legend>
      <c:legendPos val="b"/>
      <c:layout>
        <c:manualLayout>
          <c:xMode val="edge"/>
          <c:yMode val="edge"/>
          <c:x val="4.6360645697131136E-2"/>
          <c:y val="0.91669665181563331"/>
          <c:w val="0.30180918316671473"/>
          <c:h val="5.163313952264000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Total</a:t>
            </a:r>
            <a:r>
              <a:rPr lang="en-US" baseline="0" dirty="0" smtClean="0"/>
              <a:t> Investment count by top3 English speaking countries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USA</c:v>
                </c:pt>
              </c:strCache>
            </c:strRef>
          </c:tx>
          <c:spPr>
            <a:solidFill>
              <a:schemeClr val="accent1"/>
            </a:solidFill>
            <a:ln>
              <a:noFill/>
            </a:ln>
            <a:effectLst/>
          </c:spPr>
          <c:invertIfNegative val="0"/>
          <c:cat>
            <c:strRef>
              <c:f>Sheet1!$A$2:$A$7</c:f>
              <c:strCache>
                <c:ptCount val="6"/>
                <c:pt idx="0">
                  <c:v>SFAA-TotalCount</c:v>
                </c:pt>
                <c:pt idx="1">
                  <c:v>Manufacturing-TotalCount</c:v>
                </c:pt>
                <c:pt idx="2">
                  <c:v>Entertainment-TotalCount</c:v>
                </c:pt>
                <c:pt idx="3">
                  <c:v>CleanTech-TotalCount</c:v>
                </c:pt>
                <c:pt idx="4">
                  <c:v>NSM-TotalCount</c:v>
                </c:pt>
                <c:pt idx="5">
                  <c:v>Others-TotalCount</c:v>
                </c:pt>
              </c:strCache>
            </c:strRef>
          </c:cat>
          <c:val>
            <c:numRef>
              <c:f>Sheet1!$B$2:$B$7</c:f>
              <c:numCache>
                <c:formatCode>General</c:formatCode>
                <c:ptCount val="6"/>
                <c:pt idx="0">
                  <c:v>3537</c:v>
                </c:pt>
                <c:pt idx="1">
                  <c:v>379</c:v>
                </c:pt>
                <c:pt idx="2">
                  <c:v>0</c:v>
                </c:pt>
                <c:pt idx="3">
                  <c:v>0</c:v>
                </c:pt>
                <c:pt idx="4">
                  <c:v>0</c:v>
                </c:pt>
                <c:pt idx="5">
                  <c:v>1293</c:v>
                </c:pt>
              </c:numCache>
            </c:numRef>
          </c:val>
        </c:ser>
        <c:ser>
          <c:idx val="1"/>
          <c:order val="1"/>
          <c:tx>
            <c:strRef>
              <c:f>Sheet1!$C$1</c:f>
              <c:strCache>
                <c:ptCount val="1"/>
                <c:pt idx="0">
                  <c:v>GBR</c:v>
                </c:pt>
              </c:strCache>
            </c:strRef>
          </c:tx>
          <c:spPr>
            <a:solidFill>
              <a:schemeClr val="accent2"/>
            </a:solidFill>
            <a:ln>
              <a:noFill/>
            </a:ln>
            <a:effectLst/>
          </c:spPr>
          <c:invertIfNegative val="0"/>
          <c:cat>
            <c:strRef>
              <c:f>Sheet1!$A$2:$A$7</c:f>
              <c:strCache>
                <c:ptCount val="6"/>
                <c:pt idx="0">
                  <c:v>SFAA-TotalCount</c:v>
                </c:pt>
                <c:pt idx="1">
                  <c:v>Manufacturing-TotalCount</c:v>
                </c:pt>
                <c:pt idx="2">
                  <c:v>Entertainment-TotalCount</c:v>
                </c:pt>
                <c:pt idx="3">
                  <c:v>CleanTech-TotalCount</c:v>
                </c:pt>
                <c:pt idx="4">
                  <c:v>NSM-TotalCount</c:v>
                </c:pt>
                <c:pt idx="5">
                  <c:v>Others-TotalCount</c:v>
                </c:pt>
              </c:strCache>
            </c:strRef>
          </c:cat>
          <c:val>
            <c:numRef>
              <c:f>Sheet1!$C$2:$C$7</c:f>
              <c:numCache>
                <c:formatCode>General</c:formatCode>
                <c:ptCount val="6"/>
                <c:pt idx="0">
                  <c:v>230</c:v>
                </c:pt>
                <c:pt idx="1">
                  <c:v>33</c:v>
                </c:pt>
                <c:pt idx="2">
                  <c:v>0</c:v>
                </c:pt>
                <c:pt idx="3">
                  <c:v>60</c:v>
                </c:pt>
                <c:pt idx="4">
                  <c:v>81</c:v>
                </c:pt>
                <c:pt idx="5">
                  <c:v>0</c:v>
                </c:pt>
              </c:numCache>
            </c:numRef>
          </c:val>
        </c:ser>
        <c:ser>
          <c:idx val="2"/>
          <c:order val="2"/>
          <c:tx>
            <c:strRef>
              <c:f>Sheet1!$D$1</c:f>
              <c:strCache>
                <c:ptCount val="1"/>
                <c:pt idx="0">
                  <c:v>IND</c:v>
                </c:pt>
              </c:strCache>
            </c:strRef>
          </c:tx>
          <c:spPr>
            <a:solidFill>
              <a:schemeClr val="accent3"/>
            </a:solidFill>
            <a:ln>
              <a:noFill/>
            </a:ln>
            <a:effectLst/>
          </c:spPr>
          <c:invertIfNegative val="0"/>
          <c:cat>
            <c:strRef>
              <c:f>Sheet1!$A$2:$A$7</c:f>
              <c:strCache>
                <c:ptCount val="6"/>
                <c:pt idx="0">
                  <c:v>SFAA-TotalCount</c:v>
                </c:pt>
                <c:pt idx="1">
                  <c:v>Manufacturing-TotalCount</c:v>
                </c:pt>
                <c:pt idx="2">
                  <c:v>Entertainment-TotalCount</c:v>
                </c:pt>
                <c:pt idx="3">
                  <c:v>CleanTech-TotalCount</c:v>
                </c:pt>
                <c:pt idx="4">
                  <c:v>NSM-TotalCount</c:v>
                </c:pt>
                <c:pt idx="5">
                  <c:v>Others-TotalCount</c:v>
                </c:pt>
              </c:strCache>
            </c:strRef>
          </c:cat>
          <c:val>
            <c:numRef>
              <c:f>Sheet1!$D$2:$D$7</c:f>
              <c:numCache>
                <c:formatCode>General</c:formatCode>
                <c:ptCount val="6"/>
                <c:pt idx="0">
                  <c:v>0</c:v>
                </c:pt>
                <c:pt idx="1">
                  <c:v>0</c:v>
                </c:pt>
                <c:pt idx="2">
                  <c:v>52</c:v>
                </c:pt>
                <c:pt idx="3">
                  <c:v>11</c:v>
                </c:pt>
                <c:pt idx="4">
                  <c:v>0</c:v>
                </c:pt>
                <c:pt idx="5">
                  <c:v>65</c:v>
                </c:pt>
              </c:numCache>
            </c:numRef>
          </c:val>
        </c:ser>
        <c:dLbls>
          <c:showLegendKey val="0"/>
          <c:showVal val="0"/>
          <c:showCatName val="0"/>
          <c:showSerName val="0"/>
          <c:showPercent val="0"/>
          <c:showBubbleSize val="0"/>
        </c:dLbls>
        <c:gapWidth val="219"/>
        <c:overlap val="-27"/>
        <c:axId val="809854496"/>
        <c:axId val="809854888"/>
      </c:barChart>
      <c:catAx>
        <c:axId val="80985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854888"/>
        <c:crosses val="autoZero"/>
        <c:auto val="1"/>
        <c:lblAlgn val="ctr"/>
        <c:lblOffset val="100"/>
        <c:noMultiLvlLbl val="0"/>
      </c:catAx>
      <c:valAx>
        <c:axId val="80985488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854496"/>
        <c:crosses val="autoZero"/>
        <c:crossBetween val="between"/>
        <c:majorUnit val="50"/>
        <c:minorUnit val="5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2EB5D-6FC2-4D64-AF7B-BA9DFE246D12}"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en-US"/>
        </a:p>
      </dgm:t>
    </dgm:pt>
    <dgm:pt modelId="{BED2E409-0DAA-48C0-8709-33233F592892}">
      <dgm:prSet phldrT="[Text]"/>
      <dgm:spPr/>
      <dgm:t>
        <a:bodyPr/>
        <a:lstStyle/>
        <a:p>
          <a:r>
            <a:rPr lang="en-US" dirty="0" smtClean="0"/>
            <a:t>Source</a:t>
          </a:r>
        </a:p>
        <a:p>
          <a:r>
            <a:rPr lang="en-US" dirty="0" smtClean="0"/>
            <a:t>Data</a:t>
          </a:r>
          <a:endParaRPr lang="en-US" dirty="0"/>
        </a:p>
      </dgm:t>
    </dgm:pt>
    <dgm:pt modelId="{6D5C07D6-8A0D-4D5B-A72B-D043153DC84E}" type="parTrans" cxnId="{BDEAEC32-CD4D-4704-9257-19140F4C36B9}">
      <dgm:prSet/>
      <dgm:spPr/>
      <dgm:t>
        <a:bodyPr/>
        <a:lstStyle/>
        <a:p>
          <a:endParaRPr lang="en-US"/>
        </a:p>
      </dgm:t>
    </dgm:pt>
    <dgm:pt modelId="{275C0F4E-A90D-446B-8272-AFE68C32AC90}" type="sibTrans" cxnId="{BDEAEC32-CD4D-4704-9257-19140F4C36B9}">
      <dgm:prSet/>
      <dgm:spPr/>
      <dgm:t>
        <a:bodyPr/>
        <a:lstStyle/>
        <a:p>
          <a:endParaRPr lang="en-US"/>
        </a:p>
      </dgm:t>
    </dgm:pt>
    <dgm:pt modelId="{5C710472-59EC-4893-B4D8-122B6043F520}">
      <dgm:prSet phldrT="[Text]"/>
      <dgm:spPr/>
      <dgm:t>
        <a:bodyPr/>
        <a:lstStyle/>
        <a:p>
          <a:r>
            <a:rPr lang="en-US" dirty="0" smtClean="0"/>
            <a:t>Merge Data</a:t>
          </a:r>
          <a:endParaRPr lang="en-US" dirty="0"/>
        </a:p>
      </dgm:t>
    </dgm:pt>
    <dgm:pt modelId="{F9AD8E86-4EDB-4ACD-86B5-39B9D00493FF}" type="parTrans" cxnId="{A8F32787-54C4-4A27-ADB1-D64582294416}">
      <dgm:prSet/>
      <dgm:spPr/>
      <dgm:t>
        <a:bodyPr/>
        <a:lstStyle/>
        <a:p>
          <a:endParaRPr lang="en-US"/>
        </a:p>
      </dgm:t>
    </dgm:pt>
    <dgm:pt modelId="{82B270C1-B1DA-4468-BE05-73183C838717}" type="sibTrans" cxnId="{A8F32787-54C4-4A27-ADB1-D64582294416}">
      <dgm:prSet/>
      <dgm:spPr/>
      <dgm:t>
        <a:bodyPr/>
        <a:lstStyle/>
        <a:p>
          <a:endParaRPr lang="en-US"/>
        </a:p>
      </dgm:t>
    </dgm:pt>
    <dgm:pt modelId="{63DC4547-7364-4646-A061-0A7DDE2F0764}">
      <dgm:prSet phldrT="[Text]"/>
      <dgm:spPr/>
      <dgm:t>
        <a:bodyPr/>
        <a:lstStyle/>
        <a:p>
          <a:r>
            <a:rPr lang="en-US" dirty="0" smtClean="0"/>
            <a:t>Clean Data</a:t>
          </a:r>
          <a:endParaRPr lang="en-US" dirty="0"/>
        </a:p>
      </dgm:t>
    </dgm:pt>
    <dgm:pt modelId="{5ED6D22A-6CA3-46E8-ACF3-F61FAE08E6F4}" type="parTrans" cxnId="{A1788A1A-5699-4A70-A6C5-91F5ADC3A543}">
      <dgm:prSet/>
      <dgm:spPr/>
      <dgm:t>
        <a:bodyPr/>
        <a:lstStyle/>
        <a:p>
          <a:endParaRPr lang="en-US"/>
        </a:p>
      </dgm:t>
    </dgm:pt>
    <dgm:pt modelId="{92878C2E-4142-4F91-A638-24BFD617F256}" type="sibTrans" cxnId="{A1788A1A-5699-4A70-A6C5-91F5ADC3A543}">
      <dgm:prSet/>
      <dgm:spPr/>
      <dgm:t>
        <a:bodyPr/>
        <a:lstStyle/>
        <a:p>
          <a:endParaRPr lang="en-US"/>
        </a:p>
      </dgm:t>
    </dgm:pt>
    <dgm:pt modelId="{769DB0E8-F8D1-4EF6-81F5-932541BE234E}">
      <dgm:prSet phldrT="[Text]"/>
      <dgm:spPr/>
      <dgm:t>
        <a:bodyPr/>
        <a:lstStyle/>
        <a:p>
          <a:r>
            <a:rPr lang="en-US" dirty="0" smtClean="0"/>
            <a:t>Funding Type</a:t>
          </a:r>
        </a:p>
        <a:p>
          <a:r>
            <a:rPr lang="en-US" dirty="0" smtClean="0"/>
            <a:t>Analysis</a:t>
          </a:r>
        </a:p>
        <a:p>
          <a:endParaRPr lang="en-US" dirty="0"/>
        </a:p>
      </dgm:t>
    </dgm:pt>
    <dgm:pt modelId="{7C6FB537-C19C-4550-A4FA-F676839365A2}" type="parTrans" cxnId="{C357ECD9-E206-4711-9F7F-EC3F89EF669B}">
      <dgm:prSet/>
      <dgm:spPr/>
      <dgm:t>
        <a:bodyPr/>
        <a:lstStyle/>
        <a:p>
          <a:endParaRPr lang="en-US"/>
        </a:p>
      </dgm:t>
    </dgm:pt>
    <dgm:pt modelId="{3C9A4D85-C796-4624-BE27-5CFF0B221A0E}" type="sibTrans" cxnId="{C357ECD9-E206-4711-9F7F-EC3F89EF669B}">
      <dgm:prSet/>
      <dgm:spPr/>
      <dgm:t>
        <a:bodyPr/>
        <a:lstStyle/>
        <a:p>
          <a:endParaRPr lang="en-US"/>
        </a:p>
      </dgm:t>
    </dgm:pt>
    <dgm:pt modelId="{C53B4DDB-3286-45CE-9F25-96161025B896}">
      <dgm:prSet phldrT="[Text]"/>
      <dgm:spPr/>
      <dgm:t>
        <a:bodyPr/>
        <a:lstStyle/>
        <a:p>
          <a:r>
            <a:rPr lang="en-US" dirty="0" smtClean="0"/>
            <a:t>Sector Analysis</a:t>
          </a:r>
          <a:endParaRPr lang="en-US" dirty="0"/>
        </a:p>
      </dgm:t>
    </dgm:pt>
    <dgm:pt modelId="{353578CB-6766-4676-86D9-EB74C808FEAD}" type="parTrans" cxnId="{6584863E-0F8A-4ECF-87B4-3990633971A7}">
      <dgm:prSet/>
      <dgm:spPr/>
      <dgm:t>
        <a:bodyPr/>
        <a:lstStyle/>
        <a:p>
          <a:endParaRPr lang="en-US"/>
        </a:p>
      </dgm:t>
    </dgm:pt>
    <dgm:pt modelId="{D8B19D7F-1CF4-4656-8DE1-2CC52457F7EA}" type="sibTrans" cxnId="{6584863E-0F8A-4ECF-87B4-3990633971A7}">
      <dgm:prSet/>
      <dgm:spPr/>
      <dgm:t>
        <a:bodyPr/>
        <a:lstStyle/>
        <a:p>
          <a:endParaRPr lang="en-US"/>
        </a:p>
      </dgm:t>
    </dgm:pt>
    <dgm:pt modelId="{3FB4AEB3-1B31-4116-A1D8-4323D4E1E94C}">
      <dgm:prSet phldrT="[Text]"/>
      <dgm:spPr/>
      <dgm:t>
        <a:bodyPr/>
        <a:lstStyle/>
        <a:p>
          <a:r>
            <a:rPr lang="en-US" dirty="0" smtClean="0"/>
            <a:t>Data Visualization</a:t>
          </a:r>
          <a:endParaRPr lang="en-US" dirty="0"/>
        </a:p>
      </dgm:t>
    </dgm:pt>
    <dgm:pt modelId="{803ACCFF-D474-4CFE-B188-CC6E3AE6E1D2}" type="parTrans" cxnId="{3ECE1B7A-3C97-4725-AE48-D0F011CA519F}">
      <dgm:prSet/>
      <dgm:spPr/>
      <dgm:t>
        <a:bodyPr/>
        <a:lstStyle/>
        <a:p>
          <a:endParaRPr lang="en-US"/>
        </a:p>
      </dgm:t>
    </dgm:pt>
    <dgm:pt modelId="{B3214CB7-7304-47F0-A295-0E1996723376}" type="sibTrans" cxnId="{3ECE1B7A-3C97-4725-AE48-D0F011CA519F}">
      <dgm:prSet/>
      <dgm:spPr/>
      <dgm:t>
        <a:bodyPr/>
        <a:lstStyle/>
        <a:p>
          <a:endParaRPr lang="en-US"/>
        </a:p>
      </dgm:t>
    </dgm:pt>
    <dgm:pt modelId="{6DDC0AB3-2DD2-4E37-AE0C-D79B71BCAE5C}">
      <dgm:prSet phldrT="[Text]"/>
      <dgm:spPr/>
      <dgm:t>
        <a:bodyPr/>
        <a:lstStyle/>
        <a:p>
          <a:r>
            <a:rPr lang="en-US" dirty="0" smtClean="0"/>
            <a:t>Country</a:t>
          </a:r>
        </a:p>
        <a:p>
          <a:r>
            <a:rPr lang="en-US" dirty="0" smtClean="0"/>
            <a:t>Analysis</a:t>
          </a:r>
          <a:endParaRPr lang="en-US" dirty="0"/>
        </a:p>
      </dgm:t>
    </dgm:pt>
    <dgm:pt modelId="{7909927F-4D52-491F-B981-C51B3E73E967}" type="parTrans" cxnId="{EDE80582-CEE3-4660-86D7-CD4EC8F99903}">
      <dgm:prSet/>
      <dgm:spPr/>
      <dgm:t>
        <a:bodyPr/>
        <a:lstStyle/>
        <a:p>
          <a:endParaRPr lang="en-US"/>
        </a:p>
      </dgm:t>
    </dgm:pt>
    <dgm:pt modelId="{877078D5-A9EA-4664-86FD-6F99C22F2C75}" type="sibTrans" cxnId="{EDE80582-CEE3-4660-86D7-CD4EC8F99903}">
      <dgm:prSet/>
      <dgm:spPr/>
      <dgm:t>
        <a:bodyPr/>
        <a:lstStyle/>
        <a:p>
          <a:endParaRPr lang="en-US"/>
        </a:p>
      </dgm:t>
    </dgm:pt>
    <dgm:pt modelId="{3E2927FE-3D46-4E34-90E5-5618A7096A67}" type="pres">
      <dgm:prSet presAssocID="{D112EB5D-6FC2-4D64-AF7B-BA9DFE246D12}" presName="Name0" presStyleCnt="0">
        <dgm:presLayoutVars>
          <dgm:dir/>
          <dgm:resizeHandles val="exact"/>
        </dgm:presLayoutVars>
      </dgm:prSet>
      <dgm:spPr/>
    </dgm:pt>
    <dgm:pt modelId="{DA5748D7-2326-4552-AACC-FC8677676DF4}" type="pres">
      <dgm:prSet presAssocID="{BED2E409-0DAA-48C0-8709-33233F592892}" presName="node" presStyleLbl="node1" presStyleIdx="0" presStyleCnt="7">
        <dgm:presLayoutVars>
          <dgm:bulletEnabled val="1"/>
        </dgm:presLayoutVars>
      </dgm:prSet>
      <dgm:spPr/>
    </dgm:pt>
    <dgm:pt modelId="{FC3C2D1F-03C4-4D06-8ECC-3FCC9611A601}" type="pres">
      <dgm:prSet presAssocID="{275C0F4E-A90D-446B-8272-AFE68C32AC90}" presName="sibTrans" presStyleLbl="sibTrans1D1" presStyleIdx="0" presStyleCnt="6"/>
      <dgm:spPr/>
    </dgm:pt>
    <dgm:pt modelId="{1D05BDBD-8F84-4511-A769-9BDD4C3FDD38}" type="pres">
      <dgm:prSet presAssocID="{275C0F4E-A90D-446B-8272-AFE68C32AC90}" presName="connectorText" presStyleLbl="sibTrans1D1" presStyleIdx="0" presStyleCnt="6"/>
      <dgm:spPr/>
    </dgm:pt>
    <dgm:pt modelId="{99B52AE9-658A-40FD-B28B-56D06AFC26A0}" type="pres">
      <dgm:prSet presAssocID="{5C710472-59EC-4893-B4D8-122B6043F520}" presName="node" presStyleLbl="node1" presStyleIdx="1" presStyleCnt="7">
        <dgm:presLayoutVars>
          <dgm:bulletEnabled val="1"/>
        </dgm:presLayoutVars>
      </dgm:prSet>
      <dgm:spPr/>
    </dgm:pt>
    <dgm:pt modelId="{5192EEF6-DAAA-4AB5-9494-A369D95B7E68}" type="pres">
      <dgm:prSet presAssocID="{82B270C1-B1DA-4468-BE05-73183C838717}" presName="sibTrans" presStyleLbl="sibTrans1D1" presStyleIdx="1" presStyleCnt="6"/>
      <dgm:spPr/>
    </dgm:pt>
    <dgm:pt modelId="{F9A28847-C032-40FD-9EE8-80E8F4F125D6}" type="pres">
      <dgm:prSet presAssocID="{82B270C1-B1DA-4468-BE05-73183C838717}" presName="connectorText" presStyleLbl="sibTrans1D1" presStyleIdx="1" presStyleCnt="6"/>
      <dgm:spPr/>
    </dgm:pt>
    <dgm:pt modelId="{1E1ABFFD-3C59-4FF0-8AEC-741862466C87}" type="pres">
      <dgm:prSet presAssocID="{63DC4547-7364-4646-A061-0A7DDE2F0764}" presName="node" presStyleLbl="node1" presStyleIdx="2" presStyleCnt="7">
        <dgm:presLayoutVars>
          <dgm:bulletEnabled val="1"/>
        </dgm:presLayoutVars>
      </dgm:prSet>
      <dgm:spPr/>
    </dgm:pt>
    <dgm:pt modelId="{2C3F31F2-E31E-43E0-9245-EB4CE547B86F}" type="pres">
      <dgm:prSet presAssocID="{92878C2E-4142-4F91-A638-24BFD617F256}" presName="sibTrans" presStyleLbl="sibTrans1D1" presStyleIdx="2" presStyleCnt="6"/>
      <dgm:spPr/>
    </dgm:pt>
    <dgm:pt modelId="{C3591812-686C-4AC8-8A78-B8EA13152E6F}" type="pres">
      <dgm:prSet presAssocID="{92878C2E-4142-4F91-A638-24BFD617F256}" presName="connectorText" presStyleLbl="sibTrans1D1" presStyleIdx="2" presStyleCnt="6"/>
      <dgm:spPr/>
    </dgm:pt>
    <dgm:pt modelId="{F80E4CA2-7F28-4005-9015-615E05EA0CB5}" type="pres">
      <dgm:prSet presAssocID="{769DB0E8-F8D1-4EF6-81F5-932541BE234E}" presName="node" presStyleLbl="node1" presStyleIdx="3" presStyleCnt="7">
        <dgm:presLayoutVars>
          <dgm:bulletEnabled val="1"/>
        </dgm:presLayoutVars>
      </dgm:prSet>
      <dgm:spPr/>
      <dgm:t>
        <a:bodyPr/>
        <a:lstStyle/>
        <a:p>
          <a:endParaRPr lang="en-US"/>
        </a:p>
      </dgm:t>
    </dgm:pt>
    <dgm:pt modelId="{D4C0C674-F8BE-4498-8732-2E7BFFDA5616}" type="pres">
      <dgm:prSet presAssocID="{3C9A4D85-C796-4624-BE27-5CFF0B221A0E}" presName="sibTrans" presStyleLbl="sibTrans1D1" presStyleIdx="3" presStyleCnt="6"/>
      <dgm:spPr/>
    </dgm:pt>
    <dgm:pt modelId="{CE56A6C0-E39A-4D50-BD17-1CF7DFA7F769}" type="pres">
      <dgm:prSet presAssocID="{3C9A4D85-C796-4624-BE27-5CFF0B221A0E}" presName="connectorText" presStyleLbl="sibTrans1D1" presStyleIdx="3" presStyleCnt="6"/>
      <dgm:spPr/>
    </dgm:pt>
    <dgm:pt modelId="{49F7174F-96B0-4D0E-88A2-D6B2626D4EB7}" type="pres">
      <dgm:prSet presAssocID="{6DDC0AB3-2DD2-4E37-AE0C-D79B71BCAE5C}" presName="node" presStyleLbl="node1" presStyleIdx="4" presStyleCnt="7">
        <dgm:presLayoutVars>
          <dgm:bulletEnabled val="1"/>
        </dgm:presLayoutVars>
      </dgm:prSet>
      <dgm:spPr/>
    </dgm:pt>
    <dgm:pt modelId="{24B7BBF8-E9BC-4523-86A8-F14F359C0007}" type="pres">
      <dgm:prSet presAssocID="{877078D5-A9EA-4664-86FD-6F99C22F2C75}" presName="sibTrans" presStyleLbl="sibTrans1D1" presStyleIdx="4" presStyleCnt="6"/>
      <dgm:spPr/>
    </dgm:pt>
    <dgm:pt modelId="{29F465F3-474D-4322-BBEC-3520B316682E}" type="pres">
      <dgm:prSet presAssocID="{877078D5-A9EA-4664-86FD-6F99C22F2C75}" presName="connectorText" presStyleLbl="sibTrans1D1" presStyleIdx="4" presStyleCnt="6"/>
      <dgm:spPr/>
    </dgm:pt>
    <dgm:pt modelId="{23DE1C5C-1ACA-43F5-A0D3-87B65CA84B53}" type="pres">
      <dgm:prSet presAssocID="{C53B4DDB-3286-45CE-9F25-96161025B896}" presName="node" presStyleLbl="node1" presStyleIdx="5" presStyleCnt="7">
        <dgm:presLayoutVars>
          <dgm:bulletEnabled val="1"/>
        </dgm:presLayoutVars>
      </dgm:prSet>
      <dgm:spPr/>
      <dgm:t>
        <a:bodyPr/>
        <a:lstStyle/>
        <a:p>
          <a:endParaRPr lang="en-US"/>
        </a:p>
      </dgm:t>
    </dgm:pt>
    <dgm:pt modelId="{52396F0C-CC5C-4AE4-94B7-CCF2F4ABD099}" type="pres">
      <dgm:prSet presAssocID="{D8B19D7F-1CF4-4656-8DE1-2CC52457F7EA}" presName="sibTrans" presStyleLbl="sibTrans1D1" presStyleIdx="5" presStyleCnt="6"/>
      <dgm:spPr/>
    </dgm:pt>
    <dgm:pt modelId="{04B2CA03-3FD5-4114-AA67-2578D565FEF5}" type="pres">
      <dgm:prSet presAssocID="{D8B19D7F-1CF4-4656-8DE1-2CC52457F7EA}" presName="connectorText" presStyleLbl="sibTrans1D1" presStyleIdx="5" presStyleCnt="6"/>
      <dgm:spPr/>
    </dgm:pt>
    <dgm:pt modelId="{3B3EA249-B96A-4F35-92E6-E44945312FB3}" type="pres">
      <dgm:prSet presAssocID="{3FB4AEB3-1B31-4116-A1D8-4323D4E1E94C}" presName="node" presStyleLbl="node1" presStyleIdx="6" presStyleCnt="7">
        <dgm:presLayoutVars>
          <dgm:bulletEnabled val="1"/>
        </dgm:presLayoutVars>
      </dgm:prSet>
      <dgm:spPr/>
      <dgm:t>
        <a:bodyPr/>
        <a:lstStyle/>
        <a:p>
          <a:endParaRPr lang="en-US"/>
        </a:p>
      </dgm:t>
    </dgm:pt>
  </dgm:ptLst>
  <dgm:cxnLst>
    <dgm:cxn modelId="{D3F8F07B-0A7F-4E75-B116-D618BD1CD7D3}" type="presOf" srcId="{3C9A4D85-C796-4624-BE27-5CFF0B221A0E}" destId="{CE56A6C0-E39A-4D50-BD17-1CF7DFA7F769}" srcOrd="1" destOrd="0" presId="urn:microsoft.com/office/officeart/2005/8/layout/bProcess3"/>
    <dgm:cxn modelId="{A1788A1A-5699-4A70-A6C5-91F5ADC3A543}" srcId="{D112EB5D-6FC2-4D64-AF7B-BA9DFE246D12}" destId="{63DC4547-7364-4646-A061-0A7DDE2F0764}" srcOrd="2" destOrd="0" parTransId="{5ED6D22A-6CA3-46E8-ACF3-F61FAE08E6F4}" sibTransId="{92878C2E-4142-4F91-A638-24BFD617F256}"/>
    <dgm:cxn modelId="{B45EC2CF-90CD-41A2-B980-D343B2C89903}" type="presOf" srcId="{C53B4DDB-3286-45CE-9F25-96161025B896}" destId="{23DE1C5C-1ACA-43F5-A0D3-87B65CA84B53}" srcOrd="0" destOrd="0" presId="urn:microsoft.com/office/officeart/2005/8/layout/bProcess3"/>
    <dgm:cxn modelId="{86E7324D-FE31-4322-BA38-5A0BA1391EA3}" type="presOf" srcId="{769DB0E8-F8D1-4EF6-81F5-932541BE234E}" destId="{F80E4CA2-7F28-4005-9015-615E05EA0CB5}" srcOrd="0" destOrd="0" presId="urn:microsoft.com/office/officeart/2005/8/layout/bProcess3"/>
    <dgm:cxn modelId="{EBBEF1E0-E1F3-4869-8F10-3AC0F0E87A71}" type="presOf" srcId="{877078D5-A9EA-4664-86FD-6F99C22F2C75}" destId="{29F465F3-474D-4322-BBEC-3520B316682E}" srcOrd="1" destOrd="0" presId="urn:microsoft.com/office/officeart/2005/8/layout/bProcess3"/>
    <dgm:cxn modelId="{42CCD756-598A-433D-B11B-521F2109A805}" type="presOf" srcId="{82B270C1-B1DA-4468-BE05-73183C838717}" destId="{5192EEF6-DAAA-4AB5-9494-A369D95B7E68}" srcOrd="0" destOrd="0" presId="urn:microsoft.com/office/officeart/2005/8/layout/bProcess3"/>
    <dgm:cxn modelId="{9F2D9B89-A3D4-454D-833B-29459A082EB2}" type="presOf" srcId="{275C0F4E-A90D-446B-8272-AFE68C32AC90}" destId="{1D05BDBD-8F84-4511-A769-9BDD4C3FDD38}" srcOrd="1" destOrd="0" presId="urn:microsoft.com/office/officeart/2005/8/layout/bProcess3"/>
    <dgm:cxn modelId="{6584863E-0F8A-4ECF-87B4-3990633971A7}" srcId="{D112EB5D-6FC2-4D64-AF7B-BA9DFE246D12}" destId="{C53B4DDB-3286-45CE-9F25-96161025B896}" srcOrd="5" destOrd="0" parTransId="{353578CB-6766-4676-86D9-EB74C808FEAD}" sibTransId="{D8B19D7F-1CF4-4656-8DE1-2CC52457F7EA}"/>
    <dgm:cxn modelId="{EDE80582-CEE3-4660-86D7-CD4EC8F99903}" srcId="{D112EB5D-6FC2-4D64-AF7B-BA9DFE246D12}" destId="{6DDC0AB3-2DD2-4E37-AE0C-D79B71BCAE5C}" srcOrd="4" destOrd="0" parTransId="{7909927F-4D52-491F-B981-C51B3E73E967}" sibTransId="{877078D5-A9EA-4664-86FD-6F99C22F2C75}"/>
    <dgm:cxn modelId="{D0957BD2-CA4F-41DB-B0E6-0D12FD599366}" type="presOf" srcId="{3C9A4D85-C796-4624-BE27-5CFF0B221A0E}" destId="{D4C0C674-F8BE-4498-8732-2E7BFFDA5616}" srcOrd="0" destOrd="0" presId="urn:microsoft.com/office/officeart/2005/8/layout/bProcess3"/>
    <dgm:cxn modelId="{43FC0B48-F8FB-4512-8C3E-09975B2B5ADB}" type="presOf" srcId="{275C0F4E-A90D-446B-8272-AFE68C32AC90}" destId="{FC3C2D1F-03C4-4D06-8ECC-3FCC9611A601}" srcOrd="0" destOrd="0" presId="urn:microsoft.com/office/officeart/2005/8/layout/bProcess3"/>
    <dgm:cxn modelId="{56824336-3155-48CF-A4A8-F841D3983512}" type="presOf" srcId="{6DDC0AB3-2DD2-4E37-AE0C-D79B71BCAE5C}" destId="{49F7174F-96B0-4D0E-88A2-D6B2626D4EB7}" srcOrd="0" destOrd="0" presId="urn:microsoft.com/office/officeart/2005/8/layout/bProcess3"/>
    <dgm:cxn modelId="{A5F0A8E6-BC5D-4B52-9C99-820DB504F126}" type="presOf" srcId="{3FB4AEB3-1B31-4116-A1D8-4323D4E1E94C}" destId="{3B3EA249-B96A-4F35-92E6-E44945312FB3}" srcOrd="0" destOrd="0" presId="urn:microsoft.com/office/officeart/2005/8/layout/bProcess3"/>
    <dgm:cxn modelId="{F1724334-8BE3-40E7-8E3F-5341977755B2}" type="presOf" srcId="{92878C2E-4142-4F91-A638-24BFD617F256}" destId="{C3591812-686C-4AC8-8A78-B8EA13152E6F}" srcOrd="1" destOrd="0" presId="urn:microsoft.com/office/officeart/2005/8/layout/bProcess3"/>
    <dgm:cxn modelId="{AA6BD2B0-F38A-449D-AF3B-E3DB5166F906}" type="presOf" srcId="{5C710472-59EC-4893-B4D8-122B6043F520}" destId="{99B52AE9-658A-40FD-B28B-56D06AFC26A0}" srcOrd="0" destOrd="0" presId="urn:microsoft.com/office/officeart/2005/8/layout/bProcess3"/>
    <dgm:cxn modelId="{3ECE1B7A-3C97-4725-AE48-D0F011CA519F}" srcId="{D112EB5D-6FC2-4D64-AF7B-BA9DFE246D12}" destId="{3FB4AEB3-1B31-4116-A1D8-4323D4E1E94C}" srcOrd="6" destOrd="0" parTransId="{803ACCFF-D474-4CFE-B188-CC6E3AE6E1D2}" sibTransId="{B3214CB7-7304-47F0-A295-0E1996723376}"/>
    <dgm:cxn modelId="{A8F32787-54C4-4A27-ADB1-D64582294416}" srcId="{D112EB5D-6FC2-4D64-AF7B-BA9DFE246D12}" destId="{5C710472-59EC-4893-B4D8-122B6043F520}" srcOrd="1" destOrd="0" parTransId="{F9AD8E86-4EDB-4ACD-86B5-39B9D00493FF}" sibTransId="{82B270C1-B1DA-4468-BE05-73183C838717}"/>
    <dgm:cxn modelId="{97B01403-C6C7-460C-A6A8-5F9A59E6B377}" type="presOf" srcId="{D8B19D7F-1CF4-4656-8DE1-2CC52457F7EA}" destId="{52396F0C-CC5C-4AE4-94B7-CCF2F4ABD099}" srcOrd="0" destOrd="0" presId="urn:microsoft.com/office/officeart/2005/8/layout/bProcess3"/>
    <dgm:cxn modelId="{BDEAEC32-CD4D-4704-9257-19140F4C36B9}" srcId="{D112EB5D-6FC2-4D64-AF7B-BA9DFE246D12}" destId="{BED2E409-0DAA-48C0-8709-33233F592892}" srcOrd="0" destOrd="0" parTransId="{6D5C07D6-8A0D-4D5B-A72B-D043153DC84E}" sibTransId="{275C0F4E-A90D-446B-8272-AFE68C32AC90}"/>
    <dgm:cxn modelId="{9873A6DE-A621-40C0-90E9-2129697F12D0}" type="presOf" srcId="{D112EB5D-6FC2-4D64-AF7B-BA9DFE246D12}" destId="{3E2927FE-3D46-4E34-90E5-5618A7096A67}" srcOrd="0" destOrd="0" presId="urn:microsoft.com/office/officeart/2005/8/layout/bProcess3"/>
    <dgm:cxn modelId="{C357ECD9-E206-4711-9F7F-EC3F89EF669B}" srcId="{D112EB5D-6FC2-4D64-AF7B-BA9DFE246D12}" destId="{769DB0E8-F8D1-4EF6-81F5-932541BE234E}" srcOrd="3" destOrd="0" parTransId="{7C6FB537-C19C-4550-A4FA-F676839365A2}" sibTransId="{3C9A4D85-C796-4624-BE27-5CFF0B221A0E}"/>
    <dgm:cxn modelId="{DF402662-D8FE-430D-8C69-25972EC74573}" type="presOf" srcId="{BED2E409-0DAA-48C0-8709-33233F592892}" destId="{DA5748D7-2326-4552-AACC-FC8677676DF4}" srcOrd="0" destOrd="0" presId="urn:microsoft.com/office/officeart/2005/8/layout/bProcess3"/>
    <dgm:cxn modelId="{72758B9B-AC18-4315-AF03-6EA189C84E61}" type="presOf" srcId="{82B270C1-B1DA-4468-BE05-73183C838717}" destId="{F9A28847-C032-40FD-9EE8-80E8F4F125D6}" srcOrd="1" destOrd="0" presId="urn:microsoft.com/office/officeart/2005/8/layout/bProcess3"/>
    <dgm:cxn modelId="{238CCC1C-DAE4-422F-9FDF-545AAC5DD703}" type="presOf" srcId="{92878C2E-4142-4F91-A638-24BFD617F256}" destId="{2C3F31F2-E31E-43E0-9245-EB4CE547B86F}" srcOrd="0" destOrd="0" presId="urn:microsoft.com/office/officeart/2005/8/layout/bProcess3"/>
    <dgm:cxn modelId="{77744353-D68C-4FB7-8CF7-9F7429A3A2DE}" type="presOf" srcId="{877078D5-A9EA-4664-86FD-6F99C22F2C75}" destId="{24B7BBF8-E9BC-4523-86A8-F14F359C0007}" srcOrd="0" destOrd="0" presId="urn:microsoft.com/office/officeart/2005/8/layout/bProcess3"/>
    <dgm:cxn modelId="{332ADD3E-4C32-4437-B714-BDB9A612C425}" type="presOf" srcId="{D8B19D7F-1CF4-4656-8DE1-2CC52457F7EA}" destId="{04B2CA03-3FD5-4114-AA67-2578D565FEF5}" srcOrd="1" destOrd="0" presId="urn:microsoft.com/office/officeart/2005/8/layout/bProcess3"/>
    <dgm:cxn modelId="{8643459A-9640-4598-921B-15BA6B98231F}" type="presOf" srcId="{63DC4547-7364-4646-A061-0A7DDE2F0764}" destId="{1E1ABFFD-3C59-4FF0-8AEC-741862466C87}" srcOrd="0" destOrd="0" presId="urn:microsoft.com/office/officeart/2005/8/layout/bProcess3"/>
    <dgm:cxn modelId="{8C39E2D5-FF00-458B-BC23-ECF8211D8781}" type="presParOf" srcId="{3E2927FE-3D46-4E34-90E5-5618A7096A67}" destId="{DA5748D7-2326-4552-AACC-FC8677676DF4}" srcOrd="0" destOrd="0" presId="urn:microsoft.com/office/officeart/2005/8/layout/bProcess3"/>
    <dgm:cxn modelId="{2E9870EA-E268-4448-81C7-EE6B77E3805F}" type="presParOf" srcId="{3E2927FE-3D46-4E34-90E5-5618A7096A67}" destId="{FC3C2D1F-03C4-4D06-8ECC-3FCC9611A601}" srcOrd="1" destOrd="0" presId="urn:microsoft.com/office/officeart/2005/8/layout/bProcess3"/>
    <dgm:cxn modelId="{D27177F4-8256-4105-A99A-283CE1949DE2}" type="presParOf" srcId="{FC3C2D1F-03C4-4D06-8ECC-3FCC9611A601}" destId="{1D05BDBD-8F84-4511-A769-9BDD4C3FDD38}" srcOrd="0" destOrd="0" presId="urn:microsoft.com/office/officeart/2005/8/layout/bProcess3"/>
    <dgm:cxn modelId="{9C7A9AB3-8EF3-4579-A3F3-87D02D8C683F}" type="presParOf" srcId="{3E2927FE-3D46-4E34-90E5-5618A7096A67}" destId="{99B52AE9-658A-40FD-B28B-56D06AFC26A0}" srcOrd="2" destOrd="0" presId="urn:microsoft.com/office/officeart/2005/8/layout/bProcess3"/>
    <dgm:cxn modelId="{E049E949-C787-4353-BF4F-B7F46B6F1A7C}" type="presParOf" srcId="{3E2927FE-3D46-4E34-90E5-5618A7096A67}" destId="{5192EEF6-DAAA-4AB5-9494-A369D95B7E68}" srcOrd="3" destOrd="0" presId="urn:microsoft.com/office/officeart/2005/8/layout/bProcess3"/>
    <dgm:cxn modelId="{B5595EDA-C428-437D-8071-39AF1516FA11}" type="presParOf" srcId="{5192EEF6-DAAA-4AB5-9494-A369D95B7E68}" destId="{F9A28847-C032-40FD-9EE8-80E8F4F125D6}" srcOrd="0" destOrd="0" presId="urn:microsoft.com/office/officeart/2005/8/layout/bProcess3"/>
    <dgm:cxn modelId="{CFAEDAAA-D4FA-4A68-B0FC-E498A8982FA4}" type="presParOf" srcId="{3E2927FE-3D46-4E34-90E5-5618A7096A67}" destId="{1E1ABFFD-3C59-4FF0-8AEC-741862466C87}" srcOrd="4" destOrd="0" presId="urn:microsoft.com/office/officeart/2005/8/layout/bProcess3"/>
    <dgm:cxn modelId="{A13DF05F-1C59-4921-BFDC-1F2CAA102B43}" type="presParOf" srcId="{3E2927FE-3D46-4E34-90E5-5618A7096A67}" destId="{2C3F31F2-E31E-43E0-9245-EB4CE547B86F}" srcOrd="5" destOrd="0" presId="urn:microsoft.com/office/officeart/2005/8/layout/bProcess3"/>
    <dgm:cxn modelId="{404D9353-8884-4FAA-B86A-947F456A1797}" type="presParOf" srcId="{2C3F31F2-E31E-43E0-9245-EB4CE547B86F}" destId="{C3591812-686C-4AC8-8A78-B8EA13152E6F}" srcOrd="0" destOrd="0" presId="urn:microsoft.com/office/officeart/2005/8/layout/bProcess3"/>
    <dgm:cxn modelId="{9F2905AD-E229-425A-83FE-430D07ADC2D7}" type="presParOf" srcId="{3E2927FE-3D46-4E34-90E5-5618A7096A67}" destId="{F80E4CA2-7F28-4005-9015-615E05EA0CB5}" srcOrd="6" destOrd="0" presId="urn:microsoft.com/office/officeart/2005/8/layout/bProcess3"/>
    <dgm:cxn modelId="{3A4F9131-F691-4AFF-8443-C6B7091A7A5F}" type="presParOf" srcId="{3E2927FE-3D46-4E34-90E5-5618A7096A67}" destId="{D4C0C674-F8BE-4498-8732-2E7BFFDA5616}" srcOrd="7" destOrd="0" presId="urn:microsoft.com/office/officeart/2005/8/layout/bProcess3"/>
    <dgm:cxn modelId="{36B7EC46-7CD9-43F2-8D76-15B4428B7AEC}" type="presParOf" srcId="{D4C0C674-F8BE-4498-8732-2E7BFFDA5616}" destId="{CE56A6C0-E39A-4D50-BD17-1CF7DFA7F769}" srcOrd="0" destOrd="0" presId="urn:microsoft.com/office/officeart/2005/8/layout/bProcess3"/>
    <dgm:cxn modelId="{8552A68B-DD3A-4230-BE00-02BE037095EA}" type="presParOf" srcId="{3E2927FE-3D46-4E34-90E5-5618A7096A67}" destId="{49F7174F-96B0-4D0E-88A2-D6B2626D4EB7}" srcOrd="8" destOrd="0" presId="urn:microsoft.com/office/officeart/2005/8/layout/bProcess3"/>
    <dgm:cxn modelId="{E0F50666-BA5D-4B59-B274-F0B4299873F4}" type="presParOf" srcId="{3E2927FE-3D46-4E34-90E5-5618A7096A67}" destId="{24B7BBF8-E9BC-4523-86A8-F14F359C0007}" srcOrd="9" destOrd="0" presId="urn:microsoft.com/office/officeart/2005/8/layout/bProcess3"/>
    <dgm:cxn modelId="{44C11E64-BE32-4DA4-95FE-25B260405A81}" type="presParOf" srcId="{24B7BBF8-E9BC-4523-86A8-F14F359C0007}" destId="{29F465F3-474D-4322-BBEC-3520B316682E}" srcOrd="0" destOrd="0" presId="urn:microsoft.com/office/officeart/2005/8/layout/bProcess3"/>
    <dgm:cxn modelId="{FCC7082F-4EA5-4253-9EB4-5B039AEA1643}" type="presParOf" srcId="{3E2927FE-3D46-4E34-90E5-5618A7096A67}" destId="{23DE1C5C-1ACA-43F5-A0D3-87B65CA84B53}" srcOrd="10" destOrd="0" presId="urn:microsoft.com/office/officeart/2005/8/layout/bProcess3"/>
    <dgm:cxn modelId="{6A669730-2D38-4874-9C17-CD2D7CC73873}" type="presParOf" srcId="{3E2927FE-3D46-4E34-90E5-5618A7096A67}" destId="{52396F0C-CC5C-4AE4-94B7-CCF2F4ABD099}" srcOrd="11" destOrd="0" presId="urn:microsoft.com/office/officeart/2005/8/layout/bProcess3"/>
    <dgm:cxn modelId="{D8BD0505-6113-48A6-B040-5C8D5638B747}" type="presParOf" srcId="{52396F0C-CC5C-4AE4-94B7-CCF2F4ABD099}" destId="{04B2CA03-3FD5-4114-AA67-2578D565FEF5}" srcOrd="0" destOrd="0" presId="urn:microsoft.com/office/officeart/2005/8/layout/bProcess3"/>
    <dgm:cxn modelId="{D8CCBE10-7439-4113-8714-A58496912680}" type="presParOf" srcId="{3E2927FE-3D46-4E34-90E5-5618A7096A67}" destId="{3B3EA249-B96A-4F35-92E6-E44945312FB3}"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C2D1F-03C4-4D06-8ECC-3FCC9611A601}">
      <dsp:nvSpPr>
        <dsp:cNvPr id="0" name=""/>
        <dsp:cNvSpPr/>
      </dsp:nvSpPr>
      <dsp:spPr>
        <a:xfrm>
          <a:off x="1605689" y="762264"/>
          <a:ext cx="338777" cy="91440"/>
        </a:xfrm>
        <a:custGeom>
          <a:avLst/>
          <a:gdLst/>
          <a:ahLst/>
          <a:cxnLst/>
          <a:rect l="0" t="0" r="0" b="0"/>
          <a:pathLst>
            <a:path>
              <a:moveTo>
                <a:pt x="0" y="45720"/>
              </a:moveTo>
              <a:lnTo>
                <a:pt x="33877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5843" y="806137"/>
        <a:ext cx="18468" cy="3693"/>
      </dsp:txXfrm>
    </dsp:sp>
    <dsp:sp modelId="{DA5748D7-2326-4552-AACC-FC8677676DF4}">
      <dsp:nvSpPr>
        <dsp:cNvPr id="0" name=""/>
        <dsp:cNvSpPr/>
      </dsp:nvSpPr>
      <dsp:spPr>
        <a:xfrm>
          <a:off x="1499" y="326187"/>
          <a:ext cx="1605990" cy="9635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Source</a:t>
          </a:r>
        </a:p>
        <a:p>
          <a:pPr lvl="0" algn="ctr" defTabSz="622300">
            <a:lnSpc>
              <a:spcPct val="90000"/>
            </a:lnSpc>
            <a:spcBef>
              <a:spcPct val="0"/>
            </a:spcBef>
            <a:spcAft>
              <a:spcPct val="35000"/>
            </a:spcAft>
          </a:pPr>
          <a:r>
            <a:rPr lang="en-US" sz="1400" kern="1200" dirty="0" smtClean="0"/>
            <a:t>Data</a:t>
          </a:r>
          <a:endParaRPr lang="en-US" sz="1400" kern="1200" dirty="0"/>
        </a:p>
      </dsp:txBody>
      <dsp:txXfrm>
        <a:off x="1499" y="326187"/>
        <a:ext cx="1605990" cy="963594"/>
      </dsp:txXfrm>
    </dsp:sp>
    <dsp:sp modelId="{5192EEF6-DAAA-4AB5-9494-A369D95B7E68}">
      <dsp:nvSpPr>
        <dsp:cNvPr id="0" name=""/>
        <dsp:cNvSpPr/>
      </dsp:nvSpPr>
      <dsp:spPr>
        <a:xfrm>
          <a:off x="3581057" y="762264"/>
          <a:ext cx="338777" cy="91440"/>
        </a:xfrm>
        <a:custGeom>
          <a:avLst/>
          <a:gdLst/>
          <a:ahLst/>
          <a:cxnLst/>
          <a:rect l="0" t="0" r="0" b="0"/>
          <a:pathLst>
            <a:path>
              <a:moveTo>
                <a:pt x="0" y="45720"/>
              </a:moveTo>
              <a:lnTo>
                <a:pt x="338777" y="45720"/>
              </a:lnTo>
            </a:path>
          </a:pathLst>
        </a:custGeom>
        <a:noFill/>
        <a:ln w="6350" cap="flat" cmpd="sng" algn="ctr">
          <a:solidFill>
            <a:schemeClr val="accent5">
              <a:hueOff val="-1470669"/>
              <a:satOff val="-2046"/>
              <a:lumOff val="-7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41211" y="806137"/>
        <a:ext cx="18468" cy="3693"/>
      </dsp:txXfrm>
    </dsp:sp>
    <dsp:sp modelId="{99B52AE9-658A-40FD-B28B-56D06AFC26A0}">
      <dsp:nvSpPr>
        <dsp:cNvPr id="0" name=""/>
        <dsp:cNvSpPr/>
      </dsp:nvSpPr>
      <dsp:spPr>
        <a:xfrm>
          <a:off x="1976867" y="326187"/>
          <a:ext cx="1605990" cy="963594"/>
        </a:xfrm>
        <a:prstGeom prst="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Merge Data</a:t>
          </a:r>
          <a:endParaRPr lang="en-US" sz="1400" kern="1200" dirty="0"/>
        </a:p>
      </dsp:txBody>
      <dsp:txXfrm>
        <a:off x="1976867" y="326187"/>
        <a:ext cx="1605990" cy="963594"/>
      </dsp:txXfrm>
    </dsp:sp>
    <dsp:sp modelId="{2C3F31F2-E31E-43E0-9245-EB4CE547B86F}">
      <dsp:nvSpPr>
        <dsp:cNvPr id="0" name=""/>
        <dsp:cNvSpPr/>
      </dsp:nvSpPr>
      <dsp:spPr>
        <a:xfrm>
          <a:off x="5556424" y="762264"/>
          <a:ext cx="338777" cy="91440"/>
        </a:xfrm>
        <a:custGeom>
          <a:avLst/>
          <a:gdLst/>
          <a:ahLst/>
          <a:cxnLst/>
          <a:rect l="0" t="0" r="0" b="0"/>
          <a:pathLst>
            <a:path>
              <a:moveTo>
                <a:pt x="0" y="45720"/>
              </a:moveTo>
              <a:lnTo>
                <a:pt x="338777" y="45720"/>
              </a:lnTo>
            </a:path>
          </a:pathLst>
        </a:custGeom>
        <a:noFill/>
        <a:ln w="6350" cap="flat" cmpd="sng" algn="ctr">
          <a:solidFill>
            <a:schemeClr val="accent5">
              <a:hueOff val="-2941338"/>
              <a:satOff val="-4091"/>
              <a:lumOff val="-15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16579" y="806137"/>
        <a:ext cx="18468" cy="3693"/>
      </dsp:txXfrm>
    </dsp:sp>
    <dsp:sp modelId="{1E1ABFFD-3C59-4FF0-8AEC-741862466C87}">
      <dsp:nvSpPr>
        <dsp:cNvPr id="0" name=""/>
        <dsp:cNvSpPr/>
      </dsp:nvSpPr>
      <dsp:spPr>
        <a:xfrm>
          <a:off x="3952234" y="326187"/>
          <a:ext cx="1605990" cy="963594"/>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Clean Data</a:t>
          </a:r>
          <a:endParaRPr lang="en-US" sz="1400" kern="1200" dirty="0"/>
        </a:p>
      </dsp:txBody>
      <dsp:txXfrm>
        <a:off x="3952234" y="326187"/>
        <a:ext cx="1605990" cy="963594"/>
      </dsp:txXfrm>
    </dsp:sp>
    <dsp:sp modelId="{D4C0C674-F8BE-4498-8732-2E7BFFDA5616}">
      <dsp:nvSpPr>
        <dsp:cNvPr id="0" name=""/>
        <dsp:cNvSpPr/>
      </dsp:nvSpPr>
      <dsp:spPr>
        <a:xfrm>
          <a:off x="804494" y="1287981"/>
          <a:ext cx="5926103" cy="338777"/>
        </a:xfrm>
        <a:custGeom>
          <a:avLst/>
          <a:gdLst/>
          <a:ahLst/>
          <a:cxnLst/>
          <a:rect l="0" t="0" r="0" b="0"/>
          <a:pathLst>
            <a:path>
              <a:moveTo>
                <a:pt x="5926103" y="0"/>
              </a:moveTo>
              <a:lnTo>
                <a:pt x="5926103" y="186488"/>
              </a:lnTo>
              <a:lnTo>
                <a:pt x="0" y="186488"/>
              </a:lnTo>
              <a:lnTo>
                <a:pt x="0" y="338777"/>
              </a:lnTo>
            </a:path>
          </a:pathLst>
        </a:custGeom>
        <a:noFill/>
        <a:ln w="6350" cap="flat" cmpd="sng" algn="ctr">
          <a:solidFill>
            <a:schemeClr val="accent5">
              <a:hueOff val="-4412007"/>
              <a:satOff val="-6137"/>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19105" y="1455523"/>
        <a:ext cx="296880" cy="3693"/>
      </dsp:txXfrm>
    </dsp:sp>
    <dsp:sp modelId="{F80E4CA2-7F28-4005-9015-615E05EA0CB5}">
      <dsp:nvSpPr>
        <dsp:cNvPr id="0" name=""/>
        <dsp:cNvSpPr/>
      </dsp:nvSpPr>
      <dsp:spPr>
        <a:xfrm>
          <a:off x="5927602" y="326187"/>
          <a:ext cx="1605990" cy="963594"/>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Funding Type</a:t>
          </a:r>
        </a:p>
        <a:p>
          <a:pPr lvl="0" algn="ctr" defTabSz="622300">
            <a:lnSpc>
              <a:spcPct val="90000"/>
            </a:lnSpc>
            <a:spcBef>
              <a:spcPct val="0"/>
            </a:spcBef>
            <a:spcAft>
              <a:spcPct val="35000"/>
            </a:spcAft>
          </a:pPr>
          <a:r>
            <a:rPr lang="en-US" sz="1400" kern="1200" dirty="0" smtClean="0"/>
            <a:t>Analysis</a:t>
          </a:r>
        </a:p>
        <a:p>
          <a:pPr lvl="0" algn="ctr" defTabSz="622300">
            <a:lnSpc>
              <a:spcPct val="90000"/>
            </a:lnSpc>
            <a:spcBef>
              <a:spcPct val="0"/>
            </a:spcBef>
            <a:spcAft>
              <a:spcPct val="35000"/>
            </a:spcAft>
          </a:pPr>
          <a:endParaRPr lang="en-US" sz="1400" kern="1200" dirty="0"/>
        </a:p>
      </dsp:txBody>
      <dsp:txXfrm>
        <a:off x="5927602" y="326187"/>
        <a:ext cx="1605990" cy="963594"/>
      </dsp:txXfrm>
    </dsp:sp>
    <dsp:sp modelId="{24B7BBF8-E9BC-4523-86A8-F14F359C0007}">
      <dsp:nvSpPr>
        <dsp:cNvPr id="0" name=""/>
        <dsp:cNvSpPr/>
      </dsp:nvSpPr>
      <dsp:spPr>
        <a:xfrm>
          <a:off x="1605689" y="2095236"/>
          <a:ext cx="338777" cy="91440"/>
        </a:xfrm>
        <a:custGeom>
          <a:avLst/>
          <a:gdLst/>
          <a:ahLst/>
          <a:cxnLst/>
          <a:rect l="0" t="0" r="0" b="0"/>
          <a:pathLst>
            <a:path>
              <a:moveTo>
                <a:pt x="0" y="45720"/>
              </a:moveTo>
              <a:lnTo>
                <a:pt x="338777" y="45720"/>
              </a:lnTo>
            </a:path>
          </a:pathLst>
        </a:custGeom>
        <a:noFill/>
        <a:ln w="6350" cap="flat" cmpd="sng" algn="ctr">
          <a:solidFill>
            <a:schemeClr val="accent5">
              <a:hueOff val="-5882676"/>
              <a:satOff val="-8182"/>
              <a:lumOff val="-31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5843" y="2139109"/>
        <a:ext cx="18468" cy="3693"/>
      </dsp:txXfrm>
    </dsp:sp>
    <dsp:sp modelId="{49F7174F-96B0-4D0E-88A2-D6B2626D4EB7}">
      <dsp:nvSpPr>
        <dsp:cNvPr id="0" name=""/>
        <dsp:cNvSpPr/>
      </dsp:nvSpPr>
      <dsp:spPr>
        <a:xfrm>
          <a:off x="1499" y="1659159"/>
          <a:ext cx="1605990" cy="963594"/>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Country</a:t>
          </a:r>
        </a:p>
        <a:p>
          <a:pPr lvl="0" algn="ctr" defTabSz="622300">
            <a:lnSpc>
              <a:spcPct val="90000"/>
            </a:lnSpc>
            <a:spcBef>
              <a:spcPct val="0"/>
            </a:spcBef>
            <a:spcAft>
              <a:spcPct val="35000"/>
            </a:spcAft>
          </a:pPr>
          <a:r>
            <a:rPr lang="en-US" sz="1400" kern="1200" dirty="0" smtClean="0"/>
            <a:t>Analysis</a:t>
          </a:r>
          <a:endParaRPr lang="en-US" sz="1400" kern="1200" dirty="0"/>
        </a:p>
      </dsp:txBody>
      <dsp:txXfrm>
        <a:off x="1499" y="1659159"/>
        <a:ext cx="1605990" cy="963594"/>
      </dsp:txXfrm>
    </dsp:sp>
    <dsp:sp modelId="{52396F0C-CC5C-4AE4-94B7-CCF2F4ABD099}">
      <dsp:nvSpPr>
        <dsp:cNvPr id="0" name=""/>
        <dsp:cNvSpPr/>
      </dsp:nvSpPr>
      <dsp:spPr>
        <a:xfrm>
          <a:off x="3581057" y="2095236"/>
          <a:ext cx="338777" cy="91440"/>
        </a:xfrm>
        <a:custGeom>
          <a:avLst/>
          <a:gdLst/>
          <a:ahLst/>
          <a:cxnLst/>
          <a:rect l="0" t="0" r="0" b="0"/>
          <a:pathLst>
            <a:path>
              <a:moveTo>
                <a:pt x="0" y="45720"/>
              </a:moveTo>
              <a:lnTo>
                <a:pt x="338777" y="45720"/>
              </a:lnTo>
            </a:path>
          </a:pathLst>
        </a:custGeom>
        <a:noFill/>
        <a:ln w="6350" cap="flat" cmpd="sng" algn="ctr">
          <a:solidFill>
            <a:schemeClr val="accent5">
              <a:hueOff val="-7353344"/>
              <a:satOff val="-10228"/>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41211" y="2139109"/>
        <a:ext cx="18468" cy="3693"/>
      </dsp:txXfrm>
    </dsp:sp>
    <dsp:sp modelId="{23DE1C5C-1ACA-43F5-A0D3-87B65CA84B53}">
      <dsp:nvSpPr>
        <dsp:cNvPr id="0" name=""/>
        <dsp:cNvSpPr/>
      </dsp:nvSpPr>
      <dsp:spPr>
        <a:xfrm>
          <a:off x="1976867" y="1659159"/>
          <a:ext cx="1605990" cy="963594"/>
        </a:xfrm>
        <a:prstGeom prst="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Sector Analysis</a:t>
          </a:r>
          <a:endParaRPr lang="en-US" sz="1400" kern="1200" dirty="0"/>
        </a:p>
      </dsp:txBody>
      <dsp:txXfrm>
        <a:off x="1976867" y="1659159"/>
        <a:ext cx="1605990" cy="963594"/>
      </dsp:txXfrm>
    </dsp:sp>
    <dsp:sp modelId="{3B3EA249-B96A-4F35-92E6-E44945312FB3}">
      <dsp:nvSpPr>
        <dsp:cNvPr id="0" name=""/>
        <dsp:cNvSpPr/>
      </dsp:nvSpPr>
      <dsp:spPr>
        <a:xfrm>
          <a:off x="3952234" y="1659159"/>
          <a:ext cx="1605990" cy="963594"/>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Visualization</a:t>
          </a:r>
          <a:endParaRPr lang="en-US" sz="1400" kern="1200" dirty="0"/>
        </a:p>
      </dsp:txBody>
      <dsp:txXfrm>
        <a:off x="3952234" y="1659159"/>
        <a:ext cx="1605990" cy="96359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26-04-2021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PRIYANKA ASTHANA</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As per data analysis, Spark Fund is recommended to invest in venture funding type as it meets the financial constraints.</a:t>
            </a:r>
          </a:p>
          <a:p>
            <a:pPr marL="0" indent="0">
              <a:buNone/>
            </a:pPr>
            <a:r>
              <a:rPr lang="en-IN" sz="1800" dirty="0" smtClean="0"/>
              <a:t>Spark Fund should invest in USA, Great Britain (GBR) and India in their top 3 sectors respectively</a:t>
            </a:r>
          </a:p>
          <a:p>
            <a:pPr marL="0" indent="0">
              <a:buNone/>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Conclusions</a:t>
            </a:r>
            <a:endParaRPr lang="en-IN" sz="2800" dirty="0"/>
          </a:p>
        </p:txBody>
      </p:sp>
      <p:graphicFrame>
        <p:nvGraphicFramePr>
          <p:cNvPr id="2" name="Table 1"/>
          <p:cNvGraphicFramePr>
            <a:graphicFrameLocks noGrp="1"/>
          </p:cNvGraphicFramePr>
          <p:nvPr>
            <p:extLst>
              <p:ext uri="{D42A27DB-BD31-4B8C-83A1-F6EECF244321}">
                <p14:modId xmlns:p14="http://schemas.microsoft.com/office/powerpoint/2010/main" val="1255239661"/>
              </p:ext>
            </p:extLst>
          </p:nvPr>
        </p:nvGraphicFramePr>
        <p:xfrm>
          <a:off x="1430020" y="3234266"/>
          <a:ext cx="8128000" cy="1651000"/>
        </p:xfrm>
        <a:graphic>
          <a:graphicData uri="http://schemas.openxmlformats.org/drawingml/2006/table">
            <a:tbl>
              <a:tblPr firstRow="1" bandRow="1">
                <a:tableStyleId>{5C22544A-7EE6-4342-B048-85BDC9FD1C3A}</a:tableStyleId>
              </a:tblPr>
              <a:tblGrid>
                <a:gridCol w="2250440"/>
                <a:gridCol w="5877560"/>
              </a:tblGrid>
              <a:tr h="370840">
                <a:tc>
                  <a:txBody>
                    <a:bodyPr/>
                    <a:lstStyle/>
                    <a:p>
                      <a:r>
                        <a:rPr lang="en-US" dirty="0" smtClean="0"/>
                        <a:t> USA</a:t>
                      </a:r>
                      <a:endParaRPr lang="en-US" dirty="0"/>
                    </a:p>
                  </a:txBody>
                  <a:tcPr/>
                </a:tc>
                <a:tc>
                  <a:txBody>
                    <a:bodyPr/>
                    <a:lstStyle/>
                    <a:p>
                      <a:r>
                        <a:rPr lang="en-US" dirty="0" smtClean="0"/>
                        <a:t>Social , Finance, Analytics, Advertising, Manufacturing, Others</a:t>
                      </a:r>
                      <a:endParaRPr lang="en-US" dirty="0"/>
                    </a:p>
                  </a:txBody>
                  <a:tcPr/>
                </a:tc>
              </a:tr>
              <a:tr h="370840">
                <a:tc>
                  <a:txBody>
                    <a:bodyPr/>
                    <a:lstStyle/>
                    <a:p>
                      <a:r>
                        <a:rPr lang="en-US" dirty="0" smtClean="0"/>
                        <a:t>Great Britain</a:t>
                      </a:r>
                      <a:endParaRPr lang="en-US" dirty="0"/>
                    </a:p>
                  </a:txBody>
                  <a:tcPr/>
                </a:tc>
                <a:tc>
                  <a:txBody>
                    <a:bodyPr/>
                    <a:lstStyle/>
                    <a:p>
                      <a:r>
                        <a:rPr lang="en-US" dirty="0" smtClean="0"/>
                        <a:t>Social , Finance, Analytics, Advertising, Manufacturing, CleanTech</a:t>
                      </a:r>
                      <a:endParaRPr lang="en-US" dirty="0"/>
                    </a:p>
                  </a:txBody>
                  <a:tcPr/>
                </a:tc>
              </a:tr>
              <a:tr h="370840">
                <a:tc>
                  <a:txBody>
                    <a:bodyPr/>
                    <a:lstStyle/>
                    <a:p>
                      <a:r>
                        <a:rPr lang="en-US" dirty="0" smtClean="0"/>
                        <a:t>India</a:t>
                      </a:r>
                      <a:endParaRPr lang="en-US" dirty="0"/>
                    </a:p>
                  </a:txBody>
                  <a:tcPr/>
                </a:tc>
                <a:tc>
                  <a:txBody>
                    <a:bodyPr/>
                    <a:lstStyle/>
                    <a:p>
                      <a:r>
                        <a:rPr lang="en-US" dirty="0" smtClean="0"/>
                        <a:t>Entertainment, Others, CleanTech</a:t>
                      </a:r>
                      <a:endParaRPr lang="en-US" dirty="0"/>
                    </a:p>
                  </a:txBody>
                  <a:tcPr/>
                </a:tc>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Spark Funds wants to make investments in a few companies</a:t>
            </a:r>
            <a:r>
              <a:rPr lang="en-US" sz="1400" dirty="0" smtClean="0"/>
              <a:t>. </a:t>
            </a:r>
          </a:p>
          <a:p>
            <a:pPr marL="0" indent="0">
              <a:buNone/>
            </a:pPr>
            <a:r>
              <a:rPr lang="en-US" sz="1400"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endParaRPr lang="en-US" sz="1400" dirty="0" smtClean="0"/>
          </a:p>
          <a:p>
            <a:pPr marL="0" indent="0">
              <a:buNone/>
            </a:pPr>
            <a:r>
              <a:rPr lang="en-US" sz="1400" dirty="0"/>
              <a:t>Spark Funds has two minor constraints for investments:</a:t>
            </a:r>
          </a:p>
          <a:p>
            <a:r>
              <a:rPr lang="en-US" sz="1400" dirty="0"/>
              <a:t>It wants to invest between </a:t>
            </a:r>
            <a:r>
              <a:rPr lang="en-US" sz="1400" b="1" dirty="0"/>
              <a:t>5 to 15 million USD</a:t>
            </a:r>
            <a:r>
              <a:rPr lang="en-US" sz="1400" dirty="0"/>
              <a:t> per round of investment</a:t>
            </a:r>
          </a:p>
          <a:p>
            <a:r>
              <a:rPr lang="en-US" sz="1400" dirty="0"/>
              <a:t>It wants to invest only in </a:t>
            </a:r>
            <a:r>
              <a:rPr lang="en-US" sz="1400" b="1" dirty="0"/>
              <a:t>English-speaking countries</a:t>
            </a:r>
            <a:r>
              <a:rPr lang="en-US" sz="1400" dirty="0"/>
              <a:t> because of the ease of communication with the companies it would invest in</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Business Objective</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809" y="1397726"/>
            <a:ext cx="10621191" cy="5071653"/>
          </a:xfrm>
        </p:spPr>
        <p:txBody>
          <a:bodyPr>
            <a:normAutofit/>
          </a:bodyPr>
          <a:lstStyle/>
          <a:p>
            <a:pPr marL="0" indent="0">
              <a:buNone/>
            </a:pPr>
            <a:r>
              <a:rPr lang="en-IN" sz="1800" dirty="0" smtClean="0"/>
              <a:t>Business goal is to facilitate decision making for SparkFunds CEO by presenting investment and funding type analysis in different  countries. We will also analyse which are the sectors in which top 3 English speaking countries are investing. To achieve this, we will follow a methodology as described below.</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US" sz="2800" b="1" dirty="0"/>
              <a:t>Goals of data analysis</a:t>
            </a:r>
            <a:endParaRPr lang="en-IN" sz="2800" dirty="0"/>
          </a:p>
        </p:txBody>
      </p:sp>
      <p:graphicFrame>
        <p:nvGraphicFramePr>
          <p:cNvPr id="7" name="Diagram 6"/>
          <p:cNvGraphicFramePr/>
          <p:nvPr>
            <p:extLst>
              <p:ext uri="{D42A27DB-BD31-4B8C-83A1-F6EECF244321}">
                <p14:modId xmlns:p14="http://schemas.microsoft.com/office/powerpoint/2010/main" val="578933914"/>
              </p:ext>
            </p:extLst>
          </p:nvPr>
        </p:nvGraphicFramePr>
        <p:xfrm>
          <a:off x="1136468" y="2529839"/>
          <a:ext cx="7535092" cy="2948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b="1" dirty="0"/>
              <a:t>Investment type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dirty="0" smtClean="0"/>
              <a:t>Objective : Calculate </a:t>
            </a:r>
            <a:r>
              <a:rPr lang="en-US" sz="1400" dirty="0"/>
              <a:t>the most representative value of the investment amount for each of the four funding types (venture, angel, seed, and private equity</a:t>
            </a:r>
            <a:r>
              <a:rPr lang="en-US" sz="1400" dirty="0" smtClean="0"/>
              <a:t>)</a:t>
            </a:r>
          </a:p>
          <a:p>
            <a:pPr marL="0" indent="0">
              <a:buNone/>
            </a:pPr>
            <a:r>
              <a:rPr lang="en-US" sz="1400" dirty="0"/>
              <a:t>Constraint : Spark Funds wants to invest between 5 to 15 million USD per investment round</a:t>
            </a:r>
            <a:endParaRPr lang="en-US" sz="1400" dirty="0" smtClean="0"/>
          </a:p>
          <a:p>
            <a:pPr marL="0" indent="0">
              <a:buNone/>
            </a:pPr>
            <a:r>
              <a:rPr lang="en-US" sz="1400" dirty="0" smtClean="0"/>
              <a:t>Based on calculations,   venture type investment is most suitable for Spark Funds</a:t>
            </a:r>
          </a:p>
          <a:p>
            <a:pPr marL="0" indent="0">
              <a:buNone/>
            </a:pPr>
            <a:r>
              <a:rPr lang="en-US" sz="1400" dirty="0" smtClean="0"/>
              <a:t>   </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3845955804"/>
              </p:ext>
            </p:extLst>
          </p:nvPr>
        </p:nvGraphicFramePr>
        <p:xfrm>
          <a:off x="601783" y="2995246"/>
          <a:ext cx="4784970" cy="1828800"/>
        </p:xfrm>
        <a:graphic>
          <a:graphicData uri="http://schemas.openxmlformats.org/drawingml/2006/table">
            <a:tbl>
              <a:tblPr firstRow="1" bandRow="1">
                <a:tableStyleId>{5C22544A-7EE6-4342-B048-85BDC9FD1C3A}</a:tableStyleId>
              </a:tblPr>
              <a:tblGrid>
                <a:gridCol w="2392485"/>
                <a:gridCol w="2392485"/>
              </a:tblGrid>
              <a:tr h="293207">
                <a:tc>
                  <a:txBody>
                    <a:bodyPr/>
                    <a:lstStyle/>
                    <a:p>
                      <a:r>
                        <a:rPr lang="en-US" sz="1800" dirty="0" smtClean="0"/>
                        <a:t>Funding</a:t>
                      </a:r>
                      <a:r>
                        <a:rPr lang="en-US" sz="1800" baseline="0" dirty="0" smtClean="0"/>
                        <a:t> T</a:t>
                      </a:r>
                      <a:r>
                        <a:rPr lang="en-US" sz="1800" dirty="0" smtClean="0"/>
                        <a:t>ype</a:t>
                      </a:r>
                      <a:endParaRPr lang="en-US" dirty="0"/>
                    </a:p>
                  </a:txBody>
                  <a:tcPr/>
                </a:tc>
                <a:tc>
                  <a:txBody>
                    <a:bodyPr/>
                    <a:lstStyle/>
                    <a:p>
                      <a:r>
                        <a:rPr lang="en-US" dirty="0" smtClean="0"/>
                        <a:t>Amount (million USD)</a:t>
                      </a:r>
                      <a:endParaRPr lang="en-US" dirty="0"/>
                    </a:p>
                  </a:txBody>
                  <a:tcPr/>
                </a:tc>
              </a:tr>
              <a:tr h="293207">
                <a:tc>
                  <a:txBody>
                    <a:bodyPr/>
                    <a:lstStyle/>
                    <a:p>
                      <a:r>
                        <a:rPr lang="en-US" dirty="0" smtClean="0"/>
                        <a:t>angel</a:t>
                      </a:r>
                      <a:endParaRPr lang="en-US" dirty="0"/>
                    </a:p>
                  </a:txBody>
                  <a:tcPr/>
                </a:tc>
                <a:tc>
                  <a:txBody>
                    <a:bodyPr/>
                    <a:lstStyle/>
                    <a:p>
                      <a:r>
                        <a:rPr lang="en-US" dirty="0" smtClean="0"/>
                        <a:t>1.05</a:t>
                      </a:r>
                      <a:endParaRPr lang="en-US" dirty="0"/>
                    </a:p>
                  </a:txBody>
                  <a:tcPr/>
                </a:tc>
              </a:tr>
              <a:tr h="293207">
                <a:tc>
                  <a:txBody>
                    <a:bodyPr/>
                    <a:lstStyle/>
                    <a:p>
                      <a:r>
                        <a:rPr lang="en-US" dirty="0" smtClean="0"/>
                        <a:t>Private_equity</a:t>
                      </a:r>
                      <a:endParaRPr lang="en-US" dirty="0"/>
                    </a:p>
                  </a:txBody>
                  <a:tcPr/>
                </a:tc>
                <a:tc>
                  <a:txBody>
                    <a:bodyPr/>
                    <a:lstStyle/>
                    <a:p>
                      <a:r>
                        <a:rPr lang="en-US" dirty="0" smtClean="0"/>
                        <a:t>74.85</a:t>
                      </a:r>
                      <a:endParaRPr lang="en-US" dirty="0"/>
                    </a:p>
                  </a:txBody>
                  <a:tcPr/>
                </a:tc>
              </a:tr>
              <a:tr h="293207">
                <a:tc>
                  <a:txBody>
                    <a:bodyPr/>
                    <a:lstStyle/>
                    <a:p>
                      <a:r>
                        <a:rPr lang="en-US" dirty="0" smtClean="0"/>
                        <a:t>seed</a:t>
                      </a:r>
                      <a:endParaRPr lang="en-US" dirty="0"/>
                    </a:p>
                  </a:txBody>
                  <a:tcPr/>
                </a:tc>
                <a:tc>
                  <a:txBody>
                    <a:bodyPr/>
                    <a:lstStyle/>
                    <a:p>
                      <a:r>
                        <a:rPr lang="en-US" dirty="0" smtClean="0"/>
                        <a:t>0.72</a:t>
                      </a:r>
                      <a:endParaRPr lang="en-US" dirty="0"/>
                    </a:p>
                  </a:txBody>
                  <a:tcPr/>
                </a:tc>
              </a:tr>
              <a:tr h="293207">
                <a:tc>
                  <a:txBody>
                    <a:bodyPr/>
                    <a:lstStyle/>
                    <a:p>
                      <a:r>
                        <a:rPr lang="en-US" dirty="0" smtClean="0"/>
                        <a:t>venture</a:t>
                      </a:r>
                      <a:endParaRPr lang="en-US" dirty="0"/>
                    </a:p>
                  </a:txBody>
                  <a:tcPr/>
                </a:tc>
                <a:tc>
                  <a:txBody>
                    <a:bodyPr/>
                    <a:lstStyle/>
                    <a:p>
                      <a:r>
                        <a:rPr lang="en-US" dirty="0" smtClean="0"/>
                        <a:t>12.10</a:t>
                      </a:r>
                      <a:endParaRPr lang="en-US" dirty="0"/>
                    </a:p>
                  </a:txBody>
                  <a:tcPr/>
                </a:tc>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sz="2800" b="1" dirty="0"/>
              <a:t>Country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dirty="0"/>
              <a:t>Spark Funds wants to see the top nine countries which have received the highest total funding </a:t>
            </a:r>
            <a:r>
              <a:rPr lang="en-US" sz="1400" dirty="0" smtClean="0"/>
              <a:t>for recommended venture type funding. </a:t>
            </a:r>
          </a:p>
          <a:p>
            <a:pPr marL="0" indent="0">
              <a:buNone/>
            </a:pPr>
            <a:r>
              <a:rPr lang="en-US" sz="1400" dirty="0" smtClean="0"/>
              <a:t>Spark fund wants to invest in English speaking countries. </a:t>
            </a:r>
          </a:p>
        </p:txBody>
      </p:sp>
      <p:graphicFrame>
        <p:nvGraphicFramePr>
          <p:cNvPr id="5" name="Table 4"/>
          <p:cNvGraphicFramePr>
            <a:graphicFrameLocks noGrp="1"/>
          </p:cNvGraphicFramePr>
          <p:nvPr>
            <p:extLst>
              <p:ext uri="{D42A27DB-BD31-4B8C-83A1-F6EECF244321}">
                <p14:modId xmlns:p14="http://schemas.microsoft.com/office/powerpoint/2010/main" val="97046347"/>
              </p:ext>
            </p:extLst>
          </p:nvPr>
        </p:nvGraphicFramePr>
        <p:xfrm>
          <a:off x="754185" y="2485293"/>
          <a:ext cx="5664200" cy="3722727"/>
        </p:xfrm>
        <a:graphic>
          <a:graphicData uri="http://schemas.openxmlformats.org/drawingml/2006/table">
            <a:tbl>
              <a:tblPr firstRow="1" bandRow="1">
                <a:tableStyleId>{5C22544A-7EE6-4342-B048-85BDC9FD1C3A}</a:tableStyleId>
              </a:tblPr>
              <a:tblGrid>
                <a:gridCol w="2832100"/>
                <a:gridCol w="2832100"/>
              </a:tblGrid>
              <a:tr h="430887">
                <a:tc>
                  <a:txBody>
                    <a:bodyPr/>
                    <a:lstStyle/>
                    <a:p>
                      <a:r>
                        <a:rPr lang="en-US" dirty="0" smtClean="0"/>
                        <a:t>Country Code</a:t>
                      </a:r>
                      <a:endParaRPr lang="en-US" dirty="0"/>
                    </a:p>
                  </a:txBody>
                  <a:tcPr/>
                </a:tc>
                <a:tc>
                  <a:txBody>
                    <a:bodyPr/>
                    <a:lstStyle/>
                    <a:p>
                      <a:r>
                        <a:rPr lang="en-US" dirty="0" smtClean="0"/>
                        <a:t>Amount  Raised (USD)</a:t>
                      </a:r>
                      <a:endParaRPr lang="en-US" dirty="0"/>
                    </a:p>
                  </a:txBody>
                  <a:tcPr/>
                </a:tc>
              </a:tr>
              <a:tr h="229707">
                <a:tc>
                  <a:txBody>
                    <a:bodyPr/>
                    <a:lstStyle/>
                    <a:p>
                      <a:r>
                        <a:rPr lang="en-US" dirty="0" smtClean="0"/>
                        <a:t>USA</a:t>
                      </a:r>
                      <a:endParaRPr lang="en-US" dirty="0"/>
                    </a:p>
                  </a:txBody>
                  <a:tcPr/>
                </a:tc>
                <a:tc>
                  <a:txBody>
                    <a:bodyPr/>
                    <a:lstStyle/>
                    <a:p>
                      <a:r>
                        <a:rPr lang="en-US" sz="1800" dirty="0" smtClean="0"/>
                        <a:t>207345.60392</a:t>
                      </a:r>
                      <a:endParaRPr lang="en-US" dirty="0"/>
                    </a:p>
                  </a:txBody>
                  <a:tcPr/>
                </a:tc>
              </a:tr>
              <a:tr h="229707">
                <a:tc>
                  <a:txBody>
                    <a:bodyPr/>
                    <a:lstStyle/>
                    <a:p>
                      <a:r>
                        <a:rPr lang="en-US" dirty="0" smtClean="0"/>
                        <a:t>GBR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18420.980421</a:t>
                      </a:r>
                      <a:endParaRPr lang="en-US" dirty="0"/>
                    </a:p>
                  </a:txBody>
                  <a:tcPr/>
                </a:tc>
              </a:tr>
              <a:tr h="229707">
                <a:tc>
                  <a:txBody>
                    <a:bodyPr/>
                    <a:lstStyle/>
                    <a:p>
                      <a:r>
                        <a:rPr lang="en-US" dirty="0" smtClean="0"/>
                        <a:t>CAN</a:t>
                      </a:r>
                      <a:endParaRPr lang="en-US" dirty="0"/>
                    </a:p>
                  </a:txBody>
                  <a:tcPr/>
                </a:tc>
                <a:tc>
                  <a:txBody>
                    <a:bodyPr/>
                    <a:lstStyle/>
                    <a:p>
                      <a:r>
                        <a:rPr lang="en-US" sz="1800" dirty="0" smtClean="0"/>
                        <a:t>9078.46071</a:t>
                      </a:r>
                      <a:endParaRPr lang="en-US" dirty="0"/>
                    </a:p>
                  </a:txBody>
                  <a:tcPr/>
                </a:tc>
              </a:tr>
              <a:tr h="229707">
                <a:tc>
                  <a:txBody>
                    <a:bodyPr/>
                    <a:lstStyle/>
                    <a:p>
                      <a:r>
                        <a:rPr lang="en-US" dirty="0" smtClean="0"/>
                        <a:t>CHN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8189.876491</a:t>
                      </a:r>
                      <a:endParaRPr lang="en-US" dirty="0"/>
                    </a:p>
                  </a:txBody>
                  <a:tcPr/>
                </a:tc>
              </a:tr>
              <a:tr h="229707">
                <a:tc>
                  <a:txBody>
                    <a:bodyPr/>
                    <a:lstStyle/>
                    <a:p>
                      <a:r>
                        <a:rPr lang="en-US" dirty="0" smtClean="0"/>
                        <a:t>IND</a:t>
                      </a:r>
                      <a:endParaRPr lang="en-US" dirty="0"/>
                    </a:p>
                  </a:txBody>
                  <a:tcPr/>
                </a:tc>
                <a:tc>
                  <a:txBody>
                    <a:bodyPr/>
                    <a:lstStyle/>
                    <a:p>
                      <a:r>
                        <a:rPr lang="en-US" sz="1800" dirty="0" smtClean="0"/>
                        <a:t>8079.91516</a:t>
                      </a:r>
                      <a:endParaRPr lang="en-US" dirty="0"/>
                    </a:p>
                  </a:txBody>
                  <a:tcPr/>
                </a:tc>
              </a:tr>
              <a:tr h="229707">
                <a:tc>
                  <a:txBody>
                    <a:bodyPr/>
                    <a:lstStyle/>
                    <a:p>
                      <a:r>
                        <a:rPr lang="en-US" dirty="0" smtClean="0"/>
                        <a:t>DEU</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5732.918266</a:t>
                      </a:r>
                      <a:endParaRPr lang="en-US" dirty="0"/>
                    </a:p>
                  </a:txBody>
                  <a:tcPr/>
                </a:tc>
              </a:tr>
              <a:tr h="229707">
                <a:tc>
                  <a:txBody>
                    <a:bodyPr/>
                    <a:lstStyle/>
                    <a:p>
                      <a:r>
                        <a:rPr lang="en-US" dirty="0" smtClean="0"/>
                        <a:t>FRA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5144.622483</a:t>
                      </a:r>
                      <a:endParaRPr lang="en-US" dirty="0"/>
                    </a:p>
                  </a:txBody>
                  <a:tcPr/>
                </a:tc>
              </a:tr>
              <a:tr h="229707">
                <a:tc>
                  <a:txBody>
                    <a:bodyPr/>
                    <a:lstStyle/>
                    <a:p>
                      <a:r>
                        <a:rPr lang="en-US" dirty="0" smtClean="0"/>
                        <a:t>ISR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3996.600576</a:t>
                      </a:r>
                      <a:endParaRPr lang="en-US" dirty="0"/>
                    </a:p>
                  </a:txBody>
                  <a:tcPr/>
                </a:tc>
              </a:tr>
              <a:tr h="229707">
                <a:tc>
                  <a:txBody>
                    <a:bodyPr/>
                    <a:lstStyle/>
                    <a:p>
                      <a:r>
                        <a:rPr lang="en-US" dirty="0" smtClean="0"/>
                        <a:t>ESP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3333.066278</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53228058"/>
              </p:ext>
            </p:extLst>
          </p:nvPr>
        </p:nvGraphicFramePr>
        <p:xfrm>
          <a:off x="7008447" y="3473336"/>
          <a:ext cx="2012462" cy="1752600"/>
        </p:xfrm>
        <a:graphic>
          <a:graphicData uri="http://schemas.openxmlformats.org/drawingml/2006/table">
            <a:tbl>
              <a:tblPr firstRow="1" bandRow="1">
                <a:tableStyleId>{5C22544A-7EE6-4342-B048-85BDC9FD1C3A}</a:tableStyleId>
              </a:tblPr>
              <a:tblGrid>
                <a:gridCol w="2012462"/>
              </a:tblGrid>
              <a:tr h="0">
                <a:tc>
                  <a:txBody>
                    <a:bodyPr/>
                    <a:lstStyle/>
                    <a:p>
                      <a:r>
                        <a:rPr lang="en-US" dirty="0" smtClean="0"/>
                        <a:t>Top 3 English Speaking Country</a:t>
                      </a:r>
                      <a:endParaRPr lang="en-US" dirty="0"/>
                    </a:p>
                  </a:txBody>
                  <a:tcPr/>
                </a:tc>
              </a:tr>
              <a:tr h="370840">
                <a:tc>
                  <a:txBody>
                    <a:bodyPr/>
                    <a:lstStyle/>
                    <a:p>
                      <a:r>
                        <a:rPr lang="en-US" dirty="0" smtClean="0"/>
                        <a:t>USA </a:t>
                      </a:r>
                      <a:endParaRPr lang="en-US" dirty="0"/>
                    </a:p>
                  </a:txBody>
                  <a:tcPr/>
                </a:tc>
              </a:tr>
              <a:tr h="370840">
                <a:tc>
                  <a:txBody>
                    <a:bodyPr/>
                    <a:lstStyle/>
                    <a:p>
                      <a:r>
                        <a:rPr lang="en-US" dirty="0" smtClean="0"/>
                        <a:t>GBR</a:t>
                      </a:r>
                      <a:endParaRPr lang="en-US" dirty="0"/>
                    </a:p>
                  </a:txBody>
                  <a:tcPr/>
                </a:tc>
              </a:tr>
              <a:tr h="370840">
                <a:tc>
                  <a:txBody>
                    <a:bodyPr/>
                    <a:lstStyle/>
                    <a:p>
                      <a:r>
                        <a:rPr lang="en-US" dirty="0" smtClean="0"/>
                        <a:t>INDIA</a:t>
                      </a:r>
                      <a:endParaRPr lang="en-US" dirty="0"/>
                    </a:p>
                  </a:txBody>
                  <a:tcPr/>
                </a:tc>
              </a:tr>
            </a:tbl>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069" y="274320"/>
            <a:ext cx="2742111" cy="856138"/>
          </a:xfrm>
        </p:spPr>
        <p:txBody>
          <a:bodyPr/>
          <a:lstStyle/>
          <a:p>
            <a:r>
              <a:rPr lang="en-IN" b="1" dirty="0"/>
              <a:t> </a:t>
            </a:r>
            <a:r>
              <a:rPr lang="en-US" sz="2800" b="1" dirty="0"/>
              <a:t>Sector analysis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8550416"/>
              </p:ext>
            </p:extLst>
          </p:nvPr>
        </p:nvGraphicFramePr>
        <p:xfrm>
          <a:off x="3954780" y="487679"/>
          <a:ext cx="7184891" cy="5711840"/>
        </p:xfrm>
        <a:graphic>
          <a:graphicData uri="http://schemas.openxmlformats.org/drawingml/2006/table">
            <a:tbl>
              <a:tblPr firstRow="1" bandRow="1">
                <a:tableStyleId>{5C22544A-7EE6-4342-B048-85BDC9FD1C3A}</a:tableStyleId>
              </a:tblPr>
              <a:tblGrid>
                <a:gridCol w="1754972"/>
                <a:gridCol w="1809973"/>
                <a:gridCol w="1809973"/>
                <a:gridCol w="1809973"/>
              </a:tblGrid>
              <a:tr h="35699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Country</a:t>
                      </a:r>
                      <a:endParaRPr lang="en-US" sz="1100" b="0" i="0" u="none" strike="noStrike" dirty="0">
                        <a:solidFill>
                          <a:srgbClr val="000000"/>
                        </a:solidFill>
                        <a:effectLst/>
                        <a:latin typeface="Calibri" panose="020F0502020204030204" pitchFamily="34" charset="0"/>
                      </a:endParaRPr>
                    </a:p>
                  </a:txBody>
                  <a:tcPr marL="6198" marR="6198" marT="6198" marB="0" anchor="b"/>
                </a:tc>
                <a:tc>
                  <a:txBody>
                    <a:bodyPr/>
                    <a:lstStyle/>
                    <a:p>
                      <a:pPr algn="l" fontAlgn="b"/>
                      <a:r>
                        <a:rPr lang="en-US" sz="1100" b="0" i="0" u="none" strike="noStrike" dirty="0" smtClean="0">
                          <a:solidFill>
                            <a:srgbClr val="000000"/>
                          </a:solidFill>
                          <a:effectLst/>
                          <a:latin typeface="Calibri" panose="020F0502020204030204" pitchFamily="34" charset="0"/>
                        </a:rPr>
                        <a:t>Main Sector</a:t>
                      </a:r>
                      <a:endParaRPr lang="en-US" sz="1100" b="0" i="0" u="none" strike="noStrike" dirty="0">
                        <a:solidFill>
                          <a:srgbClr val="000000"/>
                        </a:solidFill>
                        <a:effectLst/>
                        <a:latin typeface="Calibri" panose="020F0502020204030204" pitchFamily="34" charset="0"/>
                      </a:endParaRPr>
                    </a:p>
                  </a:txBody>
                  <a:tcPr marL="6198" marR="6198" marT="619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Total Amount Invested </a:t>
                      </a:r>
                      <a:endParaRPr lang="en-US" sz="1100" b="0" i="0" u="none" strike="noStrike" dirty="0">
                        <a:solidFill>
                          <a:srgbClr val="000000"/>
                        </a:solidFill>
                        <a:effectLst/>
                        <a:latin typeface="Calibri" panose="020F0502020204030204" pitchFamily="34" charset="0"/>
                      </a:endParaRPr>
                    </a:p>
                  </a:txBody>
                  <a:tcPr marL="6198" marR="6198" marT="6198" marB="0" anchor="b"/>
                </a:tc>
                <a:tc>
                  <a:txBody>
                    <a:bodyPr/>
                    <a:lstStyle/>
                    <a:p>
                      <a:pPr algn="l" fontAlgn="b"/>
                      <a:r>
                        <a:rPr lang="en-US" sz="1100" b="0" i="0" u="none" strike="noStrike" dirty="0">
                          <a:solidFill>
                            <a:srgbClr val="000000"/>
                          </a:solidFill>
                          <a:effectLst/>
                          <a:latin typeface="Calibri" panose="020F0502020204030204" pitchFamily="34" charset="0"/>
                        </a:rPr>
                        <a:t>Total Count</a:t>
                      </a:r>
                    </a:p>
                  </a:txBody>
                  <a:tcPr marL="6198" marR="6198" marT="6198" marB="0" anchor="b"/>
                </a:tc>
              </a:tr>
              <a:tr h="356990">
                <a:tc>
                  <a:txBody>
                    <a:bodyPr/>
                    <a:lstStyle/>
                    <a:p>
                      <a:pPr algn="l" fontAlgn="b"/>
                      <a:r>
                        <a:rPr lang="en-US" sz="1100" b="0" i="0" u="none" strike="noStrike" dirty="0">
                          <a:solidFill>
                            <a:srgbClr val="000000"/>
                          </a:solidFill>
                          <a:effectLst/>
                          <a:latin typeface="Calibri" panose="020F0502020204030204" pitchFamily="34" charset="0"/>
                        </a:rPr>
                        <a:t>USA</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Social, Finance, Analytics, Advertising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10379.75603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1179</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USA</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Social, Finance, Analytics, Advertising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10379.75603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1179</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USA</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Manufacturing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3376.159534</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379</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USA</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Social, Finance, Analytics, Advertising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10379.75603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1179</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USA</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Others</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11441.14883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1293</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IND</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Entertainment</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237.304824</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26</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IND</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Entertainment</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237.304824</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26</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IND</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Others</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589.442653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65</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IND</a:t>
                      </a:r>
                    </a:p>
                  </a:txBody>
                  <a:tcPr marL="6198" marR="6198" marT="6198" marB="0" anchor="b"/>
                </a:tc>
                <a:tc>
                  <a:txBody>
                    <a:bodyPr/>
                    <a:lstStyle/>
                    <a:p>
                      <a:pPr algn="l" fontAlgn="b"/>
                      <a:r>
                        <a:rPr lang="en-US" sz="1100" b="0" i="0" u="none" strike="noStrike" dirty="0" err="1">
                          <a:solidFill>
                            <a:srgbClr val="000000"/>
                          </a:solidFill>
                          <a:effectLst/>
                          <a:latin typeface="Calibri" panose="020F0502020204030204" pitchFamily="34" charset="0"/>
                        </a:rPr>
                        <a:t>Cleantech</a:t>
                      </a:r>
                      <a:r>
                        <a:rPr lang="en-US" sz="1100" b="0" i="0" u="none" strike="noStrike" dirty="0">
                          <a:solidFill>
                            <a:srgbClr val="000000"/>
                          </a:solidFill>
                          <a:effectLst/>
                          <a:latin typeface="Calibri" panose="020F0502020204030204" pitchFamily="34" charset="0"/>
                        </a:rPr>
                        <a:t> / Semiconductors</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89.855661</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11</a:t>
                      </a:r>
                    </a:p>
                  </a:txBody>
                  <a:tcPr marL="6198" marR="6198" marT="6198" marB="0" anchor="b"/>
                </a:tc>
              </a:tr>
              <a:tr h="356990">
                <a:tc>
                  <a:txBody>
                    <a:bodyPr/>
                    <a:lstStyle/>
                    <a:p>
                      <a:pPr algn="l" fontAlgn="b"/>
                      <a:r>
                        <a:rPr lang="en-US" sz="1100" b="0" i="0" u="none" strike="noStrike" dirty="0">
                          <a:solidFill>
                            <a:srgbClr val="000000"/>
                          </a:solidFill>
                          <a:effectLst/>
                          <a:latin typeface="Calibri" panose="020F0502020204030204" pitchFamily="34" charset="0"/>
                        </a:rPr>
                        <a:t>IND</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Others</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589.442653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65</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GBR</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Social, Finance, Analytics, Advertising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986.919413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115</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GBR</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News, Search and Messaging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719.293021</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81</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GBR</a:t>
                      </a:r>
                    </a:p>
                  </a:txBody>
                  <a:tcPr marL="6198" marR="6198" marT="6198" marB="0" anchor="b"/>
                </a:tc>
                <a:tc>
                  <a:txBody>
                    <a:bodyPr/>
                    <a:lstStyle/>
                    <a:p>
                      <a:pPr algn="l" fontAlgn="b"/>
                      <a:r>
                        <a:rPr lang="en-US" sz="1100" b="0" i="0" u="none" strike="noStrike" dirty="0" err="1">
                          <a:solidFill>
                            <a:srgbClr val="000000"/>
                          </a:solidFill>
                          <a:effectLst/>
                          <a:latin typeface="Calibri" panose="020F0502020204030204" pitchFamily="34" charset="0"/>
                        </a:rPr>
                        <a:t>Cleantech</a:t>
                      </a:r>
                      <a:r>
                        <a:rPr lang="en-US" sz="1100" b="0" i="0" u="none" strike="noStrike" dirty="0">
                          <a:solidFill>
                            <a:srgbClr val="000000"/>
                          </a:solidFill>
                          <a:effectLst/>
                          <a:latin typeface="Calibri" panose="020F0502020204030204" pitchFamily="34" charset="0"/>
                        </a:rPr>
                        <a:t> / Semiconductors</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567.986522</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60</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GBR</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Manufacturing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312.945583</a:t>
                      </a:r>
                    </a:p>
                  </a:txBody>
                  <a:tcPr marL="6198" marR="6198" marT="6198" marB="0" anchor="b"/>
                </a:tc>
                <a:tc>
                  <a:txBody>
                    <a:bodyPr/>
                    <a:lstStyle/>
                    <a:p>
                      <a:pPr algn="r" fontAlgn="b"/>
                      <a:r>
                        <a:rPr lang="en-US" sz="1100" b="0" i="0" u="none" strike="noStrike">
                          <a:solidFill>
                            <a:srgbClr val="000000"/>
                          </a:solidFill>
                          <a:effectLst/>
                          <a:latin typeface="Calibri" panose="020F0502020204030204" pitchFamily="34" charset="0"/>
                        </a:rPr>
                        <a:t>33</a:t>
                      </a:r>
                    </a:p>
                  </a:txBody>
                  <a:tcPr marL="6198" marR="6198" marT="6198" marB="0" anchor="b"/>
                </a:tc>
              </a:tr>
              <a:tr h="356990">
                <a:tc>
                  <a:txBody>
                    <a:bodyPr/>
                    <a:lstStyle/>
                    <a:p>
                      <a:pPr algn="l" fontAlgn="b"/>
                      <a:r>
                        <a:rPr lang="en-US" sz="1100" b="0" i="0" u="none" strike="noStrike">
                          <a:solidFill>
                            <a:srgbClr val="000000"/>
                          </a:solidFill>
                          <a:effectLst/>
                          <a:latin typeface="Calibri" panose="020F0502020204030204" pitchFamily="34" charset="0"/>
                        </a:rPr>
                        <a:t>GBR</a:t>
                      </a:r>
                    </a:p>
                  </a:txBody>
                  <a:tcPr marL="6198" marR="6198" marT="6198" marB="0" anchor="b"/>
                </a:tc>
                <a:tc>
                  <a:txBody>
                    <a:bodyPr/>
                    <a:lstStyle/>
                    <a:p>
                      <a:pPr algn="l" fontAlgn="b"/>
                      <a:r>
                        <a:rPr lang="en-US" sz="1100" b="0" i="0" u="none" strike="noStrike">
                          <a:solidFill>
                            <a:srgbClr val="000000"/>
                          </a:solidFill>
                          <a:effectLst/>
                          <a:latin typeface="Calibri" panose="020F0502020204030204" pitchFamily="34" charset="0"/>
                        </a:rPr>
                        <a:t>Social, Finance, Analytics, Advertising</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986.919413</a:t>
                      </a:r>
                    </a:p>
                  </a:txBody>
                  <a:tcPr marL="6198" marR="6198" marT="6198" marB="0" anchor="b"/>
                </a:tc>
                <a:tc>
                  <a:txBody>
                    <a:bodyPr/>
                    <a:lstStyle/>
                    <a:p>
                      <a:pPr algn="r" fontAlgn="b"/>
                      <a:r>
                        <a:rPr lang="en-US" sz="1100" b="0" i="0" u="none" strike="noStrike" dirty="0">
                          <a:solidFill>
                            <a:srgbClr val="000000"/>
                          </a:solidFill>
                          <a:effectLst/>
                          <a:latin typeface="Calibri" panose="020F0502020204030204" pitchFamily="34" charset="0"/>
                        </a:rPr>
                        <a:t>115</a:t>
                      </a:r>
                    </a:p>
                  </a:txBody>
                  <a:tcPr marL="6198" marR="6198" marT="6198" marB="0" anchor="b"/>
                </a:tc>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572768"/>
            <a:ext cx="11168742" cy="4626419"/>
          </a:xfrm>
        </p:spPr>
        <p:txBody>
          <a:bodyPr>
            <a:normAutofit/>
          </a:bodyPr>
          <a:lstStyle/>
          <a:p>
            <a:pPr marL="0" indent="0">
              <a:buNone/>
            </a:pPr>
            <a:r>
              <a:rPr lang="en-IN" sz="1800" dirty="0" smtClean="0"/>
              <a:t>Plot showing investment for each funding type – Venture FT is in range of 5 to 15 million USD </a:t>
            </a: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Potential Investment Opportunity</a:t>
            </a:r>
            <a:endParaRPr lang="en-IN" sz="2800" dirty="0"/>
          </a:p>
        </p:txBody>
      </p:sp>
      <p:graphicFrame>
        <p:nvGraphicFramePr>
          <p:cNvPr id="7" name="Chart 6"/>
          <p:cNvGraphicFramePr/>
          <p:nvPr>
            <p:extLst>
              <p:ext uri="{D42A27DB-BD31-4B8C-83A1-F6EECF244321}">
                <p14:modId xmlns:p14="http://schemas.microsoft.com/office/powerpoint/2010/main" val="4132254726"/>
              </p:ext>
            </p:extLst>
          </p:nvPr>
        </p:nvGraphicFramePr>
        <p:xfrm>
          <a:off x="1024128" y="2112265"/>
          <a:ext cx="8202168" cy="38953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10141131" cy="856138"/>
          </a:xfrm>
        </p:spPr>
        <p:txBody>
          <a:bodyPr>
            <a:normAutofit fontScale="90000"/>
          </a:bodyPr>
          <a:lstStyle/>
          <a:p>
            <a:r>
              <a:rPr lang="en-IN" b="1" dirty="0"/>
              <a:t> </a:t>
            </a:r>
            <a:r>
              <a:rPr lang="en-IN" sz="2800" dirty="0" smtClean="0"/>
              <a:t>Top 9 countries with </a:t>
            </a:r>
            <a:r>
              <a:rPr lang="en-US" sz="2800" dirty="0"/>
              <a:t>total amount of investments </a:t>
            </a:r>
            <a:r>
              <a:rPr lang="en-US" sz="2800" dirty="0" smtClean="0"/>
              <a:t>for funding type venture</a:t>
            </a:r>
            <a:endParaRPr lang="en-IN" sz="2800" dirty="0"/>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1433722"/>
            <a:ext cx="8540932" cy="4479398"/>
          </a:xfrm>
          <a:prstGeom prst="rect">
            <a:avLst/>
          </a:prstGeom>
        </p:spPr>
      </p:pic>
      <p:sp>
        <p:nvSpPr>
          <p:cNvPr id="18" name="TextBox 17"/>
          <p:cNvSpPr txBox="1"/>
          <p:nvPr/>
        </p:nvSpPr>
        <p:spPr>
          <a:xfrm>
            <a:off x="1052104" y="4998720"/>
            <a:ext cx="8229056" cy="646331"/>
          </a:xfrm>
          <a:prstGeom prst="rect">
            <a:avLst/>
          </a:prstGeom>
          <a:noFill/>
        </p:spPr>
        <p:txBody>
          <a:bodyPr wrap="square" rtlCol="0">
            <a:spAutoFit/>
          </a:bodyPr>
          <a:lstStyle/>
          <a:p>
            <a:r>
              <a:rPr lang="en-US" dirty="0" smtClean="0"/>
              <a:t>Spark Funds wants to invest in top 3 English speaking countries. So USA, GBR, India are countries to invest. Let us analyze sectors in these countries to invest</a:t>
            </a:r>
            <a:endParaRPr lang="en-US"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43000" y="297180"/>
            <a:ext cx="9433560" cy="541020"/>
          </a:xfrm>
        </p:spPr>
        <p:txBody>
          <a:bodyPr>
            <a:normAutofit fontScale="90000"/>
          </a:bodyPr>
          <a:lstStyle/>
          <a:p>
            <a:r>
              <a:rPr lang="en-IN" b="1" dirty="0"/>
              <a:t> </a:t>
            </a:r>
            <a:r>
              <a:rPr lang="en-IN" b="1" dirty="0" smtClean="0"/>
              <a:t>Top 3 Sectors in USA, GBR, India</a:t>
            </a:r>
            <a:endParaRPr lang="en-IN" sz="2800" dirty="0"/>
          </a:p>
        </p:txBody>
      </p:sp>
      <p:graphicFrame>
        <p:nvGraphicFramePr>
          <p:cNvPr id="13" name="Chart 12"/>
          <p:cNvGraphicFramePr/>
          <p:nvPr>
            <p:extLst>
              <p:ext uri="{D42A27DB-BD31-4B8C-83A1-F6EECF244321}">
                <p14:modId xmlns:p14="http://schemas.microsoft.com/office/powerpoint/2010/main" val="1783387710"/>
              </p:ext>
            </p:extLst>
          </p:nvPr>
        </p:nvGraphicFramePr>
        <p:xfrm>
          <a:off x="1540329" y="1030393"/>
          <a:ext cx="4959531" cy="50334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p:nvPr>
            <p:extLst>
              <p:ext uri="{D42A27DB-BD31-4B8C-83A1-F6EECF244321}">
                <p14:modId xmlns:p14="http://schemas.microsoft.com/office/powerpoint/2010/main" val="4279699682"/>
              </p:ext>
            </p:extLst>
          </p:nvPr>
        </p:nvGraphicFramePr>
        <p:xfrm>
          <a:off x="7101840" y="1121833"/>
          <a:ext cx="3942806" cy="45643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2289</TotalTime>
  <Words>527</Words>
  <Application>Microsoft Office PowerPoint</Application>
  <PresentationFormat>Widescreen</PresentationFormat>
  <Paragraphs>143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Business Objective</vt:lpstr>
      <vt:lpstr> Goals of data analysis</vt:lpstr>
      <vt:lpstr> Investment type analysis</vt:lpstr>
      <vt:lpstr> Country analysis</vt:lpstr>
      <vt:lpstr> Sector analysis</vt:lpstr>
      <vt:lpstr> Potential Investment Opportunity</vt:lpstr>
      <vt:lpstr> Top 9 countries with total amount of investments for funding type venture</vt:lpstr>
      <vt:lpstr> Top 3 Sectors in USA, GBR, India</vt:lpstr>
      <vt:lpstr> 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Asthana, Priyanka</cp:lastModifiedBy>
  <cp:revision>62</cp:revision>
  <dcterms:created xsi:type="dcterms:W3CDTF">2016-06-09T08:16:28Z</dcterms:created>
  <dcterms:modified xsi:type="dcterms:W3CDTF">2021-04-27T16:58:13Z</dcterms:modified>
</cp:coreProperties>
</file>