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70" r:id="rId6"/>
    <p:sldId id="271" r:id="rId7"/>
    <p:sldId id="272" r:id="rId8"/>
    <p:sldId id="277" r:id="rId9"/>
    <p:sldId id="274" r:id="rId10"/>
    <p:sldId id="278" r:id="rId11"/>
    <p:sldId id="27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9" d="100"/>
          <a:sy n="89" d="100"/>
        </p:scale>
        <p:origin x="120" y="5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2EB5D-6FC2-4D64-AF7B-BA9DFE246D12}"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en-US"/>
        </a:p>
      </dgm:t>
    </dgm:pt>
    <dgm:pt modelId="{BED2E409-0DAA-48C0-8709-33233F592892}">
      <dgm:prSet phldrT="[Text]"/>
      <dgm:spPr/>
      <dgm:t>
        <a:bodyPr/>
        <a:lstStyle/>
        <a:p>
          <a:r>
            <a:rPr lang="en-US" dirty="0" smtClean="0"/>
            <a:t>Source</a:t>
          </a:r>
        </a:p>
        <a:p>
          <a:r>
            <a:rPr lang="en-US" dirty="0" smtClean="0"/>
            <a:t>Data</a:t>
          </a:r>
          <a:endParaRPr lang="en-US" dirty="0"/>
        </a:p>
      </dgm:t>
    </dgm:pt>
    <dgm:pt modelId="{6D5C07D6-8A0D-4D5B-A72B-D043153DC84E}" type="parTrans" cxnId="{BDEAEC32-CD4D-4704-9257-19140F4C36B9}">
      <dgm:prSet/>
      <dgm:spPr/>
      <dgm:t>
        <a:bodyPr/>
        <a:lstStyle/>
        <a:p>
          <a:endParaRPr lang="en-US"/>
        </a:p>
      </dgm:t>
    </dgm:pt>
    <dgm:pt modelId="{275C0F4E-A90D-446B-8272-AFE68C32AC90}" type="sibTrans" cxnId="{BDEAEC32-CD4D-4704-9257-19140F4C36B9}">
      <dgm:prSet/>
      <dgm:spPr/>
      <dgm:t>
        <a:bodyPr/>
        <a:lstStyle/>
        <a:p>
          <a:endParaRPr lang="en-US"/>
        </a:p>
      </dgm:t>
    </dgm:pt>
    <dgm:pt modelId="{63DC4547-7364-4646-A061-0A7DDE2F0764}">
      <dgm:prSet phldrT="[Text]"/>
      <dgm:spPr/>
      <dgm:t>
        <a:bodyPr/>
        <a:lstStyle/>
        <a:p>
          <a:r>
            <a:rPr lang="en-US" dirty="0" smtClean="0"/>
            <a:t>Clean Data(Drop Empty Columns)</a:t>
          </a:r>
          <a:endParaRPr lang="en-US" dirty="0"/>
        </a:p>
      </dgm:t>
    </dgm:pt>
    <dgm:pt modelId="{5ED6D22A-6CA3-46E8-ACF3-F61FAE08E6F4}" type="parTrans" cxnId="{A1788A1A-5699-4A70-A6C5-91F5ADC3A543}">
      <dgm:prSet/>
      <dgm:spPr/>
      <dgm:t>
        <a:bodyPr/>
        <a:lstStyle/>
        <a:p>
          <a:endParaRPr lang="en-US"/>
        </a:p>
      </dgm:t>
    </dgm:pt>
    <dgm:pt modelId="{92878C2E-4142-4F91-A638-24BFD617F256}" type="sibTrans" cxnId="{A1788A1A-5699-4A70-A6C5-91F5ADC3A543}">
      <dgm:prSet/>
      <dgm:spPr/>
      <dgm:t>
        <a:bodyPr/>
        <a:lstStyle/>
        <a:p>
          <a:endParaRPr lang="en-US"/>
        </a:p>
      </dgm:t>
    </dgm:pt>
    <dgm:pt modelId="{769DB0E8-F8D1-4EF6-81F5-932541BE234E}">
      <dgm:prSet phldrT="[Text]"/>
      <dgm:spPr/>
      <dgm:t>
        <a:bodyPr/>
        <a:lstStyle/>
        <a:p>
          <a:r>
            <a:rPr lang="en-US" dirty="0" smtClean="0"/>
            <a:t>Univariate</a:t>
          </a:r>
        </a:p>
        <a:p>
          <a:r>
            <a:rPr lang="en-US" dirty="0" smtClean="0"/>
            <a:t>Analysis</a:t>
          </a:r>
        </a:p>
        <a:p>
          <a:endParaRPr lang="en-US" dirty="0"/>
        </a:p>
      </dgm:t>
    </dgm:pt>
    <dgm:pt modelId="{7C6FB537-C19C-4550-A4FA-F676839365A2}" type="parTrans" cxnId="{C357ECD9-E206-4711-9F7F-EC3F89EF669B}">
      <dgm:prSet/>
      <dgm:spPr/>
      <dgm:t>
        <a:bodyPr/>
        <a:lstStyle/>
        <a:p>
          <a:endParaRPr lang="en-US"/>
        </a:p>
      </dgm:t>
    </dgm:pt>
    <dgm:pt modelId="{3C9A4D85-C796-4624-BE27-5CFF0B221A0E}" type="sibTrans" cxnId="{C357ECD9-E206-4711-9F7F-EC3F89EF669B}">
      <dgm:prSet/>
      <dgm:spPr/>
      <dgm:t>
        <a:bodyPr/>
        <a:lstStyle/>
        <a:p>
          <a:endParaRPr lang="en-US"/>
        </a:p>
      </dgm:t>
    </dgm:pt>
    <dgm:pt modelId="{C53B4DDB-3286-45CE-9F25-96161025B896}">
      <dgm:prSet phldrT="[Text]"/>
      <dgm:spPr/>
      <dgm:t>
        <a:bodyPr/>
        <a:lstStyle/>
        <a:p>
          <a:r>
            <a:rPr lang="en-US" dirty="0" smtClean="0"/>
            <a:t>Data Visualization</a:t>
          </a:r>
          <a:endParaRPr lang="en-US" dirty="0"/>
        </a:p>
      </dgm:t>
    </dgm:pt>
    <dgm:pt modelId="{353578CB-6766-4676-86D9-EB74C808FEAD}" type="parTrans" cxnId="{6584863E-0F8A-4ECF-87B4-3990633971A7}">
      <dgm:prSet/>
      <dgm:spPr/>
      <dgm:t>
        <a:bodyPr/>
        <a:lstStyle/>
        <a:p>
          <a:endParaRPr lang="en-US"/>
        </a:p>
      </dgm:t>
    </dgm:pt>
    <dgm:pt modelId="{D8B19D7F-1CF4-4656-8DE1-2CC52457F7EA}" type="sibTrans" cxnId="{6584863E-0F8A-4ECF-87B4-3990633971A7}">
      <dgm:prSet/>
      <dgm:spPr/>
      <dgm:t>
        <a:bodyPr/>
        <a:lstStyle/>
        <a:p>
          <a:endParaRPr lang="en-US"/>
        </a:p>
      </dgm:t>
    </dgm:pt>
    <dgm:pt modelId="{3FB4AEB3-1B31-4116-A1D8-4323D4E1E94C}">
      <dgm:prSet phldrT="[Text]"/>
      <dgm:spPr/>
      <dgm:t>
        <a:bodyPr/>
        <a:lstStyle/>
        <a:p>
          <a:r>
            <a:rPr lang="en-US" dirty="0" smtClean="0"/>
            <a:t>Recommendation</a:t>
          </a:r>
          <a:endParaRPr lang="en-US" dirty="0"/>
        </a:p>
      </dgm:t>
    </dgm:pt>
    <dgm:pt modelId="{803ACCFF-D474-4CFE-B188-CC6E3AE6E1D2}" type="parTrans" cxnId="{3ECE1B7A-3C97-4725-AE48-D0F011CA519F}">
      <dgm:prSet/>
      <dgm:spPr/>
      <dgm:t>
        <a:bodyPr/>
        <a:lstStyle/>
        <a:p>
          <a:endParaRPr lang="en-US"/>
        </a:p>
      </dgm:t>
    </dgm:pt>
    <dgm:pt modelId="{B3214CB7-7304-47F0-A295-0E1996723376}" type="sibTrans" cxnId="{3ECE1B7A-3C97-4725-AE48-D0F011CA519F}">
      <dgm:prSet/>
      <dgm:spPr/>
      <dgm:t>
        <a:bodyPr/>
        <a:lstStyle/>
        <a:p>
          <a:endParaRPr lang="en-US"/>
        </a:p>
      </dgm:t>
    </dgm:pt>
    <dgm:pt modelId="{6DDC0AB3-2DD2-4E37-AE0C-D79B71BCAE5C}">
      <dgm:prSet phldrT="[Text]"/>
      <dgm:spPr/>
      <dgm:t>
        <a:bodyPr/>
        <a:lstStyle/>
        <a:p>
          <a:r>
            <a:rPr lang="en-US" dirty="0" smtClean="0"/>
            <a:t>Bivariate Analysis</a:t>
          </a:r>
          <a:endParaRPr lang="en-US" dirty="0"/>
        </a:p>
      </dgm:t>
    </dgm:pt>
    <dgm:pt modelId="{7909927F-4D52-491F-B981-C51B3E73E967}" type="parTrans" cxnId="{EDE80582-CEE3-4660-86D7-CD4EC8F99903}">
      <dgm:prSet/>
      <dgm:spPr/>
      <dgm:t>
        <a:bodyPr/>
        <a:lstStyle/>
        <a:p>
          <a:endParaRPr lang="en-US"/>
        </a:p>
      </dgm:t>
    </dgm:pt>
    <dgm:pt modelId="{877078D5-A9EA-4664-86FD-6F99C22F2C75}" type="sibTrans" cxnId="{EDE80582-CEE3-4660-86D7-CD4EC8F99903}">
      <dgm:prSet/>
      <dgm:spPr/>
      <dgm:t>
        <a:bodyPr/>
        <a:lstStyle/>
        <a:p>
          <a:endParaRPr lang="en-US"/>
        </a:p>
      </dgm:t>
    </dgm:pt>
    <dgm:pt modelId="{3E2927FE-3D46-4E34-90E5-5618A7096A67}" type="pres">
      <dgm:prSet presAssocID="{D112EB5D-6FC2-4D64-AF7B-BA9DFE246D12}" presName="Name0" presStyleCnt="0">
        <dgm:presLayoutVars>
          <dgm:dir/>
          <dgm:resizeHandles val="exact"/>
        </dgm:presLayoutVars>
      </dgm:prSet>
      <dgm:spPr/>
      <dgm:t>
        <a:bodyPr/>
        <a:lstStyle/>
        <a:p>
          <a:endParaRPr lang="en-US"/>
        </a:p>
      </dgm:t>
    </dgm:pt>
    <dgm:pt modelId="{DA5748D7-2326-4552-AACC-FC8677676DF4}" type="pres">
      <dgm:prSet presAssocID="{BED2E409-0DAA-48C0-8709-33233F592892}" presName="node" presStyleLbl="node1" presStyleIdx="0" presStyleCnt="6">
        <dgm:presLayoutVars>
          <dgm:bulletEnabled val="1"/>
        </dgm:presLayoutVars>
      </dgm:prSet>
      <dgm:spPr/>
      <dgm:t>
        <a:bodyPr/>
        <a:lstStyle/>
        <a:p>
          <a:endParaRPr lang="en-US"/>
        </a:p>
      </dgm:t>
    </dgm:pt>
    <dgm:pt modelId="{FC3C2D1F-03C4-4D06-8ECC-3FCC9611A601}" type="pres">
      <dgm:prSet presAssocID="{275C0F4E-A90D-446B-8272-AFE68C32AC90}" presName="sibTrans" presStyleLbl="sibTrans1D1" presStyleIdx="0" presStyleCnt="5"/>
      <dgm:spPr/>
      <dgm:t>
        <a:bodyPr/>
        <a:lstStyle/>
        <a:p>
          <a:endParaRPr lang="en-US"/>
        </a:p>
      </dgm:t>
    </dgm:pt>
    <dgm:pt modelId="{1D05BDBD-8F84-4511-A769-9BDD4C3FDD38}" type="pres">
      <dgm:prSet presAssocID="{275C0F4E-A90D-446B-8272-AFE68C32AC90}" presName="connectorText" presStyleLbl="sibTrans1D1" presStyleIdx="0" presStyleCnt="5"/>
      <dgm:spPr/>
      <dgm:t>
        <a:bodyPr/>
        <a:lstStyle/>
        <a:p>
          <a:endParaRPr lang="en-US"/>
        </a:p>
      </dgm:t>
    </dgm:pt>
    <dgm:pt modelId="{1E1ABFFD-3C59-4FF0-8AEC-741862466C87}" type="pres">
      <dgm:prSet presAssocID="{63DC4547-7364-4646-A061-0A7DDE2F0764}" presName="node" presStyleLbl="node1" presStyleIdx="1" presStyleCnt="6">
        <dgm:presLayoutVars>
          <dgm:bulletEnabled val="1"/>
        </dgm:presLayoutVars>
      </dgm:prSet>
      <dgm:spPr/>
      <dgm:t>
        <a:bodyPr/>
        <a:lstStyle/>
        <a:p>
          <a:endParaRPr lang="en-US"/>
        </a:p>
      </dgm:t>
    </dgm:pt>
    <dgm:pt modelId="{2C3F31F2-E31E-43E0-9245-EB4CE547B86F}" type="pres">
      <dgm:prSet presAssocID="{92878C2E-4142-4F91-A638-24BFD617F256}" presName="sibTrans" presStyleLbl="sibTrans1D1" presStyleIdx="1" presStyleCnt="5"/>
      <dgm:spPr/>
      <dgm:t>
        <a:bodyPr/>
        <a:lstStyle/>
        <a:p>
          <a:endParaRPr lang="en-US"/>
        </a:p>
      </dgm:t>
    </dgm:pt>
    <dgm:pt modelId="{C3591812-686C-4AC8-8A78-B8EA13152E6F}" type="pres">
      <dgm:prSet presAssocID="{92878C2E-4142-4F91-A638-24BFD617F256}" presName="connectorText" presStyleLbl="sibTrans1D1" presStyleIdx="1" presStyleCnt="5"/>
      <dgm:spPr/>
      <dgm:t>
        <a:bodyPr/>
        <a:lstStyle/>
        <a:p>
          <a:endParaRPr lang="en-US"/>
        </a:p>
      </dgm:t>
    </dgm:pt>
    <dgm:pt modelId="{F80E4CA2-7F28-4005-9015-615E05EA0CB5}" type="pres">
      <dgm:prSet presAssocID="{769DB0E8-F8D1-4EF6-81F5-932541BE234E}" presName="node" presStyleLbl="node1" presStyleIdx="2" presStyleCnt="6">
        <dgm:presLayoutVars>
          <dgm:bulletEnabled val="1"/>
        </dgm:presLayoutVars>
      </dgm:prSet>
      <dgm:spPr/>
      <dgm:t>
        <a:bodyPr/>
        <a:lstStyle/>
        <a:p>
          <a:endParaRPr lang="en-US"/>
        </a:p>
      </dgm:t>
    </dgm:pt>
    <dgm:pt modelId="{D4C0C674-F8BE-4498-8732-2E7BFFDA5616}" type="pres">
      <dgm:prSet presAssocID="{3C9A4D85-C796-4624-BE27-5CFF0B221A0E}" presName="sibTrans" presStyleLbl="sibTrans1D1" presStyleIdx="2" presStyleCnt="5"/>
      <dgm:spPr/>
      <dgm:t>
        <a:bodyPr/>
        <a:lstStyle/>
        <a:p>
          <a:endParaRPr lang="en-US"/>
        </a:p>
      </dgm:t>
    </dgm:pt>
    <dgm:pt modelId="{CE56A6C0-E39A-4D50-BD17-1CF7DFA7F769}" type="pres">
      <dgm:prSet presAssocID="{3C9A4D85-C796-4624-BE27-5CFF0B221A0E}" presName="connectorText" presStyleLbl="sibTrans1D1" presStyleIdx="2" presStyleCnt="5"/>
      <dgm:spPr/>
      <dgm:t>
        <a:bodyPr/>
        <a:lstStyle/>
        <a:p>
          <a:endParaRPr lang="en-US"/>
        </a:p>
      </dgm:t>
    </dgm:pt>
    <dgm:pt modelId="{49F7174F-96B0-4D0E-88A2-D6B2626D4EB7}" type="pres">
      <dgm:prSet presAssocID="{6DDC0AB3-2DD2-4E37-AE0C-D79B71BCAE5C}" presName="node" presStyleLbl="node1" presStyleIdx="3" presStyleCnt="6">
        <dgm:presLayoutVars>
          <dgm:bulletEnabled val="1"/>
        </dgm:presLayoutVars>
      </dgm:prSet>
      <dgm:spPr/>
      <dgm:t>
        <a:bodyPr/>
        <a:lstStyle/>
        <a:p>
          <a:endParaRPr lang="en-US"/>
        </a:p>
      </dgm:t>
    </dgm:pt>
    <dgm:pt modelId="{24B7BBF8-E9BC-4523-86A8-F14F359C0007}" type="pres">
      <dgm:prSet presAssocID="{877078D5-A9EA-4664-86FD-6F99C22F2C75}" presName="sibTrans" presStyleLbl="sibTrans1D1" presStyleIdx="3" presStyleCnt="5"/>
      <dgm:spPr/>
      <dgm:t>
        <a:bodyPr/>
        <a:lstStyle/>
        <a:p>
          <a:endParaRPr lang="en-US"/>
        </a:p>
      </dgm:t>
    </dgm:pt>
    <dgm:pt modelId="{29F465F3-474D-4322-BBEC-3520B316682E}" type="pres">
      <dgm:prSet presAssocID="{877078D5-A9EA-4664-86FD-6F99C22F2C75}" presName="connectorText" presStyleLbl="sibTrans1D1" presStyleIdx="3" presStyleCnt="5"/>
      <dgm:spPr/>
      <dgm:t>
        <a:bodyPr/>
        <a:lstStyle/>
        <a:p>
          <a:endParaRPr lang="en-US"/>
        </a:p>
      </dgm:t>
    </dgm:pt>
    <dgm:pt modelId="{23DE1C5C-1ACA-43F5-A0D3-87B65CA84B53}" type="pres">
      <dgm:prSet presAssocID="{C53B4DDB-3286-45CE-9F25-96161025B896}" presName="node" presStyleLbl="node1" presStyleIdx="4" presStyleCnt="6">
        <dgm:presLayoutVars>
          <dgm:bulletEnabled val="1"/>
        </dgm:presLayoutVars>
      </dgm:prSet>
      <dgm:spPr/>
      <dgm:t>
        <a:bodyPr/>
        <a:lstStyle/>
        <a:p>
          <a:endParaRPr lang="en-US"/>
        </a:p>
      </dgm:t>
    </dgm:pt>
    <dgm:pt modelId="{52396F0C-CC5C-4AE4-94B7-CCF2F4ABD099}" type="pres">
      <dgm:prSet presAssocID="{D8B19D7F-1CF4-4656-8DE1-2CC52457F7EA}" presName="sibTrans" presStyleLbl="sibTrans1D1" presStyleIdx="4" presStyleCnt="5"/>
      <dgm:spPr/>
      <dgm:t>
        <a:bodyPr/>
        <a:lstStyle/>
        <a:p>
          <a:endParaRPr lang="en-US"/>
        </a:p>
      </dgm:t>
    </dgm:pt>
    <dgm:pt modelId="{04B2CA03-3FD5-4114-AA67-2578D565FEF5}" type="pres">
      <dgm:prSet presAssocID="{D8B19D7F-1CF4-4656-8DE1-2CC52457F7EA}" presName="connectorText" presStyleLbl="sibTrans1D1" presStyleIdx="4" presStyleCnt="5"/>
      <dgm:spPr/>
      <dgm:t>
        <a:bodyPr/>
        <a:lstStyle/>
        <a:p>
          <a:endParaRPr lang="en-US"/>
        </a:p>
      </dgm:t>
    </dgm:pt>
    <dgm:pt modelId="{3B3EA249-B96A-4F35-92E6-E44945312FB3}" type="pres">
      <dgm:prSet presAssocID="{3FB4AEB3-1B31-4116-A1D8-4323D4E1E94C}" presName="node" presStyleLbl="node1" presStyleIdx="5" presStyleCnt="6">
        <dgm:presLayoutVars>
          <dgm:bulletEnabled val="1"/>
        </dgm:presLayoutVars>
      </dgm:prSet>
      <dgm:spPr/>
      <dgm:t>
        <a:bodyPr/>
        <a:lstStyle/>
        <a:p>
          <a:endParaRPr lang="en-US"/>
        </a:p>
      </dgm:t>
    </dgm:pt>
  </dgm:ptLst>
  <dgm:cxnLst>
    <dgm:cxn modelId="{86E7324D-FE31-4322-BA38-5A0BA1391EA3}" type="presOf" srcId="{769DB0E8-F8D1-4EF6-81F5-932541BE234E}" destId="{F80E4CA2-7F28-4005-9015-615E05EA0CB5}" srcOrd="0" destOrd="0" presId="urn:microsoft.com/office/officeart/2005/8/layout/bProcess3"/>
    <dgm:cxn modelId="{B45EC2CF-90CD-41A2-B980-D343B2C89903}" type="presOf" srcId="{C53B4DDB-3286-45CE-9F25-96161025B896}" destId="{23DE1C5C-1ACA-43F5-A0D3-87B65CA84B53}" srcOrd="0" destOrd="0" presId="urn:microsoft.com/office/officeart/2005/8/layout/bProcess3"/>
    <dgm:cxn modelId="{43FC0B48-F8FB-4512-8C3E-09975B2B5ADB}" type="presOf" srcId="{275C0F4E-A90D-446B-8272-AFE68C32AC90}" destId="{FC3C2D1F-03C4-4D06-8ECC-3FCC9611A601}" srcOrd="0" destOrd="0" presId="urn:microsoft.com/office/officeart/2005/8/layout/bProcess3"/>
    <dgm:cxn modelId="{A5F0A8E6-BC5D-4B52-9C99-820DB504F126}" type="presOf" srcId="{3FB4AEB3-1B31-4116-A1D8-4323D4E1E94C}" destId="{3B3EA249-B96A-4F35-92E6-E44945312FB3}" srcOrd="0" destOrd="0" presId="urn:microsoft.com/office/officeart/2005/8/layout/bProcess3"/>
    <dgm:cxn modelId="{3ECE1B7A-3C97-4725-AE48-D0F011CA519F}" srcId="{D112EB5D-6FC2-4D64-AF7B-BA9DFE246D12}" destId="{3FB4AEB3-1B31-4116-A1D8-4323D4E1E94C}" srcOrd="5" destOrd="0" parTransId="{803ACCFF-D474-4CFE-B188-CC6E3AE6E1D2}" sibTransId="{B3214CB7-7304-47F0-A295-0E1996723376}"/>
    <dgm:cxn modelId="{56824336-3155-48CF-A4A8-F841D3983512}" type="presOf" srcId="{6DDC0AB3-2DD2-4E37-AE0C-D79B71BCAE5C}" destId="{49F7174F-96B0-4D0E-88A2-D6B2626D4EB7}" srcOrd="0" destOrd="0" presId="urn:microsoft.com/office/officeart/2005/8/layout/bProcess3"/>
    <dgm:cxn modelId="{EDE80582-CEE3-4660-86D7-CD4EC8F99903}" srcId="{D112EB5D-6FC2-4D64-AF7B-BA9DFE246D12}" destId="{6DDC0AB3-2DD2-4E37-AE0C-D79B71BCAE5C}" srcOrd="3" destOrd="0" parTransId="{7909927F-4D52-491F-B981-C51B3E73E967}" sibTransId="{877078D5-A9EA-4664-86FD-6F99C22F2C75}"/>
    <dgm:cxn modelId="{D0957BD2-CA4F-41DB-B0E6-0D12FD599366}" type="presOf" srcId="{3C9A4D85-C796-4624-BE27-5CFF0B221A0E}" destId="{D4C0C674-F8BE-4498-8732-2E7BFFDA5616}" srcOrd="0" destOrd="0" presId="urn:microsoft.com/office/officeart/2005/8/layout/bProcess3"/>
    <dgm:cxn modelId="{A1788A1A-5699-4A70-A6C5-91F5ADC3A543}" srcId="{D112EB5D-6FC2-4D64-AF7B-BA9DFE246D12}" destId="{63DC4547-7364-4646-A061-0A7DDE2F0764}" srcOrd="1" destOrd="0" parTransId="{5ED6D22A-6CA3-46E8-ACF3-F61FAE08E6F4}" sibTransId="{92878C2E-4142-4F91-A638-24BFD617F256}"/>
    <dgm:cxn modelId="{97B01403-C6C7-460C-A6A8-5F9A59E6B377}" type="presOf" srcId="{D8B19D7F-1CF4-4656-8DE1-2CC52457F7EA}" destId="{52396F0C-CC5C-4AE4-94B7-CCF2F4ABD099}" srcOrd="0" destOrd="0" presId="urn:microsoft.com/office/officeart/2005/8/layout/bProcess3"/>
    <dgm:cxn modelId="{77744353-D68C-4FB7-8CF7-9F7429A3A2DE}" type="presOf" srcId="{877078D5-A9EA-4664-86FD-6F99C22F2C75}" destId="{24B7BBF8-E9BC-4523-86A8-F14F359C0007}" srcOrd="0" destOrd="0" presId="urn:microsoft.com/office/officeart/2005/8/layout/bProcess3"/>
    <dgm:cxn modelId="{D3F8F07B-0A7F-4E75-B116-D618BD1CD7D3}" type="presOf" srcId="{3C9A4D85-C796-4624-BE27-5CFF0B221A0E}" destId="{CE56A6C0-E39A-4D50-BD17-1CF7DFA7F769}" srcOrd="1" destOrd="0" presId="urn:microsoft.com/office/officeart/2005/8/layout/bProcess3"/>
    <dgm:cxn modelId="{332ADD3E-4C32-4437-B714-BDB9A612C425}" type="presOf" srcId="{D8B19D7F-1CF4-4656-8DE1-2CC52457F7EA}" destId="{04B2CA03-3FD5-4114-AA67-2578D565FEF5}" srcOrd="1" destOrd="0" presId="urn:microsoft.com/office/officeart/2005/8/layout/bProcess3"/>
    <dgm:cxn modelId="{9F2D9B89-A3D4-454D-833B-29459A082EB2}" type="presOf" srcId="{275C0F4E-A90D-446B-8272-AFE68C32AC90}" destId="{1D05BDBD-8F84-4511-A769-9BDD4C3FDD38}" srcOrd="1" destOrd="0" presId="urn:microsoft.com/office/officeart/2005/8/layout/bProcess3"/>
    <dgm:cxn modelId="{8643459A-9640-4598-921B-15BA6B98231F}" type="presOf" srcId="{63DC4547-7364-4646-A061-0A7DDE2F0764}" destId="{1E1ABFFD-3C59-4FF0-8AEC-741862466C87}" srcOrd="0" destOrd="0" presId="urn:microsoft.com/office/officeart/2005/8/layout/bProcess3"/>
    <dgm:cxn modelId="{238CCC1C-DAE4-422F-9FDF-545AAC5DD703}" type="presOf" srcId="{92878C2E-4142-4F91-A638-24BFD617F256}" destId="{2C3F31F2-E31E-43E0-9245-EB4CE547B86F}" srcOrd="0" destOrd="0" presId="urn:microsoft.com/office/officeart/2005/8/layout/bProcess3"/>
    <dgm:cxn modelId="{6584863E-0F8A-4ECF-87B4-3990633971A7}" srcId="{D112EB5D-6FC2-4D64-AF7B-BA9DFE246D12}" destId="{C53B4DDB-3286-45CE-9F25-96161025B896}" srcOrd="4" destOrd="0" parTransId="{353578CB-6766-4676-86D9-EB74C808FEAD}" sibTransId="{D8B19D7F-1CF4-4656-8DE1-2CC52457F7EA}"/>
    <dgm:cxn modelId="{BDEAEC32-CD4D-4704-9257-19140F4C36B9}" srcId="{D112EB5D-6FC2-4D64-AF7B-BA9DFE246D12}" destId="{BED2E409-0DAA-48C0-8709-33233F592892}" srcOrd="0" destOrd="0" parTransId="{6D5C07D6-8A0D-4D5B-A72B-D043153DC84E}" sibTransId="{275C0F4E-A90D-446B-8272-AFE68C32AC90}"/>
    <dgm:cxn modelId="{9873A6DE-A621-40C0-90E9-2129697F12D0}" type="presOf" srcId="{D112EB5D-6FC2-4D64-AF7B-BA9DFE246D12}" destId="{3E2927FE-3D46-4E34-90E5-5618A7096A67}" srcOrd="0" destOrd="0" presId="urn:microsoft.com/office/officeart/2005/8/layout/bProcess3"/>
    <dgm:cxn modelId="{F1724334-8BE3-40E7-8E3F-5341977755B2}" type="presOf" srcId="{92878C2E-4142-4F91-A638-24BFD617F256}" destId="{C3591812-686C-4AC8-8A78-B8EA13152E6F}" srcOrd="1" destOrd="0" presId="urn:microsoft.com/office/officeart/2005/8/layout/bProcess3"/>
    <dgm:cxn modelId="{C357ECD9-E206-4711-9F7F-EC3F89EF669B}" srcId="{D112EB5D-6FC2-4D64-AF7B-BA9DFE246D12}" destId="{769DB0E8-F8D1-4EF6-81F5-932541BE234E}" srcOrd="2" destOrd="0" parTransId="{7C6FB537-C19C-4550-A4FA-F676839365A2}" sibTransId="{3C9A4D85-C796-4624-BE27-5CFF0B221A0E}"/>
    <dgm:cxn modelId="{EBBEF1E0-E1F3-4869-8F10-3AC0F0E87A71}" type="presOf" srcId="{877078D5-A9EA-4664-86FD-6F99C22F2C75}" destId="{29F465F3-474D-4322-BBEC-3520B316682E}" srcOrd="1" destOrd="0" presId="urn:microsoft.com/office/officeart/2005/8/layout/bProcess3"/>
    <dgm:cxn modelId="{DF402662-D8FE-430D-8C69-25972EC74573}" type="presOf" srcId="{BED2E409-0DAA-48C0-8709-33233F592892}" destId="{DA5748D7-2326-4552-AACC-FC8677676DF4}" srcOrd="0" destOrd="0" presId="urn:microsoft.com/office/officeart/2005/8/layout/bProcess3"/>
    <dgm:cxn modelId="{8C39E2D5-FF00-458B-BC23-ECF8211D8781}" type="presParOf" srcId="{3E2927FE-3D46-4E34-90E5-5618A7096A67}" destId="{DA5748D7-2326-4552-AACC-FC8677676DF4}" srcOrd="0" destOrd="0" presId="urn:microsoft.com/office/officeart/2005/8/layout/bProcess3"/>
    <dgm:cxn modelId="{2E9870EA-E268-4448-81C7-EE6B77E3805F}" type="presParOf" srcId="{3E2927FE-3D46-4E34-90E5-5618A7096A67}" destId="{FC3C2D1F-03C4-4D06-8ECC-3FCC9611A601}" srcOrd="1" destOrd="0" presId="urn:microsoft.com/office/officeart/2005/8/layout/bProcess3"/>
    <dgm:cxn modelId="{D27177F4-8256-4105-A99A-283CE1949DE2}" type="presParOf" srcId="{FC3C2D1F-03C4-4D06-8ECC-3FCC9611A601}" destId="{1D05BDBD-8F84-4511-A769-9BDD4C3FDD38}" srcOrd="0" destOrd="0" presId="urn:microsoft.com/office/officeart/2005/8/layout/bProcess3"/>
    <dgm:cxn modelId="{CFAEDAAA-D4FA-4A68-B0FC-E498A8982FA4}" type="presParOf" srcId="{3E2927FE-3D46-4E34-90E5-5618A7096A67}" destId="{1E1ABFFD-3C59-4FF0-8AEC-741862466C87}" srcOrd="2" destOrd="0" presId="urn:microsoft.com/office/officeart/2005/8/layout/bProcess3"/>
    <dgm:cxn modelId="{A13DF05F-1C59-4921-BFDC-1F2CAA102B43}" type="presParOf" srcId="{3E2927FE-3D46-4E34-90E5-5618A7096A67}" destId="{2C3F31F2-E31E-43E0-9245-EB4CE547B86F}" srcOrd="3" destOrd="0" presId="urn:microsoft.com/office/officeart/2005/8/layout/bProcess3"/>
    <dgm:cxn modelId="{404D9353-8884-4FAA-B86A-947F456A1797}" type="presParOf" srcId="{2C3F31F2-E31E-43E0-9245-EB4CE547B86F}" destId="{C3591812-686C-4AC8-8A78-B8EA13152E6F}" srcOrd="0" destOrd="0" presId="urn:microsoft.com/office/officeart/2005/8/layout/bProcess3"/>
    <dgm:cxn modelId="{9F2905AD-E229-425A-83FE-430D07ADC2D7}" type="presParOf" srcId="{3E2927FE-3D46-4E34-90E5-5618A7096A67}" destId="{F80E4CA2-7F28-4005-9015-615E05EA0CB5}" srcOrd="4" destOrd="0" presId="urn:microsoft.com/office/officeart/2005/8/layout/bProcess3"/>
    <dgm:cxn modelId="{3A4F9131-F691-4AFF-8443-C6B7091A7A5F}" type="presParOf" srcId="{3E2927FE-3D46-4E34-90E5-5618A7096A67}" destId="{D4C0C674-F8BE-4498-8732-2E7BFFDA5616}" srcOrd="5" destOrd="0" presId="urn:microsoft.com/office/officeart/2005/8/layout/bProcess3"/>
    <dgm:cxn modelId="{36B7EC46-7CD9-43F2-8D76-15B4428B7AEC}" type="presParOf" srcId="{D4C0C674-F8BE-4498-8732-2E7BFFDA5616}" destId="{CE56A6C0-E39A-4D50-BD17-1CF7DFA7F769}" srcOrd="0" destOrd="0" presId="urn:microsoft.com/office/officeart/2005/8/layout/bProcess3"/>
    <dgm:cxn modelId="{8552A68B-DD3A-4230-BE00-02BE037095EA}" type="presParOf" srcId="{3E2927FE-3D46-4E34-90E5-5618A7096A67}" destId="{49F7174F-96B0-4D0E-88A2-D6B2626D4EB7}" srcOrd="6" destOrd="0" presId="urn:microsoft.com/office/officeart/2005/8/layout/bProcess3"/>
    <dgm:cxn modelId="{E0F50666-BA5D-4B59-B274-F0B4299873F4}" type="presParOf" srcId="{3E2927FE-3D46-4E34-90E5-5618A7096A67}" destId="{24B7BBF8-E9BC-4523-86A8-F14F359C0007}" srcOrd="7" destOrd="0" presId="urn:microsoft.com/office/officeart/2005/8/layout/bProcess3"/>
    <dgm:cxn modelId="{44C11E64-BE32-4DA4-95FE-25B260405A81}" type="presParOf" srcId="{24B7BBF8-E9BC-4523-86A8-F14F359C0007}" destId="{29F465F3-474D-4322-BBEC-3520B316682E}" srcOrd="0" destOrd="0" presId="urn:microsoft.com/office/officeart/2005/8/layout/bProcess3"/>
    <dgm:cxn modelId="{FCC7082F-4EA5-4253-9EB4-5B039AEA1643}" type="presParOf" srcId="{3E2927FE-3D46-4E34-90E5-5618A7096A67}" destId="{23DE1C5C-1ACA-43F5-A0D3-87B65CA84B53}" srcOrd="8" destOrd="0" presId="urn:microsoft.com/office/officeart/2005/8/layout/bProcess3"/>
    <dgm:cxn modelId="{6A669730-2D38-4874-9C17-CD2D7CC73873}" type="presParOf" srcId="{3E2927FE-3D46-4E34-90E5-5618A7096A67}" destId="{52396F0C-CC5C-4AE4-94B7-CCF2F4ABD099}" srcOrd="9" destOrd="0" presId="urn:microsoft.com/office/officeart/2005/8/layout/bProcess3"/>
    <dgm:cxn modelId="{D8BD0505-6113-48A6-B040-5C8D5638B747}" type="presParOf" srcId="{52396F0C-CC5C-4AE4-94B7-CCF2F4ABD099}" destId="{04B2CA03-3FD5-4114-AA67-2578D565FEF5}" srcOrd="0" destOrd="0" presId="urn:microsoft.com/office/officeart/2005/8/layout/bProcess3"/>
    <dgm:cxn modelId="{D8CCBE10-7439-4113-8714-A58496912680}" type="presParOf" srcId="{3E2927FE-3D46-4E34-90E5-5618A7096A67}" destId="{3B3EA249-B96A-4F35-92E6-E44945312FB3}"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C2D1F-03C4-4D06-8ECC-3FCC9611A601}">
      <dsp:nvSpPr>
        <dsp:cNvPr id="0" name=""/>
        <dsp:cNvSpPr/>
      </dsp:nvSpPr>
      <dsp:spPr>
        <a:xfrm>
          <a:off x="2261670" y="573694"/>
          <a:ext cx="443286" cy="91440"/>
        </a:xfrm>
        <a:custGeom>
          <a:avLst/>
          <a:gdLst/>
          <a:ahLst/>
          <a:cxnLst/>
          <a:rect l="0" t="0" r="0" b="0"/>
          <a:pathLst>
            <a:path>
              <a:moveTo>
                <a:pt x="0" y="45720"/>
              </a:moveTo>
              <a:lnTo>
                <a:pt x="44328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71467" y="617044"/>
        <a:ext cx="23694" cy="4738"/>
      </dsp:txXfrm>
    </dsp:sp>
    <dsp:sp modelId="{DA5748D7-2326-4552-AACC-FC8677676DF4}">
      <dsp:nvSpPr>
        <dsp:cNvPr id="0" name=""/>
        <dsp:cNvSpPr/>
      </dsp:nvSpPr>
      <dsp:spPr>
        <a:xfrm>
          <a:off x="203094" y="1301"/>
          <a:ext cx="2060376" cy="123622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Source</a:t>
          </a:r>
        </a:p>
        <a:p>
          <a:pPr lvl="0" algn="ctr" defTabSz="800100">
            <a:lnSpc>
              <a:spcPct val="90000"/>
            </a:lnSpc>
            <a:spcBef>
              <a:spcPct val="0"/>
            </a:spcBef>
            <a:spcAft>
              <a:spcPct val="35000"/>
            </a:spcAft>
          </a:pPr>
          <a:r>
            <a:rPr lang="en-US" sz="1800" kern="1200" dirty="0" smtClean="0"/>
            <a:t>Data</a:t>
          </a:r>
          <a:endParaRPr lang="en-US" sz="1800" kern="1200" dirty="0"/>
        </a:p>
      </dsp:txBody>
      <dsp:txXfrm>
        <a:off x="203094" y="1301"/>
        <a:ext cx="2060376" cy="1236226"/>
      </dsp:txXfrm>
    </dsp:sp>
    <dsp:sp modelId="{2C3F31F2-E31E-43E0-9245-EB4CE547B86F}">
      <dsp:nvSpPr>
        <dsp:cNvPr id="0" name=""/>
        <dsp:cNvSpPr/>
      </dsp:nvSpPr>
      <dsp:spPr>
        <a:xfrm>
          <a:off x="4795934" y="573694"/>
          <a:ext cx="443286" cy="91440"/>
        </a:xfrm>
        <a:custGeom>
          <a:avLst/>
          <a:gdLst/>
          <a:ahLst/>
          <a:cxnLst/>
          <a:rect l="0" t="0" r="0" b="0"/>
          <a:pathLst>
            <a:path>
              <a:moveTo>
                <a:pt x="0" y="45720"/>
              </a:moveTo>
              <a:lnTo>
                <a:pt x="443286" y="45720"/>
              </a:lnTo>
            </a:path>
          </a:pathLst>
        </a:custGeom>
        <a:noFill/>
        <a:ln w="6350" cap="flat" cmpd="sng" algn="ctr">
          <a:solidFill>
            <a:schemeClr val="accent5">
              <a:hueOff val="-1838336"/>
              <a:satOff val="-2557"/>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5730" y="617044"/>
        <a:ext cx="23694" cy="4738"/>
      </dsp:txXfrm>
    </dsp:sp>
    <dsp:sp modelId="{1E1ABFFD-3C59-4FF0-8AEC-741862466C87}">
      <dsp:nvSpPr>
        <dsp:cNvPr id="0" name=""/>
        <dsp:cNvSpPr/>
      </dsp:nvSpPr>
      <dsp:spPr>
        <a:xfrm>
          <a:off x="2737357" y="1301"/>
          <a:ext cx="2060376" cy="1236226"/>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Clean Data(Drop Empty Columns)</a:t>
          </a:r>
          <a:endParaRPr lang="en-US" sz="1800" kern="1200" dirty="0"/>
        </a:p>
      </dsp:txBody>
      <dsp:txXfrm>
        <a:off x="2737357" y="1301"/>
        <a:ext cx="2060376" cy="1236226"/>
      </dsp:txXfrm>
    </dsp:sp>
    <dsp:sp modelId="{D4C0C674-F8BE-4498-8732-2E7BFFDA5616}">
      <dsp:nvSpPr>
        <dsp:cNvPr id="0" name=""/>
        <dsp:cNvSpPr/>
      </dsp:nvSpPr>
      <dsp:spPr>
        <a:xfrm>
          <a:off x="1233282" y="1235727"/>
          <a:ext cx="5068526" cy="443286"/>
        </a:xfrm>
        <a:custGeom>
          <a:avLst/>
          <a:gdLst/>
          <a:ahLst/>
          <a:cxnLst/>
          <a:rect l="0" t="0" r="0" b="0"/>
          <a:pathLst>
            <a:path>
              <a:moveTo>
                <a:pt x="5068526" y="0"/>
              </a:moveTo>
              <a:lnTo>
                <a:pt x="5068526" y="238743"/>
              </a:lnTo>
              <a:lnTo>
                <a:pt x="0" y="238743"/>
              </a:lnTo>
              <a:lnTo>
                <a:pt x="0" y="443286"/>
              </a:lnTo>
            </a:path>
          </a:pathLst>
        </a:custGeom>
        <a:noFill/>
        <a:ln w="6350" cap="flat" cmpd="sng" algn="ctr">
          <a:solidFill>
            <a:schemeClr val="accent5">
              <a:hueOff val="-3676672"/>
              <a:satOff val="-5114"/>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0280" y="1455001"/>
        <a:ext cx="254531" cy="4738"/>
      </dsp:txXfrm>
    </dsp:sp>
    <dsp:sp modelId="{F80E4CA2-7F28-4005-9015-615E05EA0CB5}">
      <dsp:nvSpPr>
        <dsp:cNvPr id="0" name=""/>
        <dsp:cNvSpPr/>
      </dsp:nvSpPr>
      <dsp:spPr>
        <a:xfrm>
          <a:off x="5271621" y="1301"/>
          <a:ext cx="2060376" cy="1236226"/>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Univariate</a:t>
          </a:r>
        </a:p>
        <a:p>
          <a:pPr lvl="0" algn="ctr" defTabSz="800100">
            <a:lnSpc>
              <a:spcPct val="90000"/>
            </a:lnSpc>
            <a:spcBef>
              <a:spcPct val="0"/>
            </a:spcBef>
            <a:spcAft>
              <a:spcPct val="35000"/>
            </a:spcAft>
          </a:pPr>
          <a:r>
            <a:rPr lang="en-US" sz="1800" kern="1200" dirty="0" smtClean="0"/>
            <a:t>Analysis</a:t>
          </a:r>
        </a:p>
        <a:p>
          <a:pPr lvl="0" algn="ctr" defTabSz="800100">
            <a:lnSpc>
              <a:spcPct val="90000"/>
            </a:lnSpc>
            <a:spcBef>
              <a:spcPct val="0"/>
            </a:spcBef>
            <a:spcAft>
              <a:spcPct val="35000"/>
            </a:spcAft>
          </a:pPr>
          <a:endParaRPr lang="en-US" sz="1800" kern="1200" dirty="0"/>
        </a:p>
      </dsp:txBody>
      <dsp:txXfrm>
        <a:off x="5271621" y="1301"/>
        <a:ext cx="2060376" cy="1236226"/>
      </dsp:txXfrm>
    </dsp:sp>
    <dsp:sp modelId="{24B7BBF8-E9BC-4523-86A8-F14F359C0007}">
      <dsp:nvSpPr>
        <dsp:cNvPr id="0" name=""/>
        <dsp:cNvSpPr/>
      </dsp:nvSpPr>
      <dsp:spPr>
        <a:xfrm>
          <a:off x="2261670" y="2283806"/>
          <a:ext cx="443286" cy="91440"/>
        </a:xfrm>
        <a:custGeom>
          <a:avLst/>
          <a:gdLst/>
          <a:ahLst/>
          <a:cxnLst/>
          <a:rect l="0" t="0" r="0" b="0"/>
          <a:pathLst>
            <a:path>
              <a:moveTo>
                <a:pt x="0" y="45720"/>
              </a:moveTo>
              <a:lnTo>
                <a:pt x="443286" y="45720"/>
              </a:lnTo>
            </a:path>
          </a:pathLst>
        </a:custGeom>
        <a:noFill/>
        <a:ln w="6350" cap="flat" cmpd="sng" algn="ctr">
          <a:solidFill>
            <a:schemeClr val="accent5">
              <a:hueOff val="-5515009"/>
              <a:satOff val="-7671"/>
              <a:lumOff val="-294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71467" y="2327157"/>
        <a:ext cx="23694" cy="4738"/>
      </dsp:txXfrm>
    </dsp:sp>
    <dsp:sp modelId="{49F7174F-96B0-4D0E-88A2-D6B2626D4EB7}">
      <dsp:nvSpPr>
        <dsp:cNvPr id="0" name=""/>
        <dsp:cNvSpPr/>
      </dsp:nvSpPr>
      <dsp:spPr>
        <a:xfrm>
          <a:off x="203094" y="1711413"/>
          <a:ext cx="2060376" cy="1236226"/>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Bivariate Analysis</a:t>
          </a:r>
          <a:endParaRPr lang="en-US" sz="1800" kern="1200" dirty="0"/>
        </a:p>
      </dsp:txBody>
      <dsp:txXfrm>
        <a:off x="203094" y="1711413"/>
        <a:ext cx="2060376" cy="1236226"/>
      </dsp:txXfrm>
    </dsp:sp>
    <dsp:sp modelId="{52396F0C-CC5C-4AE4-94B7-CCF2F4ABD099}">
      <dsp:nvSpPr>
        <dsp:cNvPr id="0" name=""/>
        <dsp:cNvSpPr/>
      </dsp:nvSpPr>
      <dsp:spPr>
        <a:xfrm>
          <a:off x="4795934" y="2283806"/>
          <a:ext cx="443286" cy="91440"/>
        </a:xfrm>
        <a:custGeom>
          <a:avLst/>
          <a:gdLst/>
          <a:ahLst/>
          <a:cxnLst/>
          <a:rect l="0" t="0" r="0" b="0"/>
          <a:pathLst>
            <a:path>
              <a:moveTo>
                <a:pt x="0" y="45720"/>
              </a:moveTo>
              <a:lnTo>
                <a:pt x="443286" y="45720"/>
              </a:lnTo>
            </a:path>
          </a:pathLst>
        </a:custGeom>
        <a:noFill/>
        <a:ln w="6350" cap="flat" cmpd="sng" algn="ctr">
          <a:solidFill>
            <a:schemeClr val="accent5">
              <a:hueOff val="-7353344"/>
              <a:satOff val="-10228"/>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5730" y="2327157"/>
        <a:ext cx="23694" cy="4738"/>
      </dsp:txXfrm>
    </dsp:sp>
    <dsp:sp modelId="{23DE1C5C-1ACA-43F5-A0D3-87B65CA84B53}">
      <dsp:nvSpPr>
        <dsp:cNvPr id="0" name=""/>
        <dsp:cNvSpPr/>
      </dsp:nvSpPr>
      <dsp:spPr>
        <a:xfrm>
          <a:off x="2737357" y="1711413"/>
          <a:ext cx="2060376" cy="1236226"/>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Data Visualization</a:t>
          </a:r>
          <a:endParaRPr lang="en-US" sz="1800" kern="1200" dirty="0"/>
        </a:p>
      </dsp:txBody>
      <dsp:txXfrm>
        <a:off x="2737357" y="1711413"/>
        <a:ext cx="2060376" cy="1236226"/>
      </dsp:txXfrm>
    </dsp:sp>
    <dsp:sp modelId="{3B3EA249-B96A-4F35-92E6-E44945312FB3}">
      <dsp:nvSpPr>
        <dsp:cNvPr id="0" name=""/>
        <dsp:cNvSpPr/>
      </dsp:nvSpPr>
      <dsp:spPr>
        <a:xfrm>
          <a:off x="5271621" y="1711413"/>
          <a:ext cx="2060376" cy="1236226"/>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Recommendation</a:t>
          </a:r>
          <a:endParaRPr lang="en-US" sz="1800" kern="1200" dirty="0"/>
        </a:p>
      </dsp:txBody>
      <dsp:txXfrm>
        <a:off x="5271621" y="1711413"/>
        <a:ext cx="2060376" cy="123622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18-05-2021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EDA </a:t>
            </a:r>
            <a:r>
              <a:rPr lang="en-IN" sz="2800" dirty="0"/>
              <a:t>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PRIYANKA ASTHANA</a:t>
            </a:r>
          </a:p>
          <a:p>
            <a:pPr algn="l"/>
            <a:r>
              <a:rPr lang="en-IN" sz="1800" dirty="0" smtClean="0"/>
              <a:t>Rahul Sharma</a:t>
            </a: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prstClr val="black"/>
                </a:solidFill>
              </a:rPr>
              <a:t>Bivariate </a:t>
            </a:r>
            <a:r>
              <a:rPr lang="en-US" sz="2800" b="1" dirty="0">
                <a:solidFill>
                  <a:prstClr val="black"/>
                </a:solidFill>
              </a:rPr>
              <a:t>Analysis – </a:t>
            </a:r>
            <a:r>
              <a:rPr lang="en-US" sz="2800" b="1" dirty="0" smtClean="0">
                <a:solidFill>
                  <a:prstClr val="black"/>
                </a:solidFill>
              </a:rPr>
              <a:t>Grade/</a:t>
            </a:r>
            <a:r>
              <a:rPr lang="en-US" sz="2800" b="1" dirty="0" err="1" smtClean="0">
                <a:solidFill>
                  <a:prstClr val="black"/>
                </a:solidFill>
              </a:rPr>
              <a:t>DebtToIncome</a:t>
            </a:r>
            <a:r>
              <a:rPr lang="en-US" sz="2800" b="1" dirty="0" smtClean="0">
                <a:solidFill>
                  <a:prstClr val="black"/>
                </a:solidFill>
              </a:rPr>
              <a:t> ratio</a:t>
            </a:r>
            <a:endParaRPr lang="en-US" dirty="0"/>
          </a:p>
        </p:txBody>
      </p:sp>
      <p:sp>
        <p:nvSpPr>
          <p:cNvPr id="11" name="TextBox 10"/>
          <p:cNvSpPr txBox="1"/>
          <p:nvPr/>
        </p:nvSpPr>
        <p:spPr>
          <a:xfrm>
            <a:off x="1317171" y="5638800"/>
            <a:ext cx="8273143" cy="646331"/>
          </a:xfrm>
          <a:prstGeom prst="rect">
            <a:avLst/>
          </a:prstGeom>
          <a:noFill/>
        </p:spPr>
        <p:txBody>
          <a:bodyPr wrap="square" rtlCol="0">
            <a:spAutoFit/>
          </a:bodyPr>
          <a:lstStyle/>
          <a:p>
            <a:r>
              <a:rPr lang="en-US" dirty="0" smtClean="0"/>
              <a:t>Applicants in Grade B,C and D have High DebtToIncome</a:t>
            </a:r>
            <a:r>
              <a:rPr lang="en-US" dirty="0"/>
              <a:t> </a:t>
            </a:r>
            <a:r>
              <a:rPr lang="en-US" dirty="0" smtClean="0"/>
              <a:t>Ratio so they are risky applicants</a:t>
            </a:r>
            <a:endParaRPr lang="en-US" dirty="0"/>
          </a:p>
        </p:txBody>
      </p:sp>
      <p:pic>
        <p:nvPicPr>
          <p:cNvPr id="5" name="Content Placeholder 4"/>
          <p:cNvPicPr>
            <a:picLocks noGrp="1" noChangeAspect="1"/>
          </p:cNvPicPr>
          <p:nvPr>
            <p:ph idx="1"/>
          </p:nvPr>
        </p:nvPicPr>
        <p:blipFill>
          <a:blip r:embed="rId2"/>
          <a:stretch>
            <a:fillRect/>
          </a:stretch>
        </p:blipFill>
        <p:spPr>
          <a:xfrm>
            <a:off x="1317171" y="1395015"/>
            <a:ext cx="7713865" cy="4344988"/>
          </a:xfrm>
          <a:prstGeom prst="rect">
            <a:avLst/>
          </a:prstGeom>
        </p:spPr>
      </p:pic>
    </p:spTree>
    <p:extLst>
      <p:ext uri="{BB962C8B-B14F-4D97-AF65-F5344CB8AC3E}">
        <p14:creationId xmlns:p14="http://schemas.microsoft.com/office/powerpoint/2010/main" val="358806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prstClr val="black"/>
                </a:solidFill>
              </a:rPr>
              <a:t>Bivariate </a:t>
            </a:r>
            <a:r>
              <a:rPr lang="en-US" sz="2800" b="1" dirty="0">
                <a:solidFill>
                  <a:prstClr val="black"/>
                </a:solidFill>
              </a:rPr>
              <a:t>Analysis – </a:t>
            </a:r>
            <a:r>
              <a:rPr lang="en-US" sz="2800" b="1" dirty="0" smtClean="0">
                <a:solidFill>
                  <a:prstClr val="black"/>
                </a:solidFill>
              </a:rPr>
              <a:t>Defaulters address state and DebtToIncome plot</a:t>
            </a:r>
            <a:endParaRPr lang="en-US" dirty="0"/>
          </a:p>
        </p:txBody>
      </p:sp>
      <p:pic>
        <p:nvPicPr>
          <p:cNvPr id="4" name="Content Placeholder 3"/>
          <p:cNvPicPr>
            <a:picLocks noGrp="1" noChangeAspect="1"/>
          </p:cNvPicPr>
          <p:nvPr>
            <p:ph idx="1"/>
          </p:nvPr>
        </p:nvPicPr>
        <p:blipFill>
          <a:blip r:embed="rId2"/>
          <a:stretch>
            <a:fillRect/>
          </a:stretch>
        </p:blipFill>
        <p:spPr>
          <a:xfrm>
            <a:off x="1551712" y="1496218"/>
            <a:ext cx="7757056" cy="4344988"/>
          </a:xfrm>
          <a:prstGeom prst="rect">
            <a:avLst/>
          </a:prstGeom>
        </p:spPr>
      </p:pic>
      <p:sp>
        <p:nvSpPr>
          <p:cNvPr id="5" name="TextBox 4"/>
          <p:cNvSpPr txBox="1"/>
          <p:nvPr/>
        </p:nvSpPr>
        <p:spPr>
          <a:xfrm>
            <a:off x="1764254" y="5938221"/>
            <a:ext cx="7949901" cy="369332"/>
          </a:xfrm>
          <a:prstGeom prst="rect">
            <a:avLst/>
          </a:prstGeom>
          <a:noFill/>
        </p:spPr>
        <p:txBody>
          <a:bodyPr wrap="square" rtlCol="0">
            <a:spAutoFit/>
          </a:bodyPr>
          <a:lstStyle/>
          <a:p>
            <a:r>
              <a:rPr lang="en-US" dirty="0" err="1" smtClean="0"/>
              <a:t>DebtToIncome</a:t>
            </a:r>
            <a:r>
              <a:rPr lang="en-US" dirty="0" smtClean="0"/>
              <a:t> ratio increases as number of open accounts increases</a:t>
            </a:r>
            <a:endParaRPr lang="en-US" dirty="0"/>
          </a:p>
        </p:txBody>
      </p:sp>
    </p:spTree>
    <p:extLst>
      <p:ext uri="{BB962C8B-B14F-4D97-AF65-F5344CB8AC3E}">
        <p14:creationId xmlns:p14="http://schemas.microsoft.com/office/powerpoint/2010/main" val="204690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As per data analysis, following observations are seen and thorough verification process should be followed-</a:t>
            </a:r>
          </a:p>
          <a:p>
            <a:pPr marL="0" indent="0">
              <a:buNone/>
            </a:pPr>
            <a:endParaRPr lang="en-IN" sz="1800" dirty="0"/>
          </a:p>
          <a:p>
            <a:r>
              <a:rPr lang="en-IN" sz="1800" dirty="0" smtClean="0"/>
              <a:t>Applicants at Junior level and Very Senior level (10+ years) with High and Very High DTI are risky applicants</a:t>
            </a:r>
          </a:p>
          <a:p>
            <a:r>
              <a:rPr lang="en-IN" sz="1800" dirty="0" smtClean="0"/>
              <a:t>Applicants in state of CA have  high DTI so thorough verification process should be followed in state of CA.</a:t>
            </a:r>
          </a:p>
          <a:p>
            <a:r>
              <a:rPr lang="en-IN" sz="1800" dirty="0" smtClean="0"/>
              <a:t>Applicants whose loan purpose is Debt consolidation, Others, small business have high risk of being charged off</a:t>
            </a:r>
          </a:p>
          <a:p>
            <a:r>
              <a:rPr lang="en-IN" sz="1800" dirty="0" smtClean="0"/>
              <a:t>Loans in grade B and C are more likely to be charged-off</a:t>
            </a:r>
          </a:p>
          <a:p>
            <a:r>
              <a:rPr lang="en-IN" sz="1800" dirty="0"/>
              <a:t>A</a:t>
            </a:r>
            <a:r>
              <a:rPr lang="en-IN" sz="1800" dirty="0" smtClean="0"/>
              <a:t>pplicants </a:t>
            </a:r>
            <a:r>
              <a:rPr lang="en-IN" sz="1800" dirty="0" smtClean="0"/>
              <a:t>across all levels have poor ratio of loan amount and annual income. Such loans should be judiciously sanctioned. </a:t>
            </a:r>
            <a:r>
              <a:rPr lang="en-IN" sz="1800" dirty="0" smtClean="0"/>
              <a:t>~40% applicants at Junior level have POOR loan/Income ratio. So this should be </a:t>
            </a:r>
            <a:r>
              <a:rPr lang="en-IN" sz="1800" smtClean="0"/>
              <a:t>paid attention</a:t>
            </a:r>
            <a:endParaRPr lang="en-IN" sz="1800" dirty="0" smtClean="0"/>
          </a:p>
          <a:p>
            <a:pPr marL="0" indent="0">
              <a:buNone/>
            </a:pPr>
            <a:endParaRPr lang="en-IN" sz="1800" dirty="0" smtClean="0"/>
          </a:p>
          <a:p>
            <a:pPr marL="0" indent="0">
              <a:buNone/>
            </a:pP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Recommendations</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smtClean="0"/>
              <a:t>LendingClub is </a:t>
            </a:r>
            <a:r>
              <a:rPr lang="en-US" sz="1400" dirty="0"/>
              <a:t>the largest online loan marketplace, facilitating personal loans, business loans, and financing of medical procedures. Borrowers can easily access lower interest rate loans through a fast online interface. </a:t>
            </a:r>
          </a:p>
          <a:p>
            <a:pPr marL="0" indent="0">
              <a:buNone/>
            </a:pPr>
            <a:r>
              <a:rPr lang="en-US" sz="1400" dirty="0" smtClean="0"/>
              <a:t>Like </a:t>
            </a:r>
            <a:r>
              <a:rPr lang="en-US" sz="1400" dirty="0"/>
              <a:t>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sz="1400" b="1" dirty="0"/>
              <a:t>default</a:t>
            </a:r>
            <a:r>
              <a:rPr lang="en-US" sz="1400" dirty="0"/>
              <a:t> cause the largest amount of loss to the lenders. In this case, the customers labelled as 'charged-off' are the 'defaulters</a:t>
            </a:r>
            <a:r>
              <a:rPr lang="en-US" sz="1400" dirty="0" smtClean="0"/>
              <a:t>'. If </a:t>
            </a:r>
            <a:r>
              <a:rPr lang="en-US" sz="1400" dirty="0"/>
              <a:t>one is able to identify these risky loan applicants, then such loans can be reduced thereby cutting down the amount of credit loss. </a:t>
            </a:r>
            <a:endParaRPr lang="en-US" sz="1400" dirty="0" smtClean="0"/>
          </a:p>
          <a:p>
            <a:pPr marL="0" indent="0">
              <a:buNone/>
            </a:pPr>
            <a:r>
              <a:rPr lang="en-US" sz="1400" dirty="0" smtClean="0"/>
              <a:t>Aim </a:t>
            </a:r>
            <a:r>
              <a:rPr lang="en-US" sz="1400" dirty="0"/>
              <a:t>of this case </a:t>
            </a:r>
            <a:r>
              <a:rPr lang="en-US" sz="1400" dirty="0" smtClean="0"/>
              <a:t>study is identification </a:t>
            </a:r>
            <a:r>
              <a:rPr lang="en-US" sz="1400" dirty="0"/>
              <a:t>of risky applicants using </a:t>
            </a:r>
            <a:r>
              <a:rPr lang="en-US" sz="1400" dirty="0" smtClean="0"/>
              <a:t>EDA.</a:t>
            </a:r>
            <a:endParaRPr lang="en-US" sz="1400" dirty="0"/>
          </a:p>
          <a:p>
            <a:pPr marL="0" indent="0">
              <a:buNone/>
            </a:pPr>
            <a:r>
              <a:rPr lang="en-US" sz="1400" dirty="0" smtClean="0"/>
              <a:t>The company </a:t>
            </a:r>
            <a:r>
              <a:rPr lang="en-US" sz="1400" dirty="0"/>
              <a:t>wants to understand the </a:t>
            </a:r>
            <a:r>
              <a:rPr lang="en-US" sz="1400" b="1" dirty="0"/>
              <a:t>driving factors (or driver variables) </a:t>
            </a:r>
            <a:r>
              <a:rPr lang="en-US" sz="1400" dirty="0"/>
              <a:t>behind loan </a:t>
            </a:r>
            <a:r>
              <a:rPr lang="en-US" sz="1400" dirty="0" smtClean="0"/>
              <a:t>default which </a:t>
            </a:r>
            <a:r>
              <a:rPr lang="en-US" sz="1400" dirty="0"/>
              <a:t>are strong indicators of default.  The company can utilise this knowledge for its portfolio and risk assessment. </a:t>
            </a:r>
          </a:p>
          <a:p>
            <a:pPr marL="0" indent="0">
              <a:buNone/>
            </a:pPr>
            <a:endParaRPr lang="en-US"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Business Objective</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809" y="1397726"/>
            <a:ext cx="10621191" cy="5071653"/>
          </a:xfrm>
        </p:spPr>
        <p:txBody>
          <a:bodyPr>
            <a:normAutofit/>
          </a:bodyPr>
          <a:lstStyle/>
          <a:p>
            <a:pPr marL="0" indent="0">
              <a:buNone/>
            </a:pPr>
            <a:r>
              <a:rPr lang="en-IN" sz="1800" dirty="0" smtClean="0"/>
              <a:t>Business goal is to gain insight using loans dataset for Charged-Off applicants. To achieve this, we will follow a methodology as described below.</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US" sz="2800" b="1" dirty="0"/>
              <a:t>Goals of data analysis</a:t>
            </a:r>
            <a:endParaRPr lang="en-IN" sz="2800" dirty="0"/>
          </a:p>
        </p:txBody>
      </p:sp>
      <p:graphicFrame>
        <p:nvGraphicFramePr>
          <p:cNvPr id="7" name="Diagram 6"/>
          <p:cNvGraphicFramePr/>
          <p:nvPr>
            <p:extLst>
              <p:ext uri="{D42A27DB-BD31-4B8C-83A1-F6EECF244321}">
                <p14:modId xmlns:p14="http://schemas.microsoft.com/office/powerpoint/2010/main" val="1999879465"/>
              </p:ext>
            </p:extLst>
          </p:nvPr>
        </p:nvGraphicFramePr>
        <p:xfrm>
          <a:off x="1136468" y="2529839"/>
          <a:ext cx="7535092" cy="2948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b="1" dirty="0" smtClean="0"/>
              <a:t>Univariate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400" dirty="0" smtClean="0"/>
              <a:t>Objective : Frequency Plotting of  variables to gain insight. </a:t>
            </a:r>
          </a:p>
          <a:p>
            <a:pPr marL="0" indent="0">
              <a:buNone/>
            </a:pPr>
            <a:r>
              <a:rPr lang="en-US" sz="1400" dirty="0" smtClean="0"/>
              <a:t>Initial Observations : </a:t>
            </a:r>
          </a:p>
          <a:p>
            <a:pPr marL="0" indent="0">
              <a:buNone/>
            </a:pPr>
            <a:r>
              <a:rPr lang="en-US" sz="1400" dirty="0" smtClean="0"/>
              <a:t>85.6% </a:t>
            </a:r>
            <a:r>
              <a:rPr lang="en-US" sz="1400" dirty="0"/>
              <a:t>have Fully Paid the loan </a:t>
            </a:r>
            <a:endParaRPr lang="en-US" sz="1400" dirty="0" smtClean="0"/>
          </a:p>
          <a:p>
            <a:pPr marL="0" indent="0">
              <a:buNone/>
            </a:pPr>
            <a:r>
              <a:rPr lang="en-US" sz="1400" dirty="0" smtClean="0"/>
              <a:t>14.4% </a:t>
            </a:r>
            <a:r>
              <a:rPr lang="en-US" sz="1400" dirty="0"/>
              <a:t>are 'Charged Off</a:t>
            </a:r>
            <a:endParaRPr lang="en-US" sz="1400" dirty="0" smtClean="0"/>
          </a:p>
          <a:p>
            <a:pPr marL="0" indent="0">
              <a:buNone/>
            </a:pPr>
            <a:r>
              <a:rPr lang="en-US" sz="1400" dirty="0" smtClean="0"/>
              <a:t>36 months loan is preferred for both </a:t>
            </a:r>
            <a:r>
              <a:rPr lang="en-US" sz="1400" dirty="0"/>
              <a:t>‘PAID FULLY</a:t>
            </a:r>
            <a:r>
              <a:rPr lang="en-US" sz="1400" dirty="0" smtClean="0"/>
              <a:t>’ and </a:t>
            </a:r>
            <a:r>
              <a:rPr lang="en-US" sz="1400" dirty="0"/>
              <a:t>‘</a:t>
            </a:r>
            <a:r>
              <a:rPr lang="en-US" sz="1400" dirty="0" smtClean="0"/>
              <a:t>CHARGED OFF’</a:t>
            </a:r>
            <a:endParaRPr lang="en-US" sz="1400" dirty="0"/>
          </a:p>
          <a:p>
            <a:pPr marL="0" indent="0">
              <a:buNone/>
            </a:pPr>
            <a:r>
              <a:rPr lang="en-US" sz="1400" dirty="0" smtClean="0"/>
              <a:t>Home ownership as “OWN” is approximately same for both ‘PAID FULLY’(7.7%) and ‘CHARGED OFF’(7.9%). So owning house does not give any insights.</a:t>
            </a:r>
          </a:p>
          <a:p>
            <a:pPr marL="0" indent="0">
              <a:buNone/>
            </a:pPr>
            <a:endParaRPr lang="en-US" sz="14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b="1" dirty="0" smtClean="0"/>
              <a:t>Univariate Analysis – Loan Purpose Frequency plot</a:t>
            </a:r>
            <a:endParaRPr lang="en-IN" sz="2800" dirty="0"/>
          </a:p>
        </p:txBody>
      </p:sp>
      <p:sp>
        <p:nvSpPr>
          <p:cNvPr id="6" name="AutoShape 4" descr="data:image/png;base64,iVBORw0KGgoAAAANSUhEUgAAA4sAAAH3CAYAAAASbMrwAAAAOXRFWHRTb2Z0d2FyZQBNYXRwbG90bGliIHZlcnNpb24zLjMuMCwgaHR0cHM6Ly9tYXRwbG90bGliLm9yZy86wFpkAAAACXBIWXMAAAsTAAALEwEAmpwYAACng0lEQVR4nOzdd1yV5f/H8ddhu8WB5iolN7kHlkJuU4Egc4ajUjOx+lYoKmrmHrkHrjJxlAPBhaipmdvMNAzNSkzU3BOZ55zfH/48RUfLwRB8Px8PH3Hf57qv+3MdTuKb67rv22A2m82IiIiIiIiI/I1NVhcgIiIiIiIiTx6FRREREREREbGisCgiIiIiIiJWFBZFRERERETEisKiiIiIiIiIWFFYFBERERERESsKiyIimWz69OlUrFiRsLCwrC7lsdwdxz//VK1alfr16+Pv709ERERWl/lECwsLo0WLFri5ufHiiy8SGxuboecLCgqy+n5VrlyZmjVr0rp1a8aMGcP58+cf+zyXL1+mb9++1K5dmxo1ajBs2LB0qP7ewsLCqFixIgsXLkyzf+fOnRw5ciTDzisi8jSwy+oCREQke2vatCmVK1e2bKempnLlyhUiIyPp378/v//+O//73/+ysMIn02+//cbgwYPJmzcvnTt3xsbGhhIlSmTKuX19fSlZsiRw5/t169YtDh8+zMKFC1m9ejULFizghRdeeOT+R40axZYtW2jQoAHVqlWjWrVq6VX6A1m6dCnDhw9n5syZmXpeEZGcRmFRREQeS7NmzfDz87Pa/9Zbb+Hr68u8efNo3769JZzIHTExMZhMJjp37pzpYdrX15f69etb7V++fDlDhgzhnXfeYcOGDRQoUOCR+j969Ci2trbMnTsXBweHxy33oV2+fDnTzykikhNpGaqIiGSI5557jqZNm2I0Gtm5c2dWl/PESU5OBsDZ2TmLK/lL+/bt6dSpE5cuXeLLL7985H5SUlLInTt3lgRFERFJPwqLIiJPuJs3bzJ+/HiaNWtmubbto48+4uTJk1Ztr1y5wrhx43jllVeoXr061atXp02bNoSEhJCammppt2/fPst1kytXrsTLy4sXXngBDw8Pxo0bR0JCQrrUXqxYMQCuXbsG3P/6MgB/f38qVqzIjRs30tS4dOlSPvzwQ6pVq0bDhg05ePCg5XrJ48ePM3LkSNzd3alduzbdu3fn4MGDVn0nJycTEhJC69atcXNzo379+vTp04effvrJqu3OnTvp1q0bDRo0oHr16nh5eTFnzhxLuPu7yMhIOnbsSM2aNalVqxbdunVj7969//m+NGnShIEDBwIwZswYKlasyPTp0y2v79q1ix49elCrVi2qVauGr68vS5YswWQypemnYsWKBAUFERISQp06dahTp84939uH8dZbbwGwfv16q9f+a7x3v79nzpzh5s2blusi7zpz5gzDhg2jWbNmvPDCC9SsWRM/Pz+WLVuW5jx3v79btmyxqqFJkybUqVPnvvX7+/szY8YMAPr27Zvm/A8yBvj3zx5AaGgofn5+lj46d+5MZGTkfWsSEcmutAxVROQJdvXqVTp16sTJkyepUaMGTZs25fTp02zYsIHt27fz+eefU716deBOqGzfvj3nzp2jSZMmNGvWjCtXrrB582YmT57M9evXGTBgQJr+Fy9ezC+//EKLFi1o1KgRmzdv5vPPP+fGjRuMGjXqsev/448/gL9C46OYOXMmuXPn5o033uDXX3+lSpUq7N69G4CBAwdy+vRpvLy8iI+PZ+PGjXTr1o2QkBAaNmwIQFJSEj169ODgwYNUqFDBMnO2ZcsWvvvuO6ZMmUKzZs0A+P7773nnnXdwdnamdevWODo6snv3biZNmsSpU6cYPXq0pa6pU6cya9YsSpYsia+vLwaDgY0bN9KjRw/Gjh2Lj4/PfcfUtWtX9u/fzzfffEPDhg2pUaMG9erVA+4EkZEjR5IvXz6aN29O7ty5+e677/j000/5/vvvmTRpEgaDwdLXd999x+bNm/H19eXSpUuWz8OjKl26NC4uLsTGxnLlyhUKFSr0wOOtXLkyAQEBfPnllyQlJdGrVy9Lv3FxcbRr146EhASaN2/OM888w/nz54mKiuKTTz7BaDTyxhtvPFbtcGeJLcD+/ftp3bo15cqVs7z2sN+ze3325s6dy2effUbVqlXp2LEjKSkpbNy4kQ8++ICkpCReffXVxx6DiMgTwywiIplq2rRp5goVKphXrVr1n20HDhxorlChgnny5Mlp9m/fvt1csWJFc4sWLcypqalms9lsnjNnjrlChQrm5cuXp2l79uxZs5ubm/mll16y7Nu7d6+5QoUK5sqVK5t/+OEHy/4bN26Y3d3dzS+88II5Pj7+scZx5MgRc5UqVczVqlUzX7582Ww2m82rVq0yV6hQwfzFF19YtX/jjTfMFSpUMF+/fj1NjdWrVzdfuHDhnueuVauW+dSpU5b9P/74o7lKlSrmpk2bWt6XGTNmmCtUqGAOCgoyp6SkWNr+9NNP5mrVqpnr1KljvnnzptlsNpv79etnrlChgvmPP/6wtEtOTjb7+PiYK1eubL5x44bZbDabDx8+bK5YsaL5jTfeMN++fdvS9sqVK+bmzZubq1evbhnz/dzrvfjjjz/MVapUMb/88stpaoiPjzd37drVXKFCBfPq1ast+ytUqGCuUKGC+ZtvvvnXc901YMAAc4UKFcx79+7913avvfaauUKFCuZjx4490ngbN25srl27dpo+hwwZYq5QoYJ5165dafYfPnzYXKFCBXOHDh0s++5+fzdv3mxV2z/7vtf7eK/jH2YM//bZq1evnrlZs2ZpPkvnzp0zu7m5mf38/O7xboqIZF9ahioi8oRKTk5m/fr1lCxZkvfeey/Na56enrRo0YLY2Fi+//57ABo2bMjw4cOtZjaeeeYZSpcuzZUrV6zOUbduXWrWrGnZzpcvHzVr1iQpKYlz5849UJ1btmxh+vTplj+TJ0/mvffeo0uXLqSmptK/f3/L7NSjqF27NkWLFr3na2+88QZlypSxbFevXp3WrVtz+vRpfvzxRwBWr15Nrly5GDx4MHZ2fy2ocXNzo3Pnzty4cYNNmzYBWJZ5/n0pq729PfPmzWPfvn3ky5cPgJUrV2I2m+nfvz+5cuWytHV2dqZnz54kJCQ80rLENWvWkJqaSt++fSldurRlf+7cuQkODgZg1apVaY5xcnLC09Pzoc/1b+5ea3jr1i0gfcbr7e3NqFGjePHFF9Psr1atGk5OThl+U5pHGcO9Pntms5krV66kWQZevHhxIiMjWbp0aYaOQUQks2kZqojIE+rkyZMkJiZSq1YtbGysf7dXu3ZtoqKiOHbsGPXr16dKlSpUqVKF+Ph4Dh8+zKlTp4iNjeWnn37i1KlTGI1Gqz6ee+45q313A1FKSsoD1fnNN9/wzTffWLbt7e0pWLAgL730El26dLEsB31U/3YX1btLN/+uWrVqrFmzhmPHjlGxYkVOnz5NrVq1yJs3r1Xb2rVr8/nnn3Ps2DEAXn/9dbZs2cKAAQOYPXs2jRo1wsPDA3d39zQ3azl69CgAmzZtYvv27Wn6/PPPP4E7dzt9WHfrqFu3rtVr5cuXJ3/+/JY2dxUvXhxbW9uHPte/iY+PByBPnjxA+oz37jWV165dIyYmhj/++IOTJ0/y448/kpSUdM/PZ3p6lDHc67PXoUMH5s6di7e3t+U6X09Pz8d61IiIyJNKYVFE5Al1d1bnbnj7JxcXFwASExOBO9fmTZo0ia+//tpyg5pixYpRt25dnJ2duXjxolUf97pb5d3r4cxm8wPVOWbMmHs+OiO9ODo63ve1e10LWaRIEeDO+3c39Dzoe+jp6cmiRYtYsGABu3fvJjQ0lNDQUAoWLEhAQAD+/v7AnetDAebOnXvf2q5fv/5fQ7PyIN/zU6dOpdnn5OT00Of5N2azmbNnz2IwGCxhKT3Ge/36dcaMGcO6detISUmx9O/u7s7PP/+cfgO4j0cZw70+ex9++CHPPvssX331FUeOHOHw4cNMnz6dsmXLMmzYMBo0aJC+hYuIZCGFRRGRJ9TdWZ0LFy7c8/W7dw0tWLAgAGPHjmXp0qW0bNmSLl26ULFiRctrr7zyyj3DYmb7+41Z/ulR7sB6N+T93d1Q4Ozs/NDvIdyZraxXrx63b9/m+++/Z/v27axevZqRI0dSpkwZPD09yZ07N7a2thw+fBh7e/uHrvt+/l7vvZbuXr9+PU2tGeGXX37hxo0bVKhQwRJa02O8gYGBfPvtt3Ts2BEfHx8qVKhgme1du3Ztmrb/9guLR71Tb3p9zwwGA+3ataNdu3ZcvnyZ3bt3s3nzZjZt2kSfPn3YunXrYy27FhF5kuiaRRGRJ1S5cuVwdHTkyJEj93xsw4EDBwB4/vnnAVi3bh2FCxdm6tSp1K9f3xIqEhMTOXv2LPDgs4UZ5e4/0u/O+N1lNps5ffr0Q/d3r0dfHDp0CLizHDVv3ryUKlWKkydP3vOazX++h19++SVTpkwB7oQLDw8Phg4dyrBhw4C/rmWsWLEiRqPxnksvDx06xMSJEy3Xkj6MSpUqAdzz2FOnTnHx4kXKly//0P0+jCVLlgDg5eVl2fe4471x4wbffvstbm5uDB8+PM2y4Li4OJKSktJ8Nu/3Oblx44blMSz/5l6/lEiP79nVq1eZPn06q1evBqBw4cJ4eXkxbdo0/Pz8SEhIyJRZUhGRzKKwKCLyhHJwcKBNmzZcuHCBadOmpXltx44dREZG8uyzz1KrVi3gzpK5pKQky2wZgNFoZNSoUZYZuAe9DjGj3H2MwXfffZfmGrWlS5c+UAj4pwULFqSZNfzhhx9Yu3YtVatWtQQvX19fEhMTGT16dJpnTR49epTFixeTP39+mjRpAtx5xmJISIjl5jh3nTlzBoASJUpY+gQYPXq0Zeko3FlG+sknnzBv3rxHugbPx8cHOzs7QkJC0oTn27dv8+mnn1raZJQ1a9awfPlyXFxc6Ny5s2X/447X3t4eGxsbbty4keYXH4mJiYwYMQJI+9m8+zn557WFISEhVs+avJe7NzL6+7nS43uWJ08eFi1axOTJk60+r3d/IXP3MyIikhNoGaqISBaZO3euZYbin7p06UKrVq0IDAzkhx9+YN68eRw4cICaNWty+vRptm7dSp48eZgwYYJlFsXLy4vPP/+c1157jWbNmpGamsrOnTs5efIkhQoV4sqVK1y7ds1ynV5WqFKlClWrVuXQoUN07tyZunXr8ssvv7Bnzx6qV6/O4cOHH6q/mzdv4uvrS/Pmzbl16xZRUVE4OTlZAghAz5492blzJ2vXruX48eO4u7tz+fJltmzZgtlsZvLkyZZZrn79+rFv3z66du1Kq1atKFasGL/++ivbtm3D1dUVb29vANzd3fH39yc0NJQ2bdrg6emJg4MDW7Zs4dy5c3Ts2JH69es/9PtTunRpBgwYwKhRo/D19aVZs2bkzp2bHTt2cPr0adq0aZMuz/FbvXo1+/fvB+78QuHGjRv8+OOPHD16lIIFCzJz5sw0NwR63PHmypWL5s2bExUVxeuvv85LL73E7du32bZtG5cuXaJAgQLcvHkTk8mEjY0Nnp6euLi4EBkZyc2bN6lUqRKHDh3ixIkTVKhQ4T/v1Hv3WtbZs2cTExNDQEBAunzPHBwceO+99xg5ciRt27alefPmODk5ceDAAX766Sd8fHzSPNdRRCS7U1gUEckiJ0+eTHP7/b9r2rQpAIUKFWL58uWEhIQQFRXF4sWLKVSoEK+++ip9+vRJ89iI//3vf+TJk4c1a9awdOlSChUqhKurK8HBwfz222+MHj2ab7/9ltdffz1Txnc/c+bM4bPPPmPbtm0cP34cNzc3vvzySyIjIx86LA4dOpT9+/ezfv16bGxsaNy4Me+//z6urq6WNo6OjixcuJAFCxawdu1ali1bRv78+WncuDG9e/emSpUqlrbVqlVj8eLFzJ49m71793LlyhVcXFzo2rUrffr0IXfu3Ja2wcHBvPDCCyxbtow1a9Zga2tL2bJl6devn2UW61F07dqV5557jgULFrBp0ybMZjOurq707t2bdu3aPXK/f/f3X1IYDAZy5crFs88+S8+ePenevbvlJkF/97jjHT16NMWLF2fLli0sXryYokWL8sILL9CrVy/WrVvHl19+yb59+2jQoAEODg6EhoYyceJE9uzZw6FDh6hTpw7Lli1j0qRJ/xkWW7duzbfffsv27dtZunQpvr6+lCtXLl2+Z/7+/hQuXJhFixaxYcMGEhISeO655xg4cCBvvPHGA/UhIpJdGMxZfQGLiIjIQ5o+fTozZsxg5syZNGvWLKvLERERyZF0zaKIiIiIiIhYUVgUERERERERKwqLIiIiIiIiYiXHXrNoMpmIj4/H3t7+Xx8CLSIiIiIikhOZzWZSUlLIkycPNjYPP0+YY++GGh8fzy+//JLVZYiIiIiIiGSpChUqkC9fvoc+LseGRXt7e+DOG+Pg4JDF1YiIiIiIiGSu5ORkfvnlF0s2elg5NizeXXrq4OCAo6NjFlcjIiIiIiKSNR71sjzd4EZERERERESsKCyKiIiIiIiIFYVFERERERERsZJjr1kUEZHMl5KSQlxcHImJiVldijyBnJycKFWq1CPfaEFERDKXwqKIiKSbuLg48uXLx3PPPadn3EoaZrOZy5cvExcXR9myZbO6HBEReQBahioiIukmMTGRwoULKyiKFYPBQOHChTXrLCKSjSgsiohIulJQlPvRZ0NEJHtRWBQRERERERErCosiIiIiIiJiRWFRRERERERErOhuqCIiIv9v3759TJw4kRIlSvD777/j5OTE2LFjmTdvHuXLl+ett94CICgoyLLdpEkTqlWrxvHjx/nwww8ZM2YMbdq0YdeuXdy8eZMePXrQuXNnAL7++mtCQ0OxsbGhSJEiDBkyhLJly/L9998zduxYTCYTAL1796Zly5YkJyczceJEDhw4gNFopEqVKgQHB5M3b94se49EROTpoZlFkWxsy5Yt1KxZE4Br167xwQcf0LJlS3x9fQkNDb3nMYmJiQwcOJC2bdvSpk0bBg4caLk74VdffUWzZs3w8/Pj9OnTlmN69uzJb7/9lvEDEnkCREdH4+/vz9q1a/Hz8yMwMPA/jylfvjyRkZE0b94cgOvXr7Nq1SpCQ0OZNm0ax48fZ8+ePcyfP59FixaxZs0a2rZtS9++fTGbzUyfPp0ePXoQFhbG6NGj2bt3LwBz587F1taWsLAw1qxZg4uLCxMnTszQ8YuIiNylsCiSTcXGxjJu3DjL9pgxY8idOzcbNmzg66+/ZseOHWzbts3quNmzZ2M0GlmzZg1r1qwhKSmJOXPmAHf+Ybp+/Xreeustli5dCkBkZCTPP/88rq6umTMwkSxWqVIl6tSpA8Brr71GTEwM165d+9dj7ra/q3PnzhgMBooXL06jRo3YtWsX3333Ha1bt6ZQoUIA+Pn5cf78eeLi4njllVf49NNP+eijjzh69CgffvghANu3b2fr1q28+uqr+Pj4sGXLFv3iRkREMo2WoYpkQwkJCQQGBhIUFMTHH38MwNGjRxkyZAi2trbY2try8ssvExUVRePGjdMcW7duXUqWLImNzZ3fFVWuXJlff/0VAHt7exISErh586bl688//5wvvvgicwcokoVsbW2t9jk7O2M2my3bKSkpaV7PnTt3mm07u79+vJpMJmxsbCxLTP/ObDaTmppKx44dady4sSVUzpgxg40bN2IymRg0aBCenp4AxMfHk5SU9FjjExEReVCaWRTJhoYOHUqHDh2oWLGiZV+1atWIiIggJSWF+Ph4oqKiuHjxotWxDRs2pGzZsgCcOXOGL7/8klatWgHw4Ycf4u/vz+bNm+natSshISF06dJF10fJU+XYsWMcO3YMuHONYc2aNXF2diY6OhqA8+fPs3///n/tIzw8HICzZ8+ya9cuPDw8aNSoERs2bODKlSsArFq1ioIFC/Lss8/SsWNHYmJi8PPzY8SIEdy4cYOLFy/SsGFDlixZQnJyMiaTiSFDhjBp0qSMG7yIiMjfaGZRJJtZsmQJdnZ2tGvXjri4OMv+oKAgxo0bh6+vL0WKFOGll17i0KFD9+0nOjqagIAA3njjDcvsY8uWLWnZsiUAf/zxBz/++CPvv/8+o0aNIjY2lhdffJEePXpk7ABFsliRIkWYMmUKZ86coVChQowfPx5bW1s+/vhjWrZsSalSpXB3d//XPuLi4vDz8yMxMZHg4GDKlStHuXLl6N69O926dcNkMlGoUCHmzJmDjY0NH3/8MaNHj2bKlCkYDAYCAgIoVaoU7777ruX/a6PRSOXKlQkKCsqkd0JERJ52BvPf19XkIElJSURHR+Pm5oajo2NWlyOSbtq1a0diYiK2trakpKRw8uRJKlSowOzZs8mdOzcFCxYEICQkhCtXrjBo0CCrPtavX8/w4cMZMmQIXl5e9zxPnz596NevH1euXGHDhg2MGjWKN998k08++YRnn302I4co2VhMTAyVK1fO6jIe2b59+xgxYgTr1q175D6aNGnC1KlTeeGFF9Kxspwju39GRESyk8fNRJpZFMlmVq5cafk6Li4OLy8vIiIimDRpErdu3WLo0KFcunSJFStWMHnyZKvjt27dysiRI1mwYMF9/zG7bds2ihUrRpUqVdi6dSt2dnYYDAYMBoPlzqkiIiIikrMpLIrkEL169aJ///60bdsWs9nMe++9R7Vq1QCYOnUqZpORD/73IePGjcNsNhMcHGw5tlatWgwbNgyA5ORkZs2axbx58wAs10w1b96cBg0apLlOUiSnqV+//mPNKsKdX8iIiIjkBFqGKvIUWbbwzvWInbpHZXElklNpiaH8F31GREQyz+NmIt0NVURERERERKwoLIqIiIiIiIgVhUURERERERGxorAoIiIZxpxqzFb9ioiIyF90N1QREckwBjtbLs5enO79Fu3zRrr3KSIiImlpZlFERERERESsaGZRRERyLLPZzMSJE9myZQu2trZ06NCBypUrM3nyZBITE7lx4wYDBw6kWbNmBAUFce3aNU6dOkVgYCBNmjTJ6vJFRESylMKiiIjkWBs3buSHH35g7dq1pKSk0LlzZ5ydnRk5ciSurq7s2bOH0aNH06xZMwAKFixISEhIFlctIiLyZFBYFBGRHOvAgQO88sorODg44ODgQEREBElJSWzbto2NGzdy+PBh4uPjLe2rVauWhdWKiIg8WXTNooiI5Fh2dnYYDAbLdlxcHJ07d+bIkSO4ubnxzjvvpGnv5OSU2SWKiIg8sRQWRUQkx6pbty6bNm0iJSWFhIQE3nrrLU6cOMH777+Ph4cH33zzDUajHsMhIiJyL1qGKiIiGcacasyQx1yYU40Y7Gz/s13z5s2Jjo7Gz88Pk8lEt27dOHXqFG3atMHOzg53d3cSExO5fft2utcoIiKS3RnMZrM5q4vICElJSURHR+Pm5oajo2NWlyPyRFi2sCUAnbpHZXElklPFxMRQuXLlrC5DnmD6jIiIZJ7HzURahioiIiIiIiJWFBZFRERERETEisKiiIiIiIiIWFFYFBERERERESsKiyIiIiIiImJFYVFERERERESsKCyKiEiGMaemZKt+RURE5C92WV2AiIjkXAY7e87M7Jvu/ZbsOzPd+/wv06dPB6Bfv35UrFiR48eP37dtWFgY+/fvZ+zYsY91zqlTp+Lm5kbTpk0fqx8REZFHobAoIiLyhHr//fezugQREXmKKSyKiEiO9Oeff/Lxxx9z+/ZtbGxsCA4O5sMPP6RNmzbs2rULOzs73n33XT7//HNOnTrFgAEDaN26Nb/88gsjRozg9u3bXLlyhV69etGpU6eHPv+pU6fo0qUL169f5+WXX+ajjz7izJkzdO3ala1btwJ/zVa+8847DBo0iBMnTgDQuXNn2rdvT1BQEPXq1aNevXoEBARQvnx5YmJiKFy4MFOnTqVgwYLs2LGDadOmkZqaSqlSpRgxYgTOzs6MGzeOXbt2YWNjQ7NmzQgICGDPnj1MmDABgAIFCvDZZ59RqFChdHrHRUQkp9E1iyIikiOtXLmSl19+mbCwMN577z0OHjwIQJEiRQgLC8PV1ZW5c+fy+eefM2HCBObOnQvAihUrePfdd1m1ahWLFi1i/Pjxj3T+uLg4pk+fTlhYGAcPHuSbb765b9tDhw5x/fp1wsPDmTNnDt9//71Vm2PHjtGjRw/WrVtH/vz5Wbt2LVeuXOGzzz5jwYIFhIeH07BhQyZOnMiZM2fYsWMHa9asYdmyZfz6668kJSUxa9YsPvnkE8LCwnjxxRf5+eefH2lsIiLydNDMooiI5EgNGjSgX79+xMTE4OnpyRtvvMGSJUvw8PAAoESJEri4uGBnZ0eJEiW4ceMGAEFBQXz33XfMmTOHX375hdu3bz/S+Zs0aWKZtXvllVfYv38/lSpVumfb8uXLc/LkSd566y08PDzo37+/VZvChQtTpUoVS/vr169z+PBhzp07R9euXQEwmUwUKFCAYsWK4ejoSMeOHWncuDEff/wxjo6ONG3alICAAJo1a0bTpk156aWXHmlsIiLydFBYFBGRHKl27dqsX7+e7du3s2HDBlavXg2Avb29pY2dnfWPwQ8++ID8+fPTuHFjWrduzbp16x7p/H/v22QyYWdnh8FgwGw2W/anpqZiZ2eHs7Mz69evZ9euXXz77bf4+vqyfv36NP05Ojpavr7bj9FopFatWoSEhACQlJREfHw8dnZ2rFixgv3797Njxw46duxIaGgo3bt3p3Hjxmzbto0JEyZw5MgR+vTp80jjExGRnE9hUUREMow5NSVD7lxqTk3BYGf/r23Gjx9PsWLF6NatG/Xr18fX15c8efL8Z9+7du0iMjKSYsWKsWTJEgCMRuND1/jtt9/y/vvv4+joyIYNG3jvvffInz8/165d48qVK+TNm5fvvvuOxo0b880337BmzRqmTJlCo0aN2LNnD+fOnfvPc1SvXp3g4GBOnjxJ2bJlmTVrFufPn6dr166MGDGC0NBQGjRowM8//8zJkyfp378/w4cPp3v37hQsWPBfl8aKiIgoLIqISIb5r0CXkf36+/vz0UcfERYWhq2tLePGjePTTz/9z+P69etH586dcXR0pFKlSpQsWZK4uLiHrrFcuXL06tWLGzdu0LZtWxo2bAjA22+/Tbt27ShevDgvvPACAB4eHmzatIk2bdrg6OiIt7c3FStW/M9zFC1alNGjR/PBBx9gMpkoVqwYEyZMwNnZmRo1atC2bVty5cpFrVq18PDwIFeuXAQFBWFnZ0fu3LkZOXLkQ49LRESeHgbz39fD5CBJSUlER0fj5uaWZumOyNNs2cKWAHTqHpXFlUhOFRMTQ+XKlbO6DHmC6TMiIpJ5HjcTaWZRRETkEWzYsIE5c+bc87WIiIhMrkZERCT9KSyKiIg8gtatW9O6deusLkNERCTD6DmLIiIiIiIiYkVhUURERERERKwoLIqIiIiIiIgVhUUREckwptTkbNWviIiI/CVDb3AzY8YMIiMjAfD09KR///4MHDiQgwcPkitXLgACAgJo3rw5MTExDB48mPj4eOrUqcPw4cOxs7Pj7NmzBAYGcvnyZcqWLcvEiRMf6KHKIiKS9WzsHPhuXtt077dRz3WPdby/vz+hoaEAVKxYkePHj6dHWSIiIjlKhs0s7t69m507d7J69WrCw8M5evQomzdvJjo6msWLFxMREUFERATNmzcHIDAwkKFDhxIVFYXZbGb58uUADB8+nM6dO7Nx40bc3NyYNWtWRpUsIiJPif3792d1CSIiIk+8DAuLRYsWJSgoCAcHB+zt7XF1deXs2bOcPXuWQYMG4eXlxbRp0zCZTJw5c4bExERq1KgBgJ+fHxs3biQlJYUDBw7QsmXLNPtFREQeVEhICK1bt8bLy4uxY8cyYsQIAF5//XVLm6FDh+Lt7Y23tzenTp0C4MiRI3Tq1AlfX1/efPNNTp8+DdyZlQwICKBly5bExMRk/oBEREQySYYtQy1fvrzl69jYWCIjI1myZAn79+9n2LBh5MuXj969e7Ny5UrKly9P0aJFLe2LFi3K+fPnuXr1Knnz5sXOzi7N/ocRHR2dPgMSyeZq166dZvvgwYNZVInkZHZ2dsTHx1u2M/Kygb+f53527drF5s2bWbRoEfb29gQGBuLu7g7AwoULLX3Url2bAQMGMHnyZEJDQwkICGDQoEFMmTKFZ555ht27dzNo0CBCQkIwGo2ULVuWcePGPXAd8pfk5GT9/SMikk1k6DWLACdOnKB3797079+fcuXKMXPmTMtr/v7+hIeH4+rqisFgsOw3m80YDAbLf//un9v/xc3NDUdHx8cbhEgO9M/wKJIeYmJiMu268gc5z6FDh/D29qZIkSIAtG/fnvDwcKvj27Rpg52dHZUrV+b777/nwoULnDlzho8++sjS5tatW+TJkwdbW1vq1Kmj6+cfkYODA9WrV8/qMkREngpJSUmPNXmWoWHx4MGDvPfeewwaNIg2bdpw/PhxYmNjLctKzWYzdnZ2FC9enIsXL1qOu3TpEi4uLhQqVIibN29iNBqxtbXl4sWLuLi4ZGTJIiKSg5hMJqt9qampVvvurmC5+4tKk8lEqVKliIiIAMBoNHLp0iVLeycnpwyqWERE5MmRYdcsnjt3jr59+zJx4kTatGkD3AmHo0eP5vr166SkpPD111/TvHlzSpYsiaOjo2VZSkREBB4eHtjb21OnTh02bNgAQHh4OB4eHhlVsoiI5DDu7u6sX7+exMREUlNTWbVqFe7u7tja2t4zNN5Vrlw5rl+/zvfffw/AqlWr+PjjjzOrbBERkSdChs0sLliwgKSkJMaOHWvZ17FjR3r16kWnTp1ITU2lRYsWtG1755bqEydOJDg4mFu3blG1alW6du0KwLBhwwgKCmL27Nk888wzTJo0KaNKFhGRdGZKTX7sx1zcr18bO4f/bNe4cWNiYmJ47bXXSE1NpWHDhrzxxhscPHgQHx8fwsLC7nmcg4MDU6dOZdSoUSQlJZE3b17LNYoiIiJPC4PZbDZndREZ4e76XF2zKPKXZQvvLAHv1D0qiyuRnComJobKlStndRnyBNNnREQk8zxuJsqwZagiIiIiIiKSfSksioiIiIiIiBWFRREREREREbGisCgiIiIiIiJWFBZFRERERETEisKiiIiIiIiIWFFYFBGRDGNMTc5W/YqIiMhf7LK6ABERybls7Rwsz/dMT4/6rNCgoCDq1auHn5/fPV+vWLEix48ft9q/fPlycufOTdu2bR/pvBll3759zJgxg9DQUAYPHkzHjh154YUX0rT5rzEDDBw4kICAAEqWLEnPnj0ZOXIkxYoVy+jyRUTkCaeZRRERkf/www8/kJz8ZM9mjho1yiooPqh9+/ZhNpsBmDdvnoKiiIgAmlkUEZEczGw2M3bsWLZv346LiwtGo5F69eoRHh7Ol19+iclkomrVqgwbNgxHR0cAhgwZwpEjR3B2dmb06NHExsaydetW9u7dS9GiRWnUqNE9z3Xt2jUGDx7M77//joODA0FBQTRo0IBt27YxZcoUTCYTpUuX5tNPP6VIkSI0adIEb29vdu7cSUJCAuPGjcPNzY0vvviC1atXY2NjQ7Vq1fj0008xmUyMHj2aPXv2YDAY8Pb2plevXmnO7+/vT0BAAPXq1bvnmAEmT57Mnj17uH79Oi4uLkyePJmwsDAuXLhAr169WLJkCa+99hqLFi2iRIkS9zznvn37mDNnDk5OTvz2229UrFiRiRMn4uDgkLHfTBERyXSaWRQRkRwrKiqKn3/+mXXr1jF16lT++OMPEhISWL58OV999RUREREULlyYBQsWWI6pW7cuERERNG/enFGjRvHiiy/SpEkT3nvvvfsGRYCpU6dSpkwZIiMjGT9+PFOmTOHy5csMHTqUmTNnsnbtWmrVqsWnn35qOaZgwYKsXLmSjh07MmfOHIxGI3PmzGHVqlWEhYWRkpLC+fPnWbZsGefOnWPNmjWsWLGCTZs2sX379gceM8CpU6f4/fff+eqrr4iKiuKZZ55hzZo19OrVCxcXF+bOnYuzs7Oln38756FDhxg6dCiRkZGcPXuWnTt3PsZ3SUREnlQKiyIikmPt37+fFi1aYG9vT6FChfDw8MBsNnPq1Cnat2+Pj48P33zzDb///jsATk5OeHt7A+Dj48P+/fsf+FwHDhzAx8cHuHPt49dff82RI0eoVq0apUqVAqBDhw7s3bvXcszd8Fm+fHmuXbuGra0tNWvWpF27dsyYMYMePXpQrFgx9u3bh6+vL7a2tuTKlQsvLy/27NnzwGMGePbZZxkwYAArVqxg7Nix/Pjjj9y+ffu+4/m3c5YvX57ixYtjY2ODq6sr169ff+D3SUREsg8tQxURkRzLYDBYrsUDsLOzw2g08sorrxAcHAxAfHw8RqMRABubv36HajabsbN78B+TdnZ2GAwGy/Zvv/2GyWRK08ZsNpOammrZvrv09e/HzZo1ix9//JEdO3bw9ttvM3HixHv2c7fmBxkzQHR0NB999BHdu3enZcuW2NjYpGn3T/92zrt13+t8IiKScygsiohIhjGmJj/ynUv/q19bu/++Rq5BgwYsWLCAjh07kpCQwHfffYerqyubN2+mT58+FCpUiE8++YQyZcrQr18/bt++zTfffEPTpk1ZtWoVL774IgC2trb3DWd31alTh/Xr11OxYkV+++03evbsyfLlyxk2bBhxcXGUKlWKr7/+mvr169+3jytXrtClSxdWrlxJzZo1+fPPPzl+/Dju7u6Eh4fTuHFjkpOTWbt2Le+8884Dj7lGjRocOHCAevXq0alTJ65evcr27dtp0aLFfcf3MOcUEZGcSWFRREQyzIMEuozst1mzZvz000+0bduWIkWK4OrqSr58+QgICKBbt26YTCYqV65suVlM/vz52bJlC1OnTqVYsWKMGTMGgBdffJFJkyaRL18+WrVqdc9zvffeewQHB+Pt7Y2dnR3jx4+nSJEifPrppwQEBJCSkkKJEiUYNWrUfestVKgQHTp0oF27duTKlYuyZcvy2muvYW9vT2xsLD4+PqSkpODl5UXz5s3Zt2/fA40ZoHXr1gQEBODl5QWAm5sbcXFxALz88sv06tWL+fPnW/rp0KHDA59TRERyJoM5h64dSUpKIjo6Gjc3tzTLZUSeZnefd5cRMz0iADExMVSuXDmry5AnmD4jIiKZ53EzkWYWRUREHtDChQtZvXq11X4XFxfmzZuXBRWJiIhkHIVFERGRB9S9e3e6d++e1WWIiIhkCj06Q0RERERERKwoLIqIiIiIiIgVhUURERERERGxorAoIiIZJtWYnK36FRERkb/oBjciIpJh7GwdGPdVy3Tvd0DHjH/8S8+ePRk5ciTFihXL8HM9iiZNmrBo0SJKlSqV1aWIiEgOpbAoIiJyD3oUhoiIPO0UFkVEJMfat28fISEh2NvbExcXR5MmTcidOzdbtmwBYO7cuWzcuJGIiAgSEhKwt7fns88+o1y5cpaZuxIlSjB69Gj27NmDwWDA29ubXr16sW/fPiZMmIDJZKJ8+fKMGzfunjWEhYWxfft2Ll++zMWLF2ncuDFBQUHs37+fGTNmEBoaCkBQUBD16tWjXr16vP322zg7O+Pk5ERISAjDhw/n4MGD2Nvb8+6779K6dWsAZs6cSUxMDAkJCYwfP57q1auzf/9+Jk+eTGJiIjdu3GDgwIE0a9aMtWvXMn/+fGxtbSlVqhQTJkzA0dGRuXPnEhkZidFopGHDhgQGBmIwGDLnGyQiIk80hUUREcnRDh8+zPr16ylYsCAvvvgiAwYMICwsjIEDB7J+/Xq2bdtGaGgoTk5OTJ06lSVLljBkyBDL8cuWLePcuXOsWbOG5ORk/P39qVChArly5SI2NpZt27aRL1++f63h4MGDREREkD9/frp27crmzZspUKDAfdufPHmS+fPnU6pUKebPn8/t27eJjIzk8uXLdO/enWbNmgHw/PPPM2bMGBYvXsyCBQuYNm0aixcvZuTIkbi6urJnzx5Gjx5Ns2bNmDJlCsuXL6dw4cKMGzeO33//nYsXLxIdHc3KlSsxGAwEBgayZs0afHx80ufNFxGRbE1hUUREcrQKFSrwzDPPAODs7EyDBg0AKFGiBDdu3OCzzz5j/fr1xMbG8t1331G5cuU0x+/btw9fX19sbW3JlSsXXl5e7NmzhyZNmlC2bNn/DIoATZs2pUiRIgC0bt2avXv30rLl/a/lLFy4sOVaxAMHDtC+fXtsbGwoWrQo69evt7T7e2iMirpzHeeECRPYtm0bGzdu5PDhw8THxwPQuHFjOnXqRLNmzWjZsiWVK1dmzZo1HDlyBD8/PwASExMpUaLEf7+pIiLyVFBYFBGRHM3e3j7Ntq2treXrc+fO0aFDB9544w08PDwoUqQIMTExadqbTKY022azGaPRCICTk9MD1fD3c5pMJmxtbTEYDJjNZsv+lJQUy9d/79fOzi7NstBTp05Zwu/dfv/+eufOnalfvz7169enQYMGfPzxxwAEBwdz7Ngxvv32WwIDAwkICMBoNNKtWzd69OgBwI0bN9LUKiIiTzc9OkNERJ5aP/30E88++yzdu3fnhRdeYMuWLZYgeJe7uzvh4eEYjUYSEhJYu3Yt9evXf6jzfPfdd9y8eZOkpCTWr1+Ph4cHzs7OnD59mqSkJK5du8bBgwfveWzdunXZsGEDZrOZy5cv88Ybb5CcfO9Hh1y7do3Y2Fjef/99PDw8+OabbzAajaSmptKiRQucnZ3p3bs3Pj4+xMTE4O7uTkREBPHx8aSmptK3b1/LDKWIiIhmFkVEJMOkGpMz5DEXqcZk7GwdHrufhg0bcuzYMVq3bo3ZbKZu3bqcOHEiTZsOHToQGxuLj48PKSkpeHl50bx5c/bt2/fA5ylUqBA9e/bk6tWreHt706hRIwA8PT1p06YNJUuWpHbt2vc8tnPnzowcORJvb28AhgwZQt68ee/ZtmDBgrRr1442bdpgZ2eHu7s7iYmJJCcn89577/Hmm2/i6OhI4cKFGTt2LIULF+bYsWO0b98eo9FIo0aN8PX1feBxiYhIzmYw/30NTA6SlJREdHQ0bm5uODo6ZnU5Ik+EZQvvXCPVqbtmDiRjxMTEWF3zlx2ZTCYaNGhAZGQkhQoVeqy+wsLC2L9/P2PHjk2n6rK3nPIZERHJDh43E2lmUURE5G+Sk5Np0aIFdevWfeCguGHDBubMmXPP17p165ae5YmIiGQahUUREZG/cXBwYPv27Q91TOvWrS3PPryXu3cbFRERyU50gxsRERERERGxorAoIiIiIiIiVhQWRURERERExIrCooiIiIiIiFhRWBQRkQyTbLz3w+Of1H5FRETkL7obqoiIZBgHWwdeiUj/R0dE+nyZ7n3+m3379jFjxgxCQ0MZPHgwHTt25LnnniMoKIiZM2dmWh0VK1bk+PHjmXY+ERF5uiksioiIPIRRo0YBEBcXR0xMTBZXIyIiknEUFkVEJMcym81MnDiRLVu2YGtrS4cOHdiyZQsFChTgxIkTTJkyhYsXLzJt2jRSU1MpVaoUI0aMwNnZmZ07dzJmzBgcHR0pW7aspU9/f38CAgL44osvuHDhAn379v3X2cW1a9cye/ZsDAYDL7zwAiNGjODKlSsMGjSImzdvcuHCBXx9fXn//fcJCwtj9erVXLt2jcaNG9O+fXsCAwO5ffs21atXz4y3TERExELXLIqISI61ceNGfvjhB9auXcuKFSsICwvj4sWLVKxYkaioKIoVK8Znn33GggULCA8Pp2HDhkycOJHk5GSCgoKYNm0aYWFhODk5WfUdHByMi4vLvwbF8+fPM2bMGD7//HPWr1+P0Wjk22+/Zd26dbRt25bly5ezdu1avvzyS65cuWI5ZvXq1Xz44YeMGDECPz8/IiIiqFWrVoa9TyIiIveimUUREcmxDhw4wCuvvIKDgwMODg5ERETg7+9PtWrVADh8+DDnzp2ja9euAJhMJgoUKMDx48dxcXHB1dUVAF9fX6ZOnfrQ5z906BC1atWiePHiAEyYMMHy2t69e1mwYAEnTpwgJSWFhIQEAKpUqYKd3Z0fz/v37+ezzz4DwNvbm+Dg4Ed8J0RERB6ewqKIiORYdnZ2GAwGy3ZcXBy3b9+2zBQajUZq1apFSEgIAElJScTHx3P27FnMZrPlOFtb23Q5/93Zw7lz53L69Gnatm1Ls2bN2L17t+V8/5zFvLvfYDBgY6MFQSIiknkUFkVEJMMkG5Mz5M6lycZkHGwd/rNd3bp1WbRoER07diQ1NZW3336bW7duWV6vXr06wcHBnDx5krJlyzJr1izOnz/PiBEjuHTpEseOHaNSpUqsX7/eqm87OztSU1P/9fwvvPACw4cP5+LFixQtWpTRo0dTv359du3axfDhw6lVqxbbt2/n/PnzmEwmq+NffPFF1qxZQ5cuXdi0aRNJSUkP8O6IiIikD4VFERHJMA8S6DKy3+bNmxMdHY2fnx8mk4muXbsSGRlpef1ugPvggw8wmUwUK1aMCRMmYG9vz6RJkwgMDMTOzo4qVapY9V24cGFKlCiBv78/oaGh9zx/sWLFGDx4MG+99RYmk4kaNWrg5+dHrly56N+/P05OThQvXhw3Nzfi4uKsjh86dCiBgYF8/fXXuLm5kSdPngd8h0RERB6fwfz3dTY5SFJSEtHR0bi5ueHo6JjV5Yg8EZYtbAlAp+5RWVyJ5FQxMTFUrlw5q8uQJ5g+IyIimedxM5FmFkVERB5DYmIiHTp0uOdr7733Hk2bNs3kikRERNKHwqKIiMhjcHJyIiIiIqvLEBERSXe6rZqIiIiIiIhYUVgUERERERERKwqLIiIiIiIiYkVhUUREMkyy8d+fQ/ik9SsiIiJ/0Q1uREQkwzjY2tEmbEq697ve74MHardv3z5mzJhx3+cgZoZly5YB0KlTpyyrIbNt27aN2NhYevTokdWliIjIY1BYFBERyUBPU0i8Kzo6OqtLEBGRdKCwKCIiOdqVK1fo2bMnf/zxB2XLlmXatGmsXbuWL774AoPBQNWqVRkyZAh58uThpZdeomnTphw5coQiRYrw2muvERoayp9//snYsWOpV68ep06d4pNPPuHatWs4OTkxZMgQqlSpct/zT58+HYB+/fo9UP/+/v5UqlSJ77//nqSkJAYNGkTDhg0JCgri2rVrnDp1isDAQAoVKsSoUaNISkrC2dmZTz/9lISEBAIDA1m7di0AW7duZcWKFcyePZu5c+cSGRmJ0WikYcOGBAYGcubMGfr27Uu5cuX49ddfqVKlCjVr1mT16tVcv36dmTNn4urqypEjRxgzZgyJiYk4OzszfPhwSpcujb+/Py+88AIHDx7kypUrBAcHU7JkSb766isASpQowWuvvZbx32QREckQumZRRERytLNnzzJ06FAiIyO5dOkSy5YtIyQkhNDQUNauXUuuXLmYMWMGAJcuXcLDw4Pw8HCSkpLYsmULS5cupV+/fnz55ZcADBgwgMDAQFavXs2IESP43//+98C1PEj/ALdu3WL16tV89tlnBAUFkZycDEDBggWJjIykYcOGfPjhhwwZMoQ1a9bQsWNHPvzwQypVqoTBYOCXX34BYP369Xh7e7Njxw6io6NZuXIl4eHhnD9/njVr1gBw/PhxevbsSUREBD/88ANnzpzh66+/pm3btnz99dckJycTHBzMZ599xurVq+nRowdDhgyx1JqSksLXX3/NwIEDmTp1Ks8//zwdO3akY8eOCooiItmcZhZFRCRHq1SpEqVLlwbA1dWVmzdv0rhxY5ydnQHo0KEDAwcOtLT38PAAoGTJktSuXRu4M0N248YN4uPjiY6OTtP+9u3bXL161dLff/m3/u9q3749AJUrV6Zo0aIcP34cgGrVqgEQGxtL/vz5LduvvPIKQ4cO5ebNm3h7e7N+/XrKlCnDgQMHGD16NFOmTOHIkSP4+fkBkJiYSIkSJahduzZFihSxzIwWL16cBg0aWGqKi4sjNjaW06dP06dPH0t9t27dsnzdqFEjAMqXL8+1a9ce6D0QEZHsQWFRRERyNDu7v37UGQwG8ufPnyaYmc1mUlP/uruqg4OD5WtbW9s0fZlMJhwcHIiIiLDs+/PPPylYsOAD1/Nv/d9rv8lksozBycnJsu+fzGYzRqMRLy8vunXrRqVKlWjYsCGOjo4YjUa6detmueHMjRs3sLW15erVq2nqud+YS5UqZRmz0Wjk0qVLltcdHR2BO++tiIjkLFqGKiIiT52tW7daZsGWL19O/fr1H+i4fPny8dxzz1mC065du+jSpUu617dhwwYAfvrpJ27cuEGFChXSvF6uXDmuXbvGkSNHLO1LlChBwYIFKVasGM888wxz587F29sbAHd3dyIiIoiPjyc1NZW+ffsSFRX1QLWUK1eO69ev8/333wOwatUqPv744389xtbWNk0AFxGR7EkziyIikmGSjakP/JiLh+3XwfbRfoTlzZuX3r174+/vT0pKClWrVmX48OEPfPyECRP45JNPmD9/Pvb29kyePDndZ9VOnz6Nr68vAJMnT7aa7XNwcGDy5MmMGDGChIQEChQowOTJky2v+/j4MHnyZOrVqwdAkyZNOHbsGO3bt8doNNKoUSN8fX05c+bMf9bi4ODA1KlTLTfTyZs3L+PGjfvXY+rWrcuAAQMoUqQI/v7+Dzt8ERF5QhjMZrM5q4vICElJSURHR+Pm5mZZIiPytFu2sCUAnbo/2IyCyMOKiYmhcuXKWV1Gtubv709AQMADz3ZmN/qMiIhknsfNRJpZFBEReUwLFy5k9erVVvtdXFyYN29eFlQkIiLy+BQWRUREHlP37t3p3r17uvQVGhqaLv2IiIg8Lt3gRkRERERERKwoLIqIiIiIiIiVDA2LM2bMoE2bNrRp04bx48cDsHv3bry8vGjRokWaO7fFxMTg5+dHy5YtGTx4sOWW22fPnqVLly60atWKPn36EB8fn5Eli4iIiIiICBkYFnfv3s3OnTtZvXo14eHhHD16lHXr1jFo0CBmzZrFhg0biI6O5ttvvwUgMDCQoUOHEhUVhdlsZvny5QAMHz6czp07s3HjRtzc3Jg1a1ZGlSwiIiIiIiL/L8PCYtGiRQkKCsLBwQF7e3tcXV2JjY3l2WefpXTp0tjZ2eHl5cXGjRs5c+YMiYmJ1KhRAwA/Pz82btxISkoKBw4coGXLlmn2i4hI9pBsNGarfv/LN998w9SpU7Pk3CIiIpktw+6GWr58ecvXsbGxREZG8sYbb1C0aFHLfhcXF86fP8+FCxfS7C9atCjnz5/n6tWr5M2bFzs7uzT7H0Z0dPRjjkQkZ6hdu3aa7YMHD2ZRJZKT2dnZpblcIE+ePLRduSTdz7OuXZcsuSzB3d0dd3d3XRLxGJKTk/X3j4hINpHhj844ceIEvXv3pn///tja2hIbG2t5zWw2YzAYMJlMGAwGq/13//t3/9z+L4/6AEqRnO6f4VEkPcTExJAnT55MOdeDnGffvn2EhIRgb29PXFwcTZo0IXfu3GzZsgWAuXPn8tNPPzFlyhRMJhOlS5fm008/5fDhw6xYsYKQkBDgzuMsTp06RZUqVdi/fz9jx46lSZMmeHt7s3PnThISEhg3bhxubm788ssvBAUFYTQaqVOnDjt27GDz5s0Z+l5kJw4ODlSvXj2ryxAReSokJSU91uRZht7g5uDBg3Tv3p2PPvoIX19fihcvzsWLFy2vX7x4ERcXF6v9ly5dwsXFhUKFCnHz5k2M/7/c6G57ERGRB3X48GGGDx/OqlWrWLJkCYUKFSIsLIyKFSvy1VdfMXToUGbOnMnatWupVasWn376KR4eHkRHR3P9+nUA1q9fj7e3t1XfBQsWZOXKlXTs2JE5c+YAEBQUxPvvv09ERASlS5e2/AwTERHJbjIsLJ47d46+ffsyceJE2rRpA0D16tU5efIkp06dwmg0sm7dOjw8PChZsiSOjo6WZSkRERF4eHhgb29PnTp12LBhAwDh4eF4eHhkVMkiIpIDVahQgWeeeYZcuXLh7OxMgwYNAChRogRbt26lWrVqlCpVCoAOHTqwd+9e7O3tad68OZs2beLs2bNcu3aNatWqWfXdqFEj4M6lF9euXePatWucOXMGT09PAF577bVMGqWIiEj6y7BlqAsWLCApKYmxY8da9nXs2JGxY8fSr18/kpKS8PT0pFWrVgBMnDiR4OBgbt26RdWqVenatSsAw4YNIygoiNmzZ/PMM88wadKkjCpZRERyIHt7+zTbtra2lq/NZnOa18xms+XRTT4+PkydOpXr16/j5eV1z77vXuZw9xIJW1tbqz5FRESyqwwLi8HBwQQHB9/ztTVr1ljtq1SpEitXrrTaX7JkSUJDQ9O9PhERkWrVqvHNN98QFxdHqVKl+Prrr6lfvz4ANWrU4MKFC0RERDzwY5vy5ctH6dKl+fbbb/H09GTt2rUZWb6IiEiGyvAb3IiIyNMr2WhkXbsuGdKvw99mCB9VkSJF+PTTTwkICCAlJYUSJUowatQoy+uvvPIKO3fupHTp0g/c5/jx4xk0aBBTpkyhYsWKODk5PXadIiIiWcFgzqHrZe7e+Ud3QxX5y7KFd55Z2ql7VBZXIjlVTEwMlStXzuoystSMGTNo3749Li4ubNq0ibVr1zJ9+vSsLuuJoc+IiEjmedxMpJlFERGRdFSiRAnefPNN7OzsyJ8/f5qZShERkexEYVFERCQd+fn54efnl9VliIiIPLYMfc6iiIiIiIiIZE8KiyIiIiIiImJFYVFERERERESsKCyKiIiIiIiIFYVFERHJMMlGY7bqV0RERP6iu6GKiEiGcbC1xWdl+j/XM6Jdy3Tv82EMHDiQgIAASpYsSc+ePRk5ciTFihXL0ppERETSm2YWRUREHtK+ffswm80AzJs3T0FRRERyJIVFERHJkQICAoiK+mtW08/Pj/3799OpUyd8fX1p2rQpW7ZsAeDMmTN07dqVtm3b0q5dO44dOwbA5MmTad++PS1btsTf359Lly4xd+5cLly4QK9evbh69SpNmjQhLi4Ok8nEyJEjadOmDW3btmXu3LnAnWD55ptv8u6779KyZUvee+89kpOTM/8NEREReUgKiyIikiP5+Piwfv16AGJjY0lKSmLx4sWMHDmS1atXM3LkSKZOnQrA8OHDadmyJevWraNfv37Mnj2bU6dO8fvvv/PVV18RFRXFM888w5o1a+jVqxcuLi7MnTsXZ2dny/mWLVvGuXPnWLNmDStWrGDTpk1s374dgEOHDjF06FAiIyM5e/YsO3fuzPT3Q0RE5GHpmkUREcmRPD09+fTTT7l16xbr1q3D29ub7t27s23bNjZu3Mjhw4eJj48H4MCBA0yaNMlynKenJwADBgxgxYoVnDx5kh9//JEyZcrc93z79u3D19cXW1tbcuXKhZeXF3v27KFJkyaUL1+e4sWLA+Dq6sr169czePQiIiKPTzOLIiKSIzk4ONC4cWO2bt3Kxo0badu2LZ07d+bIkSO4ubnxzjvvWNra2f31u1Oz2cyvv/5KdHQ0b731FiaTiZYtW9KsWTPLdYr3YjKZ0mybzWaM/3/XVkdHR8t+g8Hwr/2IiIg8KRQWRUQkx/Lx8eGLL76gYMGC5MmTh9jYWN5//308PDz45ptvLGGuTp06liWru3fvZsiQIRw4cIB69erRqVMnnnvuObZv325pb2tra/n6Lnd3d8LDwzEajSQkJLB27Vrq16+fuQMWERFJR1qGKiIiGSbZaMyQx1wkG4042Nr+Z7vatWtz8+ZNOnXqRMGCBWnXrh1t2rTBzs4Od3d3EhMTuX37NkOHDiU4OJilS5eSK1cuRo4cSb58+QgICMDLywsANzc34uLiAHj55Zfp1asX8+fPt5yrQ4cOxMbG4uPjQ0pKCl5eXjRv3px9+/al+/hFREQyg8GcQ9fCJCUlER0djZubW5rlPyJPs2UL7/yjvVP39H/unQhATEwMlStXzuoy5Ammz4iISOZ53EykZagiIiIiIiJiRWFRRERERERErCgsioiIiIiIiBWFRREREREREbGisCgiIiIiIiJWFBZFRERERETEisKiiIhkmGSjKUv73bdvH/7+/hlSg4iISE5nl9UFiIhIzuVga0P7VcfSvd/lr1VK9z5FREQkLc0siohIjnblyhV69uxJy5Yteeedd0hOTmbVqlW0bdsWLy8vgoKCiI+PB6BixYqW48LCwggKCgJg3LhxeHt78+qrrzJjxgwA4uPjGTBgAH5+fvj4+LBu3brMH5yIiEgGUlgUEZEc7ezZswwdOpTIyEguXbrEsmXLCAkJITQ0lLVr15IrVy5LALyXM2fOsGPHDtasWcOyZcv49ddfSUpKYvbs2VStWpWwsDCWLFlCSEgIp0+fzsSRiYiIZCwtQxURkRytUqVKlC5dGgBXV1du3rxJ48aNcXZ2BqBDhw4MHDjwvscXK1YMR0dHOnbsSOPGjfn4449xdHRk9+7dJCYmsmrVKgBu377NiRMnLOcSERHJ7hQWRUQkR7Oz++tHncFgIH/+/Ny4ccOyz2w2k5qammbbYDBY9tnZ2bFixQr279/Pjh076NixI6GhoZhMJiZMmEDVqlUBuHTpEgUKFMikUYmIiGQ8LUMVEZGnztatW7l27RoAy5cvp379+gA4Oztz4sQJzGYzW7duBeDnn3/mjTfeoG7dugwYMABXV1dOnjyJu7s7y5YtA+DChQt4e3tz7ty5LBmPiIhIRtDMooiIZJhkoylD7lyabDThYPtov+/MmzcvvXv3xt/fn5SUFKpWrcrw4cMB+Oijj3jnnXcoUqQItWvX5urVq1SpUoUaNWrQtm1bcuXKRa1atfDw8KBevXp88skntG3bFqPRSGBgIGXKlEnPYYqIiGQpg9lsNmd1ERkhKSmJ6Oho3NzccHR0zOpyRJ4Iyxa2BKBT96gsrkRyqpiYGCpXrpzVZcgTTJ8REZHM87iZSMtQRURERERExIrCooiIiIiIiFhRWBQRERERERErCosiIiIiIiJiRWFRRERERERErCgsioiIiIiIiBWFRRERyTBGY8Y8nSmj+hUREZG/2GV1ASIiknPZ2hr4Muxiuvfbza9ouvf5b/bt28eMGTMIDQ1l8ODBdOzYkRdeeOGh+ggKCqJevXr4+fllUJUiIiLpS2FRRETkIYwaNSqrSxAREckUCosiIpJj7du3j5CQEOzt7YmLi6NJkybkzp2bLVu2ADB37lx+/vlnpk2bRmpqKqVKlWLEiBE4Ozuzc+dOxowZg6OjI2XLlrX06e/vT0BAAPXq1WPixIls2bIFW1tbOnToQLdu3di/fz+TJ08mMTGRGzduMHDgQJo1a5ZVb4GIiMgj0zWLIiKSox0+fJjhw4ezatUqlixZQqFChQgLC6NixYp89dVXfPbZZyxYsIDw8HAaNmzIxIkTSU5OJigoiGnTphEWFoaTk5NVvxs3buSHH35g7dq1rFixgrCwMC5evMjixYsZOXIkq1evZuTIkUydOjULRi0iIvL4NLMoIiI5WoUKFXjmmWcAcHZ2pkGDBgCUKFGCrVu3cu7cObp27QqAyWSiQIECHD9+HBcXF1xdXQHw9fW1Cn0HDhzglVdewcHBAQcHByIiIgCYMGEC27ZtY+PGjRw+fJj4+PjMGqqIiEi6UlgUEZEczd7ePs22ra2t5WuTyUStWrUICQkBICkpifj4eM6ePYvZbL7nMXfZ2dlhMBgs23FxcRQqVAh/f3/q169P/fr1adCgAR9//HF6D0lERCRTaBmqiIg8tapVq8aPP/7IyZMnAZg1axbjx4+nYsWKXLp0iWPHjgGwfv16q2Pr1q3Lpk2bSElJISEhgbfffptff/2V2NhY3n//fTw8PPjmm28wGo2ZOiYREZH0oplFERHJMEajOUMec2E0mrG1Nfx3w/9QtGhRRo8ezQcffIDJZKJYsWJMmDABe3t7Jk2aRGBgIHZ2dlSpUsXq2ObNmxMdHY2fnx8mk4muXbtSrVo12rVrR5s2bbCzs8Pd3Z3ExERu37792LWKiIhkNoP57+tscpCkpCSio6Nxc3PD0dExq8sReSIsW9gSgE7do7K4EsmpYmJiqFy5claXIU8wfUZERDLP42YiLUMVERERERERKwqLIiIiIiIiYkVhUURERERERKwoLIqIiIiIiIgVhUURERERERGxorAoIiIiIiIiVhQWRUQkw5hSM+bpTBnV7z9Nnz6d6dOnW+0PCwsjKCgIgJ49e3L+/PlMqUdERCQz2WV1ASIiknPZ2BnYu/BCuvfr3t0l3ft8VPPmzcvqEkRERDKEwqKIiORIXl5eTJkyBVdXVz766CPy5s3L8OHDOXToELNnz6ZOnTpERkZiNBpp2LAhgYGBGAwG5s+fz/Lly3F2diZ//vxUq1YNgPDwcGbPnk3evHkpWbIkuXPnBqBJkyYsWrSI/fv3891333H9+nVOnz7NSy+9xCeffALAZ599RlRUFM7OzhQtWpQmTZrg5+eXVW+NiIjIA1FYFBGRHMnT05M9e/bg6urKL7/8Ytn/3Xff8fLLL7N3715WrlyJwWAgMDCQNWvWUK5cOVatWsXq1asxGAx06NCBatWqcf78eSZOnEh4eDgFCxakd+/elrD4d4cOHWLdunXY2trSqlUrOnXqxJkzZzh48CDr1q0jISEBX19fmjRpkplvhYiIyCNRWBQRkRzJ09OThQsX4u7uzvPPP8/vv//O5cuX2bFjB+XLl+fIkSOW2b3ExERKlCjBpUuX8PT0JE+ePAC0atUKk8nEoUOHqFmzJkWKFAHuzFru3bvX6pw1a9Ykb968AJQuXZrr16+ze/duXnnlFRwcHHBwcKBZs2aZ9A6IiIg8HoVFERHJkWrWrElQUBC7d++mXr16FC5cmI0bN5Kamkq+fPno1q0bPXr0AODGjRvY2try9ddfYzb/dfMcOzs7kpOTMRgMVvvvxdHR0fL13WNsbGwwmUwZNEoREZGMo7uhiohIjmRnZ0e1atUIDQ2lXr16uLu7ExISgqenJ+7u7kRERBAfH09qaip9+/YlKiqKBg0asG3bNm7evElSUhKbN28GoHbt2vz444+cP38ek8nEhg0bHriOF198kU2bNpGcnMytW7fYvn07BoMho4YtIiKSbjSzKCIiGcaUas6QO5eaUs3Y2P134PL09OTAgQO4urpStGhRLl++zMsvv0zNmjU5duwY7du3x2g00qhRI3x9fTEYDHTr1o127dqRP39+SpQoAUCRIkUIDg6me/fu5MqVi+eff/6Ba3355Zc5dOgQvr6+FChQABcXlzQzkCIiIk8qg/nv62ru4/z58xQrVizNvl9//fWhflhmtqSkJKKjo3Fzc9MPZZH/t2xhSwA6dY/K4kokp4qJiaFy5cpZXcYT5dChQ8TGxuLr60tKSgodOnRg9OjRVKpUKatLyxL6jIiIZJ7HzUT/ugz12rVrXLt2jZ49e3L9+nXL9qVLlwgICHjkokVERJ4WZcuWZd26dXh7e+Pn50ebNm2e2qAoIiLZy78uQ/3oo4/YtWsXAPXr1//rIDs7WrZsmbGViYiI5AAFCxZkwYIFWV2GiIjIQ/vXsHj3h9vAgQMZM2bMQ3d+69YtOnbsSEhICKVKlWLgwIEcPHiQXLlyARAQEEDz5s2JiYlh8ODBxMfHU6dOHYYPH46dnR1nz54lMDCQy5cvU7ZsWSZOnGi5nbmIiIiIiIhknAe6G+qYMWM4c+YMP//8M0ePHrX8+TeHDx+mU6dOxMbGWvZFR0ezePFiIiIiiIiIoHnz5gAEBgYydOhQoqKiMJvNLF++HIDhw4fTuXNnNm7ciJubG7NmzXrEYYqIiIiIiMjDeKCwOG3aNFq3bk1AQAD9+vWjX79+vPfee/96zPLlyxk2bBguLnfugpeQkMDZs2cZNGgQXl5eTJs2DZPJxJkzZ0hMTKRGjRoA+Pn5sXHjRlJSUjhw4IBluevd/SIiIiIiIpLxHujRGeHh4WzatMnqjqj/ZtSoUWm2L126hLu7O8OGDSNfvnz07t2blStXUr58eYoWLWppV7RoUc6fP8/Vq1fJmzev5cHHd/c/rOjo6Ic+RiQnql27dprtgwcPZlElkpPZ2dkRHx+f1WXIEyw5OVl//4iIZBMPFBafeeaZhwqK91K6dGlmzpxp2fb39yc8PBxXV9c0Dyc2m80YDAbLf//uUR5irEdniNzbP8OjSHqIiYlJc225OdWM4QGeh/iwMqpfyXgODg5Ur149q8sQEXkq3H10xqN6oLDYoEEDxo8fT9OmTXFycrLsr1q16gOf6Pjx48TGxlqWlZrNZuzs7ChevDgXL160tLt06RIuLi4UKlSImzdvYjQasbW15eLFi5YlrSIikj0Y7Az8OeFUuvdbPPDZdO8zM1SsWJHjx49b7ff39ycgICDNncdFRESy2gOFxbCwMIA01wwaDAa++eabBz6R2Wxm9OjRuLu7kzt3br7++mt8fX0pWbIkjo6OHDx4kNq1axMREYGHhwf29vbUqVOHDRs24OXlRXh4OB4eHg85PBEREREREXkUDxQWt27d+tgnqlSpEr169aJTp06kpqbSokUL2rZtC8DEiRMJDg7m1q1bVK1ala5duwIwbNgwgoKCmD17Ns888wyTJk167DpEROTpsW/fPiZMmIDJZKJkyZLkzp2bEydOYDQa6dmzJ23btiUsLIzvvvuO69evc/r0aV566SU++eQTAObOnUtkZCRGo5GGDRsSGBhInz596NSpE56enkyaNImff/6Z+fPnc+HCBd58803WrVvH5MmT2bNnD9evX8fFxYXJkydTpEgRAIYMGcKRI0dwdnZm9OjRlChRIk3N9zrnv12GsWPHDqZNm0ZqaiqlSpVixIgRODs706RJE7y9vdm5cycJCQmMGzcONzc3Tp06xSeffMK1a9dwcnJiyJAhVKlShaCgIK5du8apU6cIDAwkT548jBw5EltbW2rUqMFvv/3GyJEj6datG1u3bsXGxoZ9+/Yxb9485s+fn2HfQxERyToPFBa/+OKLe+7v0aPHfx7796DZpUsXunTpYtWmUqVKrFy50mp/yZIlCQ0NfZASRURE7ik2NpZt27YxZ84cXFxcGDdunOU5wHevnTt06BDr1q3D1taWVq1a0alTJ86fP090dDQrV67EYDAQGBjImjVr8PT0ZO/evXh6evL999/z559/YjQa+e677/D09OTUqVP8/vvvfPXVV9jY2NC/f3/WrFnDm2++CUDdunUZMWIES5YsYdSoUWmu59+xY8c9z+nj43PPsV25coXPPvuMRYsWUaBAAb766ismTpxouclcwYIFWblyJaGhocyZM4fp06czYMAAhg4dSpUqVfj111/p27cvUVFRlvYhISGkpKTQrFkz5syZQ6VKlRg5ciQAzz77LKVKlWLfvn00aNCA8PBw/Pz8Mux7JyIiWeuBwuIvv/xi+To5OZkDBw7QoEGDDCtKREQkvZQtW5Z8+fKxe/duEhMTWbVqFQC3b9/mxIkTANSsWZO8efMCd27Idv36dfbs2cORI0csYSgxMZESJUrQuXNn+vTpw61bt4A71yEePXqUHTt24O/vz7PPPsuAAQNYsWIFJ0+e5Mcff6RMmTIAODk54e3tDYCPjw9TpkxJU+v9znk/hw8f5ty5c5YVOSaTiQIFClheb9SoEQDly5dn06ZNxMfHEx0dzcCBAy1tbt++zdWrVwGoVq0acOfnfuHChalUqRIA7dq1swTQ1157jTVr1lCjRg327t1rmYUVEZGc54HC4pgxY9Jsnz9/nsGDB2dIQSIiIunp7o3ZTCYTEyZMsNyc7dKlSxQoUIC1a9emuWv23TtyG41GunXrZllFc+PGDWxtbcmTJw8mk4lNmzZRq1YtihQpwt69ezl69Cg1a9YkOjqajz76iO7du9OyZUtsbGwwm80A2Nj89Xjjuzd6+7v7nfN+jEYjtWrVIiQkBLhz17u/P7rk7rjuLmM1mUw4ODgQERFhafPnn39SsGDBNO+Vra0tJpPpnuds1aoVkydPJioqCg8PD91xXEQkB7P57ybWihUrxpkzZ9K7FhERkQzj7u7OsmXLALhw4QLe3t6cO3fuX9tHREQQHx9PampqmuWaHh4ezJ49m3r16uHu7k5oaCjVq1fH1taWAwcOUK9ePTp16sRzzz3H9u3bMRqNwJ1ZvLs3h1u1ahUvvvjiA5/zXqpXr86PP/7IyZMnAZg1axbjx4+/b/t8+fLx3HPPWcLirl277nl5SLly5bhx44blzq1r1661vJYrVy48PDyYNGmSlqCKiORwD33NotlsJjo6msKFC2dYUSIikjOYU80Z8piLR3nOYkBAAJ988glt27bFaDQSGBhImTJl+P777+/ZvkmTJhw7doz27dtjNBpp1KgRvr6+ALz88st88cUX1K5dm9y5c5OSkkLjxo0BaN26NQEBAXh5eQF3nvcbFxcHQP78+dmyZQtTp06lWLFiVit3/u2c91K0aFFGjx7NBx98gMlkolixYkyYMOFf34cJEybwySefMH/+fOzt7Zk8ebLVDXQcHBwYP348AwYMwMbGhrJly6Z5dFabNm344Ycf9LxEEZEczmC+uzbmX/z92gaAQoUK4e/vT/HixTOssMd19wGUbm5uWiIj8v+WLbzznNNO3e8/UyHyOGJiYqhcuXJWlyGPyWQyMXHiRAICAsidOzdffPEF58+fJygoCKPRyOTJkylcuPAD3ejun/QZERHJPI+biR7qmsUzZ86QmprKs89mz4chi4iIZDeJiYl06NDhnq+99957NG3aNN3PaWNjQ8GCBWnXrh329vaULFkyzQ1unJ2dmT17drqfV0REniwPFBZPnTrFu+++y4ULFzCZTDg7OzNnzhxcXV0zuj4REZGnmpOTU5ob0mSWXr160atXL6v94eHhmV6LiIhkjQe6wc2nn37K22+/zYEDBzh48CB9+vRh+PDhGV2biIiIiIiIZJEHCouXL19Oc4H9a6+9Znkmk4iIiIiIiOQ8DxQWjUYj165ds2xfuXIlo+oRERERERGRJ8ADXbP4xhtv0KFDB1555RUMBgMbNmygW7duGV2biIiIiIiIZJEHmln09PQEICUlhd9++43z58/TvHnzDC1MRESyP3Oq6Ynvd/r06UyfPj3d+rt58yZ9+/YF4Pz58/Ts2TPd+gbYt28f/v7+6dqniIjIvTzQzGJQUBBdunSha9euJCUlsWzZMgYNGsS8efMyuj4REcnGDHY2nJ+2I937LfaeR7r3mV6uX79OTEwMAMWKFdPPShERybYeaGbx6tWrdO3aFQBHR0e6d+/OxYsXM7QwERGR9DB37lx8fX3x9vZm/PjxmM1m5s+fT4sWLejQoQNHjhyxtK1YsaLl67CwMIKCggDYvXs33t7eeHl50bt3b27dusWtW7d477336NChA40bN2bQoEGYzWZGjhzJhQsX6Nu3L3FxcTRp0gSAS5cu0bt3b7y8vPD19WXHjjshevr06QQHB+Pv70+TJk0szy+8X/8iIiKZ5YFvcHP+/HnL9qVLl/QDS0REnng7duwgOjqalStXEh4ezvnz55k9ezarVq1i9erVfPHFF/z555//2kdycjIff/wx48aNY+3atVSoUIHVq1ezfft2KleuzNdff01UVBQHDhzg6NGjBAcH4+LiwsyZM9P0M2LECNzd3Vm7di3Tpk1j0KBBXLp0CYDjx4+zYMECVqxYwdy5c7lx48Z9+xcREcksD7QMtXv37rz66qs0atQIg8HA7t276d+/f0bXJiIi8lj27NnDkSNH8PPzAyAxMZHNmzfTuXNn8uTJA0CrVq0wme5/DeTx48cpVqwYlStXBuCjjz6yvHbkyBEWLlzI77//zrVr17h9+zYFCxa8Zz979+5l5MiRAJQuXZrq1atz+PBhAOrXr4+DgwOFCxemYMGC3Lx5k7Zt296zfxERkczyQGGxXbt2uLm5sXfvXmxtbXnrrbeoUKFCRtcmIiLyWIxGI926daNHjx4A3Lhxg0WLFnHz5k1LGzs7O5KTky3bZrMZg8FAamoqAPb29hgMBsvrN2/eJD4+ns2bNxMVFUX79u158cUX+eWXX/511c0/XzObzRiNRuDOJR53GQwGzGYzoaGhD9W/iIhIenugZagAlSpVonv37vj7+ysoiohItuDu7k5ERATx8fGkpqbSt29f8ubNy7Zt27h58yZJSUls3rzZ0t7Z2ZkTJ05gNpvZunUrAGXLluXy5cv8+uuvAMyfP59ly5axa9cuOnTogLe3N0lJSRw7dgyTyYSdnZ0laP6zlpUrVwJw+vRpfvjhB2rUqHHf2u/Xv4iISGZ5oJlFERGRR2FONWXInUvNqSYMdv/9+84mTZpw7Ngx2rdvj9FopFGjRnTr1g17e3vatWtH/vz5KVGihKX9Rx99xDvvvEORIkWoXbs2V69exdHRkQkTJtC/f39SUlIoU6YM48eP58iRI3zyySfMnTuXvHnzUrNmTeLi4qhTpw4lSpTA39+fMWPGWPoePHgwQ4cOJSwsDICRI0fi4uJy39q7det2z/7LlCnzGO+ciIjIgzOYc+ialqSkJKKjo3Fzc0uzvEfkabZsYUsAOnWPyuJKJKeKiYmxXNsnci/6jIiIZJ7HzUQPvAxVREREREREnh4KiyIiIiIiImJFYVFERERERESsKCyKiEi6yqGXwks60GdDRCR7UVgUEZF04+TkxOXLlxUKxIrZbOby5cs4OTlldSkiIvKA9OgMERFJN6VKlSIuLo6LFy9mdSnyBHJycqJUqVJZXYaIiDwghUUREUk39vb2lC1bNqvLEBERkXSgZagiIiIiIiJiRWFRRERERERErCgsioiIiIiIiBWFRREREREREbGisCgiIiIiIiJWFBZFRERERETEisKiiIiIiIiIWFFYFBERERERESsKiyIiIiIiImJFYVFERERERESsKCyKiIiIiIiIFYVFERERERERsaKwKCIiIiIiIlYUFkVERERERMSKwqKIiIiIiIhYUVgUERERERERKwqLIiIiIiIiYkVhUURERERERKwoLIqIiIiIiIgVhUURERERERGxorAoIiIiIiIiVhQWRURERERExIrCooiIiIiIiFhRWBQRERERERErCosiIiIiIiJiRWFRRERERERErCgsioiIiIiIiBWFRREREREREbGisCgiIiIiIiJWFBZFRERERETEisKiiIiIiIiIWFFYFBERERERESsKiyIiIiIiImJFYVFERERERESsKCyKiIiIiIiIFYVFERERERERsaKwKCIiIiIiIlYUFkVERERERMRKhobFW7du0bZtW+Li4gDYvXs3Xl5etGjRgsmTJ1vaxcTE4OfnR8uWLRk8eDCpqakAnD17li5dutCqVSv69OlDfHx8RpYrIiIiIiIi/y/DwuLhw4fp1KkTsbGxACQmJjJo0CBmzZrFhg0biI6O5ttvvwUgMDCQoUOHEhUVhdlsZvny5QAMHz6czp07s3HjRtzc3Jg1a1ZGlSsiIiIiIiJ/k2Fhcfny5QwbNgwXFxcAjhw5wrPPPkvp0qWxs7PDy8uLjRs3cubMGRITE6lRowYAfn5+bNy4kZSUFA4cOEDLli3T7BcREREREZGMZ5dRHY8aNSrN9oULFyhatKhl28XFhfPnz1vtL1q0KOfPn+fq1avkzZsXOzu7NPtFREREREQk42VYWPwnk8mEwWCwbJvNZgwGw3333/3v3/1z+0FER0c/etEiOUjt2rXTbB88eDCLKhERERGR7CDTwmLx4sW5ePGiZfvixYu4uLhY7b906RIuLi4UKlSImzdvYjQasbW1tbR/WG5ubjg6OqbLGERykn+GRxERERHJWZKSkh5r8izTHp1RvXp1Tp48yalTpzAajaxbtw4PDw9KliyJo6OjZZYjIiICDw8P7O3tqVOnDhs2bAAgPDwcDw+PzCpXRERERETkqZZpM4uOjo6MHTuWfv36kZSUhKenJ61atQJg4sSJBAcHc+vWLapWrUrXrl0BGDZsGEFBQcyePZtnnnmGSZMmZVa5IiIiIiIiTzWD2Ww2Z3URGeHulKuWoYr8ZdnCO3cX7tQ9KosrEREREZGM9riZKNOWoYqIiIiIiEj2obAoIiIiIiIiVhQWRURERERExIrCooiIiIiIiFhRWBQRERERERErCosiIiIiIiJiRWFRRERERERErCgsioiIiIiIiBWFRREREREREbGisCgiIiIiIiJWFBZFRERERETEisKiiIiIiIiIWFFYFBERERERESsKiyIiIiIiImJFYVFERERERESsKCyKiIiIiIiIFYVFERERERERsaKwKCIiIiIiIlYUFkVERERERMSKwqKIiIiIiIhYUVgUERERERERKwqLIiIiIiIiYkVhUURERERERKwoLIqIiIiIiIgVhUURERERERGxorAoIiIiIiIiVhQWRURERERExIrCooiIiIiIiFhRWBQRERERERErCosiIiIiIiJiRWFRRERERERErCgsioiIiIiIiBWFRREREREREbGisCgiIiIiIiJWFBZFRERERETEisKiiIiIiIiIWFFYFBERERERESsKiyIiIiIiImJFYVFERERERESsKCyKiIiIiIiIFYVFERERERERsaKwKCIiIiIiIlYUFiXbM5vNDBgwgAULFlj23bhxAy8vL3766ad7HmMymRg/fjxt2rTBy8uLgIAArly5AsDWrVtp0aIFbdu2TXP84MGD2b17d8YORkRERETkCaGwKNnab7/9Rrdu3YiKirLs+/bbb3n99dc5efLkfY9btWoVR48eZfXq1axdu5YyZcowduxYAKZPn87ixYsZOXIk8+bNA+DIkSPcunWLF198MWMHJCIiIiLyhFBYlGxtyZIlvP7667Rq1cqyb9GiRUyYMAEXF5f7Hvf888/Tv39/HBwcAHBzc+Ps2bMAODg4cPv2bW7evIm9vT1ms5kJEyYwYMCAjB2MiIiIiMgTxC6rCxB5HEOHDgVg165dln1/X456PzVr1rR8ff36dWbNmkXHjh0BCAwM5MMPP8TR0ZGRI0eyYsUK3N3dKVGiRDpXLyIiIiLy5FJYlKfaH3/8Qd++falVqxZdunQBoE6dOoSFhQF3guSKFStYvHgxISEhHDx4kAoVKhAYGJiVZYuIiIiIZDgtQ5Wn1t69e+nQoQOvvvoqn376KQaDwarNlClTeOeddzh79ix79uxh3rx5XLt2jT179mRBxSIiIiIimUczi/JUOnr0KAEBAUyaNAkPD497tjl27Bjnzp2jadOmHD9+HDu7O/+72NjYkJCQkJnlioiIiIhkOs0sylNj2bJlDB48GIBJkyZhNpv57LPP8PHxwcfHh759+6ZpP3bsWMtNbSpWrEjhwoVp3rw5ly5dolGjRplev4iIiIhIZjKYzWZzVheREZKSkoiOjsbNzQ1HR8esLkeeEKbUZGzsHKy+flosW9gSgE7do/6jpYiIiIhkd4+bibQMVZ4qNnYOfDevLQCNeq7L4mpERERERJ5cWoYqIiIiIiIiVhQWRURERERExIrCooiIiIiIiFhRWBQRERERERErCosiItlUaGgoLVu2xMfHhw8//JBr165ZtTl+/Dj+/v68+uqr+Pn5ER0dDcAff/yBj48PLVq0YOXKlZb24eHhTJkyJZNGICIiIk8yhUURkWxo7969zJs3jy+//JKIiAg8PDwYOnRomjYJCQm89dZbvP3224SHh/Puu+/y8ccfA7BkyRJ69uzJunXrCAkJAeDWrVssXbqU3r17Z/p4RERE5MmjR2eIiGRDR48e5cUXX6R48eIAtGjRguDgYJKTk3FwuPP80F27dlG6dGk8PT0BaNq0KaVKlQLAwcGB27dvc/v2bWxs7vzecMaMGbz55pvkypUrC0YkIiIiTxrNLIqIZEPVq1dn7969nDlzBoCwsDBSUlLSLEU9efIkRYsWZdCgQfj5+dGjRw+MRiMA/v7+bNiwga5du9K/f39+++03Tpw4QatWrbJiOCIiIvIE0syiiEg2VKdOHfr27UtAQAAGg4HXXnuNggULYm9vb2mTmprKt99+y6JFi6hevTpbtmyhV69ebNu2DRcXFxYuXGhp+/bbbzNw4EC2b9/O0qVLyZs3L0OHDqVgwYKZPzgRERF5ImhmUUQkG7p16xb16tVj9erVhIWF0axZM4A04c7FxQVXV1eqV68OQLNmzTAajZw+fTpNX5GRkbi6uvL8888zZswYpk6diqenZ5owKSIiIk8fhUURkWzowoUL+Pv7c+vWLQBmz55NmzZtMBgMljYeHh7ExcVZ7oB64MABDAaD5bpFuHMTnAULFtCvXz/gzmykjY0NNjY2JCYmZuKIRERE5EmjZagiItlQuXLl6NWrF6+//jomk4natWszdOhQfvrpJ4KDg4mIiKBo0aJMmT6F4cOHk5CQgIODA5OnTsbR0dHST0hICF26dCFv3rwAvPnmm7Rp04b8+fMzderUrBqeiIiIPAEMZrPZnNVFZISkpCSio6Nxc3NL8w8jke/mtQWgUc91WVxJ5lu2sCUAnbpHZXElkpleiehm+TrS58ssrEREREQy0+NmIi1DFREREREREStZEhb9/f1p06YNPj4++Pj4cPjwYXbv3o2XlxctWrRg8uTJlrYxMTH4+fnRsmVLBg8eTGpqalaUnG1s3rwZLy8vfHx86Nq1K3/88cd9227ZsoWaNWtatv/44w98fHxo0aIFK1eutOwPDw9nypQpGVm2iIiIiIg8YTI9LJrNZmJjY4mIiLD8qVixIoMGDWLWrFls2LCB6Ohovv32WwACAwMZOnQoUVFRmM1mli9fntklZxuJiYkEBgYyY8YMIiIiaNKkCSNHjrxn29jYWMaNG5dm35IlS+jZsyfr1q0jJCQEuHPHxaVLl9K7d+8Mr19ERERERJ4cmR4Wf//9d+DOTRS8vb1ZvHgxR44c4dlnn6V06dLY2dnh5eXFxo0bOXPmDImJidSoUQMAPz8/Nm7cmNklZxtGoxGz2czNmzcBiI+Pv+fa5ISEBAIDAwkKCkqz38HBgdu3b3P79m1sbO58NGbMmMGbb75Jrly5Mn4AIiIiIiLyxMj0u6HeuHGDBg0aMGTIEFJSUujatStvv/02RYsWtbRxcXHh/PnzXLhwIc3+okWLcv78+Yc6391bxj8tunfvTocOHcibNy8mk4lPPvmEgwcPpmkza9Ys3N3dSUlJwWg0Wl6vXr06s2bNYt68ebz22musWbOGgwcP0rx5c6s+sqvatWun2c4p43oQT/PYn2b//L6DvvciIiLyYDI9LNasWTPNdXLt2rVj2rRpaf5BYzabMRgMmEymNM8Mu7v/YTxNd0M9fvw4GzZsIDIykjJlyrBo0SLmzJlDRESE5X1bsmQJLi4ufPTRR8TFxWFra5vmvb/7YG+At99+mzFjxhAXF8fSpUvJmzcvQ4cOTfPQ7+zuXv+Qflo8zWN/2ul7LyIi8nS4ezfUR5Xpy1C///579uzZY9k2m82ULFmSixcvWvZdvHgRFxcXihcvnmb/pUuXcHFxydR6s5OdO3dSq1YtypQpA0CXLl04ceIEV69etbRZvXo1P/30Ez4+PvTq1YvExER8fHysZmwjIyNxdXXl+eefZ8yYMUydOhVPT08WLlyYmUMSEREREZEskulh8ebNm4wfP56kpCRu3brF6tWr+fDDDzl58iSnTp3CaDSybt06PDw8KFmyJI6OjpYlUxEREXh4eGR2ydlGlSpVOHDgAJcuXQLu3O20VKlSFCpUyNJm5cqVrFu3joiICObOnYuTkxMREREUK1bM0iYhIYEFCxbQr18/AFJTU7GxscHGxobExMTMHZSIiIiIiGSJTF+G2rhxYw4fPsyrr76KyWSic+fO1KxZk7Fjx9KvXz+SkpLw9PSkVatWAEycOJHg4GBu3bpF1apV6dq1a2aXnG00aNCAt956C39/f+zt7SlQoACzZs3ip59+Ijg4mIiICMypKRjs7P86yGy26ickJIQuXbqQN29e4M7NiNq0aUP+/PmZOnVqZg1HRERERESykMFsvkdayAHurs99mq5ZfFBnZva1fF2y78wsrCRrfDevLQCNeq7L4koy37KFLQHo1D0qiyuRzPRKRDfL15E+X2ZhJSIiIpKZHjcTZfoyVBEREREREXnyKSyKiIiIiIiIFYVFERERERERsaKwKCIiIiIiIlYUFkVERERERMSKwqKIiIiIiIhYUVgUERERERERKwqLIiIiIiIiYkVhUURERERERKwoLIqIiIiIiIgVhUUREcmWjh8/jr+/P6+++ip+fn5ER0dbtYmIiMDb2xsfHx86duzITz/9BMAff/yBj48PLVq0YOXKlZb24eHhTJkyJbOGICIi8kRTWBQRkWwnISGBt956i7fffpvw8HDeffddPv744zRtfv/9dyZMmMD8+fOJiIigT58+9OvXD4AlS5bQs2dP1q1bR0hICAC3bt1i6dKl9O7dO9PHIyIi8iSyy+oCREREHtauXbsoXbo0np6eADRt2pRSpUqlaePg4MDIkSNxcXEBwM3NjUuXLpGcnIyDgwO3b9/m9u3b2Njc+b3pjBkzePPNN8mVK1fmDkZEROQJpZlFERHJdk6ePEnRokUZNGgQfn5+9OjRA6PRmKZNqVKlePnllwEwm82MGTOGJk2a4ODggL+/Pxs2bKBr167079+f3377jRMnTtCqVassGI2IiMiTSTOLIiKS7aSmpvLtt9+yaNEiqlevzpYtW+jVqxfbtm3DwcEhTdvbt28TFBTEn3/+yfz58wFwcXFh4cKFljZvv/02AwcOZPv27SxdupS8efMydOhQChYsmImjEhERebJoZlFERLIdFxcXXF1dqV69OgDNmjXDaDRy+vTpNO3Onj1Lx44dsbW1ZdGiReTPn9+qr8jISFxdXXn++ecZM2YMU6dOxdPTM02YFBEReRopLIqISLbj4eFBXFyc5Q6oBw4cwGAwpLlu8datW/j7+9OiRQsmT56Mk5OTVT8JCQksWLDAcuOb1NRUbGxssLGxITExMXMGIyIi8oTSMlQREcl2ihYtysyZMxk+fDgJCQk4ODgwffp0fvnlF4KDg4mIiGBRaChnz55l8+bNbN68GbPZjMFgYOHChTg7OwMQEhJCly5dyJs3LwBvvvkmbdq0IX/+/EydOjUrhygiIpLlFBZFRCRbqlu3LitWrLDaHxERAcC7ffqwvlgSqf+/f73fB1Zt//e//6XZ7tKlC126dEnvUkVERLIlLUMVERERERERKwqLIiIiIiIiYkVhUURERERERKwoLIqIiIiIiIgVhUURERERERGxorAoIiIiIiIiVhQWRURERERExIrCooiIiIiIiFhRWBQRERERERErCosiIiIiIiJiRWFRRLK1xYsX06ZNG9q2bUufPn24fPmyVZvQ0FBatmyJj48PH374IdeuXQPgjz/+wMfHhxYtWrBy5UpL+/DwcKZMmZJJIxARERF5Miksiki2FR0dzeeff85XX33FunXreO6555g6dWqaNnv37mXevHl8+eWXRERE4OHhwdChQwFYsmQJPXv2ZN26dYSEhABw69Ytli5dSu/evTN9PCIiIiJPEoVFEcm23NzciIqKIl++fCQlJXH+/HkKFiyYps3Ro0d58cUXKV68OAAtWrRg69atJCcn4+DgwO3bt7l9+zY2Nnf+OpwxYwZvvvkmuXLlyuzhiIiIiDxRFBZFJFuzt7dny5YteHh4cODAAfz8/NK8Xr16dfbu3cuZM2cACAsLIyUlhWvXruHv78+GDRvo2rUr/fv357fffuPEiRO0atUqK4YiIiIi8kSxy+oCREQeV7NmzWjWrBnLly/nrbfeYvPmzZaZwjp16tC3b18CAgIwGAy89tprFCxYEHt7e5ydnVm4cKGln7fffpuBAweyfft2li5dSt68eRk6dKjVbKWIiIjI00AziyKSbZ06dYrvv//esv3aa69x9uxZrl+/btl369Yt6tWrx+rVqwkLC6NZs2YAVgEwMjISV1dXnn/+ecaMGcPUqVPx9PRMEyZFREREniYKiyKSbV28eJEPP/yQK1euALB27VrKly+Ps7Ozpc2FCxfw9/fn1q1bAMyePZs2bdpgMBgsbRISEliwYAH9+vUDIDU1FRsbG2xsbEhMTMzEEYmIiIg8ObQMVUSyrTp16vDOO+/QtWtXbG1tcXFxYebMmfz0008EBwcTERFBuXLleOvtN3n99dcxmUzUqlWTYcM+SdNPSEgIXbp0IW/evAC8+eabtGnThvz581vdXVVERETkaaGwKCLZWufOnencuXOafaVLlyYiIsKy3a1rd/50WAbAgI5jrfr43//+l2a7S5cudOnSJQOqFREREck+ctwy1IiICLy9vXn99dcZNmwYR48etWqzefNmvLy88PHxoWvXrvzxxx+AHtAtIiIiIiJyV44Ki7///jsTJkxg/vz5rFixgldffdVqxiAxMZHAwEBmzJhBREQETZo0YeTIkYAe0C0iIiIiInJXjgqLDg4OjBw5EhcXFwDKlSvHpUuXSE5OtrQxGo2YzWZu3rwJQHx8PI6Ojpbj9YBuERERERGRHHbNYqlSpShVqhQAZrOZxYsX8/LLL+Pg4GBpkydPHoYPH07Hjh0pWLAgJpOJZcvuXMvk7+9P//79Wbx4cZoHdAcFBWXJeERERERERLJKjgqLd92+fZv+/ftz/vx5q2ekHT9+nJkzZ7JhwwbKlCnDokWL6NevHxEREbi4uOgB3SIiIiIiIuSwZagAZ8+epWPHjtja2hIcHEz+/PnTvL5z505q1apFmTJlgDt3PTxx4gRXr15N004P6BYRERERkadZjgqLt27dwt/fnxYtWjB+/Pg0y0/vqlKlCgcOHODSpUsAbNmyhVKlSlGoUCFLGz2gW0REREREnnY5ahnqkiVLOHv2LJs3b2bTpk0kJibi5OTEiBEjGDp0KBERETRo0IA3u/fA398fe3t7ChQowMzp09P0owd0i4iIiIjI0y5HhcXevXtbHnGRlJREdHQ0bm5uODo6pnlA9xtd/WkZb7BsF61UKU0/ekC3iIiIyJPFbDYTFBREhQoVeOutt6xeDw0NZfHixTg5OeHq6mq5z8Qff/xBv379SEhIoFevXrRr1w648xzt2NhYPvjgg0weiUj2kaOWoYqIiIhIzvPbb7/RrVs3oqKi/q+9Ow+rovofOP5mx10EUUmtNLfKBTVcUBAkTWVJXHBDMJcWUcs0cc3UjMRyq6+lFCb2bZUwlMoVLRC1zSWXLFc0QUUQBS9w7/n9we/OF+ReIDQT/byex+fhOnNnzpk553PmzJl7xuTylJQUVq9ezUcffcSGDRvw8PBgzpw5gLxHW4hbIZ1FIYQQohJSSjFt2jQ++OADk8uPHTtGcHAwTz/9NIGBgRw6dAiAM2fOEBAQQK9evfjyyy+19ePi4li6dOmdSLoQf9vHH3/MoEGDeOqpp0wu/+233+jatSv169cHoFevXmzfvp28vLx74j3apdX3uLg4AgICtH/e3t489thjXLp0Seq7uGXSWRRCCCEqmbJGWXJzcxk9ejRjxowhLi6OF154gSlTpgAyyiIqpzlz5uDn52d2edu2bUlJSeHcuXMAxMbGkp+fT2ZmJsHBwSQkJDBy5Mhi79E21/G825RV359++mk2bNjAhg0b+PLLL6lbty6zZ8/GyclJ6ru4ZffUbxaFEEKI+4FxlMXFxcXk8qSkJBo1aoSnpycAPXv2pGHDhgD3xCiLEDfr2LEj48ePJywsDAsLCwYMGEDt2rWxsbHBwcGhUr9Hu6z6XtTq1aupU6cOQ4YMAaS+i1snI4tCCCFEJVPWKMvJkyepW7cuM2bMIDAwkFGjRqHX6wEq/SiLEKZcu3YNNzc3vvrqK2JjY/Hx8QEo0QGsjO/RLqu+G2VkZBAdHc2MGTO0/5P6Lm6VjCwKIYQQ95iCggJ27tzJ2rVradu2LVu3bmXcuHHs2LEDZ2fnSj3KIoQp6enphIaGkpCQQPXq1Vm5ciX9+vXDwuJ/s98b36NtLP/32nu0P//8c3r27EmjRo20/5P6Lm6VjCwKIYQQ9xhnZ2eaNm1K27ZtAfDx8UGv13P27Nli61XGUZb7XVkTGyUmJuLn50fv3r2ZOHEi165dA+7NiY0OHjxIQEAAAE2aNGHMmLEMGjSI3r17k5eXx8svTy22vrn3aEdHR98Tr0hLSEggMDDQ7HKp76IipLMohBBC3GM8PDxITU3VZkDdt28fFhYW2u8W4X+jLBMmTAAqzyiLuc5QUTExMfTu3ZuAgAAmT55MZmYmUPk7TGVNdJKRkcH06dNZsWIF3333HY0aNWLx4sXAvTOxUUREhPaOxdatWxd7j/bIkcEMGbuWYc+uo0XHl6hWrfhv8l566SX69++vfR4+fDhbt24lNja22GhcZZSVlcWZM2dwdXU1ubyy1ndx6zeIfH19SUxM1Nb/u/FOOotCCCHEPaDoKEvdunVZumIFr732Gr6+vry+cCErVqzAzs5OW78yjrKU1hkyupfft1fW6yN++OEHWrduzUMPPQTA0KFDiY+PRyklE53cY4rWd4BTJ05Tt25dbGxsADAUqGLrV8b6Lm7PDaLY2Fji4uKAisU7+c2iEEIIUUlFRERof988ytK1UycWBj0NQNzAkheDL730UrHPw4cPv+svGk11hgICAnj11Ve136aZet/erFmz7on37Rk7vUlJSSaXX7hwQcs3QP369bl27RrXr18nODiYV155hXXr1hWb6CQ8PPyOpF3cutLqe1vXNswf/jEpa9IB6BzqXOy7lbG+i7Jnwi0tJhrjXW5urhYfKxLvZGRRCCGEEJVCaZ0ho3v5fXtlMRgMxSZ0MbK0tNQmOvn666/x8fHhjTfe0CY6GTduXLHHdYUQd4eyZsIt6wZRQkICo0ePZtiwYZw4caJC8U5GFoUQQghRKZTWGTK6l9+3V5YGDRqwf/9+7XNaWhq1atWiatWqxdYrOtHJ+PHjiYuLY/PmzaxZs4YXX3zxDqdaCFFR5blBpNPpOHToEJGRkcyYMeNvxzsZWRRCCCFEpdCgQQPS09O1z6Y6Q/fy+/bK0q1bN/bv38+pU6cA+PTTT+nZs2exdWSiE1HZlGdSq3Xr1tGvXz98fX15/vnnuXz5MlD5J7UqS3liIhT+lrtJkyYVinfSWRRCCCFEpVCezlB6ejrBwcHaBWVp79u7FzpMRSc6cXR0ZN6C15k4cSJ9+vTh6LFjTJs2rdj6MtGJqEzKM6nVoUOH+PDDD/n000/ZuHEjDz30EMuWLQMq/6RWZSnvDaKNGzfy/PPPA38/3sljqEIIIYSoFBwdHXnjjTeYOHEi+fn5NG7cmDfffJODBw8ya9YsNmzYQJMmTXhmzBgGDRqEwWDAtX175r76arHtmOsw1axZU7vIvJuVNtGJj7cXq640wB5YPaBlie/KRCeiMinPpFaPP/443333HTY2Nuh0OtLS0rTXBFX2Sa1MKRrvHB0dWfj/N4jy8/Np1KgRixYtKrZ+VFQUvXr1qnC8k86iEEIIISoNT09PPD09i/1f7dq1i3WYQkeO5Kuq9QCIGNi7xDakwyRE5VDaBC7Gzg+AjY0NW7duZebMmdja2jJx4kSAe2YW4NJuEPXw9qLVISsA6k30KPHdCRMmaO/chb8f76SzKIQQQgghhLjrlGdSKyMfHx98fHz4/PPPGT16NFu2bNEmeTG61ya1uhPkN4tCCCGEEEKIu055JnA5ffo0P/74o/Z5wIABnD9/nqysrGLbuhcntboTpLMohBBCCCGEuOuUZwKXixcvMnnyZDIyMgCIj4+nWbNmODg4aOvcS5Na3WmV4jHU+Ph4Vq5cSUFBASEhIfK7AiGEEEIIIe5x5ZnUqmPHjjw37jlGjhyJlZUVznWdeffdd4ttp7JPavVvuus7i2lpaSxZsoTY2FhsbW0ZMmQInTp14pFHHvm3kyaEEEIIIYT4B5VnUqthI4bh/Zc7APWnPlhiGzKpVcXd9Z3F5ORkOnfurP3wtHfv3nz77beEhYWV+j2lFAB5eXkmlxfY2mh/63S625PYSqLA7n+zR91veQewsK0N3J95t7apDdyfebe3rg3cn3mvbVVD+/t+y39tKzvt7/st7wC1rQvbuvsx77WsC39pcz/mvaa1Abg/825jVaD9fd/l3+Y+zjtQYK8H7tO82xVOAmQq78a+kLFv9HdZqIp+8w55//33ycnJ0e4IfPHFFxw4cID58+eX+r3s7Gx+//33O5FEIYQQQgghhLhrNW/enBo1apS94k3u+pHFm6fMVUqZnEL3ZtWqVaN58+bY2NiUa30hhBBCCCGEuJcopcjPz6datWoV+v5d31msX79+selwL168iLOzc5nfs7S0rFDvWQghhBBCCCHuFfb29hX+7l3/6oyuXbuye/duMjIyyM3NZfPmzXh4ePzbyRJCCCGEEEKIe9pdP7JYr149XnrpJUaOHEl+fj4DBw6kTZs2/3ayhBBCCCGEEOKedtdPcCOEEEIIIYQQ4s676x9DFUIIIYQQQghx50lnUQghhBBCCCFECdJZFEIIIYQQQghRgnQWhRBCCCGEEEKUIJ1FIYQQQgghhBAlSGfxPrdixQpWrFgBQIsWLUpdNzY2lvDw8Fve57Jly9i2bdstb+efFBwcrP1d1nGpqPDwcGJjY80uN7ffzz//nI0bN/4jaboVe/bs0Y7bzJkzOXjwYIl1ysozwPTp0zl37hwAY8eOJS0tTVt28+e7jbe3N6mpqf92MgDT5yM7O5vx48fflm2W1+2uP5988gmffPLJbd3m3W7Hjh1ER0ff0ja2bdvGsmXLblOK7m6lxZC7TUXq1P2oPO1LWcrT/vxbil6LFVX0uutuL8vmmGsDgoOD2bNnzx1OTcWYOz8VVbQtTktLY+zYsbdt23D748pd/55Fce+ZNGnSv52EMu3du/ffToJZP//8M25ubv92Mkr1+uuvV/i7e/bs0YLo6tWriy27+bMoH+P5SE1N5ciRI/9yam7N0KFD/+0k3HGHDh265W307NmTnj173obU3P1KiyGi8ruV9qUyk7J878jKytLa4nr16t3151Y6ixWklGLx4sVs3boVKysrgoKCaNWqFUuWLOHGjRtcvXqV6dOn4+PjQ3h4OJmZmZw+fZqpU6fi7e1d4f1euHCBKVOmkJOTg6WlJbNmzWLy5Mn069ePpKQkrK2teeGFF/jwww85ffo006ZNo2/fvvz+++/Mnz+fnJwcMjIyGDduXIUuuk6fPs3w4cPJysqiR48evPzyy5w7d46RI0eyfft2AO3uy3PPPceMGTM4fvw4AMOGDWPw4MGEh4fj5uaGm5sbYWFhNGvWjCNHjuDo6MiyZcuoXbs2u3btYvny5RQUFNCwYUPmz5+Pg4MDb775JklJSVhaWuLj40NYWBi7d+8mMjISgFq1avHWW29Rp06dcufpvffe4+uvv8bKygp3d3fy8/MBGDRoEF988QUAc+bM4ddff9Xy9+CDD3LgwAHeeOMNbty4gYODA6+99hqNGjUiODiYWrVqcfz4cZYuXUqrVq2AwjITERFBYmIizs7O6PV63NzciIuL46OPPsJgMPDYY4/x6quvYmdnB8Ds2bM5cOAADg4OLFy4kFOnTrF9+3ZSUlKoW7cu3bt3N5mnzMxMZs6cyYkTJ7C1tSU8PJwuXbqwY8cOli5disFgoFGjRsybNw8nJye8vb3x9/fnhx9+IDc3lzfffJPHH3+c6OhovvrqKywtLWnTpg3z5s3DYDCwcOFCdu/ejYWFBf7+/owbN67Y/oODgwkLC8PNza1Enp2cnBg1ahSpqamkpaVhZ2dHjRo1qF69OleuXCEjI4OgoCCcnZ35/fffeeihh1i+fLk2otSwYUMCAwO5ePEi27dv58qVKzRo0AC9Xk/dunXJzc1FKUWzZs148803TR6f2NhYEhMTuXz5MhcvXsTLy4vw8HD27t3LO++8Q0xMDECxsjpmzBgcHBywt7fnvffe47XXXuOnn37CxsaGF154gb59+wLw7rvvcuTIEXJzc1m0aBFt27Zl7969JmNDfHw8UVFRWFlZ0bBhQyIjI7G1tSU4OJj9+/cD4OrqisFgoHbt2lqZunjxosn68cMPP/DGG29gZ2fHww8/XOJ8REdHk56ezvjx43n33XfN1on4+HhWrlyJhYUFrVu3Zv78+WRkZLBo0SKOHz9OmzZtqFKlCq6urnh7e/Phhx9y7tw5qlevTseOHUlLS0On03Hq1CkAnn76aZycnBgwYAAxMTFcuHCBiIgI3NzcOH36NHPnziUzMxN7e3tmz57No48+ajZtxvgyYcIE3N3d6dmzJwcOHDC7/eDgYFq2bMmPP/6ITqdjxowZdOvWrURcrlOnDq+//jo6nQ4HBwfmzZtHbm4uU6dOJT4+HoDt27fzxRdfsHLlSlatWsU333yDXq+nW7duTJ06lXPnzjF+/HiaNGnCH3/8waOPPoqrqytfffUVWVlZvPvuuzRt2rTU2NG6dWt++uknzp8/j6OjI9WqVeOXX37B1taWo0eP8tdffwGwatUqDh48WKI+79+/ny+++IL33nsPgJiYGE6fPs2jjz7K3r17iYiIMFvff//9d8LDw9Hr9XTs2JFdu3axZcsWs+fiVoSFheHn50fv3r0BCAwMJDw83GQ9OXfuHNOnTycjIwN7e3sWLFhAy5YtWbJkCbt37yYrKwtnZ2eWLFlCbGws6enpjBs3jo8//pgBAwawdu1aXFxcTMatPXv28P7772Nvb8+ff/5JixYtWLx4Mba2tv9Ivk3JyMhg7NixnDlzhocffpjly5cTHx9PdHQ0FhYWPPbYY8yePZtq1arRokULjh07BhTGMeM5NdU2Xr9+nXnz5nH8+HH0ej1jx47F19f3juULCjvu7733HjY2NqSmpuLt7U3VqlXZunUrUFiODx8+XKF45ubmVuI6LCQkxGy8/af4+fmxdOlSmjZtyssvv0z16tV57bXX+OWXX1i5ciUdO3YsESssLCyIiori888/x8HBgZo1a9KmTRsA4uLiWLlyJdWrV+eBBx6gatWqQOGTK2vXrmXv3r18//33ZGVlcfbsWdzd3Zk7dy4Ab731Fhs2bCA7OxsrKysaN25Ms2bNSpSB2NhYs9swFduef/55hg4diqenJ2+//TaHDx8mKiqK9PR0nnnmGTZu3GiyPjo5OQElr2VcXFyKHUNT+7SwsDB7zM1dI5qLbebaGWM7sH//fqpVqwbAtWvXqFevHvb29hw5coQmTZpw4sQJxowZAxSOlHbv3p2oqKhidTA5OZmIiAiUUri4uPDWW28BMGPGDNLS0khPT6dLly68/vrrLFiwQGuLp0+frl1DX7p0iZkzZ3L+/Hmsra156aWX8PDwYMWKFaSlpXH69GnOnTvHoEGDeP7557l27ZrJ7d92SlRIQkKCGjJkiNLpdOratWvK399fhYSEqD/++EMppVRycrLy9fVVSik1bdo0NW3atNuy3xUrVqjVq1crpZTauXOnioqKUl5eXmrNmjVKKaXCw8PV0KFDVX5+vtqzZ48KCAhQSim1YMEClZycrJRS6syZM6pdu3ZKKaWWL1+uli9frpRSqnnz5qXue/369apbt27q8uXLSqfTqSFDhqgtW7aos2fPKi8vL2094zb37Nmjxo4dq5RS6sKFC2rq1Kna8Vi/fr06e/asatGihfrtt9+UUkqFhYWptWvXqsuXLyt/f3+VmZmplFLqk08+UTNmzFCpqamqb9++SimlcnJy1KRJk9SNGzfUiBEj1P79+5VSSq1atUp9//335T6eiYmJatCgQSonJ0fl5+er5557Tq1bt67YsWjevLn65ptvlFJKRUREqIiICKXT6ZSfn586d+6cUkqpXbt2qZCQEKWUUiNGjNCOaVHffPONGjFihMrLy1OXL19W7u7uat26dWro0KHqxo0bSimlFi9erN59911tvxs2bFBKKbVu3Tr1wgsvFDt+pZk7d66KiIhQSil19OhRNXjwYHXp0iXVrVs3dfbsWaWUUqtXr1YTJkxQSinl5eWloqOjlVJKrV27VoWFhamCggLVqVMnlZeXp/R6vQoPD1cXLlzQ0lJQUKBycnLUgAED1I4dO1RKSooaMWKEdgxSUlJM5jkyMlK1a9dOjRkzRl27dk21a9dODRo0SH3wwQcqPDxcPfHEE2rIkCEqNzdXeXl5qXnz5qnhw4erF154QfXo0UMdP35c9ejRQw0ePFglJyertm3bKn9/f7Vt2zbVu3dv1bZtW3X16tVSj8/69etV165d1cWLF5VOp1NBQUHqu+++K5aHosf67Nmzqnnz5sWO3aRJk5Rer1fp6emqb9++SqfTKS8vLxUVFaWUUiomJkY7vhMmTDAZG7y9vdWlS5eUUoVl6/Dhw+qtt95Sbm5uKicnR129elV17NhRubu7a2XKXP3Q6XTK3d1d28+MGTNKnI+b66opFy5cUF26dFF//fWXUkqpKVOmqC1btqioqCjt3B05ckS1a9dOBQQEqMmTJ6tHH31UXbx4USmlVI8ePdQzzzyjlCosw8a6NGLECDV58mSllFKxsbFaeQ4KCtJiwPHjx1WvXr1KTd/NMWvLli2lbn/EiBEqPDxcKaXU4cOHlbu7u9LpdMXisvHcGeNIQkKCCgwMVEop5efnp44dO6aUUmry5MkqISFB7dy5U02YMEEVFBQovV6vJk+erOLi4orFNL1er3x8fNTixYuVUoWx+/XXXy8zdixYsEAppdTKlStVy5Yt1fnz59Vbb72lHnvsMfXJJ58opQrj/IoVK0zW57y8POXu7q6Vj6CgILV//361fv16Lb+m6rtSSvXv318lJiYqpZSKjo4us6zcis2bN2v14+TJk6pv375m68nYsWPVunXrlFKFMXvixInq1KlTKiwsTOn1eqWUUlOnTlUffPCBlj/jcTH+XVrcateunfrrr7+UXq9XAwYMUNu2bfvH8n0z4/7PnDmj7X/NmjXKx8dHZWRkKKWKx/OibZPxnJprGyMjI9VHH32klFIqOztb9evXT505c+aO5c2YP1dXV3X+/HmVk5Oj2rVrV6IcVzSemboOS09PN1uOytN2VkRkZKSKiYlRSinl6+ur7W/ZsmXq448/NhkrDhw4oJ566il17do1df36deXr66uWL1+uLly4oNzd3dXFixdVfn6+euaZZ4rV27Nnz6r169crT09PlZ2drXJycpSHh4c6evSo2rZtmxo6dKj64YcfVPv27ZWnp6caO3asyTJgbhvmYtt///tfrQwOHTpUeXl5qYKCAvXll1+qRYsWlVofzV3LGM+juX2aY64NNB4jU7HNXDszbdo0FRoaqiZMmKByc3NV9+7d1ZgxY9S7776rOnbsqIYOHaquX7+u2rZtq13DNm/eXG3atEkp9b86qNPpVJcuXdThw4eVUoXXcmvXrlXx8fHqP//5j1KqsJ3x8fFRBw8eLNYWF/174sSJ6sMPP1RKFV6rG8vC8uXL1cCBA5VOp1OXLl1S7dq1U1lZWWa3f/O1zK2SkcUK2rdvH3369MHW1hZbW1s2bNiATqdjx44dfPvtt+zfv5/r169r6xvvGN2qLl26MGHCBI4cOYKnpycjRozg448/xsPDAwAXFxecnZ2xtrbGxcWFq1evAoUjJN9//z3vv/8+v//+Ozk5ORXav7e3tzZq16dPH/bu3UvLli1NrtusWTNOnjzJ6NGj8fDw4JVXXimxjqOjozaK0KxZM7Kysti/fz9//fUXI0eOBMBgMFCrVi3q1auHnZ0dQ4YMwcvLiylTpmBnZ0fPnj0JCwvDx8eHnj174u7uXu78pKSk0K9fP6pUqQLAgAEDiIuLK7Ge8a7kI488wo8//sipU6c4e/Yszz//vLbOtWvXtL9Nne+9e/fSq1cvbGxsqFOnDh4eHiilOH36NIMHDwYgPz9fOx729vb4+/sDEBAQwNKlS8udr3379rF48WKg8C7YZ599xo4dO2jTpg0NGzYEICgoiFWrVmnfMY5SNmvWjM2bN2NlZYWrqysDBw6kZ8+ejBo1inr16rFnzx769++PlZUVVapUwc/Pj927d5scMTeVZ2OaXn31VTZu3IilpSUXL14kJycHFxcXDAYDM2bMYNOmTWRlZZGSkkJOTg6hoaEcOXIEe3t7atSoQZ06dbC0tKR58+b069ePPXv24OLiQkFBATVq1CjzGPXs2VO769m3b19SUlK0UQ5THB0dtWO3b98+Bg8ejKWlJXXr1mXTpk3aekXLynfffQdAZGSkydjg5eXF0KFD8fHxoXfv3rRq1Yrp06djMBgYMmQIAHXq1EGn02llylz9OHbsGM7OzjRt2hSA/v37V+g3ar/88gvt27enfv36WtqNoqOjcXBwYM2aNRQUFNCoUSNyc3Np2LChdiwzMjKKHX9r68Jm5oEHHqBDhw4AWmy6fv06hw4dYvr06dr6OTk5XLlyBQcHh3Kl11imTG3fyFi/WrVqRd26dbWRGeMxPXXqVLE7+3369GHOnDlkZ2fj7+/Ppk2baNy4Mfv27WPhwoUsXbqUAwcOEBgYCMCNGzdwcXGhQ4cOODk5aXW4fv36dOnSRUtTampqmbHDWA8feOABrK2tadCgATY2Ntjb2xfb1vbt203WZxsbG5588kk2b96Mu7s7mZmZtGnThj/++KPYcbu5vmdmZnLu3Dk8PT0BtBG5f4qnpyfz5s3j2rVrbNy4EX9/f0JDQ03Wk3379vH2229r3zOmcdq0aXzxxRecPHmSX3/9lcaNG5vdX2lxq1mzZlp5b9q0KVlZWf9Yvk1p2bIljRo10vafnZ2Nl5eXVgeCgoKK1ZGbmWsbk5OTuXHjBuvXrwcK69bx48e1fd0pzZs3p0GDBgA4ODiUKMcVjWemrsPAfLz9p3h6erJmzRo6d+7MI488wokTJ7h8+TK7du2iWbNmJmPFpUuX8PT01EaznnrqKQwGA7/88guurq5aPPXz8yMlJaXEPl1dXalevToAjRo1Iisri+TkZPr06YO1tTVNmjTB1dWVrVu3kpqaWqIMmNvG7t27TaZ32LBh2kgWFLbhv/32G7t27SI4OJgHH3zQbH0s61rG3D7NMdcGGt0c20prZ6Dwqa8DBw4QEBBAVlYWZ86cYc+ePTz11FP89ddfVK1alW7dunHs2DFyc3MBSjzSf+zYMerVq6c9Sfbyyy9ryw4cOMCaNWs4ceIEmZmZ5OTkULt2bZN5S0lJYcGCBdo5adu2rfaUUadOnbC1tcXR0ZHatWuTnZ2Nr6+vye3fbtJZrCBra+tiQ+SpqalMmjSJTp060alTJ7p06cKUKVO05fb29rdlvx06dGDTpk0kJiaSkJDAV199BYCNjU2xtN3sxRdfpGbNmnh5edG3b98KT5BSdNsGg0E7Dkop7f8LCgqwtrbGwcGBTZs2kZSUxM6dO+nfv3+xi2pAe9wS0Laj1+tp37699hiVTqfj+vXrWFtb88UXX7B371527drFkCFDiImJITQ0FC8vL3bs2EFkZCQHDhwodiFWGoPBUOL/CgoKzObbmEaDwUDDhg21xkmv13Pp0iVtfVPn++bjZG1tjV6vp0+fPsyaNQuA69evo9frAbC0/N/8U0opk+fVnJvL559//lkir0qpYnk1noui3/vPf/7Dr7/+yq5duxgzZgyLFy82uR1jmsuTZ4C8vDxGjx5NaGgo9vb2dOvWTVtPr9czYcIEbVmvXr20cl50n8Z02NnZaWmwsLAo93GysrLS/jYYDFhZWZVIr/GRZCh+Tm8+vqdPn9YuhozbLbp82LBhJmPDrFmzOHr0KDt37mTq1KmEhYUB4Obmpj0mevToUaZPn67t31z9OH/+fLG0F83f33Fz3jIyMoDCx4T279+Pvb09zz//PMnJyQBUqVKlxL6Kloeiy25ez2AwFLvIg8JH7c01pKYUfVzQXJ5vPtfGMmI8pqbigLFM+fn5ERISQsuWLenWrRt2dnbo9XpCQkIYNWoUAFevXsXKyoorV66UeHzRVJ5Lix2m6qGpbRU918bPxvocEBDAsmXLyMrKws/Pz+QxuXk/VlZWJbb5T7K1tcXLy4vt27fz7bff8v7775utJ0XrtFKKP//8kxs3bvDyyy8TGhpK7969sbS0LDX9pcUtU+3QnVQ0fxYWFtSsWbPYzY6bY7VSCgsLC+3/zLWNBoOByMhIHnvsMQAuXbpU7KL6Til6fQIl62NF45mp67A6deoQHBxs9lrsn+Dq6kp4eDjJycm4ubnh6OjIt99+q924NBUrPvvssxJtY15entk282amyqylpaVWzovGNlNlID4+3uz1l6n0VqtWDYPBwObNm2nfvj1OTk6kpKTw22+/4erqyqFDh8zWx7KuZczt0xxzbeDNx8ZYNspqZywtLQkJCaFLly6Eh4ezdu1a1q5dy+nTp7X1W7ZsSXJysnYD2BjnjXXQxsamWFnMzs7m+vXrbNmyhe+++47BgwfTtWtXfv/991Lji6m4XlqciomJ+VvbryiZDbWCnnjiCTZv3kx+fj65ubmMHj2a48ePM2nSJDw8PNi2bZvZC+hbsWjRIr7++mv69+/PnDlzOHz4cLm+l5SUxMSJE/Hx8WHXrl0AFUrfzp07uXr1KjqdjoSEBLp27UrNmjXJzMwkIyODvLw8vv/+e6Bw9r2pU6fSo0cPZs2aRdWqVbXf25Smbdu2/Prrr5w8eRIo7LAsWrSIw4cPM2LECJ544gmmTZtG06ZNOXnyJIMGDeL69euEhoYSGhpa7mMC0LlzZzZt2sSNGzcoKChg/fr1dO7cGSsrK5OdRqMmTZqQlZXFjz/+CMD69evLbJC6dOnCN998Q15eHllZWdpx2rJlC5cvX0Ypxdy5c/noo4+Awjtfxllj169fT9euXYHCRrOsc9exY0etY/7nn38yduxY7Q6VcbbOzz77jE6dOpndRkZGBn379qV58+ZMmjQJd3d3jh07RufOnYmLi0Ov15Obm0t8fLzZ7ZjL89WrV3Fzc2Po0KFYW1uTkpKi5Sk/Px8XFxdCQ0OxtbUlKSkJJycn4uLiUEpx48YNsrOzuXLlCgaDAb1eX2oazPn+++/Jzs5Gp9OxadMmPDw8cHBw4OzZs+h0OjIzM/npp59MfveJJ54gISEBpRSXL19mxIgR5OXlmVw3MzOTU6dOlYgNBQUF9OrVCwcHB5599lkCAgI4cuQIHh4eJCcnk5mZSXZ2NkFBQZw9e1bbnrn60aJFCy5dusTRo0cBStyYgcILj9LKNUDr1q359ddfuXjxIgALFy5k27ZtJCUl0a9fPxwdHTl58iRpaWlao3ThwgUyMzMBcHJyKvabYZ1OZ3ZfNWrU4KGHHtIa8aSkJIYPH15q+ioiISEBgIMHD3L16lWaN29ebHmTJk3IzMzkwIED2vouLi7Url2bevXq0aBBA1atWqXdHe/cuTMbNmzg+vXrFBQUMH78eO0ioiwViR2mOnJt2rQxW5/btWtHeno6GzZs0NJclho1atCoUSN27twJoP1O858UEBBAdHQ0tWvXplq1aibrCRSPZ8nJycyePZt9+/ZpMeShhx4iMTFRW99UjPw7cetusH37dq1Off7551paHRwcOH78OEopbZ4Ac21j586dtZmD09PT8ff3L1cbfCe1adOmwvHs5uuwMWPG8Mcff5gtR/8Ua2tr2rRpQ0xMDG5ubnTu3Jn33nsPT09Ps7HCOIeAsQ0y/ja4Q4cO/Prrr6SlpWEwGLTYVR5du3Zl8+bNFBQUoNfrSUxMpGnTpn+rDJQW2zw8PFi5cqWWx5iYGNq2bYuVlVWp9dHctUx59mmKuTbQnLLamaZNm7Jhwwbq169PVlYWo0aNonr16iQmJlJQUIBOpyMxMZEHH3yQt99+mxo1apSogw8//DCXL1/WnuCIiorik08+ISkpiaCgIPz9/dHpdBw9elS7YWmqLe7cuTNffvklAGfPnuXnn3+mXbt2ZvNmbvu3m4wsVtCTTz7JoUOHCAwMxGAwEBISwunTp+nXrx/W1tZ07tyZGzdu3Pbh4ODgYF5++WViY2OxsrLizTffZN68eWV+b8KECQwbNgw7OztatmzJAw88UKEp/ps0acK4ceO4evUqvr6+dOvWDYAxY8YwcOBA6tevT+vWrYHCwLJ582b69euHnZ0d/v7+5ZpGv27duixcuJAXX3wRg8FAvXr1iIyMxMHBgXbt2uHr60uVKlVo3749Hh4eVKlShfDwcKytralatao2hF8eXl5eHDlyhAEDBlBQUEC3bt0YMWIEP/30EwEBAWan2ba1tWXZsmXahBjVq1c3O5mKkY+PDwcPHsTX1xcnJyeaNm1KjRo1CAsLIyQkBIPBQKtWrbTJYmrWrMnWrVtZtmwZ9erV44033gAKGwRjwHrqqadM7mvixInMmjULf39/rK2tWbRoEU5OTsybN4+wsDCtQ1baD6Hr1KlDUFAQAwcOpEqVKjz88MMMGDAAGxsbTp06RUBAAPn5+fj5+fHkk0+anALbVJ6h8JHOo0eP4ufnx6VLl/Dy8iI1NZUHH3yQZs2a8dtvv/Hkk0+Snp5O+/btOXfuHPXr12fHjh2MGzeO/v37k52dzcyZM7l8+TJjx47lySef5NNPPy31HNycv7Fjx3LlyhX8/f21R1c8PT3p169fsccabzZs2DAWLFigXYjPnj1be5znZrVr12bgwIElYkNeXh4TJ07kmWeewc7ODkdHRyIiInB0dOTnn3+me/fuKKVo3759seBvrn7Y2Njw9ttvM3XqVKytrU1OEuPo6IiLiwvBwcHaJD43q1evHjNnzmT06NEYDAbatWtHYGAgVapUISIigmvXrrFu3Toef/xxcnJyqFWrFs2bNyc4OJj8/HxatmxJZmamdmyMj1mZExkZydy5c4mKisLGxoYlS5aUOrFBRZw9e5b+/fsDsGTJkhJ3rW1tbVmyZAnz588nNzeXWrVqsWTJEm15QEAAS5Ys0WYh9vb25ujRowwePBi9Xk/37t3p37+/9rqG0lQkdjzxxBO88847fPXVV0yYMAGgzPrcp08ffvjhh7/1yOGiRYuYMWMGS5cupUWLFrftiRhzOnToQHZ2NkOHDjVbT3JycpgzZw6zZs3iv//9L1WqVGHBggVa7DSOnD7++ONam9ajRw/GjRtHVFSUtq+goKByx61/W/Xq1Xn22We1OvXYY4/x2muvAYWPtz333HM4OTnRoUMHrly5wqOPPmqybXRzc2Pu3Ln4+vqi1+uZOnVqqY/q/htuJZ7dfB02cuRI2rRpY7Yc/ZM8PT3Zt28fTZs2pW7duly+fJkePXrg6upqMlZYWFgQEhLCwIEDqVmzpvbYpZOTE7NmzSI0NJQqVarwyCOPlDsNPXr04JdffmHWrFlcvXqVVq1a0a9fP5KTk0uUAePNqpuZi23G7UdHR9OhQweqVq1Kfn4+Xl5eQOFPOczVR3PXMuXZpynmykxpSmtnWrVqhYODA8OHD0cpxblz59iwYQONGzfmyJEjjBgxAhcXF+zt7dHpdEyYMKFEHbSzsyMyMpJXXnmF/Px8GjduzKJFizhw4ABz585l1apVVK9eHVdXV1JTU+nYsaPWFhc9HjNnzmTOnDnateeCBQtwdnY2m6+QkBCT27/d9dxC3ennLYQQogIMBoM2Uvl3Zrs1pegMZuLeZpw58W4eRbpbvPPOOwwePBhnZ2c2b95MfHz8bX23mBDin/PLL79w6tQp+vfvT35+PkFBQSxcuNDsvBKiOIPBwOLFiwkLC6Nq1apER0eTlpamzRC9ZMkSHB0dtcdl7ycysiiKSUhI4P333ze5rOjz3uLft2bNmhK/5QNwdna+69/Z83fl5eXRq1cvnnjiiXJ3FEsryyEhIbczeZXOjRs3CAoKMrls4sSJ//r7+O6nsn03cXFx4ZlnnsHa2pqaNWvet++zE6Iyevjhh3nnnXeIjo5GKcXTTz9daTuK/0YbZWlpqT3hYGNjwwMPPKDFwAEDBuDg4MDKlStv+34rAxlZFEIIIYQQQghRgkxwI4QQQgghhBCiBOksCiGEEEIIIYQoQTqLQgghhBBCCCFKkM6iEEIIIYQQQogSpLMohBBCCCGEEKIEeXWGEEII8f/27NnD4sWLcXFx4cSJE9jb2xMREcHq1atp1qwZo0ePBiA8PFz77O3tTZs2bTh27BiTJ0/mjTfeoF+/fiQlJZGdnc2oUaMYNmwYAJ999hkxMTFYWlri5OTE7Nmzefjhh/nxxx+JiIjAYDAA8Oyzz9K7d2/y8vJYvHgx+/btQ6/X8+ijjzJr1iyqV6/+rx0jIYQQ9w8ZWRRCCCGKOHToEMHBwcTHxxMYGMjUqVPL/E6zZs345ptvePLJJwHIyspi/fr1xMTEsHz5co4dO8bu3buJiopi7dq1fP311/j6+jJ+/HiUUqxYsYJRo0YRGxvLwoULSUlJAWDVqlVYWVkRGxvL119/jbOzM4sXL/5H8y+EEEIYyciiEEIIUUTLli3p2LEjUPgy5nnz5uHs7Fzqd4zrGw0bNgwLCwvq169P9+7dSUpK4tKlS/Tt25c6deoAEBgYyOuvv05qaip9+vRh3rx5bN++na5duzJ58mQAEhMTyc7OJjk5GYD8/HwcHR1vd5aFEEIIk6SzKIQQQhRhZWVV4v8cHBxQSmmf8/Pziy2vWrVqsc/W1v9rXg0GA5aWltojpkUppSgoKGDIkCF4eXmRlJTE999/zzvvvMO3336LwWBgxowZeHp6AnD9+nV0Ot0t5U8IIYQoL3kMVQghhCji6NGjHD16FCj8jaGrqysODg4cOnQIgLS0NPbu3VvqNuLi4gA4f/48SUlJeHh40L17dxISEsjIyABg/fr11K5dmwcffJAhQ4Zw5MgRAgMDmT9/PlevXuXixYt069aNjz/+mLy8PAwGA7Nnz+btt9/+5zIvhBBCFCEji0IIIUQRTk5OLF26lHPnzlGnTh0WLVqElZUVU6ZMoXfv3jRs2JDOnTuXuo3U1FQCAwO5ceMGs2bNokmTJjRp0oTQ0FBCQkIwGAzUqVOH999/H0tLS6ZMmcLChQtZunQpFhYWhIWF0bBhQ1544QXefPNN+vfvj16vp1WrVoSHh9+hIyGEEOJ+Z6GKPlcjhBBC3Mf27NnD/Pnz2bhxY4W34e3tzbJly2jduvVtTJkQQghx58ljqEIIIYQQQgghSpCRRSGEEEIIIYQQJcjIohBCCCGEEEKIEqSzKIQQQgghhBCiBOksCiGEEEIIIYQoQTqLQgghhBBCCCFKkM6iEEIIIYQQQogS/g8dw9GrsbHw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449713" y="5491108"/>
            <a:ext cx="9340554" cy="1200329"/>
          </a:xfrm>
          <a:prstGeom prst="rect">
            <a:avLst/>
          </a:prstGeom>
          <a:noFill/>
        </p:spPr>
        <p:txBody>
          <a:bodyPr wrap="square" rtlCol="0">
            <a:spAutoFit/>
          </a:bodyPr>
          <a:lstStyle/>
          <a:p>
            <a:r>
              <a:rPr lang="en-US" dirty="0" smtClean="0"/>
              <a:t>Debt Consolidation is the top reason for loans.</a:t>
            </a:r>
          </a:p>
          <a:p>
            <a:r>
              <a:rPr lang="en-US" dirty="0" smtClean="0"/>
              <a:t>Top 5 loan purpose for Charged Off applicants – </a:t>
            </a:r>
          </a:p>
          <a:p>
            <a:r>
              <a:rPr lang="en-US" dirty="0" smtClean="0"/>
              <a:t>Debt Consolidation(49.6%), Other(11%) , </a:t>
            </a:r>
            <a:r>
              <a:rPr lang="en-US" dirty="0" err="1" smtClean="0"/>
              <a:t>CreditCard</a:t>
            </a:r>
            <a:r>
              <a:rPr lang="en-US" dirty="0" smtClean="0"/>
              <a:t>(9.7%), Small Business(8.5%), Home improvement(6.1%)</a:t>
            </a:r>
            <a:endParaRPr lang="en-US" dirty="0"/>
          </a:p>
        </p:txBody>
      </p:sp>
      <p:pic>
        <p:nvPicPr>
          <p:cNvPr id="4" name="Content Placeholder 3"/>
          <p:cNvPicPr>
            <a:picLocks noGrp="1" noChangeAspect="1"/>
          </p:cNvPicPr>
          <p:nvPr>
            <p:ph idx="1"/>
          </p:nvPr>
        </p:nvPicPr>
        <p:blipFill>
          <a:blip r:embed="rId2"/>
          <a:stretch>
            <a:fillRect/>
          </a:stretch>
        </p:blipFill>
        <p:spPr>
          <a:xfrm>
            <a:off x="1011218" y="1616509"/>
            <a:ext cx="4475181" cy="3754307"/>
          </a:xfrm>
          <a:prstGeom prst="rect">
            <a:avLst/>
          </a:prstGeom>
        </p:spPr>
      </p:pic>
      <p:pic>
        <p:nvPicPr>
          <p:cNvPr id="9" name="Picture 8"/>
          <p:cNvPicPr>
            <a:picLocks noChangeAspect="1"/>
          </p:cNvPicPr>
          <p:nvPr/>
        </p:nvPicPr>
        <p:blipFill>
          <a:blip r:embed="rId3"/>
          <a:stretch>
            <a:fillRect/>
          </a:stretch>
        </p:blipFill>
        <p:spPr>
          <a:xfrm>
            <a:off x="5583218" y="1556171"/>
            <a:ext cx="5056095" cy="3814645"/>
          </a:xfrm>
          <a:prstGeom prst="rect">
            <a:avLst/>
          </a:prstGeom>
        </p:spPr>
      </p:pic>
    </p:spTree>
    <p:extLst>
      <p:ext uri="{BB962C8B-B14F-4D97-AF65-F5344CB8AC3E}">
        <p14:creationId xmlns:p14="http://schemas.microsoft.com/office/powerpoint/2010/main" val="139468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b="1" dirty="0" smtClean="0"/>
              <a:t>Univariate Analysis – Grade Frequency plot</a:t>
            </a:r>
            <a:endParaRPr lang="en-IN" sz="2800" dirty="0"/>
          </a:p>
        </p:txBody>
      </p:sp>
      <p:sp>
        <p:nvSpPr>
          <p:cNvPr id="6" name="AutoShape 4" descr="data:image/png;base64,iVBORw0KGgoAAAANSUhEUgAAA4sAAAH3CAYAAAASbMrwAAAAOXRFWHRTb2Z0d2FyZQBNYXRwbG90bGliIHZlcnNpb24zLjMuMCwgaHR0cHM6Ly9tYXRwbG90bGliLm9yZy86wFpkAAAACXBIWXMAAAsTAAALEwEAmpwYAACng0lEQVR4nOzdd1yV5f/H8ddhu8WB5iolN7kHlkJuU4Egc4ajUjOx+lYoKmrmHrkHrjJxlAPBhaipmdvMNAzNSkzU3BOZ55zfH/48RUfLwRB8Px8PH3Hf57qv+3MdTuKb67rv22A2m82IiIiIiIiI/I1NVhcgIiIiIiIiTx6FRREREREREbGisCgiIiIiIiJWFBZFRERERETEisKiiIiIiIiIWFFYFBERERERESsKiyIimWz69OlUrFiRsLCwrC7lsdwdxz//VK1alfr16+Pv709ERERWl/lECwsLo0WLFri5ufHiiy8SGxuboecLCgqy+n5VrlyZmjVr0rp1a8aMGcP58+cf+zyXL1+mb9++1K5dmxo1ajBs2LB0qP7ewsLCqFixIgsXLkyzf+fOnRw5ciTDzisi8jSwy+oCREQke2vatCmVK1e2bKempnLlyhUiIyPp378/v//+O//73/+ysMIn02+//cbgwYPJmzcvnTt3xsbGhhIlSmTKuX19fSlZsiRw5/t169YtDh8+zMKFC1m9ejULFizghRdeeOT+R40axZYtW2jQoAHVqlWjWrVq6VX6A1m6dCnDhw9n5syZmXpeEZGcRmFRREQeS7NmzfDz87Pa/9Zbb+Hr68u8efNo3769JZzIHTExMZhMJjp37pzpYdrX15f69etb7V++fDlDhgzhnXfeYcOGDRQoUOCR+j969Ci2trbMnTsXBweHxy33oV2+fDnTzykikhNpGaqIiGSI5557jqZNm2I0Gtm5c2dWl/PESU5OBsDZ2TmLK/lL+/bt6dSpE5cuXeLLL7985H5SUlLInTt3lgRFERFJPwqLIiJPuJs3bzJ+/HiaNWtmubbto48+4uTJk1Ztr1y5wrhx43jllVeoXr061atXp02bNoSEhJCammppt2/fPst1kytXrsTLy4sXXngBDw8Pxo0bR0JCQrrUXqxYMQCuXbsG3P/6MgB/f38qVqzIjRs30tS4dOlSPvzwQ6pVq0bDhg05ePCg5XrJ48ePM3LkSNzd3alduzbdu3fn4MGDVn0nJycTEhJC69atcXNzo379+vTp04effvrJqu3OnTvp1q0bDRo0oHr16nh5eTFnzhxLuPu7yMhIOnbsSM2aNalVqxbdunVj7969//m+NGnShIEDBwIwZswYKlasyPTp0y2v79q1ix49elCrVi2qVauGr68vS5YswWQypemnYsWKBAUFERISQp06dahTp84939uH8dZbbwGwfv16q9f+a7x3v79nzpzh5s2blusi7zpz5gzDhg2jWbNmvPDCC9SsWRM/Pz+WLVuW5jx3v79btmyxqqFJkybUqVPnvvX7+/szY8YMAPr27Zvm/A8yBvj3zx5AaGgofn5+lj46d+5MZGTkfWsSEcmutAxVROQJdvXqVTp16sTJkyepUaMGTZs25fTp02zYsIHt27fz+eefU716deBOqGzfvj3nzp2jSZMmNGvWjCtXrrB582YmT57M9evXGTBgQJr+Fy9ezC+//EKLFi1o1KgRmzdv5vPPP+fGjRuMGjXqsev/448/gL9C46OYOXMmuXPn5o033uDXX3+lSpUq7N69G4CBAwdy+vRpvLy8iI+PZ+PGjXTr1o2QkBAaNmwIQFJSEj169ODgwYNUqFDBMnO2ZcsWvvvuO6ZMmUKzZs0A+P7773nnnXdwdnamdevWODo6snv3biZNmsSpU6cYPXq0pa6pU6cya9YsSpYsia+vLwaDgY0bN9KjRw/Gjh2Lj4/PfcfUtWtX9u/fzzfffEPDhg2pUaMG9erVA+4EkZEjR5IvXz6aN29O7ty5+e677/j000/5/vvvmTRpEgaDwdLXd999x+bNm/H19eXSpUuWz8OjKl26NC4uLsTGxnLlyhUKFSr0wOOtXLkyAQEBfPnllyQlJdGrVy9Lv3FxcbRr146EhASaN2/OM888w/nz54mKiuKTTz7BaDTyxhtvPFbtcGeJLcD+/ftp3bo15cqVs7z2sN+ze3325s6dy2effUbVqlXp2LEjKSkpbNy4kQ8++ICkpCReffXVxx6DiMgTwywiIplq2rRp5goVKphXrVr1n20HDhxorlChgnny5Mlp9m/fvt1csWJFc4sWLcypqalms9lsnjNnjrlChQrm5cuXp2l79uxZs5ubm/mll16y7Nu7d6+5QoUK5sqVK5t/+OEHy/4bN26Y3d3dzS+88II5Pj7+scZx5MgRc5UqVczVqlUzX7582Ww2m82rVq0yV6hQwfzFF19YtX/jjTfMFSpUMF+/fj1NjdWrVzdfuHDhnueuVauW+dSpU5b9P/74o7lKlSrmpk2bWt6XGTNmmCtUqGAOCgoyp6SkWNr+9NNP5mrVqpnr1KljvnnzptlsNpv79etnrlChgvmPP/6wtEtOTjb7+PiYK1eubL5x44bZbDabDx8+bK5YsaL5jTfeMN++fdvS9sqVK+bmzZubq1evbhnz/dzrvfjjjz/MVapUMb/88stpaoiPjzd37drVXKFCBfPq1ast+ytUqGCuUKGC+ZtvvvnXc901YMAAc4UKFcx79+7913avvfaauUKFCuZjx4490ngbN25srl27dpo+hwwZYq5QoYJ5165dafYfPnzYXKFCBXOHDh0s++5+fzdv3mxV2z/7vtf7eK/jH2YM//bZq1evnrlZs2ZpPkvnzp0zu7m5mf38/O7xboqIZF9ahioi8oRKTk5m/fr1lCxZkvfeey/Na56enrRo0YLY2Fi+//57ABo2bMjw4cOtZjaeeeYZSpcuzZUrV6zOUbduXWrWrGnZzpcvHzVr1iQpKYlz5849UJ1btmxh+vTplj+TJ0/mvffeo0uXLqSmptK/f3/L7NSjqF27NkWLFr3na2+88QZlypSxbFevXp3WrVtz+vRpfvzxRwBWr15Nrly5GDx4MHZ2fy2ocXNzo3Pnzty4cYNNmzYBWJZ5/n0pq729PfPmzWPfvn3ky5cPgJUrV2I2m+nfvz+5cuWytHV2dqZnz54kJCQ80rLENWvWkJqaSt++fSldurRlf+7cuQkODgZg1apVaY5xcnLC09Pzoc/1b+5ea3jr1i0gfcbr7e3NqFGjePHFF9Psr1atGk5OThl+U5pHGcO9Pntms5krV66kWQZevHhxIiMjWbp0aYaOQUQks2kZqojIE+rkyZMkJiZSq1YtbGysf7dXu3ZtoqKiOHbsGPXr16dKlSpUqVKF+Ph4Dh8+zKlTp4iNjeWnn37i1KlTGI1Gqz6ee+45q313A1FKSsoD1fnNN9/wzTffWLbt7e0pWLAgL730El26dLEsB31U/3YX1btLN/+uWrVqrFmzhmPHjlGxYkVOnz5NrVq1yJs3r1Xb2rVr8/nnn3Ps2DEAXn/9dbZs2cKAAQOYPXs2jRo1wsPDA3d39zQ3azl69CgAmzZtYvv27Wn6/PPPP4E7dzt9WHfrqFu3rtVr5cuXJ3/+/JY2dxUvXhxbW9uHPte/iY+PByBPnjxA+oz37jWV165dIyYmhj/++IOTJ0/y448/kpSUdM/PZ3p6lDHc67PXoUMH5s6di7e3t+U6X09Pz8d61IiIyJNKYVFE5Al1d1bnbnj7JxcXFwASExOBO9fmTZo0ia+//tpyg5pixYpRt25dnJ2duXjxolUf97pb5d3r4cxm8wPVOWbMmHs+OiO9ODo63ve1e10LWaRIEeDO+3c39Dzoe+jp6cmiRYtYsGABu3fvJjQ0lNDQUAoWLEhAQAD+/v7AnetDAebOnXvf2q5fv/5fQ7PyIN/zU6dOpdnn5OT00Of5N2azmbNnz2IwGCxhKT3Ge/36dcaMGcO6detISUmx9O/u7s7PP/+cfgO4j0cZw70+ex9++CHPPvssX331FUeOHOHw4cNMnz6dsmXLMmzYMBo0aJC+hYuIZCGFRRGRJ9TdWZ0LFy7c8/W7dw0tWLAgAGPHjmXp0qW0bNmSLl26ULFiRctrr7zyyj3DYmb7+41Z/ulR7sB6N+T93d1Q4Ozs/NDvIdyZraxXrx63b9/m+++/Z/v27axevZqRI0dSpkwZPD09yZ07N7a2thw+fBh7e/uHrvt+/l7vvZbuXr9+PU2tGeGXX37hxo0bVKhQwRJa02O8gYGBfPvtt3Ts2BEfHx8qVKhgme1du3Ztmrb/9guLR71Tb3p9zwwGA+3ataNdu3ZcvnyZ3bt3s3nzZjZt2kSfPn3YunXrYy27FhF5kuiaRRGRJ1S5cuVwdHTkyJEj93xsw4EDBwB4/vnnAVi3bh2FCxdm6tSp1K9f3xIqEhMTOXv2LPDgs4UZ5e4/0u/O+N1lNps5ffr0Q/d3r0dfHDp0CLizHDVv3ryUKlWKkydP3vOazX++h19++SVTpkwB7oQLDw8Phg4dyrBhw4C/rmWsWLEiRqPxnksvDx06xMSJEy3Xkj6MSpUqAdzz2FOnTnHx4kXKly//0P0+jCVLlgDg5eVl2fe4471x4wbffvstbm5uDB8+PM2y4Li4OJKSktJ8Nu/3Oblx44blMSz/5l6/lEiP79nVq1eZPn06q1evBqBw4cJ4eXkxbdo0/Pz8SEhIyJRZUhGRzKKwKCLyhHJwcKBNmzZcuHCBadOmpXltx44dREZG8uyzz1KrVi3gzpK5pKQky2wZgNFoZNSoUZYZuAe9DjGj3H2MwXfffZfmGrWlS5c+UAj4pwULFqSZNfzhhx9Yu3YtVatWtQQvX19fEhMTGT16dJpnTR49epTFixeTP39+mjRpAtx5xmJISIjl5jh3nTlzBoASJUpY+gQYPXq0Zeko3FlG+sknnzBv3rxHugbPx8cHOzs7QkJC0oTn27dv8+mnn1raZJQ1a9awfPlyXFxc6Ny5s2X/447X3t4eGxsbbty4keYXH4mJiYwYMQJI+9m8+zn557WFISEhVs+avJe7NzL6+7nS43uWJ08eFi1axOTJk60+r3d/IXP3MyIikhNoGaqISBaZO3euZYbin7p06UKrVq0IDAzkhx9+YN68eRw4cICaNWty+vRptm7dSp48eZgwYYJlFsXLy4vPP/+c1157jWbNmpGamsrOnTs5efIkhQoV4sqVK1y7ds1ynV5WqFKlClWrVuXQoUN07tyZunXr8ssvv7Bnzx6qV6/O4cOHH6q/mzdv4uvrS/Pmzbl16xZRUVE4OTlZAghAz5492blzJ2vXruX48eO4u7tz+fJltmzZgtlsZvLkyZZZrn79+rFv3z66du1Kq1atKFasGL/++ivbtm3D1dUVb29vANzd3fH39yc0NJQ2bdrg6emJg4MDW7Zs4dy5c3Ts2JH69es/9PtTunRpBgwYwKhRo/D19aVZs2bkzp2bHTt2cPr0adq0aZMuz/FbvXo1+/fvB+78QuHGjRv8+OOPHD16lIIFCzJz5sw0NwR63PHmypWL5s2bExUVxeuvv85LL73E7du32bZtG5cuXaJAgQLcvHkTk8mEjY0Nnp6euLi4EBkZyc2bN6lUqRKHDh3ixIkTVKhQ4T/v1Hv3WtbZs2cTExNDQEBAunzPHBwceO+99xg5ciRt27alefPmODk5ceDAAX766Sd8fHzSPNdRRCS7U1gUEckiJ0+eTHP7/b9r2rQpAIUKFWL58uWEhIQQFRXF4sWLKVSoEK+++ip9+vRJ89iI//3vf+TJk4c1a9awdOlSChUqhKurK8HBwfz222+MHj2ab7/9ltdffz1Txnc/c+bM4bPPPmPbtm0cP34cNzc3vvzySyIjIx86LA4dOpT9+/ezfv16bGxsaNy4Me+//z6urq6WNo6OjixcuJAFCxawdu1ali1bRv78+WncuDG9e/emSpUqlrbVqlVj8eLFzJ49m71793LlyhVcXFzo2rUrffr0IXfu3Ja2wcHBvPDCCyxbtow1a9Zga2tL2bJl6devn2UW61F07dqV5557jgULFrBp0ybMZjOurq707t2bdu3aPXK/f/f3X1IYDAZy5crFs88+S8+ePenevbvlJkF/97jjHT16NMWLF2fLli0sXryYokWL8sILL9CrVy/WrVvHl19+yb59+2jQoAEODg6EhoYyceJE9uzZw6FDh6hTpw7Lli1j0qRJ/xkWW7duzbfffsv27dtZunQpvr6+lCtXLl2+Z/7+/hQuXJhFixaxYcMGEhISeO655xg4cCBvvPHGA/UhIpJdGMxZfQGLiIjIQ5o+fTozZsxg5syZNGvWLKvLERERyZF0zaKIiIiIiIhYUVgUERERERERKwqLIiIiIiIiYiXHXrNoMpmIj4/H3t7+Xx8CLSIiIiIikhOZzWZSUlLIkycPNjYPP0+YY++GGh8fzy+//JLVZYiIiIiIiGSpChUqkC9fvoc+LseGRXt7e+DOG+Pg4JDF1YiIiIiIiGSu5ORkfvnlF0s2elg5NizeXXrq4OCAo6NjFlcjIiIiIiKSNR71sjzd4EZERERERESsKCyKiIiIiIiIFYVFERERERERsZJjr1kUEZHMl5KSQlxcHImJiVldijyBnJycKFWq1CPfaEFERDKXwqKIiKSbuLg48uXLx3PPPadn3EoaZrOZy5cvExcXR9myZbO6HBEReQBahioiIukmMTGRwoULKyiKFYPBQOHChTXrLCKSjSgsiohIulJQlPvRZ0NEJHtRWBQRERERERErCosiIiIiIiJiRWFRRERERERErOhuqCIiIv9v3759TJw4kRIlSvD777/j5OTE2LFjmTdvHuXLl+ett94CICgoyLLdpEkTqlWrxvHjx/nwww8ZM2YMbdq0YdeuXdy8eZMePXrQuXNnAL7++mtCQ0OxsbGhSJEiDBkyhLJly/L9998zduxYTCYTAL1796Zly5YkJyczceJEDhw4gNFopEqVKgQHB5M3b94se49EROTpoZlFkWxsy5Yt1KxZE4Br167xwQcf0LJlS3x9fQkNDb3nMYmJiQwcOJC2bdvSpk0bBg4caLk74VdffUWzZs3w8/Pj9OnTlmN69uzJb7/9lvEDEnkCREdH4+/vz9q1a/Hz8yMwMPA/jylfvjyRkZE0b94cgOvXr7Nq1SpCQ0OZNm0ax48fZ8+ePcyfP59FixaxZs0a2rZtS9++fTGbzUyfPp0ePXoQFhbG6NGj2bt3LwBz587F1taWsLAw1qxZg4uLCxMnTszQ8YuIiNylsCiSTcXGxjJu3DjL9pgxY8idOzcbNmzg66+/ZseOHWzbts3quNmzZ2M0GlmzZg1r1qwhKSmJOXPmAHf+Ybp+/Xreeustli5dCkBkZCTPP/88rq6umTMwkSxWqVIl6tSpA8Brr71GTEwM165d+9dj7ra/q3PnzhgMBooXL06jRo3YtWsX3333Ha1bt6ZQoUIA+Pn5cf78eeLi4njllVf49NNP+eijjzh69CgffvghANu3b2fr1q28+uqr+Pj4sGXLFv3iRkREMo2WoYpkQwkJCQQGBhIUFMTHH38MwNGjRxkyZAi2trbY2try8ssvExUVRePGjdMcW7duXUqWLImNzZ3fFVWuXJlff/0VAHt7exISErh586bl688//5wvvvgicwcokoVsbW2t9jk7O2M2my3bKSkpaV7PnTt3mm07u79+vJpMJmxsbCxLTP/ObDaTmppKx44dady4sSVUzpgxg40bN2IymRg0aBCenp4AxMfHk5SU9FjjExEReVCaWRTJhoYOHUqHDh2oWLGiZV+1atWIiIggJSWF+Ph4oqKiuHjxotWxDRs2pGzZsgCcOXOGL7/8klatWgHw4Ycf4u/vz+bNm+natSshISF06dJF10fJU+XYsWMcO3YMuHONYc2aNXF2diY6OhqA8+fPs3///n/tIzw8HICzZ8+ya9cuPDw8aNSoERs2bODKlSsArFq1ioIFC/Lss8/SsWNHYmJi8PPzY8SIEdy4cYOLFy/SsGFDlixZQnJyMiaTiSFDhjBp0qSMG7yIiMjfaGZRJJtZsmQJdnZ2tGvXjri4OMv+oKAgxo0bh6+vL0WKFOGll17i0KFD9+0nOjqagIAA3njjDcvsY8uWLWnZsiUAf/zxBz/++CPvv/8+o0aNIjY2lhdffJEePXpk7ABFsliRIkWYMmUKZ86coVChQowfPx5bW1s+/vhjWrZsSalSpXB3d//XPuLi4vDz8yMxMZHg4GDKlStHuXLl6N69O926dcNkMlGoUCHmzJmDjY0NH3/8MaNHj2bKlCkYDAYCAgIoVaoU7777ruX/a6PRSOXKlQkKCsqkd0JERJ52BvPf19XkIElJSURHR+Pm5oajo2NWlyOSbtq1a0diYiK2trakpKRw8uRJKlSowOzZs8mdOzcFCxYEICQkhCtXrjBo0CCrPtavX8/w4cMZMmQIXl5e9zxPnz596NevH1euXGHDhg2MGjWKN998k08++YRnn302I4co2VhMTAyVK1fO6jIe2b59+xgxYgTr1q175D6aNGnC1KlTeeGFF9Kxspwju39GRESyk8fNRJpZFMlmVq5cafk6Li4OLy8vIiIimDRpErdu3WLo0KFcunSJFStWMHnyZKvjt27dysiRI1mwYMF9/zG7bds2ihUrRpUqVdi6dSt2dnYYDAYMBoPlzqkiIiIikrMpLIrkEL169aJ///60bdsWs9nMe++9R7Vq1QCYOnUqZpORD/73IePGjcNsNhMcHGw5tlatWgwbNgyA5ORkZs2axbx58wAs10w1b96cBg0apLlOUiSnqV+//mPNKsKdX8iIiIjkBFqGKvIUWbbwzvWInbpHZXElklNpiaH8F31GREQyz+NmIt0NVURERERERKwoLIqIiIiIiIgVhUURERERERGxorAoIiIZxpxqzFb9ioiIyF90N1QREckwBjtbLs5enO79Fu3zRrr3KSIiImlpZlFERERERESsaGZRRERyLLPZzMSJE9myZQu2trZ06NCBypUrM3nyZBITE7lx4wYDBw6kWbNmBAUFce3aNU6dOkVgYCBNmjTJ6vJFRESylMKiiIjkWBs3buSHH35g7dq1pKSk0LlzZ5ydnRk5ciSurq7s2bOH0aNH06xZMwAKFixISEhIFlctIiLyZFBYFBGRHOvAgQO88sorODg44ODgQEREBElJSWzbto2NGzdy+PBh4uPjLe2rVauWhdWKiIg8WXTNooiI5Fh2dnYYDAbLdlxcHJ07d+bIkSO4ubnxzjvvpGnv5OSU2SWKiIg8sRQWRUQkx6pbty6bNm0iJSWFhIQE3nrrLU6cOMH777+Ph4cH33zzDUajHsMhIiJyL1qGKiIiGcacasyQx1yYU40Y7Gz/s13z5s2Jjo7Gz88Pk8lEt27dOHXqFG3atMHOzg53d3cSExO5fft2utcoIiKS3RnMZrM5q4vICElJSURHR+Pm5oajo2NWlyPyRFi2sCUAnbpHZXElklPFxMRQuXLlrC5DnmD6jIiIZJ7HzURahioiIiIiIiJWFBZFRERERETEisKiiIiIiIiIWFFYFBERERERESsKiyIiIiIiImJFYVFERERERESsKCyKiEiGMaemZKt+RURE5C92WV2AiIjkXAY7e87M7Jvu/ZbsOzPd+/wv06dPB6Bfv35UrFiR48eP37dtWFgY+/fvZ+zYsY91zqlTp+Lm5kbTpk0fqx8REZFHobAoIiLyhHr//fezugQREXmKKSyKiEiO9Oeff/Lxxx9z+/ZtbGxsCA4O5sMPP6RNmzbs2rULOzs73n33XT7//HNOnTrFgAEDaN26Nb/88gsjRozg9u3bXLlyhV69etGpU6eHPv+pU6fo0qUL169f5+WXX+ajjz7izJkzdO3ala1btwJ/zVa+8847DBo0iBMnTgDQuXNn2rdvT1BQEPXq1aNevXoEBARQvnx5YmJiKFy4MFOnTqVgwYLs2LGDadOmkZqaSqlSpRgxYgTOzs6MGzeOXbt2YWNjQ7NmzQgICGDPnj1MmDABgAIFCvDZZ59RqFChdHrHRUQkp9E1iyIikiOtXLmSl19+mbCwMN577z0OHjwIQJEiRQgLC8PV1ZW5c+fy+eefM2HCBObOnQvAihUrePfdd1m1ahWLFi1i/Pjxj3T+uLg4pk+fTlhYGAcPHuSbb765b9tDhw5x/fp1wsPDmTNnDt9//71Vm2PHjtGjRw/WrVtH/vz5Wbt2LVeuXOGzzz5jwYIFhIeH07BhQyZOnMiZM2fYsWMHa9asYdmyZfz6668kJSUxa9YsPvnkE8LCwnjxxRf5+eefH2lsIiLydNDMooiI5EgNGjSgX79+xMTE4OnpyRtvvMGSJUvw8PAAoESJEri4uGBnZ0eJEiW4ceMGAEFBQXz33XfMmTOHX375hdu3bz/S+Zs0aWKZtXvllVfYv38/lSpVumfb8uXLc/LkSd566y08PDzo37+/VZvChQtTpUoVS/vr169z+PBhzp07R9euXQEwmUwUKFCAYsWK4ejoSMeOHWncuDEff/wxjo6ONG3alICAAJo1a0bTpk156aWXHmlsIiLydFBYFBGRHKl27dqsX7+e7du3s2HDBlavXg2Avb29pY2dnfWPwQ8++ID8+fPTuHFjWrduzbp16x7p/H/v22QyYWdnh8FgwGw2W/anpqZiZ2eHs7Mz69evZ9euXXz77bf4+vqyfv36NP05Ojpavr7bj9FopFatWoSEhACQlJREfHw8dnZ2rFixgv3797Njxw46duxIaGgo3bt3p3Hjxmzbto0JEyZw5MgR+vTp80jjExGRnE9hUUREMow5NSVD7lxqTk3BYGf/r23Gjx9PsWLF6NatG/Xr18fX15c8efL8Z9+7du0iMjKSYsWKsWTJEgCMRuND1/jtt9/y/vvv4+joyIYNG3jvvffInz8/165d48qVK+TNm5fvvvuOxo0b880337BmzRqmTJlCo0aN2LNnD+fOnfvPc1SvXp3g4GBOnjxJ2bJlmTVrFufPn6dr166MGDGC0NBQGjRowM8//8zJkyfp378/w4cPp3v37hQsWPBfl8aKiIgoLIqISIb5r0CXkf36+/vz0UcfERYWhq2tLePGjePTTz/9z+P69etH586dcXR0pFKlSpQsWZK4uLiHrrFcuXL06tWLGzdu0LZtWxo2bAjA22+/Tbt27ShevDgvvPACAB4eHmzatIk2bdrg6OiIt7c3FStW/M9zFC1alNGjR/PBBx9gMpkoVqwYEyZMwNnZmRo1atC2bVty5cpFrVq18PDwIFeuXAQFBWFnZ0fu3LkZOXLkQ49LRESeHgbz39fD5CBJSUlER0fj5uaWZumOyNNs2cKWAHTqHpXFlUhOFRMTQ+XKlbO6DHmC6TMiIpJ5HjcTaWZRRETkEWzYsIE5c+bc87WIiIhMrkZERCT9KSyKiIg8gtatW9O6deusLkNERCTD6DmLIiIiIiIiYkVhUURERERERKwoLIqIiIiIiIgVhUUREckwptTkbNWviIiI/CVDb3AzY8YMIiMjAfD09KR///4MHDiQgwcPkitXLgACAgJo3rw5MTExDB48mPj4eOrUqcPw4cOxs7Pj7NmzBAYGcvnyZcqWLcvEiRMf6KHKIiKS9WzsHPhuXtt077dRz3WPdby/vz+hoaEAVKxYkePHj6dHWSIiIjlKhs0s7t69m507d7J69WrCw8M5evQomzdvJjo6msWLFxMREUFERATNmzcHIDAwkKFDhxIVFYXZbGb58uUADB8+nM6dO7Nx40bc3NyYNWtWRpUsIiJPif3792d1CSIiIk+8DAuLRYsWJSgoCAcHB+zt7XF1deXs2bOcPXuWQYMG4eXlxbRp0zCZTJw5c4bExERq1KgBgJ+fHxs3biQlJYUDBw7QsmXLNPtFREQeVEhICK1bt8bLy4uxY8cyYsQIAF5//XVLm6FDh+Lt7Y23tzenTp0C4MiRI3Tq1AlfX1/efPNNTp8+DdyZlQwICKBly5bExMRk/oBEREQySYYtQy1fvrzl69jYWCIjI1myZAn79+9n2LBh5MuXj969e7Ny5UrKly9P0aJFLe2LFi3K+fPnuXr1Knnz5sXOzi7N/ocRHR2dPgMSyeZq166dZvvgwYNZVInkZHZ2dsTHx1u2M/Kygb+f53527drF5s2bWbRoEfb29gQGBuLu7g7AwoULLX3Url2bAQMGMHnyZEJDQwkICGDQoEFMmTKFZ555ht27dzNo0CBCQkIwGo2ULVuWcePGPXAd8pfk5GT9/SMikk1k6DWLACdOnKB3797079+fcuXKMXPmTMtr/v7+hIeH4+rqisFgsOw3m80YDAbLf//un9v/xc3NDUdHx8cbhEgO9M/wKJIeYmJiMu268gc5z6FDh/D29qZIkSIAtG/fnvDwcKvj27Rpg52dHZUrV+b777/nwoULnDlzho8++sjS5tatW+TJkwdbW1vq1Kmj6+cfkYODA9WrV8/qMkREngpJSUmPNXmWoWHx4MGDvPfeewwaNIg2bdpw/PhxYmNjLctKzWYzdnZ2FC9enIsXL1qOu3TpEi4uLhQqVIibN29iNBqxtbXl4sWLuLi4ZGTJIiKSg5hMJqt9qampVvvurmC5+4tKk8lEqVKliIiIAMBoNHLp0iVLeycnpwyqWERE5MmRYdcsnjt3jr59+zJx4kTatGkD3AmHo0eP5vr166SkpPD111/TvHlzSpYsiaOjo2VZSkREBB4eHtjb21OnTh02bNgAQHh4OB4eHhlVsoiI5DDu7u6sX7+exMREUlNTWbVqFe7u7tja2t4zNN5Vrlw5rl+/zvfffw/AqlWr+PjjjzOrbBERkSdChs0sLliwgKSkJMaOHWvZ17FjR3r16kWnTp1ITU2lRYsWtG1755bqEydOJDg4mFu3blG1alW6du0KwLBhwwgKCmL27Nk888wzTJo0KaNKFhGRdGZKTX7sx1zcr18bO4f/bNe4cWNiYmJ47bXXSE1NpWHDhrzxxhscPHgQHx8fwsLC7nmcg4MDU6dOZdSoUSQlJZE3b17LNYoiIiJPC4PZbDZndREZ4e76XF2zKPKXZQvvLAHv1D0qiyuRnComJobKlStndRnyBNNnREQk8zxuJsqwZagiIiIiIiKSfSksioiIiIiIiBWFRREREREREbGisCgiIiIiIiJWFBZFRERERETEisKiiIiIiIiIWFFYFBGRDGNMTc5W/YqIiMhf7LK6ABERybls7Rwsz/dMT4/6rNCgoCDq1auHn5/fPV+vWLEix48ft9q/fPlycufOTdu2bR/pvBll3759zJgxg9DQUAYPHkzHjh154YUX0rT5rzEDDBw4kICAAEqWLEnPnj0ZOXIkxYoVy+jyRUTkCaeZRRERkf/www8/kJz8ZM9mjho1yiooPqh9+/ZhNpsBmDdvnoKiiIgAmlkUEZEczGw2M3bsWLZv346LiwtGo5F69eoRHh7Ol19+iclkomrVqgwbNgxHR0cAhgwZwpEjR3B2dmb06NHExsaydetW9u7dS9GiRWnUqNE9z3Xt2jUGDx7M77//joODA0FBQTRo0IBt27YxZcoUTCYTpUuX5tNPP6VIkSI0adIEb29vdu7cSUJCAuPGjcPNzY0vvviC1atXY2NjQ7Vq1fj0008xmUyMHj2aPXv2YDAY8Pb2plevXmnO7+/vT0BAAPXq1bvnmAEmT57Mnj17uH79Oi4uLkyePJmwsDAuXLhAr169WLJkCa+99hqLFi2iRIkS9zznvn37mDNnDk5OTvz2229UrFiRiRMn4uDgkLHfTBERyXSaWRQRkRwrKiqKn3/+mXXr1jF16lT++OMPEhISWL58OV999RUREREULlyYBQsWWI6pW7cuERERNG/enFGjRvHiiy/SpEkT3nvvvfsGRYCpU6dSpkwZIiMjGT9+PFOmTOHy5csMHTqUmTNnsnbtWmrVqsWnn35qOaZgwYKsXLmSjh07MmfOHIxGI3PmzGHVqlWEhYWRkpLC+fPnWbZsGefOnWPNmjWsWLGCTZs2sX379gceM8CpU6f4/fff+eqrr4iKiuKZZ55hzZo19OrVCxcXF+bOnYuzs7Oln38756FDhxg6dCiRkZGcPXuWnTt3PsZ3SUREnlQKiyIikmPt37+fFi1aYG9vT6FChfDw8MBsNnPq1Cnat2+Pj48P33zzDb///jsATk5OeHt7A+Dj48P+/fsf+FwHDhzAx8cHuHPt49dff82RI0eoVq0apUqVAqBDhw7s3bvXcszd8Fm+fHmuXbuGra0tNWvWpF27dsyYMYMePXpQrFgx9u3bh6+vL7a2tuTKlQsvLy/27NnzwGMGePbZZxkwYAArVqxg7Nix/Pjjj9y+ffu+4/m3c5YvX57ixYtjY2ODq6sr169ff+D3SUREsg8tQxURkRzLYDBYrsUDsLOzw2g08sorrxAcHAxAfHw8RqMRABubv36HajabsbN78B+TdnZ2GAwGy/Zvv/2GyWRK08ZsNpOammrZvrv09e/HzZo1ix9//JEdO3bw9ttvM3HixHv2c7fmBxkzQHR0NB999BHdu3enZcuW2NjYpGn3T/92zrt13+t8IiKScygsiohIhjGmJj/ynUv/q19bu/++Rq5BgwYsWLCAjh07kpCQwHfffYerqyubN2+mT58+FCpUiE8++YQyZcrQr18/bt++zTfffEPTpk1ZtWoVL774IgC2trb3DWd31alTh/Xr11OxYkV+++03evbsyfLlyxk2bBhxcXGUKlWKr7/+mvr169+3jytXrtClSxdWrlxJzZo1+fPPPzl+/Dju7u6Eh4fTuHFjkpOTWbt2Le+8884Dj7lGjRocOHCAevXq0alTJ65evcr27dtp0aLFfcf3MOcUEZGcSWFRREQyzIMEuozst1mzZvz000+0bduWIkWK4OrqSr58+QgICKBbt26YTCYqV65suVlM/vz52bJlC1OnTqVYsWKMGTMGgBdffJFJkyaRL18+WrVqdc9zvffeewQHB+Pt7Y2dnR3jx4+nSJEifPrppwQEBJCSkkKJEiUYNWrUfestVKgQHTp0oF27duTKlYuyZcvy2muvYW9vT2xsLD4+PqSkpODl5UXz5s3Zt2/fA40ZoHXr1gQEBODl5QWAm5sbcXFxALz88sv06tWL+fPnW/rp0KHDA59TRERyJoM5h64dSUpKIjo6Gjc3tzTLZUSeZnefd5cRMz0iADExMVSuXDmry5AnmD4jIiKZ53EzkWYWRUREHtDChQtZvXq11X4XFxfmzZuXBRWJiIhkHIVFERGRB9S9e3e6d++e1WWIiIhkCj06Q0RERERERKwoLIqIiIiIiIgVhUURERERERGxorAoIiIZJtWYnK36FRERkb/oBjciIpJh7GwdGPdVy3Tvd0DHjH/8S8+ePRk5ciTFihXL8HM9iiZNmrBo0SJKlSqV1aWIiEgOpbAoIiJyD3oUhoiIPO0UFkVEJMfat28fISEh2NvbExcXR5MmTcidOzdbtmwBYO7cuWzcuJGIiAgSEhKwt7fns88+o1y5cpaZuxIlSjB69Gj27NmDwWDA29ubXr16sW/fPiZMmIDJZKJ8+fKMGzfunjWEhYWxfft2Ll++zMWLF2ncuDFBQUHs37+fGTNmEBoaCkBQUBD16tWjXr16vP322zg7O+Pk5ERISAjDhw/n4MGD2Nvb8+6779K6dWsAZs6cSUxMDAkJCYwfP57q1auzf/9+Jk+eTGJiIjdu3GDgwIE0a9aMtWvXMn/+fGxtbSlVqhQTJkzA0dGRuXPnEhkZidFopGHDhgQGBmIwGDLnGyQiIk80hUUREcnRDh8+zPr16ylYsCAvvvgiAwYMICwsjIEDB7J+/Xq2bdtGaGgoTk5OTJ06lSVLljBkyBDL8cuWLePcuXOsWbOG5ORk/P39qVChArly5SI2NpZt27aRL1++f63h4MGDREREkD9/frp27crmzZspUKDAfdufPHmS+fPnU6pUKebPn8/t27eJjIzk8uXLdO/enWbNmgHw/PPPM2bMGBYvXsyCBQuYNm0aixcvZuTIkbi6urJnzx5Gjx5Ns2bNmDJlCsuXL6dw4cKMGzeO33//nYsXLxIdHc3KlSsxGAwEBgayZs0afHx80ufNFxGRbE1hUUREcrQKFSrwzDPPAODs7EyDBg0AKFGiBDdu3OCzzz5j/fr1xMbG8t1331G5cuU0x+/btw9fX19sbW3JlSsXXl5e7NmzhyZNmlC2bNn/DIoATZs2pUiRIgC0bt2avXv30rLl/a/lLFy4sOVaxAMHDtC+fXtsbGwoWrQo69evt7T7e2iMirpzHeeECRPYtm0bGzdu5PDhw8THxwPQuHFjOnXqRLNmzWjZsiWVK1dmzZo1HDlyBD8/PwASExMpUaLEf7+pIiLyVFBYFBGRHM3e3j7Ntq2treXrc+fO0aFDB9544w08PDwoUqQIMTExadqbTKY022azGaPRCICTk9MD1fD3c5pMJmxtbTEYDJjNZsv+lJQUy9d/79fOzi7NstBTp05Zwu/dfv/+eufOnalfvz7169enQYMGfPzxxwAEBwdz7Ngxvv32WwIDAwkICMBoNNKtWzd69OgBwI0bN9LUKiIiTzc9OkNERJ5aP/30E88++yzdu3fnhRdeYMuWLZYgeJe7uzvh4eEYjUYSEhJYu3Yt9evXf6jzfPfdd9y8eZOkpCTWr1+Ph4cHzs7OnD59mqSkJK5du8bBgwfveWzdunXZsGEDZrOZy5cv88Ybb5CcfO9Hh1y7do3Y2Fjef/99PDw8+OabbzAajaSmptKiRQucnZ3p3bs3Pj4+xMTE4O7uTkREBPHx8aSmptK3b1/LDKWIiIhmFkVEJMOkGpMz5DEXqcZk7GwdHrufhg0bcuzYMVq3bo3ZbKZu3bqcOHEiTZsOHToQGxuLj48PKSkpeHl50bx5c/bt2/fA5ylUqBA9e/bk6tWreHt706hRIwA8PT1p06YNJUuWpHbt2vc8tnPnzowcORJvb28AhgwZQt68ee/ZtmDBgrRr1442bdpgZ2eHu7s7iYmJJCcn89577/Hmm2/i6OhI4cKFGTt2LIULF+bYsWO0b98eo9FIo0aN8PX1feBxiYhIzmYw/30NTA6SlJREdHQ0bm5uODo6ZnU5Ik+EZQvvXCPVqbtmDiRjxMTEWF3zlx2ZTCYaNGhAZGQkhQoVeqy+wsLC2L9/P2PHjk2n6rK3nPIZERHJDh43E2lmUURE5G+Sk5Np0aIFdevWfeCguGHDBubMmXPP17p165ae5YmIiGQahUUREZG/cXBwYPv27Q91TOvWrS3PPryXu3cbFRERyU50gxsRERERERGxorAoIiIiIiIiVhQWRURERERExIrCooiIiIiIiFhRWBQRkQyTbLz3w+Of1H5FRETkL7obqoiIZBgHWwdeiUj/R0dE+nyZ7n3+m3379jFjxgxCQ0MZPHgwHTt25LnnniMoKIiZM2dmWh0VK1bk+PHjmXY+ERF5uiksioiIPIRRo0YBEBcXR0xMTBZXIyIiknEUFkVEJMcym81MnDiRLVu2YGtrS4cOHdiyZQsFChTgxIkTTJkyhYsXLzJt2jRSU1MpVaoUI0aMwNnZmZ07dzJmzBgcHR0pW7aspU9/f38CAgL44osvuHDhAn379v3X2cW1a9cye/ZsDAYDL7zwAiNGjODKlSsMGjSImzdvcuHCBXx9fXn//fcJCwtj9erVXLt2jcaNG9O+fXsCAwO5ffs21atXz4y3TERExELXLIqISI61ceNGfvjhB9auXcuKFSsICwvj4sWLVKxYkaioKIoVK8Znn33GggULCA8Pp2HDhkycOJHk5GSCgoKYNm0aYWFhODk5WfUdHByMi4vLvwbF8+fPM2bMGD7//HPWr1+P0Wjk22+/Zd26dbRt25bly5ezdu1avvzyS65cuWI5ZvXq1Xz44YeMGDECPz8/IiIiqFWrVoa9TyIiIveimUUREcmxDhw4wCuvvIKDgwMODg5ERETg7+9PtWrVADh8+DDnzp2ja9euAJhMJgoUKMDx48dxcXHB1dUVAF9fX6ZOnfrQ5z906BC1atWiePHiAEyYMMHy2t69e1mwYAEnTpwgJSWFhIQEAKpUqYKd3Z0fz/v37+ezzz4DwNvbm+Dg4Ed8J0RERB6ewqKIiORYdnZ2GAwGy3ZcXBy3b9+2zBQajUZq1apFSEgIAElJScTHx3P27FnMZrPlOFtb23Q5/93Zw7lz53L69Gnatm1Ls2bN2L17t+V8/5zFvLvfYDBgY6MFQSIiknkUFkVEJMMkG5Mz5M6lycZkHGwd/rNd3bp1WbRoER07diQ1NZW3336bW7duWV6vXr06wcHBnDx5krJlyzJr1izOnz/PiBEjuHTpEseOHaNSpUqsX7/eqm87OztSU1P/9fwvvPACw4cP5+LFixQtWpTRo0dTv359du3axfDhw6lVqxbbt2/n/PnzmEwmq+NffPFF1qxZQ5cuXdi0aRNJSUkP8O6IiIikD4VFERHJMA8S6DKy3+bNmxMdHY2fnx8mk4muXbsSGRlpef1ugPvggw8wmUwUK1aMCRMmYG9vz6RJkwgMDMTOzo4qVapY9V24cGFKlCiBv78/oaGh9zx/sWLFGDx4MG+99RYmk4kaNWrg5+dHrly56N+/P05OThQvXhw3Nzfi4uKsjh86dCiBgYF8/fXXuLm5kSdPngd8h0RERB6fwfz3dTY5SFJSEtHR0bi5ueHo6JjV5Yg8EZYtbAlAp+5RWVyJ5FQxMTFUrlw5q8uQJ5g+IyIimedxM5FmFkVERB5DYmIiHTp0uOdr7733Hk2bNs3kikRERNKHwqKIiMhjcHJyIiIiIqvLEBERSXe6rZqIiIiIiIhYUVgUERERERERKwqLIiIiIiIiYkVhUUREMkyy8d+fQ/ik9SsiIiJ/0Q1uREQkwzjY2tEmbEq697ve74MHardv3z5mzJhx3+cgZoZly5YB0KlTpyyrIbNt27aN2NhYevTokdWliIjIY1BYFBERyUBPU0i8Kzo6OqtLEBGRdKCwKCIiOdqVK1fo2bMnf/zxB2XLlmXatGmsXbuWL774AoPBQNWqVRkyZAh58uThpZdeomnTphw5coQiRYrw2muvERoayp9//snYsWOpV68ep06d4pNPPuHatWs4OTkxZMgQqlSpct/zT58+HYB+/fo9UP/+/v5UqlSJ77//nqSkJAYNGkTDhg0JCgri2rVrnDp1isDAQAoVKsSoUaNISkrC2dmZTz/9lISEBAIDA1m7di0AW7duZcWKFcyePZu5c+cSGRmJ0WikYcOGBAYGcubMGfr27Uu5cuX49ddfqVKlCjVr1mT16tVcv36dmTNn4urqypEjRxgzZgyJiYk4OzszfPhwSpcujb+/Py+88AIHDx7kypUrBAcHU7JkSb766isASpQowWuvvZbx32QREckQumZRRERytLNnzzJ06FAiIyO5dOkSy5YtIyQkhNDQUNauXUuuXLmYMWMGAJcuXcLDw4Pw8HCSkpLYsmULS5cupV+/fnz55ZcADBgwgMDAQFavXs2IESP43//+98C1PEj/ALdu3WL16tV89tlnBAUFkZycDEDBggWJjIykYcOGfPjhhwwZMoQ1a9bQsWNHPvzwQypVqoTBYOCXX34BYP369Xh7e7Njxw6io6NZuXIl4eHhnD9/njVr1gBw/PhxevbsSUREBD/88ANnzpzh66+/pm3btnz99dckJycTHBzMZ599xurVq+nRowdDhgyx1JqSksLXX3/NwIEDmTp1Ks8//zwdO3akY8eOCooiItmcZhZFRCRHq1SpEqVLlwbA1dWVmzdv0rhxY5ydnQHo0KEDAwcOtLT38PAAoGTJktSuXRu4M0N248YN4uPjiY6OTtP+9u3bXL161dLff/m3/u9q3749AJUrV6Zo0aIcP34cgGrVqgEQGxtL/vz5LduvvPIKQ4cO5ebNm3h7e7N+/XrKlCnDgQMHGD16NFOmTOHIkSP4+fkBkJiYSIkSJahduzZFihSxzIwWL16cBg0aWGqKi4sjNjaW06dP06dPH0t9t27dsnzdqFEjAMqXL8+1a9ce6D0QEZHsQWFRRERyNDu7v37UGQwG8ufPnyaYmc1mUlP/uruqg4OD5WtbW9s0fZlMJhwcHIiIiLDs+/PPPylYsOAD1/Nv/d9rv8lksozBycnJsu+fzGYzRqMRLy8vunXrRqVKlWjYsCGOjo4YjUa6detmueHMjRs3sLW15erVq2nqud+YS5UqZRmz0Wjk0qVLltcdHR2BO++tiIjkLFqGKiIiT52tW7daZsGWL19O/fr1H+i4fPny8dxzz1mC065du+jSpUu617dhwwYAfvrpJ27cuEGFChXSvF6uXDmuXbvGkSNHLO1LlChBwYIFKVasGM888wxz587F29sbAHd3dyIiIoiPjyc1NZW+ffsSFRX1QLWUK1eO69ev8/333wOwatUqPv744389xtbWNk0AFxGR7EkziyIikmGSjakP/JiLh+3XwfbRfoTlzZuX3r174+/vT0pKClWrVmX48OEPfPyECRP45JNPmD9/Pvb29kyePDndZ9VOnz6Nr68vAJMnT7aa7XNwcGDy5MmMGDGChIQEChQowOTJky2v+/j4MHnyZOrVqwdAkyZNOHbsGO3bt8doNNKoUSN8fX05c+bMf9bi4ODA1KlTLTfTyZs3L+PGjfvXY+rWrcuAAQMoUqQI/v7+Dzt8ERF5QhjMZrM5q4vICElJSURHR+Pm5mZZIiPytFu2sCUAnbo/2IyCyMOKiYmhcuXKWV1Gtubv709AQMADz3ZmN/qMiIhknsfNRJpZFBEReUwLFy5k9erVVvtdXFyYN29eFlQkIiLy+BQWRUREHlP37t3p3r17uvQVGhqaLv2IiIg8Lt3gRkRERERERKwoLIqIiIiIiIiVDA2LM2bMoE2bNrRp04bx48cDsHv3bry8vGjRokWaO7fFxMTg5+dHy5YtGTx4sOWW22fPnqVLly60atWKPn36EB8fn5Eli4iIiIiICBkYFnfv3s3OnTtZvXo14eHhHD16lHXr1jFo0CBmzZrFhg0biI6O5ttvvwUgMDCQoUOHEhUVhdlsZvny5QAMHz6czp07s3HjRtzc3Jg1a1ZGlSwiIiIiIiL/L8PCYtGiRQkKCsLBwQF7e3tcXV2JjY3l2WefpXTp0tjZ2eHl5cXGjRs5c+YMiYmJ1KhRAwA/Pz82btxISkoKBw4coGXLlmn2i4hI9pBsNGarfv/LN998w9SpU7Pk3CIiIpktw+6GWr58ecvXsbGxREZG8sYbb1C0aFHLfhcXF86fP8+FCxfS7C9atCjnz5/n6tWr5M2bFzs7uzT7H0Z0dPRjjkQkZ6hdu3aa7YMHD2ZRJZKT2dnZpblcIE+ePLRduSTdz7OuXZcsuSzB3d0dd3d3XRLxGJKTk/X3j4hINpHhj844ceIEvXv3pn///tja2hIbG2t5zWw2YzAYMJlMGAwGq/13//t3/9z+L4/6AEqRnO6f4VEkPcTExJAnT55MOdeDnGffvn2EhIRgb29PXFwcTZo0IXfu3GzZsgWAuXPn8tNPPzFlyhRMJhOlS5fm008/5fDhw6xYsYKQkBDgzuMsTp06RZUqVdi/fz9jx46lSZMmeHt7s3PnThISEhg3bhxubm788ssvBAUFYTQaqVOnDjt27GDz5s0Z+l5kJw4ODlSvXj2ryxAReSokJSU91uRZht7g5uDBg3Tv3p2PPvoIX19fihcvzsWLFy2vX7x4ERcXF6v9ly5dwsXFhUKFCnHz5k2M/7/c6G57ERGRB3X48GGGDx/OqlWrWLJkCYUKFSIsLIyKFSvy1VdfMXToUGbOnMnatWupVasWn376KR4eHkRHR3P9+nUA1q9fj7e3t1XfBQsWZOXKlXTs2JE5c+YAEBQUxPvvv09ERASlS5e2/AwTERHJbjIsLJ47d46+ffsyceJE2rRpA0D16tU5efIkp06dwmg0sm7dOjw8PChZsiSOjo6WZSkRERF4eHhgb29PnTp12LBhAwDh4eF4eHhkVMkiIpIDVahQgWeeeYZcuXLh7OxMgwYNAChRogRbt26lWrVqlCpVCoAOHTqwd+9e7O3tad68OZs2beLs2bNcu3aNatWqWfXdqFEj4M6lF9euXePatWucOXMGT09PAF577bVMGqWIiEj6y7BlqAsWLCApKYmxY8da9nXs2JGxY8fSr18/kpKS8PT0pFWrVgBMnDiR4OBgbt26RdWqVenatSsAw4YNIygoiNmzZ/PMM88wadKkjCpZRERyIHt7+zTbtra2lq/NZnOa18xms+XRTT4+PkydOpXr16/j5eV1z77vXuZw9xIJW1tbqz5FRESyqwwLi8HBwQQHB9/ztTVr1ljtq1SpEitXrrTaX7JkSUJDQ9O9PhERkWrVqvHNN98QFxdHqVKl+Prrr6lfvz4ANWrU4MKFC0RERDzwY5vy5ctH6dKl+fbbb/H09GTt2rUZWb6IiEiGyvAb3IiIyNMr2WhkXbsuGdKvw99mCB9VkSJF+PTTTwkICCAlJYUSJUowatQoy+uvvPIKO3fupHTp0g/c5/jx4xk0aBBTpkyhYsWKODk5PXadIiIiWcFgzqHrZe7e+Ud3QxX5y7KFd55Z2ql7VBZXIjlVTEwMlStXzuoystSMGTNo3749Li4ubNq0ibVr1zJ9+vSsLuuJoc+IiEjmedxMpJlFERGRdFSiRAnefPNN7OzsyJ8/f5qZShERkexEYVFERCQd+fn54efnl9VliIiIPLYMfc6iiIiIiIiIZE8KiyIiIiIiImJFYVFERERERESsKCyKiIiIiIiIFYVFERHJMMlGY7bqV0RERP6iu6GKiEiGcbC1xWdl+j/XM6Jdy3Tv82EMHDiQgIAASpYsSc+ePRk5ciTFihXL0ppERETSm2YWRUREHtK+ffswm80AzJs3T0FRRERyJIVFERHJkQICAoiK+mtW08/Pj/3799OpUyd8fX1p2rQpW7ZsAeDMmTN07dqVtm3b0q5dO44dOwbA5MmTad++PS1btsTf359Lly4xd+5cLly4QK9evbh69SpNmjQhLi4Ok8nEyJEjadOmDW3btmXu3LnAnWD55ptv8u6779KyZUvee+89kpOTM/8NEREReUgKiyIikiP5+Piwfv16AGJjY0lKSmLx4sWMHDmS1atXM3LkSKZOnQrA8OHDadmyJevWraNfv37Mnj2bU6dO8fvvv/PVV18RFRXFM888w5o1a+jVqxcuLi7MnTsXZ2dny/mWLVvGuXPnWLNmDStWrGDTpk1s374dgEOHDjF06FAiIyM5e/YsO3fuzPT3Q0RE5GHpmkUREcmRPD09+fTTT7l16xbr1q3D29ub7t27s23bNjZu3Mjhw4eJj48H4MCBA0yaNMlynKenJwADBgxgxYoVnDx5kh9//JEyZcrc93z79u3D19cXW1tbcuXKhZeXF3v27KFJkyaUL1+e4sWLA+Dq6sr169czePQiIiKPTzOLIiKSIzk4ONC4cWO2bt3Kxo0badu2LZ07d+bIkSO4ubnxzjvvWNra2f31u1Oz2cyvv/5KdHQ0b731FiaTiZYtW9KsWTPLdYr3YjKZ0mybzWaM/3/XVkdHR8t+g8Hwr/2IiIg8KRQWRUQkx/Lx8eGLL76gYMGC5MmTh9jYWN5//308PDz45ptvLGGuTp06liWru3fvZsiQIRw4cIB69erRqVMnnnvuObZv325pb2tra/n6Lnd3d8LDwzEajSQkJLB27Vrq16+fuQMWERFJR1qGKiIiGSbZaMyQx1wkG4042Nr+Z7vatWtz8+ZNOnXqRMGCBWnXrh1t2rTBzs4Od3d3EhMTuX37NkOHDiU4OJilS5eSK1cuRo4cSb58+QgICMDLywsANzc34uLiAHj55Zfp1asX8+fPt5yrQ4cOxMbG4uPjQ0pKCl5eXjRv3px9+/al+/hFREQyg8GcQ9fCJCUlER0djZubW5rlPyJPs2UL7/yjvVP39H/unQhATEwMlStXzuoy5Ammz4iISOZ53EykZagiIiIiIiJiRWFRRERERERErCgsioiIiIiIiBWFRREREREREbGisCgiIiIiIiJWFBZFRERERETEisKiiIhkmGSjKUv73bdvH/7+/hlSg4iISE5nl9UFiIhIzuVga0P7VcfSvd/lr1VK9z5FREQkLc0siohIjnblyhV69uxJy5Yteeedd0hOTmbVqlW0bdsWLy8vgoKCiI+PB6BixYqW48LCwggKCgJg3LhxeHt78+qrrzJjxgwA4uPjGTBgAH5+fvj4+LBu3brMH5yIiEgGUlgUEZEc7ezZswwdOpTIyEguXbrEsmXLCAkJITQ0lLVr15IrVy5LALyXM2fOsGPHDtasWcOyZcv49ddfSUpKYvbs2VStWpWwsDCWLFlCSEgIp0+fzsSRiYiIZCwtQxURkRytUqVKlC5dGgBXV1du3rxJ48aNcXZ2BqBDhw4MHDjwvscXK1YMR0dHOnbsSOPGjfn4449xdHRk9+7dJCYmsmrVKgBu377NiRMnLOcSERHJ7hQWRUQkR7Oz++tHncFgIH/+/Ny4ccOyz2w2k5qammbbYDBY9tnZ2bFixQr279/Pjh076NixI6GhoZhMJiZMmEDVqlUBuHTpEgUKFMikUYmIiGQ8LUMVEZGnztatW7l27RoAy5cvp379+gA4Oztz4sQJzGYzW7duBeDnn3/mjTfeoG7dugwYMABXV1dOnjyJu7s7y5YtA+DChQt4e3tz7ty5LBmPiIhIRtDMooiIZJhkoylD7lyabDThYPtov+/MmzcvvXv3xt/fn5SUFKpWrcrw4cMB+Oijj3jnnXcoUqQItWvX5urVq1SpUoUaNWrQtm1bcuXKRa1atfDw8KBevXp88skntG3bFqPRSGBgIGXKlEnPYYqIiGQpg9lsNmd1ERkhKSmJ6Oho3NzccHR0zOpyRJ4Iyxa2BKBT96gsrkRyqpiYGCpXrpzVZcgTTJ8REZHM87iZSMtQRURERERExIrCooiIiIiIiFhRWBQRERERERErCosiIiIiIiJiRWFRRERERERErCgsioiIiIiIiBWFRRERyTBGY8Y8nSmj+hUREZG/2GV1ASIiknPZ2hr4Muxiuvfbza9ouvf5b/bt28eMGTMIDQ1l8ODBdOzYkRdeeOGh+ggKCqJevXr4+fllUJUiIiLpS2FRRETkIYwaNSqrSxAREckUCosiIpJj7du3j5CQEOzt7YmLi6NJkybkzp2bLVu2ADB37lx+/vlnpk2bRmpqKqVKlWLEiBE4Ozuzc+dOxowZg6OjI2XLlrX06e/vT0BAAPXq1WPixIls2bIFW1tbOnToQLdu3di/fz+TJ08mMTGRGzduMHDgQJo1a5ZVb4GIiMgj0zWLIiKSox0+fJjhw4ezatUqlixZQqFChQgLC6NixYp89dVXfPbZZyxYsIDw8HAaNmzIxIkTSU5OJigoiGnTphEWFoaTk5NVvxs3buSHH35g7dq1rFixgrCwMC5evMjixYsZOXIkq1evZuTIkUydOjULRi0iIvL4NLMoIiI5WoUKFXjmmWcAcHZ2pkGDBgCUKFGCrVu3cu7cObp27QqAyWSiQIECHD9+HBcXF1xdXQHw9fW1Cn0HDhzglVdewcHBAQcHByIiIgCYMGEC27ZtY+PGjRw+fJj4+PjMGqqIiEi6UlgUEZEczd7ePs22ra2t5WuTyUStWrUICQkBICkpifj4eM6ePYvZbL7nMXfZ2dlhMBgs23FxcRQqVAh/f3/q169P/fr1adCgAR9//HF6D0lERCRTaBmqiIg8tapVq8aPP/7IyZMnAZg1axbjx4+nYsWKXLp0iWPHjgGwfv16q2Pr1q3Lpk2bSElJISEhgbfffptff/2V2NhY3n//fTw8PPjmm28wGo2ZOiYREZH0oplFERHJMEajOUMec2E0mrG1Nfx3w/9QtGhRRo8ezQcffIDJZKJYsWJMmDABe3t7Jk2aRGBgIHZ2dlSpUsXq2ObNmxMdHY2fnx8mk4muXbtSrVo12rVrR5s2bbCzs8Pd3Z3ExERu37792LWKiIhkNoP57+tscpCkpCSio6Nxc3PD0dExq8sReSIsW9gSgE7do7K4EsmpYmJiqFy5claXIU8wfUZERDLP42YiLUMVERERERERKwqLIiIiIiIiYkVhUURERERERKwoLIqIiIiIiIgVhUURERERERGxorAoIiIiIiIiVhQWRUQkw5hSM+bpTBnV7z9Nnz6d6dOnW+0PCwsjKCgIgJ49e3L+/PlMqUdERCQz2WV1ASIiknPZ2BnYu/BCuvfr3t0l3ft8VPPmzcvqEkRERDKEwqKIiORIXl5eTJkyBVdXVz766CPy5s3L8OHDOXToELNnz6ZOnTpERkZiNBpp2LAhgYGBGAwG5s+fz/Lly3F2diZ//vxUq1YNgPDwcGbPnk3evHkpWbIkuXPnBqBJkyYsWrSI/fv3891333H9+nVOnz7NSy+9xCeffALAZ599RlRUFM7OzhQtWpQmTZrg5+eXVW+NiIjIA1FYFBGRHMnT05M9e/bg6urKL7/8Ytn/3Xff8fLLL7N3715WrlyJwWAgMDCQNWvWUK5cOVatWsXq1asxGAx06NCBatWqcf78eSZOnEh4eDgFCxakd+/elrD4d4cOHWLdunXY2trSqlUrOnXqxJkzZzh48CDr1q0jISEBX19fmjRpkplvhYiIyCNRWBQRkRzJ09OThQsX4u7uzvPPP8/vv//O5cuX2bFjB+XLl+fIkSOW2b3ExERKlCjBpUuX8PT0JE+ePAC0atUKk8nEoUOHqFmzJkWKFAHuzFru3bvX6pw1a9Ykb968AJQuXZrr16+ze/duXnnlFRwcHHBwcKBZs2aZ9A6IiIg8HoVFERHJkWrWrElQUBC7d++mXr16FC5cmI0bN5Kamkq+fPno1q0bPXr0AODGjRvY2try9ddfYzb/dfMcOzs7kpOTMRgMVvvvxdHR0fL13WNsbGwwmUwZNEoREZGMo7uhiohIjmRnZ0e1atUIDQ2lXr16uLu7ExISgqenJ+7u7kRERBAfH09qaip9+/YlKiqKBg0asG3bNm7evElSUhKbN28GoHbt2vz444+cP38ek8nEhg0bHriOF198kU2bNpGcnMytW7fYvn07BoMho4YtIiKSbjSzKCIiGcaUas6QO5eaUs3Y2P134PL09OTAgQO4urpStGhRLl++zMsvv0zNmjU5duwY7du3x2g00qhRI3x9fTEYDHTr1o127dqRP39+SpQoAUCRIkUIDg6me/fu5MqVi+eff/6Ba3355Zc5dOgQvr6+FChQABcXlzQzkCIiIk8qg/nv62ru4/z58xQrVizNvl9//fWhflhmtqSkJKKjo3Fzc9MPZZH/t2xhSwA6dY/K4kokp4qJiaFy5cpZXcYT5dChQ8TGxuLr60tKSgodOnRg9OjRVKpUKatLyxL6jIiIZJ7HzUT/ugz12rVrXLt2jZ49e3L9+nXL9qVLlwgICHjkokVERJ4WZcuWZd26dXh7e+Pn50ebNm2e2qAoIiLZy78uQ/3oo4/YtWsXAPXr1//rIDs7WrZsmbGViYiI5AAFCxZkwYIFWV2GiIjIQ/vXsHj3h9vAgQMZM2bMQ3d+69YtOnbsSEhICKVKlWLgwIEcPHiQXLlyARAQEEDz5s2JiYlh8ODBxMfHU6dOHYYPH46dnR1nz54lMDCQy5cvU7ZsWSZOnGi5nbmIiIiIiIhknAe6G+qYMWM4c+YMP//8M0ePHrX8+TeHDx+mU6dOxMbGWvZFR0ezePFiIiIiiIiIoHnz5gAEBgYydOhQoqKiMJvNLF++HIDhw4fTuXNnNm7ciJubG7NmzXrEYYqIiIiIiMjDeKCwOG3aNFq3bk1AQAD9+vWjX79+vPfee/96zPLlyxk2bBguLnfugpeQkMDZs2cZNGgQXl5eTJs2DZPJxJkzZ0hMTKRGjRoA+Pn5sXHjRlJSUjhw4IBluevd/SIiIiIiIpLxHujRGeHh4WzatMnqjqj/ZtSoUWm2L126hLu7O8OGDSNfvnz07t2blStXUr58eYoWLWppV7RoUc6fP8/Vq1fJmzev5cHHd/c/rOjo6Ic+RiQnql27dprtgwcPZlElkpPZ2dkRHx+f1WXIEyw5OVl//4iIZBMPFBafeeaZhwqK91K6dGlmzpxp2fb39yc8PBxXV9c0Dyc2m80YDAbLf//uUR5irEdniNzbP8OjSHqIiYlJc225OdWM4QGeh/iwMqpfyXgODg5Ur149q8sQEXkq3H10xqN6oLDYoEEDxo8fT9OmTXFycrLsr1q16gOf6Pjx48TGxlqWlZrNZuzs7ChevDgXL160tLt06RIuLi4UKlSImzdvYjQasbW15eLFi5YlrSIikj0Y7Az8OeFUuvdbPPDZdO8zM1SsWJHjx49b7ff39ycgICDNncdFRESy2gOFxbCwMIA01wwaDAa++eabBz6R2Wxm9OjRuLu7kzt3br7++mt8fX0pWbIkjo6OHDx4kNq1axMREYGHhwf29vbUqVOHDRs24OXlRXh4OB4eHg85PBEREREREXkUDxQWt27d+tgnqlSpEr169aJTp06kpqbSokUL2rZtC8DEiRMJDg7m1q1bVK1ala5duwIwbNgwgoKCmD17Ns888wyTJk167DpEROTpsW/fPiZMmIDJZKJkyZLkzp2bEydOYDQa6dmzJ23btiUsLIzvvvuO69evc/r0aV566SU++eQTAObOnUtkZCRGo5GGDRsSGBhInz596NSpE56enkyaNImff/6Z+fPnc+HCBd58803WrVvH5MmT2bNnD9evX8fFxYXJkydTpEgRAIYMGcKRI0dwdnZm9OjRlChRIk3N9zrnv12GsWPHDqZNm0ZqaiqlSpVixIgRODs706RJE7y9vdm5cycJCQmMGzcONzc3Tp06xSeffMK1a9dwcnJiyJAhVKlShaCgIK5du8apU6cIDAwkT548jBw5EltbW2rUqMFvv/3GyJEj6datG1u3bsXGxoZ9+/Yxb9485s+fn2HfQxERyToPFBa/+OKLe+7v0aPHfx7796DZpUsXunTpYtWmUqVKrFy50mp/yZIlCQ0NfZASRURE7ik2NpZt27YxZ84cXFxcGDdunOU5wHevnTt06BDr1q3D1taWVq1a0alTJ86fP090dDQrV67EYDAQGBjImjVr8PT0ZO/evXh6evL999/z559/YjQa+e677/D09OTUqVP8/vvvfPXVV9jY2NC/f3/WrFnDm2++CUDdunUZMWIES5YsYdSoUWmu59+xY8c9z+nj43PPsV25coXPPvuMRYsWUaBAAb766ismTpxouclcwYIFWblyJaGhocyZM4fp06czYMAAhg4dSpUqVfj111/p27cvUVFRlvYhISGkpKTQrFkz5syZQ6VKlRg5ciQAzz77LKVKlWLfvn00aNCA8PBw/Pz8Mux7JyIiWeuBwuIvv/xi+To5OZkDBw7QoEGDDCtKREQkvZQtW5Z8+fKxe/duEhMTWbVqFQC3b9/mxIkTANSsWZO8efMCd27Idv36dfbs2cORI0csYSgxMZESJUrQuXNn+vTpw61bt4A71yEePXqUHTt24O/vz7PPPsuAAQNYsWIFJ0+e5Mcff6RMmTIAODk54e3tDYCPjw9TpkxJU+v9znk/hw8f5ty5c5YVOSaTiQIFClheb9SoEQDly5dn06ZNxMfHEx0dzcCBAy1tbt++zdWrVwGoVq0acOfnfuHChalUqRIA7dq1swTQ1157jTVr1lCjRg327t1rmYUVEZGc54HC4pgxY9Jsnz9/nsGDB2dIQSIiIunp7o3ZTCYTEyZMsNyc7dKlSxQoUIC1a9emuWv23TtyG41GunXrZllFc+PGDWxtbcmTJw8mk4lNmzZRq1YtihQpwt69ezl69Cg1a9YkOjqajz76iO7du9OyZUtsbGwwm80A2Nj89Xjjuzd6+7v7nfN+jEYjtWrVIiQkBLhz17u/P7rk7rjuLmM1mUw4ODgQERFhafPnn39SsGDBNO+Vra0tJpPpnuds1aoVkydPJioqCg8PD91xXEQkB7P57ybWihUrxpkzZ9K7FhERkQzj7u7OsmXLALhw4QLe3t6cO3fuX9tHREQQHx9PampqmuWaHh4ezJ49m3r16uHu7k5oaCjVq1fH1taWAwcOUK9ePTp16sRzzz3H9u3bMRqNwJ1ZvLs3h1u1ahUvvvjiA5/zXqpXr86PP/7IyZMnAZg1axbjx4+/b/t8+fLx3HPPWcLirl277nl5SLly5bhx44blzq1r1661vJYrVy48PDyYNGmSlqCKiORwD33NotlsJjo6msKFC2dYUSIikjOYU80Z8piLR3nOYkBAAJ988glt27bFaDQSGBhImTJl+P777+/ZvkmTJhw7doz27dtjNBpp1KgRvr6+ALz88st88cUX1K5dm9y5c5OSkkLjxo0BaN26NQEBAXh5eQF3nvcbFxcHQP78+dmyZQtTp06lWLFiVit3/u2c91K0aFFGjx7NBx98gMlkolixYkyYMOFf34cJEybwySefMH/+fOzt7Zk8ebLVDXQcHBwYP348AwYMwMbGhrJly6Z5dFabNm344Ycf9LxEEZEczmC+uzbmX/z92gaAQoUK4e/vT/HixTOssMd19wGUbm5uWiIj8v+WLbzznNNO3e8/UyHyOGJiYqhcuXJWlyGPyWQyMXHiRAICAsidOzdffPEF58+fJygoCKPRyOTJkylcuPAD3ejun/QZERHJPI+biR7qmsUzZ86QmprKs89mz4chi4iIZDeJiYl06NDhnq+99957NG3aNN3PaWNjQ8GCBWnXrh329vaULFkyzQ1unJ2dmT17drqfV0REniwPFBZPnTrFu+++y4ULFzCZTDg7OzNnzhxcXV0zuj4REZGnmpOTU5ob0mSWXr160atXL6v94eHhmV6LiIhkjQe6wc2nn37K22+/zYEDBzh48CB9+vRh+PDhGV2biIiIiIiIZJEHCouXL19Oc4H9a6+9Znkmk4iIiIiIiOQ8DxQWjUYj165ds2xfuXIlo+oRERERERGRJ8ADXbP4xhtv0KFDB1555RUMBgMbNmygW7duGV2biIiIiIiIZJEHmln09PQEICUlhd9++43z58/TvHnzDC1MRESyP3Oq6Ynvd/r06UyfPj3d+rt58yZ9+/YF4Pz58/Ts2TPd+gbYt28f/v7+6dqniIjIvTzQzGJQUBBdunSha9euJCUlsWzZMgYNGsS8efMyuj4REcnGDHY2nJ+2I937LfaeR7r3mV6uX79OTEwMAMWKFdPPShERybYeaGbx6tWrdO3aFQBHR0e6d+/OxYsXM7QwERGR9DB37lx8fX3x9vZm/PjxmM1m5s+fT4sWLejQoQNHjhyxtK1YsaLl67CwMIKCggDYvXs33t7eeHl50bt3b27dusWtW7d477336NChA40bN2bQoEGYzWZGjhzJhQsX6Nu3L3FxcTRp0gSAS5cu0bt3b7y8vPD19WXHjjshevr06QQHB+Pv70+TJk0szy+8X/8iIiKZ5YFvcHP+/HnL9qVLl/QDS0REnng7duwgOjqalStXEh4ezvnz55k9ezarVq1i9erVfPHFF/z555//2kdycjIff/wx48aNY+3atVSoUIHVq1ezfft2KleuzNdff01UVBQHDhzg6NGjBAcH4+LiwsyZM9P0M2LECNzd3Vm7di3Tpk1j0KBBXLp0CYDjx4+zYMECVqxYwdy5c7lx48Z9+xcREcksD7QMtXv37rz66qs0atQIg8HA7t276d+/f0bXJiIi8lj27NnDkSNH8PPzAyAxMZHNmzfTuXNn8uTJA0CrVq0wme5/DeTx48cpVqwYlStXBuCjjz6yvHbkyBEWLlzI77//zrVr17h9+zYFCxa8Zz979+5l5MiRAJQuXZrq1atz+PBhAOrXr4+DgwOFCxemYMGC3Lx5k7Zt296zfxERkczyQGGxXbt2uLm5sXfvXmxtbXnrrbeoUKFCRtcmIiLyWIxGI926daNHjx4A3Lhxg0WLFnHz5k1LGzs7O5KTky3bZrMZg8FAamoqAPb29hgMBsvrN2/eJD4+ns2bNxMVFUX79u158cUX+eWXX/511c0/XzObzRiNRuDOJR53GQwGzGYzoaGhD9W/iIhIenugZagAlSpVonv37vj7+ysoiohItuDu7k5ERATx8fGkpqbSt29f8ubNy7Zt27h58yZJSUls3rzZ0t7Z2ZkTJ05gNpvZunUrAGXLluXy5cv8+uuvAMyfP59ly5axa9cuOnTogLe3N0lJSRw7dgyTyYSdnZ0laP6zlpUrVwJw+vRpfvjhB2rUqHHf2u/Xv4iISGZ5oJlFERGRR2FONWXInUvNqSYMdv/9+84mTZpw7Ngx2rdvj9FopFGjRnTr1g17e3vatWtH/vz5KVGihKX9Rx99xDvvvEORIkWoXbs2V69exdHRkQkTJtC/f39SUlIoU6YM48eP58iRI3zyySfMnTuXvHnzUrNmTeLi4qhTpw4lSpTA39+fMWPGWPoePHgwQ4cOJSwsDICRI0fi4uJy39q7det2z/7LlCnzGO+ciIjIgzOYc+ialqSkJKKjo3Fzc0uzvEfkabZsYUsAOnWPyuJKJKeKiYmxXNsnci/6jIiIZJ7HzUQPvAxVREREREREnh4KiyIiIiIiImJFYVFERERERESsKCyKiEi6yqGXwks60GdDRCR7UVgUEZF04+TkxOXLlxUKxIrZbOby5cs4OTlldSkiIvKA9OgMERFJN6VKlSIuLo6LFy9mdSnyBHJycqJUqVJZXYaIiDwghUUREUk39vb2lC1bNqvLEBERkXSgZagiIiIiIiJiRWFRRERERERErCgsioiIiIiIiBWFRREREREREbGisCgiIiIiIiJWFBZFRERERETEisKiiIiIiIiIWFFYFBERERERESsKiyIiIiIiImJFYVFERERERESsKCyKiIiIiIiIFYVFERERERERsaKwKCIiIiIiIlYUFkVERERERMSKwqKIiIiIiIhYUVgUERERERERKwqLIiIiIiIiYkVhUURERERERKwoLIqIiIiIiIgVhUURERERERGxorAoIiIiIiIiVhQWRURERERExIrCooiIiIiIiFhRWBQRERERERErCosiIiIiIiJiRWFRRERERERErCgsioiIiIiIiBWFRREREREREbGisCgiIiIiIiJWFBZFRERERETEisKiiIiIiIiIWFFYFBERERERESsKiyIiIiIiImJFYVFERERERESsKCyKiIiIiIiIFYVFERERERERsaKwKCIiIiIiIlYUFkVERERERMRKhobFW7du0bZtW+Li4gDYvXs3Xl5etGjRgsmTJ1vaxcTE4OfnR8uWLRk8eDCpqakAnD17li5dutCqVSv69OlDfHx8RpYrIiIiIiIi/y/DwuLhw4fp1KkTsbGxACQmJjJo0CBmzZrFhg0biI6O5ttvvwUgMDCQoUOHEhUVhdlsZvny5QAMHz6czp07s3HjRtzc3Jg1a1ZGlSsiIiIiIiJ/k2Fhcfny5QwbNgwXFxcAjhw5wrPPPkvp0qWxs7PDy8uLjRs3cubMGRITE6lRowYAfn5+bNy4kZSUFA4cOEDLli3T7BcREREREZGMZ5dRHY8aNSrN9oULFyhatKhl28XFhfPnz1vtL1q0KOfPn+fq1avkzZsXOzu7NPtFREREREQk42VYWPwnk8mEwWCwbJvNZgwGw3333/3v3/1z+0FER0c/etEiOUjt2rXTbB88eDCLKhERERGR7CDTwmLx4sW5ePGiZfvixYu4uLhY7b906RIuLi4UKlSImzdvYjQasbW1tbR/WG5ubjg6OqbLGERykn+GRxERERHJWZKSkh5r8izTHp1RvXp1Tp48yalTpzAajaxbtw4PDw9KliyJo6OjZZYjIiICDw8P7O3tqVOnDhs2bAAgPDwcDw+PzCpXRERERETkqZZpM4uOjo6MHTuWfv36kZSUhKenJ61atQJg4sSJBAcHc+vWLapWrUrXrl0BGDZsGEFBQcyePZtnnnmGSZMmZVa5IiIiIiIiTzWD2Ww2Z3URGeHulKuWoYr8ZdnCO3cX7tQ9KosrEREREZGM9riZKNOWoYqIiIiIiEj2obAoIiIiIiIiVhQWRURERERExIrCooiIiIiIiFhRWBQRERERERErCosiIiIiIiJiRWFRRERERERErCgsioiIiIiIiBWFRREREREREbGisCgiIiIiIiJWFBZFRERERETEisKiiIiIiIiIWFFYFBERERERESsKiyIiIiIiImJFYVFERERERESsKCyKiIiIiIiIFYVFERERERERsaKwKCIiIiIiIlYUFkVERERERMSKwqKIiIiIiIhYUVgUERERERERKwqLIiIiIiIiYkVhUURERERERKwoLIqIiIiIiIgVhUURERERERGxorAoIiIiIiIiVhQWRURERERExIrCooiIiIiIiFhRWBQRERERERErCosiIiIiIiJiRWFRRERERERErCgsioiIiIiIiBWFRREREREREbGisCgiIiIiIiJWFBZFRERERETEisKiiIiIiIiIWFFYFBERERERESsKiyIiIiIiImJFYVFERERERESsKCyKiIiIiIiIFYVFERERERERsaKwKCIiIiIiIlYUFiXbM5vNDBgwgAULFlj23bhxAy8vL3766ad7HmMymRg/fjxt2rTBy8uLgIAArly5AsDWrVtp0aIFbdu2TXP84MGD2b17d8YORkRERETkCaGwKNnab7/9Rrdu3YiKirLs+/bbb3n99dc5efLkfY9btWoVR48eZfXq1axdu5YyZcowduxYAKZPn87ixYsZOXIk8+bNA+DIkSPcunWLF198MWMHJCIiIiLyhFBYlGxtyZIlvP7667Rq1cqyb9GiRUyYMAEXF5f7Hvf888/Tv39/HBwcAHBzc+Ps2bMAODg4cPv2bW7evIm9vT1ms5kJEyYwYMCAjB2MiIiIiMgTxC6rCxB5HEOHDgVg165dln1/X456PzVr1rR8ff36dWbNmkXHjh0BCAwM5MMPP8TR0ZGRI0eyYsUK3N3dKVGiRDpXLyIiIiLy5FJYlKfaH3/8Qd++falVqxZdunQBoE6dOoSFhQF3guSKFStYvHgxISEhHDx4kAoVKhAYGJiVZYuIiIiIZDgtQ5Wn1t69e+nQoQOvvvoqn376KQaDwarNlClTeOeddzh79ix79uxh3rx5XLt2jT179mRBxSIiIiIimUczi/JUOnr0KAEBAUyaNAkPD497tjl27Bjnzp2jadOmHD9+HDu7O/+72NjYkJCQkJnlioiIiIhkOs0sylNj2bJlDB48GIBJkyZhNpv57LPP8PHxwcfHh759+6ZpP3bsWMtNbSpWrEjhwoVp3rw5ly5dolGjRplev4iIiIhIZjKYzWZzVheREZKSkoiOjsbNzQ1HR8esLkeeEKbUZGzsHKy+flosW9gSgE7do/6jpYiIiIhkd4+bibQMVZ4qNnYOfDevLQCNeq7L4mpERERERJ5cWoYqIiIiIiIiVhQWRURERERExIrCooiIiIiIiFhRWBQRERERERErCosiItlUaGgoLVu2xMfHhw8//JBr165ZtTl+/Dj+/v68+uqr+Pn5ER0dDcAff/yBj48PLVq0YOXKlZb24eHhTJkyJZNGICIiIk8yhUURkWxo7969zJs3jy+//JKIiAg8PDwYOnRomjYJCQm89dZbvP3224SHh/Puu+/y8ccfA7BkyRJ69uzJunXrCAkJAeDWrVssXbqU3r17Z/p4RERE5MmjR2eIiGRDR48e5cUXX6R48eIAtGjRguDgYJKTk3FwuPP80F27dlG6dGk8PT0BaNq0KaVKlQLAwcGB27dvc/v2bWxs7vzecMaMGbz55pvkypUrC0YkIiIiTxrNLIqIZEPVq1dn7969nDlzBoCwsDBSUlLSLEU9efIkRYsWZdCgQfj5+dGjRw+MRiMA/v7+bNiwga5du9K/f39+++03Tpw4QatWrbJiOCIiIvIE0syiiEg2VKdOHfr27UtAQAAGg4HXXnuNggULYm9vb2mTmprKt99+y6JFi6hevTpbtmyhV69ebNu2DRcXFxYuXGhp+/bbbzNw4EC2b9/O0qVLyZs3L0OHDqVgwYKZPzgRERF5ImhmUUQkG7p16xb16tVj9erVhIWF0axZM4A04c7FxQVXV1eqV68OQLNmzTAajZw+fTpNX5GRkbi6uvL8888zZswYpk6diqenZ5owKSIiIk8fhUURkWzowoUL+Pv7c+vWLQBmz55NmzZtMBgMljYeHh7ExcVZ7oB64MABDAaD5bpFuHMTnAULFtCvXz/gzmykjY0NNjY2JCYmZuKIRERE5EmjZagiItlQuXLl6NWrF6+//jomk4natWszdOhQfvrpJ4KDg4mIiKBo0aJMmT6F4cOHk5CQgIODA5OnTsbR0dHST0hICF26dCFv3rwAvPnmm7Rp04b8+fMzderUrBqeiIiIPAEMZrPZnNVFZISkpCSio6Nxc3NL8w8jke/mtQWgUc91WVxJ5lu2sCUAnbpHZXElkpleiehm+TrS58ssrEREREQy0+NmIi1DFREREREREStZEhb9/f1p06YNPj4++Pj4cPjwYXbv3o2XlxctWrRg8uTJlrYxMTH4+fnRsmVLBg8eTGpqalaUnG1s3rwZLy8vfHx86Nq1K3/88cd9227ZsoWaNWtatv/44w98fHxo0aIFK1eutOwPDw9nypQpGVm2iIiIiIg8YTI9LJrNZmJjY4mIiLD8qVixIoMGDWLWrFls2LCB6Ohovv32WwACAwMZOnQoUVFRmM1mli9fntklZxuJiYkEBgYyY8YMIiIiaNKkCSNHjrxn29jYWMaNG5dm35IlS+jZsyfr1q0jJCQEuHPHxaVLl9K7d+8Mr19ERERERJ4cmR4Wf//9d+DOTRS8vb1ZvHgxR44c4dlnn6V06dLY2dnh5eXFxo0bOXPmDImJidSoUQMAPz8/Nm7cmNklZxtGoxGz2czNmzcBiI+Pv+fa5ISEBAIDAwkKCkqz38HBgdu3b3P79m1sbO58NGbMmMGbb75Jrly5Mn4AIiIiIiLyxMj0u6HeuHGDBg0aMGTIEFJSUujatStvv/02RYsWtbRxcXHh/PnzXLhwIc3+okWLcv78+Yc6391bxj8tunfvTocOHcibNy8mk4lPPvmEgwcPpmkza9Ys3N3dSUlJwWg0Wl6vXr06s2bNYt68ebz22musWbOGgwcP0rx5c6s+sqvatWun2c4p43oQT/PYn2b//L6DvvciIiLyYDI9LNasWTPNdXLt2rVj2rRpaf5BYzabMRgMmEymNM8Mu7v/YTxNd0M9fvw4GzZsIDIykjJlyrBo0SLmzJlDRESE5X1bsmQJLi4ufPTRR8TFxWFra5vmvb/7YG+At99+mzFjxhAXF8fSpUvJmzcvQ4cOTfPQ7+zuXv+Qflo8zWN/2ul7LyIi8nS4ezfUR5Xpy1C///579uzZY9k2m82ULFmSixcvWvZdvHgRFxcXihcvnmb/pUuXcHFxydR6s5OdO3dSq1YtypQpA0CXLl04ceIEV69etbRZvXo1P/30Ez4+PvTq1YvExER8fHysZmwjIyNxdXXl+eefZ8yYMUydOhVPT08WLlyYmUMSEREREZEskulh8ebNm4wfP56kpCRu3brF6tWr+fDDDzl58iSnTp3CaDSybt06PDw8KFmyJI6OjpYlUxEREXh4eGR2ydlGlSpVOHDgAJcuXQLu3O20VKlSFCpUyNJm5cqVrFu3joiICObOnYuTkxMREREUK1bM0iYhIYEFCxbQr18/AFJTU7GxscHGxobExMTMHZSIiIiIiGSJTF+G2rhxYw4fPsyrr76KyWSic+fO1KxZk7Fjx9KvXz+SkpLw9PSkVatWAEycOJHg4GBu3bpF1apV6dq1a2aXnG00aNCAt956C39/f+zt7SlQoACzZs3ip59+Ijg4mIiICMypKRjs7P86yGy26ickJIQuXbqQN29e4M7NiNq0aUP+/PmZOnVqZg1HRERERESykMFsvkdayAHurs99mq5ZfFBnZva1fF2y78wsrCRrfDevLQCNeq7L4koy37KFLQHo1D0qiyuRzPRKRDfL15E+X2ZhJSIiIpKZHjcTZfoyVBEREREREXnyKSyKiIiIiIiIFYVFERERERERsaKwKCIiIiIiIlYUFkVERERERMSKwqKIiIiIiIhYUVgUERERERERKwqLIiIiIiIiYkVhUURERERERKwoLIqIiIiIiIgVhUUREcmWjh8/jr+/P6+++ip+fn5ER0dbtYmIiMDb2xsfHx86duzITz/9BMAff/yBj48PLVq0YOXKlZb24eHhTJkyJbOGICIi8kRTWBQRkWwnISGBt956i7fffpvw8HDeffddPv744zRtfv/9dyZMmMD8+fOJiIigT58+9OvXD4AlS5bQs2dP1q1bR0hICAC3bt1i6dKl9O7dO9PHIyIi8iSyy+oCREREHtauXbsoXbo0np6eADRt2pRSpUqlaePg4MDIkSNxcXEBwM3NjUuXLpGcnIyDgwO3b9/m9u3b2Njc+b3pjBkzePPNN8mVK1fmDkZEROQJpZlFERHJdk6ePEnRokUZNGgQfn5+9OjRA6PRmKZNqVKlePnllwEwm82MGTOGJk2a4ODggL+/Pxs2bKBr167079+f3377jRMnTtCqVassGI2IiMiTSTOLIiKS7aSmpvLtt9+yaNEiqlevzpYtW+jVqxfbtm3DwcEhTdvbt28TFBTEn3/+yfz58wFwcXFh4cKFljZvv/02AwcOZPv27SxdupS8efMydOhQChYsmImjEhERebJoZlFERLIdFxcXXF1dqV69OgDNmjXDaDRy+vTpNO3Onj1Lx44dsbW1ZdGiReTPn9+qr8jISFxdXXn++ecZM2YMU6dOxdPTM02YFBEReRopLIqISLbj4eFBXFyc5Q6oBw4cwGAwpLlu8datW/j7+9OiRQsmT56Mk5OTVT8JCQksWLDAcuOb1NRUbGxssLGxITExMXMGIyIi8oTSMlQREcl2ihYtysyZMxk+fDgJCQk4ODgwffp0fvnlF4KDg4mIiGBRaChnz55l8+bNbN68GbPZjMFgYOHChTg7OwMQEhJCly5dyJs3LwBvvvkmbdq0IX/+/EydOjUrhygiIpLlFBZFRCRbqlu3LitWrLDaHxERAcC7ffqwvlgSqf+/f73fB1Zt//e//6XZ7tKlC126dEnvUkVERLIlLUMVERERERERKwqLIiIiIiIiYkVhUURERERERKwoLIqIiIiIiIgVhUURERERERGxorAoIiIiIiIiVhQWRURERERExIrCooiIiIiIiFhRWBQRERERERErCosiIiIiIiJiRWFRRLK1xYsX06ZNG9q2bUufPn24fPmyVZvQ0FBatmyJj48PH374IdeuXQPgjz/+wMfHhxYtWrBy5UpL+/DwcKZMmZJJIxARERF5Miksiki2FR0dzeeff85XX33FunXreO6555g6dWqaNnv37mXevHl8+eWXRERE4OHhwdChQwFYsmQJPXv2ZN26dYSEhABw69Ytli5dSu/evTN9PCIiIiJPEoVFEcm23NzciIqKIl++fCQlJXH+/HkKFiyYps3Ro0d58cUXKV68OAAtWrRg69atJCcn4+DgwO3bt7l9+zY2Nnf+OpwxYwZvvvkmuXLlyuzhiIiIiDxRFBZFJFuzt7dny5YteHh4cODAAfz8/NK8Xr16dfbu3cuZM2cACAsLIyUlhWvXruHv78+GDRvo2rUr/fv357fffuPEiRO0atUqK4YiIiIi8kSxy+oCREQeV7NmzWjWrBnLly/nrbfeYvPmzZaZwjp16tC3b18CAgIwGAy89tprFCxYEHt7e5ydnVm4cKGln7fffpuBAweyfft2li5dSt68eRk6dKjVbKWIiIjI00AziyKSbZ06dYrvv//esv3aa69x9uxZrl+/btl369Yt6tWrx+rVqwkLC6NZs2YAVgEwMjISV1dXnn/+ecaMGcPUqVPx9PRMEyZFREREniYKiyKSbV28eJEPP/yQK1euALB27VrKly+Ps7Ozpc2FCxfw9/fn1q1bAMyePZs2bdpgMBgsbRISEliwYAH9+vUDIDU1FRsbG2xsbEhMTMzEEYmIiIg8ObQMVUSyrTp16vDOO+/QtWtXbG1tcXFxYebMmfz0008EBwcTERFBuXLleOvtN3n99dcxmUzUqlWTYcM+SdNPSEgIXbp0IW/evAC8+eabtGnThvz581vdXVVERETkaaGwKCLZWufOnencuXOafaVLlyYiIsKy3a1rd/50WAbAgI5jrfr43//+l2a7S5cudOnSJQOqFREREck+ctwy1IiICLy9vXn99dcZNmwYR48etWqzefNmvLy88PHxoWvXrvzxxx+AHtAtIiIiIiJyV44Ki7///jsTJkxg/vz5rFixgldffdVqxiAxMZHAwEBmzJhBREQETZo0YeTIkYAe0C0iIiIiInJXjgqLDg4OjBw5EhcXFwDKlSvHpUuXSE5OtrQxGo2YzWZu3rwJQHx8PI6Ojpbj9YBuERERERGRHHbNYqlSpShVqhQAZrOZxYsX8/LLL+Pg4GBpkydPHoYPH07Hjh0pWLAgJpOJZcvuXMvk7+9P//79Wbx4cZoHdAcFBWXJeERERERERLJKjgqLd92+fZv+/ftz/vx5q2ekHT9+nJkzZ7JhwwbKlCnDokWL6NevHxEREbi4uOgB3SIiIiIiIuSwZagAZ8+epWPHjtja2hIcHEz+/PnTvL5z505q1apFmTJlgDt3PTxx4gRXr15N004P6BYRERERkadZjgqLt27dwt/fnxYtWjB+/Pg0y0/vqlKlCgcOHODSpUsAbNmyhVKlSlGoUCFLGz2gW0REREREnnY5ahnqkiVLOHv2LJs3b2bTpk0kJibi5OTEiBEjGDp0KBERETRo0IA3u/fA398fe3t7ChQowMzp09P0owd0i4iIiIjI0y5HhcXevXtbHnGRlJREdHQ0bm5uODo6pnlA9xtd/WkZb7BsF61UKU0/ekC3iIiIyJPFbDYTFBREhQoVeOutt6xeDw0NZfHixTg5OeHq6mq5z8Qff/xBv379SEhIoFevXrRr1w648xzt2NhYPvjgg0weiUj2kaOWoYqIiIhIzvPbb7/RrVs3oqKi/q+9Ow+rovofOP5mx10EUUmtNLfKBTVcUBAkTWVJXHBDMJcWUcs0cc3UjMRyq6+lFCb2bZUwlMoVLRC1zSWXLFc0QUUQBS9w7/n9we/OF+ReIDQT/byex+fhOnNnzpk553PmzJl7xuTylJQUVq9ezUcffcSGDRvw8PBgzpw5gLxHW4hbIZ1FIYQQohJSSjFt2jQ++OADk8uPHTtGcHAwTz/9NIGBgRw6dAiAM2fOEBAQQK9evfjyyy+19ePi4li6dOmdSLoQf9vHH3/MoEGDeOqpp0wu/+233+jatSv169cHoFevXmzfvp28vLx74j3apdX3uLg4AgICtH/e3t489thjXLp0Seq7uGXSWRRCCCEqmbJGWXJzcxk9ejRjxowhLi6OF154gSlTpgAyyiIqpzlz5uDn52d2edu2bUlJSeHcuXMAxMbGkp+fT2ZmJsHBwSQkJDBy5Mhi79E21/G825RV359++mk2bNjAhg0b+PLLL6lbty6zZ8/GyclJ6ru4ZffUbxaFEEKI+4FxlMXFxcXk8qSkJBo1aoSnpycAPXv2pGHDhgD3xCiLEDfr2LEj48ePJywsDAsLCwYMGEDt2rWxsbHBwcGhUr9Hu6z6XtTq1aupU6cOQ4YMAaS+i1snI4tCCCFEJVPWKMvJkyepW7cuM2bMIDAwkFGjRqHX6wEq/SiLEKZcu3YNNzc3vvrqK2JjY/Hx8QEo0QGsjO/RLqu+G2VkZBAdHc2MGTO0/5P6Lm6VjCwKIYQQ95iCggJ27tzJ2rVradu2LVu3bmXcuHHs2LEDZ2fnSj3KIoQp6enphIaGkpCQQPXq1Vm5ciX9+vXDwuJ/s98b36NtLP/32nu0P//8c3r27EmjRo20/5P6Lm6VjCwKIYQQ9xhnZ2eaNm1K27ZtAfDx8UGv13P27Nli61XGUZb7XVkTGyUmJuLn50fv3r2ZOHEi165dA+7NiY0OHjxIQEAAAE2aNGHMmLEMGjSI3r17k5eXx8svTy22vrn3aEdHR98Tr0hLSEggMDDQ7HKp76IipLMohBBC3GM8PDxITU3VZkDdt28fFhYW2u8W4X+jLBMmTAAqzyiLuc5QUTExMfTu3ZuAgAAmT55MZmYmUPk7TGVNdJKRkcH06dNZsWIF3333HY0aNWLx4sXAvTOxUUREhPaOxdatWxd7j/bIkcEMGbuWYc+uo0XHl6hWrfhv8l566SX69++vfR4+fDhbt24lNja22GhcZZSVlcWZM2dwdXU1ubyy1ndx6zeIfH19SUxM1Nb/u/FOOotCCCHEPaDoKEvdunVZumIFr732Gr6+vry+cCErVqzAzs5OW78yjrKU1hkyupfft1fW6yN++OEHWrduzUMPPQTA0KFDiY+PRyklE53cY4rWd4BTJ05Tt25dbGxsADAUqGLrV8b6Lm7PDaLY2Fji4uKAisU7+c2iEEIIUUlFRERof988ytK1UycWBj0NQNzAkheDL730UrHPw4cPv+svGk11hgICAnj11Ve136aZet/erFmz7on37Rk7vUlJSSaXX7hwQcs3QP369bl27RrXr18nODiYV155hXXr1hWb6CQ8PPyOpF3cutLqe1vXNswf/jEpa9IB6BzqXOy7lbG+i7Jnwi0tJhrjXW5urhYfKxLvZGRRCCGEEJVCaZ0ho3v5fXtlMRgMxSZ0MbK0tNQmOvn666/x8fHhjTfe0CY6GTduXLHHdYUQd4eyZsIt6wZRQkICo0ePZtiwYZw4caJC8U5GFoUQQghRKZTWGTK6l9+3V5YGDRqwf/9+7XNaWhq1atWiatWqxdYrOtHJ+PHjiYuLY/PmzaxZs4YXX3zxDqdaCFFR5blBpNPpOHToEJGRkcyYMeNvxzsZWRRCCCFEpdCgQQPS09O1z6Y6Q/fy+/bK0q1bN/bv38+pU6cA+PTTT+nZs2exdWSiE1HZlGdSq3Xr1tGvXz98fX15/vnnuXz5MlD5J7UqS3liIhT+lrtJkyYVinfSWRRCCCFEpVCezlB6ejrBwcHaBWVp79u7FzpMRSc6cXR0ZN6C15k4cSJ9+vTh6LFjTJs2rdj6MtGJqEzKM6nVoUOH+PDDD/n000/ZuHEjDz30EMuWLQMq/6RWZSnvDaKNGzfy/PPPA38/3sljqEIIIYSoFBwdHXnjjTeYOHEi+fn5NG7cmDfffJODBw8ya9YsNmzYQJMmTXhmzBgGDRqEwWDAtX175r76arHtmOsw1axZU7vIvJuVNtGJj7cXq640wB5YPaBlie/KRCeiMinPpFaPP/443333HTY2Nuh0OtLS0rTXBFX2Sa1MKRrvHB0dWfj/N4jy8/Np1KgRixYtKrZ+VFQUvXr1qnC8k86iEEIIISoNT09PPD09i/1f7dq1i3WYQkeO5Kuq9QCIGNi7xDakwyRE5VDaBC7Gzg+AjY0NW7duZebMmdja2jJx4kSAe2YW4NJuEPXw9qLVISsA6k30KPHdCRMmaO/chb8f76SzKIQQQgghhLjrlGdSKyMfHx98fHz4/PPPGT16NFu2bNEmeTG61ya1uhPkN4tCCCGEEEKIu055JnA5ffo0P/74o/Z5wIABnD9/nqysrGLbuhcntboTpLMohBBCCCGEuOuUZwKXixcvMnnyZDIyMgCIj4+nWbNmODg4aOvcS5Na3WmV4jHU+Ph4Vq5cSUFBASEhIfK7AiGEEEIIIe5x5ZnUqmPHjjw37jlGjhyJlZUVznWdeffdd4ttp7JPavVvuus7i2lpaSxZsoTY2FhsbW0ZMmQInTp14pFHHvm3kyaEEEIIIYT4B5VnUqthI4bh/Zc7APWnPlhiGzKpVcXd9Z3F5ORkOnfurP3wtHfv3nz77beEhYWV+j2lFAB5eXkmlxfY2mh/63S625PYSqLA7n+zR91veQewsK0N3J95t7apDdyfebe3rg3cn3mvbVVD+/t+y39tKzvt7/st7wC1rQvbuvsx77WsC39pcz/mvaa1Abg/825jVaD9fd/l3+Y+zjtQYK8H7tO82xVOAmQq78a+kLFv9HdZqIp+8w55//33ycnJ0e4IfPHFFxw4cID58+eX+r3s7Gx+//33O5FEIYQQQgghhLhrNW/enBo1apS94k3u+pHFm6fMVUqZnEL3ZtWqVaN58+bY2NiUa30hhBBCCCGEuJcopcjPz6datWoV+v5d31msX79+selwL168iLOzc5nfs7S0rFDvWQghhBBCCCHuFfb29hX+7l3/6oyuXbuye/duMjIyyM3NZfPmzXh4ePzbyRJCCCGEEEKIe9pdP7JYr149XnrpJUaOHEl+fj4DBw6kTZs2/3ayhBBCCCGEEOKedtdPcCOEEEIIIYQQ4s676x9DFUIIIYQQQghx50lnUQghhBBCCCFECdJZFEIIIYQQQghRgnQWhRBCCCGEEEKUIJ1FIYQQQgghhBAlSGfxPrdixQpWrFgBQIsWLUpdNzY2lvDw8Fve57Jly9i2bdstb+efFBwcrP1d1nGpqPDwcGJjY80uN7ffzz//nI0bN/4jaboVe/bs0Y7bzJkzOXjwYIl1ysozwPTp0zl37hwAY8eOJS0tTVt28+e7jbe3N6mpqf92MgDT5yM7O5vx48fflm2W1+2uP5988gmffPLJbd3m3W7Hjh1ER0ff0ja2bdvGsmXLblOK7m6lxZC7TUXq1P2oPO1LWcrT/vxbil6LFVX0uutuL8vmmGsDgoOD2bNnzx1OTcWYOz8VVbQtTktLY+zYsbdt23D748pd/55Fce+ZNGnSv52EMu3du/ffToJZP//8M25ubv92Mkr1+uuvV/i7e/bs0YLo6tWriy27+bMoH+P5SE1N5ciRI/9yam7N0KFD/+0k3HGHDh265W307NmTnj173obU3P1KiyGi8ruV9qUyk7J878jKytLa4nr16t3151Y6ixWklGLx4sVs3boVKysrgoKCaNWqFUuWLOHGjRtcvXqV6dOn4+PjQ3h4OJmZmZw+fZqpU6fi7e1d4f1euHCBKVOmkJOTg6WlJbNmzWLy5Mn069ePpKQkrK2teeGFF/jwww85ffo006ZNo2/fvvz+++/Mnz+fnJwcMjIyGDduXIUuuk6fPs3w4cPJysqiR48evPzyy5w7d46RI0eyfft2AO3uy3PPPceMGTM4fvw4AMOGDWPw4MGEh4fj5uaGm5sbYWFhNGvWjCNHjuDo6MiyZcuoXbs2u3btYvny5RQUFNCwYUPmz5+Pg4MDb775JklJSVhaWuLj40NYWBi7d+8mMjISgFq1avHWW29Rp06dcufpvffe4+uvv8bKygp3d3fy8/MBGDRoEF988QUAc+bM4ddff9Xy9+CDD3LgwAHeeOMNbty4gYODA6+99hqNGjUiODiYWrVqcfz4cZYuXUqrVq2AwjITERFBYmIizs7O6PV63NzciIuL46OPPsJgMPDYY4/x6quvYmdnB8Ds2bM5cOAADg4OLFy4kFOnTrF9+3ZSUlKoW7cu3bt3N5mnzMxMZs6cyYkTJ7C1tSU8PJwuXbqwY8cOli5disFgoFGjRsybNw8nJye8vb3x9/fnhx9+IDc3lzfffJPHH3+c6OhovvrqKywtLWnTpg3z5s3DYDCwcOFCdu/ejYWFBf7+/owbN67Y/oODgwkLC8PNza1Enp2cnBg1ahSpqamkpaVhZ2dHjRo1qF69OleuXCEjI4OgoCCcnZ35/fffeeihh1i+fLk2otSwYUMCAwO5ePEi27dv58qVKzRo0AC9Xk/dunXJzc1FKUWzZs148803TR6f2NhYEhMTuXz5MhcvXsTLy4vw8HD27t3LO++8Q0xMDECxsjpmzBgcHBywt7fnvffe47XXXuOnn37CxsaGF154gb59+wLw7rvvcuTIEXJzc1m0aBFt27Zl7969JmNDfHw8UVFRWFlZ0bBhQyIjI7G1tSU4OJj9+/cD4OrqisFgoHbt2lqZunjxosn68cMPP/DGG29gZ2fHww8/XOJ8REdHk56ezvjx43n33XfN1on4+HhWrlyJhYUFrVu3Zv78+WRkZLBo0SKOHz9OmzZtqFKlCq6urnh7e/Phhx9y7tw5qlevTseOHUlLS0On03Hq1CkAnn76aZycnBgwYAAxMTFcuHCBiIgI3NzcOH36NHPnziUzMxN7e3tmz57No48+ajZtxvgyYcIE3N3d6dmzJwcOHDC7/eDgYFq2bMmPP/6ITqdjxowZdOvWrURcrlOnDq+//jo6nQ4HBwfmzZtHbm4uU6dOJT4+HoDt27fzxRdfsHLlSlatWsU333yDXq+nW7duTJ06lXPnzjF+/HiaNGnCH3/8waOPPoqrqytfffUVWVlZvPvuuzRt2rTU2NG6dWt++uknzp8/j6OjI9WqVeOXX37B1taWo0eP8tdffwGwatUqDh48WKI+79+/ny+++IL33nsPgJiYGE6fPs2jjz7K3r17iYiIMFvff//9d8LDw9Hr9XTs2JFdu3axZcsWs+fiVoSFheHn50fv3r0BCAwMJDw83GQ9OXfuHNOnTycjIwN7e3sWLFhAy5YtWbJkCbt37yYrKwtnZ2eWLFlCbGws6enpjBs3jo8//pgBAwawdu1aXFxcTMatPXv28P7772Nvb8+ff/5JixYtWLx4Mba2tv9Ivk3JyMhg7NixnDlzhocffpjly5cTHx9PdHQ0FhYWPPbYY8yePZtq1arRokULjh07BhTGMeM5NdU2Xr9+nXnz5nH8+HH0ej1jx47F19f3juULCjvu7733HjY2NqSmpuLt7U3VqlXZunUrUFiODx8+XKF45ubmVuI6LCQkxGy8/af4+fmxdOlSmjZtyssvv0z16tV57bXX+OWXX1i5ciUdO3YsESssLCyIiori888/x8HBgZo1a9KmTRsA4uLiWLlyJdWrV+eBBx6gatWqQOGTK2vXrmXv3r18//33ZGVlcfbsWdzd3Zk7dy4Ab731Fhs2bCA7OxsrKysaN25Ms2bNSpSB2NhYs9swFduef/55hg4diqenJ2+//TaHDx8mKiqK9PR0nnnmGTZu3GiyPjo5OQElr2VcXFyKHUNT+7SwsDB7zM1dI5qLbebaGWM7sH//fqpVqwbAtWvXqFevHvb29hw5coQmTZpw4sQJxowZAxSOlHbv3p2oqKhidTA5OZmIiAiUUri4uPDWW28BMGPGDNLS0khPT6dLly68/vrrLFiwQGuLp0+frl1DX7p0iZkzZ3L+/Hmsra156aWX8PDwYMWKFaSlpXH69GnOnTvHoEGDeP7557l27ZrJ7d92SlRIQkKCGjJkiNLpdOratWvK399fhYSEqD/++EMppVRycrLy9fVVSik1bdo0NW3atNuy3xUrVqjVq1crpZTauXOnioqKUl5eXmrNmjVKKaXCw8PV0KFDVX5+vtqzZ48KCAhQSim1YMEClZycrJRS6syZM6pdu3ZKKaWWL1+uli9frpRSqnnz5qXue/369apbt27q8uXLSqfTqSFDhqgtW7aos2fPKi8vL2094zb37Nmjxo4dq5RS6sKFC2rq1Kna8Vi/fr06e/asatGihfrtt9+UUkqFhYWptWvXqsuXLyt/f3+VmZmplFLqk08+UTNmzFCpqamqb9++SimlcnJy1KRJk9SNGzfUiBEj1P79+5VSSq1atUp9//335T6eiYmJatCgQSonJ0fl5+er5557Tq1bt67YsWjevLn65ptvlFJKRUREqIiICKXT6ZSfn586d+6cUkqpXbt2qZCQEKWUUiNGjNCOaVHffPONGjFihMrLy1OXL19W7u7uat26dWro0KHqxo0bSimlFi9erN59911tvxs2bFBKKbVu3Tr1wgsvFDt+pZk7d66KiIhQSil19OhRNXjwYHXp0iXVrVs3dfbsWaWUUqtXr1YTJkxQSinl5eWloqOjlVJKrV27VoWFhamCggLVqVMnlZeXp/R6vQoPD1cXLlzQ0lJQUKBycnLUgAED1I4dO1RKSooaMWKEdgxSUlJM5jkyMlK1a9dOjRkzRl27dk21a9dODRo0SH3wwQcqPDxcPfHEE2rIkCEqNzdXeXl5qXnz5qnhw4erF154QfXo0UMdP35c9ejRQw0ePFglJyertm3bKn9/f7Vt2zbVu3dv1bZtW3X16tVSj8/69etV165d1cWLF5VOp1NBQUHqu+++K5aHosf67Nmzqnnz5sWO3aRJk5Rer1fp6emqb9++SqfTKS8vLxUVFaWUUiomJkY7vhMmTDAZG7y9vdWlS5eUUoVl6/Dhw+qtt95Sbm5uKicnR129elV17NhRubu7a2XKXP3Q6XTK3d1d28+MGTNKnI+b66opFy5cUF26dFF//fWXUkqpKVOmqC1btqioqCjt3B05ckS1a9dOBQQEqMmTJ6tHH31UXbx4USmlVI8ePdQzzzyjlCosw8a6NGLECDV58mSllFKxsbFaeQ4KCtJiwPHjx1WvXr1KTd/NMWvLli2lbn/EiBEqPDxcKaXU4cOHlbu7u9LpdMXisvHcGeNIQkKCCgwMVEop5efnp44dO6aUUmry5MkqISFB7dy5U02YMEEVFBQovV6vJk+erOLi4orFNL1er3x8fNTixYuVUoWx+/XXXy8zdixYsEAppdTKlStVy5Yt1fnz59Vbb72lHnvsMfXJJ58opQrj/IoVK0zW57y8POXu7q6Vj6CgILV//361fv16Lb+m6rtSSvXv318lJiYqpZSKjo4us6zcis2bN2v14+TJk6pv375m68nYsWPVunXrlFKFMXvixInq1KlTKiwsTOn1eqWUUlOnTlUffPCBlj/jcTH+XVrcateunfrrr7+UXq9XAwYMUNu2bfvH8n0z4/7PnDmj7X/NmjXKx8dHZWRkKKWKx/OibZPxnJprGyMjI9VHH32klFIqOztb9evXT505c+aO5c2YP1dXV3X+/HmVk5Oj2rVrV6IcVzSemboOS09PN1uOytN2VkRkZKSKiYlRSinl6+ur7W/ZsmXq448/NhkrDhw4oJ566il17do1df36deXr66uWL1+uLly4oNzd3dXFixdVfn6+euaZZ4rV27Nnz6r169crT09PlZ2drXJycpSHh4c6evSo2rZtmxo6dKj64YcfVPv27ZWnp6caO3asyTJgbhvmYtt///tfrQwOHTpUeXl5qYKCAvXll1+qRYsWlVofzV3LGM+juX2aY64NNB4jU7HNXDszbdo0FRoaqiZMmKByc3NV9+7d1ZgxY9S7776rOnbsqIYOHaquX7+u2rZtq13DNm/eXG3atEkp9b86qNPpVJcuXdThw4eVUoXXcmvXrlXx8fHqP//5j1KqsJ3x8fFRBw8eLNYWF/174sSJ6sMPP1RKFV6rG8vC8uXL1cCBA5VOp1OXLl1S7dq1U1lZWWa3f/O1zK2SkcUK2rdvH3369MHW1hZbW1s2bNiATqdjx44dfPvtt+zfv5/r169r6xvvGN2qLl26MGHCBI4cOYKnpycjRozg448/xsPDAwAXFxecnZ2xtrbGxcWFq1evAoUjJN9//z3vv/8+v//+Ozk5ORXav7e3tzZq16dPH/bu3UvLli1NrtusWTNOnjzJ6NGj8fDw4JVXXimxjqOjozaK0KxZM7Kysti/fz9//fUXI0eOBMBgMFCrVi3q1auHnZ0dQ4YMwcvLiylTpmBnZ0fPnj0JCwvDx8eHnj174u7uXu78pKSk0K9fP6pUqQLAgAEDiIuLK7Ge8a7kI488wo8//sipU6c4e/Yszz//vLbOtWvXtL9Nne+9e/fSq1cvbGxsqFOnDh4eHiilOH36NIMHDwYgPz9fOx729vb4+/sDEBAQwNKlS8udr3379rF48WKg8C7YZ599xo4dO2jTpg0NGzYEICgoiFWrVmnfMY5SNmvWjM2bN2NlZYWrqysDBw6kZ8+ejBo1inr16rFnzx769++PlZUVVapUwc/Pj927d5scMTeVZ2OaXn31VTZu3IilpSUXL14kJycHFxcXDAYDM2bMYNOmTWRlZZGSkkJOTg6hoaEcOXIEe3t7atSoQZ06dbC0tKR58+b069ePPXv24OLiQkFBATVq1CjzGPXs2VO769m3b19SUlK0UQ5THB0dtWO3b98+Bg8ejKWlJXXr1mXTpk3aekXLynfffQdAZGSkydjg5eXF0KFD8fHxoXfv3rRq1Yrp06djMBgYMmQIAHXq1EGn02llylz9OHbsGM7OzjRt2hSA/v37V+g3ar/88gvt27enfv36WtqNoqOjcXBwYM2aNRQUFNCoUSNyc3Np2LChdiwzMjKKHX9r68Jm5oEHHqBDhw4AWmy6fv06hw4dYvr06dr6OTk5XLlyBQcHh3Kl11imTG3fyFi/WrVqRd26dbWRGeMxPXXqVLE7+3369GHOnDlkZ2fj7+/Ppk2baNy4Mfv27WPhwoUsXbqUAwcOEBgYCMCNGzdwcXGhQ4cOODk5aXW4fv36dOnSRUtTampqmbHDWA8feOABrK2tadCgATY2Ntjb2xfb1vbt203WZxsbG5588kk2b96Mu7s7mZmZtGnThj/++KPYcbu5vmdmZnLu3Dk8PT0BtBG5f4qnpyfz5s3j2rVrbNy4EX9/f0JDQ03Wk3379vH2229r3zOmcdq0aXzxxRecPHmSX3/9lcaNG5vdX2lxq1mzZlp5b9q0KVlZWf9Yvk1p2bIljRo10vafnZ2Nl5eXVgeCgoKK1ZGbmWsbk5OTuXHjBuvXrwcK69bx48e1fd0pzZs3p0GDBgA4ODiUKMcVjWemrsPAfLz9p3h6erJmzRo6d+7MI488wokTJ7h8+TK7du2iWbNmJmPFpUuX8PT01EaznnrqKQwGA7/88guurq5aPPXz8yMlJaXEPl1dXalevToAjRo1Iisri+TkZPr06YO1tTVNmjTB1dWVrVu3kpqaWqIMmNvG7t27TaZ32LBh2kgWFLbhv/32G7t27SI4OJgHH3zQbH0s61rG3D7NMdcGGt0c20prZ6Dwqa8DBw4QEBBAVlYWZ86cYc+ePTz11FP89ddfVK1alW7dunHs2DFyc3MBSjzSf+zYMerVq6c9Sfbyyy9ryw4cOMCaNWs4ceIEmZmZ5OTkULt2bZN5S0lJYcGCBdo5adu2rfaUUadOnbC1tcXR0ZHatWuTnZ2Nr6+vye3fbtJZrCBra+tiQ+SpqalMmjSJTp060alTJ7p06cKUKVO05fb29rdlvx06dGDTpk0kJiaSkJDAV199BYCNjU2xtN3sxRdfpGbNmnh5edG3b98KT5BSdNsGg0E7Dkop7f8LCgqwtrbGwcGBTZs2kZSUxM6dO+nfv3+xi2pAe9wS0Laj1+tp37699hiVTqfj+vXrWFtb88UXX7B371527drFkCFDiImJITQ0FC8vL3bs2EFkZCQHDhwodiFWGoPBUOL/CgoKzObbmEaDwUDDhg21xkmv13Pp0iVtfVPn++bjZG1tjV6vp0+fPsyaNQuA69evo9frAbC0/N/8U0opk+fVnJvL559//lkir0qpYnk1noui3/vPf/7Dr7/+yq5duxgzZgyLFy82uR1jmsuTZ4C8vDxGjx5NaGgo9vb2dOvWTVtPr9czYcIEbVmvXr20cl50n8Z02NnZaWmwsLAo93GysrLS/jYYDFhZWZVIr/GRZCh+Tm8+vqdPn9YuhozbLbp82LBhJmPDrFmzOHr0KDt37mTq1KmEhYUB4Obmpj0mevToUaZPn67t31z9OH/+fLG0F83f33Fz3jIyMoDCx4T279+Pvb09zz//PMnJyQBUqVKlxL6Kloeiy25ez2AwFLvIg8JH7c01pKYUfVzQXJ5vPtfGMmI8pqbigLFM+fn5ERISQsuWLenWrRt2dnbo9XpCQkIYNWoUAFevXsXKyoorV66UeHzRVJ5Lix2m6qGpbRU918bPxvocEBDAsmXLyMrKws/Pz+QxuXk/VlZWJbb5T7K1tcXLy4vt27fz7bff8v7775utJ0XrtFKKP//8kxs3bvDyyy8TGhpK7969sbS0LDX9pcUtU+3QnVQ0fxYWFtSsWbPYzY6bY7VSCgsLC+3/zLWNBoOByMhIHnvsMQAuXbpU7KL6Til6fQIl62NF45mp67A6deoQHBxs9lrsn+Dq6kp4eDjJycm4ubnh6OjIt99+q924NBUrPvvssxJtY15entk282amyqylpaVWzovGNlNlID4+3uz1l6n0VqtWDYPBwObNm2nfvj1OTk6kpKTw22+/4erqyqFDh8zWx7KuZczt0xxzbeDNx8ZYNspqZywtLQkJCaFLly6Eh4ezdu1a1q5dy+nTp7X1W7ZsSXJysnYD2BjnjXXQxsamWFnMzs7m+vXrbNmyhe+++47BgwfTtWtXfv/991Lji6m4XlqciomJ+VvbryiZDbWCnnjiCTZv3kx+fj65ubmMHj2a48ePM2nSJDw8PNi2bZvZC+hbsWjRIr7++mv69+/PnDlzOHz4cLm+l5SUxMSJE/Hx8WHXrl0AFUrfzp07uXr1KjqdjoSEBLp27UrNmjXJzMwkIyODvLw8vv/+e6Bw9r2pU6fSo0cPZs2aRdWqVbXf25Smbdu2/Prrr5w8eRIo7LAsWrSIw4cPM2LECJ544gmmTZtG06ZNOXnyJIMGDeL69euEhoYSGhpa7mMC0LlzZzZt2sSNGzcoKChg/fr1dO7cGSsrK5OdRqMmTZqQlZXFjz/+CMD69evLbJC6dOnCN998Q15eHllZWdpx2rJlC5cvX0Ypxdy5c/noo4+Awjtfxllj169fT9euXYHCRrOsc9exY0etY/7nn38yduxY7Q6VcbbOzz77jE6dOpndRkZGBn379qV58+ZMmjQJd3d3jh07RufOnYmLi0Ov15Obm0t8fLzZ7ZjL89WrV3Fzc2Po0KFYW1uTkpKi5Sk/Px8XFxdCQ0OxtbUlKSkJJycn4uLiUEpx48YNsrOzuXLlCgaDAb1eX2oazPn+++/Jzs5Gp9OxadMmPDw8cHBw4OzZs+h0OjIzM/npp59MfveJJ54gISEBpRSXL19mxIgR5OXlmVw3MzOTU6dOlYgNBQUF9OrVCwcHB5599lkCAgI4cuQIHh4eJCcnk5mZSXZ2NkFBQZw9e1bbnrn60aJFCy5dusTRo0cBStyYgcILj9LKNUDr1q359ddfuXjxIgALFy5k27ZtJCUl0a9fPxwdHTl58iRpaWlao3ThwgUyMzMBcHJyKvabYZ1OZ3ZfNWrU4KGHHtIa8aSkJIYPH15q+ioiISEBgIMHD3L16lWaN29ebHmTJk3IzMzkwIED2vouLi7Url2bevXq0aBBA1atWqXdHe/cuTMbNmzg+vXrFBQUMH78eO0ioiwViR2mOnJt2rQxW5/btWtHeno6GzZs0NJclho1atCoUSN27twJoP1O858UEBBAdHQ0tWvXplq1aibrCRSPZ8nJycyePZt9+/ZpMeShhx4iMTFRW99UjPw7cetusH37dq1Off7551paHRwcOH78OEopbZ4Ac21j586dtZmD09PT8ff3L1cbfCe1adOmwvHs5uuwMWPG8Mcff5gtR/8Ua2tr2rRpQ0xMDG5ubnTu3Jn33nsPT09Ps7HCOIeAsQ0y/ja4Q4cO/Prrr6SlpWEwGLTYVR5du3Zl8+bNFBQUoNfrSUxMpGnTpn+rDJQW2zw8PFi5cqWWx5iYGNq2bYuVlVWp9dHctUx59mmKuTbQnLLamaZNm7Jhwwbq169PVlYWo0aNonr16iQmJlJQUIBOpyMxMZEHH3yQt99+mxo1apSogw8//DCXL1/WnuCIiorik08+ISkpiaCgIPz9/dHpdBw9elS7YWmqLe7cuTNffvklAGfPnuXnn3+mXbt2ZvNmbvu3m4wsVtCTTz7JoUOHCAwMxGAwEBISwunTp+nXrx/W1tZ07tyZGzdu3Pbh4ODgYF5++WViY2OxsrLizTffZN68eWV+b8KECQwbNgw7OztatmzJAw88UKEp/ps0acK4ceO4evUqvr6+dOvWDYAxY8YwcOBA6tevT+vWrYHCwLJ582b69euHnZ0d/v7+5ZpGv27duixcuJAXX3wRg8FAvXr1iIyMxMHBgXbt2uHr60uVKlVo3749Hh4eVKlShfDwcKytralatao2hF8eXl5eHDlyhAEDBlBQUEC3bt0YMWIEP/30EwEBAWan2ba1tWXZsmXahBjVq1c3O5mKkY+PDwcPHsTX1xcnJyeaNm1KjRo1CAsLIyQkBIPBQKtWrbTJYmrWrMnWrVtZtmwZ9erV44033gAKGwRjwHrqqadM7mvixInMmjULf39/rK2tWbRoEU5OTsybN4+wsDCtQ1baD6Hr1KlDUFAQAwcOpEqVKjz88MMMGDAAGxsbTp06RUBAAPn5+fj5+fHkk0+anALbVJ6h8JHOo0eP4ufnx6VLl/Dy8iI1NZUHH3yQZs2a8dtvv/Hkk0+Snp5O+/btOXfuHPXr12fHjh2MGzeO/v37k52dzcyZM7l8+TJjx47lySef5NNPPy31HNycv7Fjx3LlyhX8/f21R1c8PT3p169fsccabzZs2DAWLFigXYjPnj1be5znZrVr12bgwIElYkNeXh4TJ07kmWeewc7ODkdHRyIiInB0dOTnn3+me/fuKKVo3759seBvrn7Y2Njw9ttvM3XqVKytrU1OEuPo6IiLiwvBwcHaJD43q1evHjNnzmT06NEYDAbatWtHYGAgVapUISIigmvXrrFu3Toef/xxcnJyqFWrFs2bNyc4OJj8/HxatmxJZmamdmyMj1mZExkZydy5c4mKisLGxoYlS5aUOrFBRZw9e5b+/fsDsGTJkhJ3rW1tbVmyZAnz588nNzeXWrVqsWTJEm15QEAAS5Ys0WYh9vb25ujRowwePBi9Xk/37t3p37+/9rqG0lQkdjzxxBO88847fPXVV0yYMAGgzPrcp08ffvjhh7/1yOGiRYuYMWMGS5cupUWLFrftiRhzOnToQHZ2NkOHDjVbT3JycpgzZw6zZs3iv//9L1WqVGHBggVa7DSOnD7++ONam9ajRw/GjRtHVFSUtq+goKByx61/W/Xq1Xn22We1OvXYY4/x2muvAYWPtz333HM4OTnRoUMHrly5wqOPPmqybXRzc2Pu3Ln4+vqi1+uZOnVqqY/q/htuJZ7dfB02cuRI2rRpY7Yc/ZM8PT3Zt28fTZs2pW7duly+fJkePXrg6upqMlZYWFgQEhLCwIEDqVmzpvbYpZOTE7NmzSI0NJQqVarwyCOPlDsNPXr04JdffmHWrFlcvXqVVq1a0a9fP5KTk0uUAePNqpuZi23G7UdHR9OhQweqVq1Kfn4+Xl5eQOFPOczVR3PXMuXZpynmykxpSmtnWrVqhYODA8OHD0cpxblz59iwYQONGzfmyJEjjBgxAhcXF+zt7dHpdEyYMKFEHbSzsyMyMpJXXnmF/Px8GjduzKJFizhw4ABz585l1apVVK9eHVdXV1JTU+nYsaPWFhc9HjNnzmTOnDnateeCBQtwdnY2m6+QkBCT27/d9dxC3ennLYQQogIMBoM2Uvl3Zrs1pegMZuLeZpw58W4eRbpbvPPOOwwePBhnZ2c2b95MfHz8bX23mBDin/PLL79w6tQp+vfvT35+PkFBQSxcuNDsvBKiOIPBwOLFiwkLC6Nq1apER0eTlpamzRC9ZMkSHB0dtcdl7ycysiiKSUhI4P333ze5rOjz3uLft2bNmhK/5QNwdna+69/Z83fl5eXRq1cvnnjiiXJ3FEsryyEhIbczeZXOjRs3CAoKMrls4sSJ//r7+O6nsn03cXFx4ZlnnsHa2pqaNWvet++zE6Iyevjhh3nnnXeIjo5GKcXTTz9daTuK/0YbZWlpqT3hYGNjwwMPPKDFwAEDBuDg4MDKlStv+34rAxlZFEIIIYQQQghRgkxwI4QQQgghhBCiBOksCiGEEEIIIYQoQTqLQgghhBBCCCFKkM6iEEIIIYQQQogSpLMohBBCCCGEEKIEeXWGEEII8f/27NnD4sWLcXFx4cSJE9jb2xMREcHq1atp1qwZo0ePBiA8PFz77O3tTZs2bTh27BiTJ0/mjTfeoF+/fiQlJZGdnc2oUaMYNmwYAJ999hkxMTFYWlri5OTE7Nmzefjhh/nxxx+JiIjAYDAA8Oyzz9K7d2/y8vJYvHgx+/btQ6/X8+ijjzJr1iyqV6/+rx0jIYQQ9w8ZWRRCCCGKOHToEMHBwcTHxxMYGMjUqVPL/E6zZs345ptvePLJJwHIyspi/fr1xMTEsHz5co4dO8bu3buJiopi7dq1fP311/j6+jJ+/HiUUqxYsYJRo0YRGxvLwoULSUlJAWDVqlVYWVkRGxvL119/jbOzM4sXL/5H8y+EEEIYyciiEEIIUUTLli3p2LEjUPgy5nnz5uHs7Fzqd4zrGw0bNgwLCwvq169P9+7dSUpK4tKlS/Tt25c6deoAEBgYyOuvv05qaip9+vRh3rx5bN++na5duzJ58mQAEhMTyc7OJjk5GYD8/HwcHR1vd5aFEEIIk6SzKIQQQhRhZWVV4v8cHBxQSmmf8/Pziy2vWrVqsc/W1v9rXg0GA5aWltojpkUppSgoKGDIkCF4eXmRlJTE999/zzvvvMO3336LwWBgxowZeHp6AnD9+nV0Ot0t5U8IIYQoL3kMVQghhCji6NGjHD16FCj8jaGrqysODg4cOnQIgLS0NPbu3VvqNuLi4gA4f/48SUlJeHh40L17dxISEsjIyABg/fr11K5dmwcffJAhQ4Zw5MgRAgMDmT9/PlevXuXixYt069aNjz/+mLy8PAwGA7Nnz+btt9/+5zIvhBBCFCEji0IIIUQRTk5OLF26lHPnzlGnTh0WLVqElZUVU6ZMoXfv3jRs2JDOnTuXuo3U1FQCAwO5ceMGs2bNokmTJjRp0oTQ0FBCQkIwGAzUqVOH999/H0tLS6ZMmcLChQtZunQpFhYWhIWF0bBhQ1544QXefPNN+vfvj16vp1WrVoSHh9+hIyGEEOJ+Z6GKPlcjhBBC3Mf27NnD/Pnz2bhxY4W34e3tzbJly2jduvVtTJkQQghx58ljqEIIIYQQQgghSpCRRSGEEEIIIYQQJcjIohBCCCGEEEKIEqSzKIQQQgghhBCiBOksCiGEEEIIIYQoQTqLQgghhBBCCCFKkM6iEEIIIYQQQogS/g8dw9GrsbHw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p:cNvPicPr>
            <a:picLocks noGrp="1" noChangeAspect="1"/>
          </p:cNvPicPr>
          <p:nvPr>
            <p:ph idx="1"/>
          </p:nvPr>
        </p:nvPicPr>
        <p:blipFill>
          <a:blip r:embed="rId2"/>
          <a:stretch>
            <a:fillRect/>
          </a:stretch>
        </p:blipFill>
        <p:spPr>
          <a:xfrm>
            <a:off x="816429" y="1730829"/>
            <a:ext cx="4910071" cy="3401898"/>
          </a:xfrm>
          <a:prstGeom prst="rect">
            <a:avLst/>
          </a:prstGeom>
        </p:spPr>
      </p:pic>
      <p:pic>
        <p:nvPicPr>
          <p:cNvPr id="11" name="Picture 10"/>
          <p:cNvPicPr>
            <a:picLocks noChangeAspect="1"/>
          </p:cNvPicPr>
          <p:nvPr/>
        </p:nvPicPr>
        <p:blipFill>
          <a:blip r:embed="rId3"/>
          <a:stretch>
            <a:fillRect/>
          </a:stretch>
        </p:blipFill>
        <p:spPr>
          <a:xfrm>
            <a:off x="5726500" y="1821996"/>
            <a:ext cx="5594643" cy="3310731"/>
          </a:xfrm>
          <a:prstGeom prst="rect">
            <a:avLst/>
          </a:prstGeom>
        </p:spPr>
      </p:pic>
      <p:sp>
        <p:nvSpPr>
          <p:cNvPr id="13" name="TextBox 12"/>
          <p:cNvSpPr txBox="1"/>
          <p:nvPr/>
        </p:nvSpPr>
        <p:spPr>
          <a:xfrm>
            <a:off x="1136469" y="5367338"/>
            <a:ext cx="8595360" cy="646331"/>
          </a:xfrm>
          <a:prstGeom prst="rect">
            <a:avLst/>
          </a:prstGeom>
          <a:noFill/>
        </p:spPr>
        <p:txBody>
          <a:bodyPr wrap="square" rtlCol="0">
            <a:spAutoFit/>
          </a:bodyPr>
          <a:lstStyle/>
          <a:p>
            <a:r>
              <a:rPr lang="en-US" dirty="0" smtClean="0"/>
              <a:t>80 % Defaulters are in Grade B (25.3%), C (21.9%), D(19.9%), E (12.7%)</a:t>
            </a:r>
          </a:p>
          <a:p>
            <a:r>
              <a:rPr lang="en-US" dirty="0" smtClean="0"/>
              <a:t>80% Paid Fully are in Grade A(28.7%), B(31.1%)  and C (19.7%)</a:t>
            </a:r>
            <a:endParaRPr lang="en-US" dirty="0"/>
          </a:p>
        </p:txBody>
      </p:sp>
    </p:spTree>
    <p:extLst>
      <p:ext uri="{BB962C8B-B14F-4D97-AF65-F5344CB8AC3E}">
        <p14:creationId xmlns:p14="http://schemas.microsoft.com/office/powerpoint/2010/main" val="148921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prstClr val="black"/>
                </a:solidFill>
              </a:rPr>
              <a:t>Univariate Analysis – </a:t>
            </a:r>
            <a:r>
              <a:rPr lang="en-US" sz="2800" b="1" dirty="0" smtClean="0">
                <a:solidFill>
                  <a:prstClr val="black"/>
                </a:solidFill>
              </a:rPr>
              <a:t>emp_length </a:t>
            </a:r>
            <a:r>
              <a:rPr lang="en-US" sz="2800" b="1" dirty="0">
                <a:solidFill>
                  <a:prstClr val="black"/>
                </a:solidFill>
              </a:rPr>
              <a:t>Frequency plot</a:t>
            </a:r>
            <a:endParaRPr lang="en-US" dirty="0"/>
          </a:p>
        </p:txBody>
      </p:sp>
      <p:sp>
        <p:nvSpPr>
          <p:cNvPr id="6" name="TextBox 5"/>
          <p:cNvSpPr txBox="1"/>
          <p:nvPr/>
        </p:nvSpPr>
        <p:spPr>
          <a:xfrm>
            <a:off x="979714" y="5823857"/>
            <a:ext cx="8926286" cy="369332"/>
          </a:xfrm>
          <a:prstGeom prst="rect">
            <a:avLst/>
          </a:prstGeom>
          <a:noFill/>
        </p:spPr>
        <p:txBody>
          <a:bodyPr wrap="square" rtlCol="0">
            <a:spAutoFit/>
          </a:bodyPr>
          <a:lstStyle/>
          <a:p>
            <a:r>
              <a:rPr lang="en-US" dirty="0" smtClean="0"/>
              <a:t>60 % of the applicants are less than 8years of experience</a:t>
            </a:r>
            <a:endParaRPr lang="en-US" dirty="0"/>
          </a:p>
        </p:txBody>
      </p:sp>
      <p:pic>
        <p:nvPicPr>
          <p:cNvPr id="3" name="Picture 2"/>
          <p:cNvPicPr>
            <a:picLocks noChangeAspect="1"/>
          </p:cNvPicPr>
          <p:nvPr/>
        </p:nvPicPr>
        <p:blipFill>
          <a:blip r:embed="rId2"/>
          <a:stretch>
            <a:fillRect/>
          </a:stretch>
        </p:blipFill>
        <p:spPr>
          <a:xfrm>
            <a:off x="5669280" y="1264501"/>
            <a:ext cx="5981251" cy="4178868"/>
          </a:xfrm>
          <a:prstGeom prst="rect">
            <a:avLst/>
          </a:prstGeom>
        </p:spPr>
      </p:pic>
      <p:pic>
        <p:nvPicPr>
          <p:cNvPr id="5" name="Content Placeholder 4"/>
          <p:cNvPicPr>
            <a:picLocks noGrp="1" noChangeAspect="1"/>
          </p:cNvPicPr>
          <p:nvPr>
            <p:ph idx="1"/>
          </p:nvPr>
        </p:nvPicPr>
        <p:blipFill>
          <a:blip r:embed="rId3"/>
          <a:stretch>
            <a:fillRect/>
          </a:stretch>
        </p:blipFill>
        <p:spPr>
          <a:xfrm>
            <a:off x="370411" y="1496218"/>
            <a:ext cx="5298869" cy="3861996"/>
          </a:xfrm>
          <a:prstGeom prst="rect">
            <a:avLst/>
          </a:prstGeom>
        </p:spPr>
      </p:pic>
    </p:spTree>
    <p:extLst>
      <p:ext uri="{BB962C8B-B14F-4D97-AF65-F5344CB8AC3E}">
        <p14:creationId xmlns:p14="http://schemas.microsoft.com/office/powerpoint/2010/main" val="258308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prstClr val="black"/>
                </a:solidFill>
              </a:rPr>
              <a:t>Bivariate </a:t>
            </a:r>
            <a:r>
              <a:rPr lang="en-US" sz="2800" b="1" dirty="0">
                <a:solidFill>
                  <a:prstClr val="black"/>
                </a:solidFill>
              </a:rPr>
              <a:t>Analysis – </a:t>
            </a:r>
            <a:r>
              <a:rPr lang="en-US" sz="2800" b="1" dirty="0" smtClean="0">
                <a:solidFill>
                  <a:prstClr val="black"/>
                </a:solidFill>
              </a:rPr>
              <a:t>emp_length/</a:t>
            </a:r>
            <a:r>
              <a:rPr lang="en-US" sz="2800" b="1" dirty="0" err="1" smtClean="0">
                <a:solidFill>
                  <a:prstClr val="black"/>
                </a:solidFill>
              </a:rPr>
              <a:t>loanIncomeRatio</a:t>
            </a:r>
            <a:endParaRPr lang="en-US" dirty="0"/>
          </a:p>
        </p:txBody>
      </p:sp>
      <p:sp>
        <p:nvSpPr>
          <p:cNvPr id="11" name="TextBox 10"/>
          <p:cNvSpPr txBox="1"/>
          <p:nvPr/>
        </p:nvSpPr>
        <p:spPr>
          <a:xfrm>
            <a:off x="1317171" y="5638800"/>
            <a:ext cx="8273143" cy="646331"/>
          </a:xfrm>
          <a:prstGeom prst="rect">
            <a:avLst/>
          </a:prstGeom>
          <a:noFill/>
        </p:spPr>
        <p:txBody>
          <a:bodyPr wrap="square" rtlCol="0">
            <a:spAutoFit/>
          </a:bodyPr>
          <a:lstStyle/>
          <a:p>
            <a:r>
              <a:rPr lang="en-US" dirty="0" smtClean="0"/>
              <a:t>Applicants at Junior, Very Senior, Mid  level have Poor </a:t>
            </a:r>
            <a:r>
              <a:rPr lang="en-US" dirty="0"/>
              <a:t>l</a:t>
            </a:r>
            <a:r>
              <a:rPr lang="en-US" dirty="0" smtClean="0"/>
              <a:t>oanIncomeRatio so they are risky applicants</a:t>
            </a:r>
            <a:endParaRPr lang="en-US" dirty="0"/>
          </a:p>
        </p:txBody>
      </p:sp>
      <p:pic>
        <p:nvPicPr>
          <p:cNvPr id="4" name="Content Placeholder 3"/>
          <p:cNvPicPr>
            <a:picLocks noGrp="1" noChangeAspect="1"/>
          </p:cNvPicPr>
          <p:nvPr>
            <p:ph idx="1"/>
          </p:nvPr>
        </p:nvPicPr>
        <p:blipFill>
          <a:blip r:embed="rId2"/>
          <a:stretch>
            <a:fillRect/>
          </a:stretch>
        </p:blipFill>
        <p:spPr>
          <a:xfrm>
            <a:off x="1570895" y="1395015"/>
            <a:ext cx="7765694" cy="4344988"/>
          </a:xfrm>
          <a:prstGeom prst="rect">
            <a:avLst/>
          </a:prstGeom>
        </p:spPr>
      </p:pic>
    </p:spTree>
    <p:extLst>
      <p:ext uri="{BB962C8B-B14F-4D97-AF65-F5344CB8AC3E}">
        <p14:creationId xmlns:p14="http://schemas.microsoft.com/office/powerpoint/2010/main" val="388663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prstClr val="black"/>
                </a:solidFill>
              </a:rPr>
              <a:t>Bivariate </a:t>
            </a:r>
            <a:r>
              <a:rPr lang="en-US" sz="2800" b="1" dirty="0">
                <a:solidFill>
                  <a:prstClr val="black"/>
                </a:solidFill>
              </a:rPr>
              <a:t>Analysis – </a:t>
            </a:r>
            <a:r>
              <a:rPr lang="en-US" sz="2800" b="1" dirty="0" smtClean="0">
                <a:solidFill>
                  <a:prstClr val="black"/>
                </a:solidFill>
              </a:rPr>
              <a:t>emp_length/</a:t>
            </a:r>
            <a:r>
              <a:rPr lang="en-US" sz="2800" b="1" dirty="0" err="1" smtClean="0">
                <a:solidFill>
                  <a:prstClr val="black"/>
                </a:solidFill>
              </a:rPr>
              <a:t>DebtToIncome</a:t>
            </a:r>
            <a:r>
              <a:rPr lang="en-US" sz="2800" b="1" dirty="0" smtClean="0">
                <a:solidFill>
                  <a:prstClr val="black"/>
                </a:solidFill>
              </a:rPr>
              <a:t> ratio</a:t>
            </a:r>
            <a:endParaRPr lang="en-US" dirty="0"/>
          </a:p>
        </p:txBody>
      </p:sp>
      <p:sp>
        <p:nvSpPr>
          <p:cNvPr id="11" name="TextBox 10"/>
          <p:cNvSpPr txBox="1"/>
          <p:nvPr/>
        </p:nvSpPr>
        <p:spPr>
          <a:xfrm>
            <a:off x="1317171" y="5638800"/>
            <a:ext cx="8273143" cy="646331"/>
          </a:xfrm>
          <a:prstGeom prst="rect">
            <a:avLst/>
          </a:prstGeom>
          <a:noFill/>
        </p:spPr>
        <p:txBody>
          <a:bodyPr wrap="square" rtlCol="0">
            <a:spAutoFit/>
          </a:bodyPr>
          <a:lstStyle/>
          <a:p>
            <a:r>
              <a:rPr lang="en-US" dirty="0" smtClean="0"/>
              <a:t>Applicants at Junior and Very Senior level have High DebtToIncome</a:t>
            </a:r>
            <a:r>
              <a:rPr lang="en-US" dirty="0"/>
              <a:t> </a:t>
            </a:r>
            <a:r>
              <a:rPr lang="en-US" dirty="0" smtClean="0"/>
              <a:t>Ratio so they are risky applicants</a:t>
            </a:r>
            <a:endParaRPr lang="en-US" dirty="0"/>
          </a:p>
        </p:txBody>
      </p:sp>
      <p:pic>
        <p:nvPicPr>
          <p:cNvPr id="4" name="Content Placeholder 3"/>
          <p:cNvPicPr>
            <a:picLocks noGrp="1" noChangeAspect="1"/>
          </p:cNvPicPr>
          <p:nvPr>
            <p:ph idx="1"/>
          </p:nvPr>
        </p:nvPicPr>
        <p:blipFill>
          <a:blip r:embed="rId2"/>
          <a:stretch>
            <a:fillRect/>
          </a:stretch>
        </p:blipFill>
        <p:spPr>
          <a:xfrm>
            <a:off x="1596809" y="1395015"/>
            <a:ext cx="7713865" cy="4344988"/>
          </a:xfrm>
          <a:prstGeom prst="rect">
            <a:avLst/>
          </a:prstGeom>
        </p:spPr>
      </p:pic>
    </p:spTree>
    <p:extLst>
      <p:ext uri="{BB962C8B-B14F-4D97-AF65-F5344CB8AC3E}">
        <p14:creationId xmlns:p14="http://schemas.microsoft.com/office/powerpoint/2010/main" val="447997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3449</TotalTime>
  <Words>480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LENDING CLUB EDA ASSIGNMENT  SUBMISSION </vt:lpstr>
      <vt:lpstr> Business Objective</vt:lpstr>
      <vt:lpstr> Goals of data analysis</vt:lpstr>
      <vt:lpstr> Univariate Analysis</vt:lpstr>
      <vt:lpstr> Univariate Analysis – Loan Purpose Frequency plot</vt:lpstr>
      <vt:lpstr> Univariate Analysis – Grade Frequency plot</vt:lpstr>
      <vt:lpstr>Univariate Analysis – emp_length Frequency plot</vt:lpstr>
      <vt:lpstr>Bivariate Analysis – emp_length/loanIncomeRatio</vt:lpstr>
      <vt:lpstr>Bivariate Analysis – emp_length/DebtToIncome ratio</vt:lpstr>
      <vt:lpstr>Bivariate Analysis – Grade/DebtToIncome ratio</vt:lpstr>
      <vt:lpstr>Bivariate Analysis – Defaulters address state and DebtToIncome plot</vt:lpstr>
      <vt:lpstr> 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Asthana, Priyanka</cp:lastModifiedBy>
  <cp:revision>86</cp:revision>
  <dcterms:created xsi:type="dcterms:W3CDTF">2016-06-09T08:16:28Z</dcterms:created>
  <dcterms:modified xsi:type="dcterms:W3CDTF">2021-05-18T06:57:56Z</dcterms:modified>
</cp:coreProperties>
</file>