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Lato"/>
      <p:regular r:id="rId16"/>
    </p:embeddedFont>
    <p:embeddedFont>
      <p:font typeface="Lato"/>
      <p:regular r:id="rId17"/>
    </p:embeddedFont>
    <p:embeddedFont>
      <p:font typeface="Lato"/>
      <p:regular r:id="rId18"/>
    </p:embeddedFont>
    <p:embeddedFont>
      <p:font typeface="Lato"/>
      <p:regular r:id="rId19"/>
    </p:embeddedFont>
    <p:embeddedFont>
      <p:font typeface="Lato"/>
      <p:regular r:id="rId20"/>
    </p:embeddedFont>
    <p:embeddedFont>
      <p:font typeface="Lato"/>
      <p:regular r:id="rId21"/>
    </p:embeddedFont>
    <p:embeddedFont>
      <p:font typeface="Lato"/>
      <p:regular r:id="rId22"/>
    </p:embeddedFont>
    <p:embeddedFont>
      <p:font typeface="Lato"/>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08303" y="809387"/>
            <a:ext cx="7727394" cy="4364236"/>
          </a:xfrm>
          <a:prstGeom prst="rect">
            <a:avLst/>
          </a:prstGeom>
          <a:noFill/>
          <a:ln/>
        </p:spPr>
        <p:txBody>
          <a:bodyPr wrap="square" lIns="0" tIns="0" rIns="0" bIns="0" rtlCol="0" anchor="t"/>
          <a:lstStyle/>
          <a:p>
            <a:pPr indent="0" marL="0">
              <a:lnSpc>
                <a:spcPts val="6850"/>
              </a:lnSpc>
              <a:buNone/>
            </a:pPr>
            <a:r>
              <a:rPr lang="en-US" sz="5450" b="1" dirty="0">
                <a:solidFill>
                  <a:srgbClr val="282824"/>
                </a:solidFill>
                <a:latin typeface="Lato Bold" pitchFamily="34" charset="0"/>
                <a:ea typeface="Lato Bold" pitchFamily="34" charset="-122"/>
                <a:cs typeface="Lato Bold" pitchFamily="34" charset="-120"/>
              </a:rPr>
              <a:t> Netflix Global Subscriber Trends: A Data-Driven Analysis by Shivam Asthana, MBA 2024</a:t>
            </a:r>
            <a:endParaRPr lang="en-US" sz="5450" dirty="0"/>
          </a:p>
        </p:txBody>
      </p:sp>
      <p:sp>
        <p:nvSpPr>
          <p:cNvPr id="4" name="Text 1"/>
          <p:cNvSpPr/>
          <p:nvPr/>
        </p:nvSpPr>
        <p:spPr>
          <a:xfrm>
            <a:off x="708303" y="5477113"/>
            <a:ext cx="7727394" cy="1943100"/>
          </a:xfrm>
          <a:prstGeom prst="rect">
            <a:avLst/>
          </a:prstGeom>
          <a:noFill/>
          <a:ln/>
        </p:spPr>
        <p:txBody>
          <a:bodyPr wrap="square" lIns="0" tIns="0" rIns="0" bIns="0" rtlCol="0" anchor="t"/>
          <a:lstStyle/>
          <a:p>
            <a:pPr indent="0" marL="0">
              <a:lnSpc>
                <a:spcPts val="2500"/>
              </a:lnSpc>
              <a:buNone/>
            </a:pPr>
            <a:r>
              <a:rPr lang="en-US" sz="1550" dirty="0">
                <a:solidFill>
                  <a:srgbClr val="4A4A45"/>
                </a:solidFill>
                <a:latin typeface="Lato" pitchFamily="34" charset="0"/>
                <a:ea typeface="Lato" pitchFamily="34" charset="-122"/>
                <a:cs typeface="Lato" pitchFamily="34" charset="-120"/>
              </a:rPr>
              <a:t>This comprehensive data analysis, conducted by Shivam Asthana, a Master of Business Administration graduate in 2024, examines the key drivers behind Netflix's global subscriber growth and retention trends. By leveraging insights on viewing habits, regional preferences, and content performance, this project aims to optimize Netflix's content strategy, improve personalized recommendations, and enhance the overall user experience to boost long-term profitability and customer loyalty.</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180987"/>
          </a:xfrm>
          <a:prstGeom prst="rect">
            <a:avLst/>
          </a:prstGeom>
        </p:spPr>
      </p:pic>
      <p:sp>
        <p:nvSpPr>
          <p:cNvPr id="3" name="Text 0"/>
          <p:cNvSpPr/>
          <p:nvPr/>
        </p:nvSpPr>
        <p:spPr>
          <a:xfrm>
            <a:off x="610672" y="2802136"/>
            <a:ext cx="6440567" cy="545306"/>
          </a:xfrm>
          <a:prstGeom prst="rect">
            <a:avLst/>
          </a:prstGeom>
          <a:noFill/>
          <a:ln/>
        </p:spPr>
        <p:txBody>
          <a:bodyPr wrap="none" lIns="0" tIns="0" rIns="0" bIns="0" rtlCol="0" anchor="t"/>
          <a:lstStyle/>
          <a:p>
            <a:pPr indent="0" marL="0">
              <a:lnSpc>
                <a:spcPts val="4250"/>
              </a:lnSpc>
              <a:buNone/>
            </a:pPr>
            <a:r>
              <a:rPr lang="en-US" sz="3400" b="1" dirty="0">
                <a:solidFill>
                  <a:srgbClr val="282824"/>
                </a:solidFill>
                <a:latin typeface="Lato Bold" pitchFamily="34" charset="0"/>
                <a:ea typeface="Lato Bold" pitchFamily="34" charset="-122"/>
                <a:cs typeface="Lato Bold" pitchFamily="34" charset="-120"/>
              </a:rPr>
              <a:t>Global Subscriber Growth Trends</a:t>
            </a:r>
            <a:endParaRPr lang="en-US" sz="3400" dirty="0"/>
          </a:p>
        </p:txBody>
      </p:sp>
      <p:sp>
        <p:nvSpPr>
          <p:cNvPr id="4" name="Shape 1"/>
          <p:cNvSpPr/>
          <p:nvPr/>
        </p:nvSpPr>
        <p:spPr>
          <a:xfrm>
            <a:off x="610672" y="5608796"/>
            <a:ext cx="13409057" cy="22860"/>
          </a:xfrm>
          <a:prstGeom prst="roundRect">
            <a:avLst>
              <a:gd name="adj" fmla="val 114490"/>
            </a:avLst>
          </a:prstGeom>
          <a:solidFill>
            <a:srgbClr val="CBC5B8"/>
          </a:solidFill>
          <a:ln/>
        </p:spPr>
      </p:sp>
      <p:sp>
        <p:nvSpPr>
          <p:cNvPr id="5" name="Shape 2"/>
          <p:cNvSpPr/>
          <p:nvPr/>
        </p:nvSpPr>
        <p:spPr>
          <a:xfrm>
            <a:off x="3907750" y="4998184"/>
            <a:ext cx="22860" cy="610672"/>
          </a:xfrm>
          <a:prstGeom prst="roundRect">
            <a:avLst>
              <a:gd name="adj" fmla="val 114490"/>
            </a:avLst>
          </a:prstGeom>
          <a:solidFill>
            <a:srgbClr val="CBC5B8"/>
          </a:solidFill>
          <a:ln/>
        </p:spPr>
      </p:sp>
      <p:sp>
        <p:nvSpPr>
          <p:cNvPr id="6" name="Shape 3"/>
          <p:cNvSpPr/>
          <p:nvPr/>
        </p:nvSpPr>
        <p:spPr>
          <a:xfrm>
            <a:off x="3722965" y="5412522"/>
            <a:ext cx="392549" cy="392549"/>
          </a:xfrm>
          <a:prstGeom prst="roundRect">
            <a:avLst>
              <a:gd name="adj" fmla="val 6667"/>
            </a:avLst>
          </a:prstGeom>
          <a:solidFill>
            <a:srgbClr val="E5DFD2"/>
          </a:solidFill>
          <a:ln/>
        </p:spPr>
      </p:sp>
      <p:sp>
        <p:nvSpPr>
          <p:cNvPr id="7" name="Text 4"/>
          <p:cNvSpPr/>
          <p:nvPr/>
        </p:nvSpPr>
        <p:spPr>
          <a:xfrm>
            <a:off x="3843338" y="5477887"/>
            <a:ext cx="151805" cy="261699"/>
          </a:xfrm>
          <a:prstGeom prst="rect">
            <a:avLst/>
          </a:prstGeom>
          <a:noFill/>
          <a:ln/>
        </p:spPr>
        <p:txBody>
          <a:bodyPr wrap="none" lIns="0" tIns="0" rIns="0" bIns="0" rtlCol="0" anchor="t"/>
          <a:lstStyle/>
          <a:p>
            <a:pPr algn="ctr" indent="0" marL="0">
              <a:lnSpc>
                <a:spcPts val="2050"/>
              </a:lnSpc>
              <a:buNone/>
            </a:pPr>
            <a:r>
              <a:rPr lang="en-US" sz="2050" b="1" dirty="0">
                <a:solidFill>
                  <a:srgbClr val="4A4A45"/>
                </a:solidFill>
                <a:latin typeface="Lato Bold" pitchFamily="34" charset="0"/>
                <a:ea typeface="Lato Bold" pitchFamily="34" charset="-122"/>
                <a:cs typeface="Lato Bold" pitchFamily="34" charset="-120"/>
              </a:rPr>
              <a:t>1</a:t>
            </a:r>
            <a:endParaRPr lang="en-US" sz="2050" dirty="0"/>
          </a:p>
        </p:txBody>
      </p:sp>
      <p:sp>
        <p:nvSpPr>
          <p:cNvPr id="8" name="Text 5"/>
          <p:cNvSpPr/>
          <p:nvPr/>
        </p:nvSpPr>
        <p:spPr>
          <a:xfrm>
            <a:off x="2518529" y="3609142"/>
            <a:ext cx="2801422" cy="272653"/>
          </a:xfrm>
          <a:prstGeom prst="rect">
            <a:avLst/>
          </a:prstGeom>
          <a:noFill/>
          <a:ln/>
        </p:spPr>
        <p:txBody>
          <a:bodyPr wrap="none" lIns="0" tIns="0" rIns="0" bIns="0" rtlCol="0" anchor="t"/>
          <a:lstStyle/>
          <a:p>
            <a:pPr algn="ctr" indent="0" marL="0">
              <a:lnSpc>
                <a:spcPts val="2100"/>
              </a:lnSpc>
              <a:buNone/>
            </a:pPr>
            <a:r>
              <a:rPr lang="en-US" sz="1700" b="1" dirty="0">
                <a:solidFill>
                  <a:srgbClr val="4A4A45"/>
                </a:solidFill>
                <a:latin typeface="Lato Bold" pitchFamily="34" charset="0"/>
                <a:ea typeface="Lato Bold" pitchFamily="34" charset="-122"/>
                <a:cs typeface="Lato Bold" pitchFamily="34" charset="-120"/>
              </a:rPr>
              <a:t>2016-2018: Rapid Expansion</a:t>
            </a:r>
            <a:endParaRPr lang="en-US" sz="1700" dirty="0"/>
          </a:p>
        </p:txBody>
      </p:sp>
      <p:sp>
        <p:nvSpPr>
          <p:cNvPr id="9" name="Text 6"/>
          <p:cNvSpPr/>
          <p:nvPr/>
        </p:nvSpPr>
        <p:spPr>
          <a:xfrm>
            <a:off x="785098" y="3986451"/>
            <a:ext cx="6268403" cy="837248"/>
          </a:xfrm>
          <a:prstGeom prst="rect">
            <a:avLst/>
          </a:prstGeom>
          <a:noFill/>
          <a:ln/>
        </p:spPr>
        <p:txBody>
          <a:bodyPr wrap="square" lIns="0" tIns="0" rIns="0" bIns="0" rtlCol="0" anchor="t"/>
          <a:lstStyle/>
          <a:p>
            <a:pPr algn="ctr" indent="0" marL="0">
              <a:lnSpc>
                <a:spcPts val="2150"/>
              </a:lnSpc>
              <a:buNone/>
            </a:pPr>
            <a:r>
              <a:rPr lang="en-US" sz="1350" dirty="0">
                <a:solidFill>
                  <a:srgbClr val="4A4A45"/>
                </a:solidFill>
                <a:latin typeface="Lato" pitchFamily="34" charset="0"/>
                <a:ea typeface="Lato" pitchFamily="34" charset="-122"/>
                <a:cs typeface="Lato" pitchFamily="34" charset="-120"/>
              </a:rPr>
              <a:t>Netflix experienced exponential growth, adding over 50 million new subscribers globally, driven by investments in original content and international market expansion.</a:t>
            </a:r>
            <a:endParaRPr lang="en-US" sz="1350" dirty="0"/>
          </a:p>
        </p:txBody>
      </p:sp>
      <p:sp>
        <p:nvSpPr>
          <p:cNvPr id="10" name="Shape 7"/>
          <p:cNvSpPr/>
          <p:nvPr/>
        </p:nvSpPr>
        <p:spPr>
          <a:xfrm>
            <a:off x="7303532" y="5608737"/>
            <a:ext cx="22860" cy="610672"/>
          </a:xfrm>
          <a:prstGeom prst="roundRect">
            <a:avLst>
              <a:gd name="adj" fmla="val 114490"/>
            </a:avLst>
          </a:prstGeom>
          <a:solidFill>
            <a:srgbClr val="CBC5B8"/>
          </a:solidFill>
          <a:ln/>
        </p:spPr>
      </p:sp>
      <p:sp>
        <p:nvSpPr>
          <p:cNvPr id="11" name="Shape 8"/>
          <p:cNvSpPr/>
          <p:nvPr/>
        </p:nvSpPr>
        <p:spPr>
          <a:xfrm>
            <a:off x="7118747" y="5412522"/>
            <a:ext cx="392549" cy="392549"/>
          </a:xfrm>
          <a:prstGeom prst="roundRect">
            <a:avLst>
              <a:gd name="adj" fmla="val 6667"/>
            </a:avLst>
          </a:prstGeom>
          <a:solidFill>
            <a:srgbClr val="E5DFD2"/>
          </a:solidFill>
          <a:ln/>
        </p:spPr>
      </p:sp>
      <p:sp>
        <p:nvSpPr>
          <p:cNvPr id="12" name="Text 9"/>
          <p:cNvSpPr/>
          <p:nvPr/>
        </p:nvSpPr>
        <p:spPr>
          <a:xfrm>
            <a:off x="7239119" y="5477887"/>
            <a:ext cx="151805" cy="261699"/>
          </a:xfrm>
          <a:prstGeom prst="rect">
            <a:avLst/>
          </a:prstGeom>
          <a:noFill/>
          <a:ln/>
        </p:spPr>
        <p:txBody>
          <a:bodyPr wrap="none" lIns="0" tIns="0" rIns="0" bIns="0" rtlCol="0" anchor="t"/>
          <a:lstStyle/>
          <a:p>
            <a:pPr algn="ctr" indent="0" marL="0">
              <a:lnSpc>
                <a:spcPts val="2050"/>
              </a:lnSpc>
              <a:buNone/>
            </a:pPr>
            <a:r>
              <a:rPr lang="en-US" sz="2050" b="1" dirty="0">
                <a:solidFill>
                  <a:srgbClr val="4A4A45"/>
                </a:solidFill>
                <a:latin typeface="Lato Bold" pitchFamily="34" charset="0"/>
                <a:ea typeface="Lato Bold" pitchFamily="34" charset="-122"/>
                <a:cs typeface="Lato Bold" pitchFamily="34" charset="-120"/>
              </a:rPr>
              <a:t>2</a:t>
            </a:r>
            <a:endParaRPr lang="en-US" sz="2050" dirty="0"/>
          </a:p>
        </p:txBody>
      </p:sp>
      <p:sp>
        <p:nvSpPr>
          <p:cNvPr id="13" name="Text 10"/>
          <p:cNvSpPr/>
          <p:nvPr/>
        </p:nvSpPr>
        <p:spPr>
          <a:xfrm>
            <a:off x="5949077" y="6393894"/>
            <a:ext cx="2732127" cy="272653"/>
          </a:xfrm>
          <a:prstGeom prst="rect">
            <a:avLst/>
          </a:prstGeom>
          <a:noFill/>
          <a:ln/>
        </p:spPr>
        <p:txBody>
          <a:bodyPr wrap="none" lIns="0" tIns="0" rIns="0" bIns="0" rtlCol="0" anchor="t"/>
          <a:lstStyle/>
          <a:p>
            <a:pPr algn="ctr" indent="0" marL="0">
              <a:lnSpc>
                <a:spcPts val="2100"/>
              </a:lnSpc>
              <a:buNone/>
            </a:pPr>
            <a:r>
              <a:rPr lang="en-US" sz="1700" b="1" dirty="0">
                <a:solidFill>
                  <a:srgbClr val="4A4A45"/>
                </a:solidFill>
                <a:latin typeface="Lato Bold" pitchFamily="34" charset="0"/>
                <a:ea typeface="Lato Bold" pitchFamily="34" charset="-122"/>
                <a:cs typeface="Lato Bold" pitchFamily="34" charset="-120"/>
              </a:rPr>
              <a:t>2019-2020: Steady Increase</a:t>
            </a:r>
            <a:endParaRPr lang="en-US" sz="1700" dirty="0"/>
          </a:p>
        </p:txBody>
      </p:sp>
      <p:sp>
        <p:nvSpPr>
          <p:cNvPr id="14" name="Text 11"/>
          <p:cNvSpPr/>
          <p:nvPr/>
        </p:nvSpPr>
        <p:spPr>
          <a:xfrm>
            <a:off x="4180880" y="6771203"/>
            <a:ext cx="6268522" cy="837248"/>
          </a:xfrm>
          <a:prstGeom prst="rect">
            <a:avLst/>
          </a:prstGeom>
          <a:noFill/>
          <a:ln/>
        </p:spPr>
        <p:txBody>
          <a:bodyPr wrap="square" lIns="0" tIns="0" rIns="0" bIns="0" rtlCol="0" anchor="t"/>
          <a:lstStyle/>
          <a:p>
            <a:pPr algn="ctr" indent="0" marL="0">
              <a:lnSpc>
                <a:spcPts val="2150"/>
              </a:lnSpc>
              <a:buNone/>
            </a:pPr>
            <a:r>
              <a:rPr lang="en-US" sz="1350" dirty="0">
                <a:solidFill>
                  <a:srgbClr val="4A4A45"/>
                </a:solidFill>
                <a:latin typeface="Lato" pitchFamily="34" charset="0"/>
                <a:ea typeface="Lato" pitchFamily="34" charset="-122"/>
                <a:cs typeface="Lato" pitchFamily="34" charset="-120"/>
              </a:rPr>
              <a:t>Subscriber growth continued, albeit at a more moderate pace, as Netflix focused on enhancing the user experience and expanding its content library to cater to diverse regional preferences.</a:t>
            </a:r>
            <a:endParaRPr lang="en-US" sz="1350" dirty="0"/>
          </a:p>
        </p:txBody>
      </p:sp>
      <p:sp>
        <p:nvSpPr>
          <p:cNvPr id="15" name="Shape 12"/>
          <p:cNvSpPr/>
          <p:nvPr/>
        </p:nvSpPr>
        <p:spPr>
          <a:xfrm>
            <a:off x="10699433" y="4998184"/>
            <a:ext cx="22860" cy="610672"/>
          </a:xfrm>
          <a:prstGeom prst="roundRect">
            <a:avLst>
              <a:gd name="adj" fmla="val 114490"/>
            </a:avLst>
          </a:prstGeom>
          <a:solidFill>
            <a:srgbClr val="CBC5B8"/>
          </a:solidFill>
          <a:ln/>
        </p:spPr>
      </p:sp>
      <p:sp>
        <p:nvSpPr>
          <p:cNvPr id="16" name="Shape 13"/>
          <p:cNvSpPr/>
          <p:nvPr/>
        </p:nvSpPr>
        <p:spPr>
          <a:xfrm>
            <a:off x="10514648" y="5412522"/>
            <a:ext cx="392549" cy="392549"/>
          </a:xfrm>
          <a:prstGeom prst="roundRect">
            <a:avLst>
              <a:gd name="adj" fmla="val 6667"/>
            </a:avLst>
          </a:prstGeom>
          <a:solidFill>
            <a:srgbClr val="E5DFD2"/>
          </a:solidFill>
          <a:ln/>
        </p:spPr>
      </p:sp>
      <p:sp>
        <p:nvSpPr>
          <p:cNvPr id="17" name="Text 14"/>
          <p:cNvSpPr/>
          <p:nvPr/>
        </p:nvSpPr>
        <p:spPr>
          <a:xfrm>
            <a:off x="10635020" y="5477887"/>
            <a:ext cx="151805" cy="261699"/>
          </a:xfrm>
          <a:prstGeom prst="rect">
            <a:avLst/>
          </a:prstGeom>
          <a:noFill/>
          <a:ln/>
        </p:spPr>
        <p:txBody>
          <a:bodyPr wrap="none" lIns="0" tIns="0" rIns="0" bIns="0" rtlCol="0" anchor="t"/>
          <a:lstStyle/>
          <a:p>
            <a:pPr algn="ctr" indent="0" marL="0">
              <a:lnSpc>
                <a:spcPts val="2050"/>
              </a:lnSpc>
              <a:buNone/>
            </a:pPr>
            <a:r>
              <a:rPr lang="en-US" sz="2050" b="1" dirty="0">
                <a:solidFill>
                  <a:srgbClr val="4A4A45"/>
                </a:solidFill>
                <a:latin typeface="Lato Bold" pitchFamily="34" charset="0"/>
                <a:ea typeface="Lato Bold" pitchFamily="34" charset="-122"/>
                <a:cs typeface="Lato Bold" pitchFamily="34" charset="-120"/>
              </a:rPr>
              <a:t>3</a:t>
            </a:r>
            <a:endParaRPr lang="en-US" sz="2050" dirty="0"/>
          </a:p>
        </p:txBody>
      </p:sp>
      <p:sp>
        <p:nvSpPr>
          <p:cNvPr id="18" name="Text 15"/>
          <p:cNvSpPr/>
          <p:nvPr/>
        </p:nvSpPr>
        <p:spPr>
          <a:xfrm>
            <a:off x="8900993" y="3609142"/>
            <a:ext cx="3620095" cy="272653"/>
          </a:xfrm>
          <a:prstGeom prst="rect">
            <a:avLst/>
          </a:prstGeom>
          <a:noFill/>
          <a:ln/>
        </p:spPr>
        <p:txBody>
          <a:bodyPr wrap="none" lIns="0" tIns="0" rIns="0" bIns="0" rtlCol="0" anchor="t"/>
          <a:lstStyle/>
          <a:p>
            <a:pPr algn="ctr" indent="0" marL="0">
              <a:lnSpc>
                <a:spcPts val="2100"/>
              </a:lnSpc>
              <a:buNone/>
            </a:pPr>
            <a:r>
              <a:rPr lang="en-US" sz="1700" b="1" dirty="0">
                <a:solidFill>
                  <a:srgbClr val="4A4A45"/>
                </a:solidFill>
                <a:latin typeface="Lato Bold" pitchFamily="34" charset="0"/>
                <a:ea typeface="Lato Bold" pitchFamily="34" charset="-122"/>
                <a:cs typeface="Lato Bold" pitchFamily="34" charset="-120"/>
              </a:rPr>
              <a:t>2021-2023: Intensifying Competition</a:t>
            </a:r>
            <a:endParaRPr lang="en-US" sz="1700" dirty="0"/>
          </a:p>
        </p:txBody>
      </p:sp>
      <p:sp>
        <p:nvSpPr>
          <p:cNvPr id="19" name="Text 16"/>
          <p:cNvSpPr/>
          <p:nvPr/>
        </p:nvSpPr>
        <p:spPr>
          <a:xfrm>
            <a:off x="7576780" y="3986451"/>
            <a:ext cx="6268522" cy="837248"/>
          </a:xfrm>
          <a:prstGeom prst="rect">
            <a:avLst/>
          </a:prstGeom>
          <a:noFill/>
          <a:ln/>
        </p:spPr>
        <p:txBody>
          <a:bodyPr wrap="square" lIns="0" tIns="0" rIns="0" bIns="0" rtlCol="0" anchor="t"/>
          <a:lstStyle/>
          <a:p>
            <a:pPr algn="ctr" indent="0" marL="0">
              <a:lnSpc>
                <a:spcPts val="2150"/>
              </a:lnSpc>
              <a:buNone/>
            </a:pPr>
            <a:r>
              <a:rPr lang="en-US" sz="1350" dirty="0">
                <a:solidFill>
                  <a:srgbClr val="4A4A45"/>
                </a:solidFill>
                <a:latin typeface="Lato" pitchFamily="34" charset="0"/>
                <a:ea typeface="Lato" pitchFamily="34" charset="-122"/>
                <a:cs typeface="Lato" pitchFamily="34" charset="-120"/>
              </a:rPr>
              <a:t>The streaming landscape became increasingly competitive, with the emergence of new players and evolving consumer preferences. Netflix adapted by strengthening its content pipeline and personalization capabilities to maintain subscriber growth.</a:t>
            </a:r>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017865"/>
            <a:ext cx="10693718" cy="771525"/>
          </a:xfrm>
          <a:prstGeom prst="rect">
            <a:avLst/>
          </a:prstGeom>
          <a:noFill/>
          <a:ln/>
        </p:spPr>
        <p:txBody>
          <a:bodyPr wrap="none" lIns="0" tIns="0" rIns="0" bIns="0" rtlCol="0" anchor="t"/>
          <a:lstStyle/>
          <a:p>
            <a:pPr indent="0" marL="0">
              <a:lnSpc>
                <a:spcPts val="6050"/>
              </a:lnSpc>
              <a:buNone/>
            </a:pPr>
            <a:r>
              <a:rPr lang="en-US" sz="4850" b="1" dirty="0">
                <a:solidFill>
                  <a:srgbClr val="282824"/>
                </a:solidFill>
                <a:latin typeface="Lato Bold" pitchFamily="34" charset="0"/>
                <a:ea typeface="Lato Bold" pitchFamily="34" charset="-122"/>
                <a:cs typeface="Lato Bold" pitchFamily="34" charset="-120"/>
              </a:rPr>
              <a:t>Analyzing User Engagement and Churn</a:t>
            </a:r>
            <a:endParaRPr lang="en-US" sz="4850" dirty="0"/>
          </a:p>
        </p:txBody>
      </p:sp>
      <p:sp>
        <p:nvSpPr>
          <p:cNvPr id="3" name="Text 1"/>
          <p:cNvSpPr/>
          <p:nvPr/>
        </p:nvSpPr>
        <p:spPr>
          <a:xfrm>
            <a:off x="864037" y="2406491"/>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282824"/>
                </a:solidFill>
                <a:latin typeface="Lato Bold" pitchFamily="34" charset="0"/>
                <a:ea typeface="Lato Bold" pitchFamily="34" charset="-122"/>
                <a:cs typeface="Lato Bold" pitchFamily="34" charset="-120"/>
              </a:rPr>
              <a:t>Viewing Habits</a:t>
            </a:r>
            <a:endParaRPr lang="en-US" sz="2400" dirty="0"/>
          </a:p>
        </p:txBody>
      </p:sp>
      <p:sp>
        <p:nvSpPr>
          <p:cNvPr id="4" name="Text 2"/>
          <p:cNvSpPr/>
          <p:nvPr/>
        </p:nvSpPr>
        <p:spPr>
          <a:xfrm>
            <a:off x="864037" y="3039070"/>
            <a:ext cx="3898821" cy="3950494"/>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Netflix's comprehensive data on user viewing patterns reveals insights into content preferences, session durations, and device usage across different regions. This information helps the company tailor its content and user experience to better meet the evolving needs of its global audience.</a:t>
            </a:r>
            <a:endParaRPr lang="en-US" sz="1900" dirty="0"/>
          </a:p>
        </p:txBody>
      </p:sp>
      <p:sp>
        <p:nvSpPr>
          <p:cNvPr id="5" name="Text 3"/>
          <p:cNvSpPr/>
          <p:nvPr/>
        </p:nvSpPr>
        <p:spPr>
          <a:xfrm>
            <a:off x="5372695" y="2406491"/>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282824"/>
                </a:solidFill>
                <a:latin typeface="Lato Bold" pitchFamily="34" charset="0"/>
                <a:ea typeface="Lato Bold" pitchFamily="34" charset="-122"/>
                <a:cs typeface="Lato Bold" pitchFamily="34" charset="-120"/>
              </a:rPr>
              <a:t>Churn Drivers</a:t>
            </a:r>
            <a:endParaRPr lang="en-US" sz="2400" dirty="0"/>
          </a:p>
        </p:txBody>
      </p:sp>
      <p:sp>
        <p:nvSpPr>
          <p:cNvPr id="6" name="Text 4"/>
          <p:cNvSpPr/>
          <p:nvPr/>
        </p:nvSpPr>
        <p:spPr>
          <a:xfrm>
            <a:off x="5372695" y="3039070"/>
            <a:ext cx="3898821" cy="3555444"/>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By analyzing user retention data, the analysis identifies key factors contributing to subscriber churn, such as content availability, pricing, and competing service offerings. This knowledge enables Netflix to implement targeted strategies to improve customer loyalty and minimize undesirable attrition.</a:t>
            </a:r>
            <a:endParaRPr lang="en-US" sz="1900" dirty="0"/>
          </a:p>
        </p:txBody>
      </p:sp>
      <p:sp>
        <p:nvSpPr>
          <p:cNvPr id="7" name="Text 5"/>
          <p:cNvSpPr/>
          <p:nvPr/>
        </p:nvSpPr>
        <p:spPr>
          <a:xfrm>
            <a:off x="9881354" y="2406491"/>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282824"/>
                </a:solidFill>
                <a:latin typeface="Lato Bold" pitchFamily="34" charset="0"/>
                <a:ea typeface="Lato Bold" pitchFamily="34" charset="-122"/>
                <a:cs typeface="Lato Bold" pitchFamily="34" charset="-120"/>
              </a:rPr>
              <a:t>Regional Differences</a:t>
            </a:r>
            <a:endParaRPr lang="en-US" sz="2400" dirty="0"/>
          </a:p>
        </p:txBody>
      </p:sp>
      <p:sp>
        <p:nvSpPr>
          <p:cNvPr id="8" name="Text 6"/>
          <p:cNvSpPr/>
          <p:nvPr/>
        </p:nvSpPr>
        <p:spPr>
          <a:xfrm>
            <a:off x="9881354" y="3039070"/>
            <a:ext cx="3898821" cy="3950494"/>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Netflix's subscriber base exhibits diverse preferences and behaviors based on geographic location. This analysis delves into regional nuances, allowing the company to optimize its content, marketing, and pricing strategies to cater to the unique needs of different markets and enhance subscriber engagement.</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710684"/>
            <a:ext cx="8522613" cy="771525"/>
          </a:xfrm>
          <a:prstGeom prst="rect">
            <a:avLst/>
          </a:prstGeom>
          <a:noFill/>
          <a:ln/>
        </p:spPr>
        <p:txBody>
          <a:bodyPr wrap="none" lIns="0" tIns="0" rIns="0" bIns="0" rtlCol="0" anchor="t"/>
          <a:lstStyle/>
          <a:p>
            <a:pPr indent="0" marL="0">
              <a:lnSpc>
                <a:spcPts val="6050"/>
              </a:lnSpc>
              <a:buNone/>
            </a:pPr>
            <a:r>
              <a:rPr lang="en-US" sz="4850" b="1" dirty="0">
                <a:solidFill>
                  <a:srgbClr val="282824"/>
                </a:solidFill>
                <a:latin typeface="Lato Bold" pitchFamily="34" charset="0"/>
                <a:ea typeface="Lato Bold" pitchFamily="34" charset="-122"/>
                <a:cs typeface="Lato Bold" pitchFamily="34" charset="-120"/>
              </a:rPr>
              <a:t>Content Strategy Optimization</a:t>
            </a:r>
            <a:endParaRPr lang="en-US" sz="4850" dirty="0"/>
          </a:p>
        </p:txBody>
      </p:sp>
      <p:sp>
        <p:nvSpPr>
          <p:cNvPr id="3" name="Shape 1"/>
          <p:cNvSpPr/>
          <p:nvPr/>
        </p:nvSpPr>
        <p:spPr>
          <a:xfrm>
            <a:off x="864037" y="2253615"/>
            <a:ext cx="555427" cy="555427"/>
          </a:xfrm>
          <a:prstGeom prst="roundRect">
            <a:avLst>
              <a:gd name="adj" fmla="val 6668"/>
            </a:avLst>
          </a:prstGeom>
          <a:solidFill>
            <a:srgbClr val="E5DFD2"/>
          </a:solidFill>
          <a:ln/>
        </p:spPr>
      </p:sp>
      <p:sp>
        <p:nvSpPr>
          <p:cNvPr id="4" name="Text 2"/>
          <p:cNvSpPr/>
          <p:nvPr/>
        </p:nvSpPr>
        <p:spPr>
          <a:xfrm>
            <a:off x="1034296" y="2346127"/>
            <a:ext cx="214789" cy="370284"/>
          </a:xfrm>
          <a:prstGeom prst="rect">
            <a:avLst/>
          </a:prstGeom>
          <a:noFill/>
          <a:ln/>
        </p:spPr>
        <p:txBody>
          <a:bodyPr wrap="none" lIns="0" tIns="0" rIns="0" bIns="0" rtlCol="0" anchor="t"/>
          <a:lstStyle/>
          <a:p>
            <a:pPr algn="ctr" indent="0" marL="0">
              <a:lnSpc>
                <a:spcPts val="2900"/>
              </a:lnSpc>
              <a:buNone/>
            </a:pPr>
            <a:r>
              <a:rPr lang="en-US" sz="2900" b="1" dirty="0">
                <a:solidFill>
                  <a:srgbClr val="4A4A45"/>
                </a:solidFill>
                <a:latin typeface="Lato Bold" pitchFamily="34" charset="0"/>
                <a:ea typeface="Lato Bold" pitchFamily="34" charset="-122"/>
                <a:cs typeface="Lato Bold" pitchFamily="34" charset="-120"/>
              </a:rPr>
              <a:t>1</a:t>
            </a:r>
            <a:endParaRPr lang="en-US" sz="2900" dirty="0"/>
          </a:p>
        </p:txBody>
      </p:sp>
      <p:sp>
        <p:nvSpPr>
          <p:cNvPr id="5" name="Text 3"/>
          <p:cNvSpPr/>
          <p:nvPr/>
        </p:nvSpPr>
        <p:spPr>
          <a:xfrm>
            <a:off x="1666280" y="2253615"/>
            <a:ext cx="3333988" cy="771525"/>
          </a:xfrm>
          <a:prstGeom prst="rect">
            <a:avLst/>
          </a:prstGeom>
          <a:noFill/>
          <a:ln/>
        </p:spPr>
        <p:txBody>
          <a:bodyPr wrap="square" lIns="0" tIns="0" rIns="0" bIns="0" rtlCol="0" anchor="t"/>
          <a:lstStyle/>
          <a:p>
            <a:pPr indent="0" marL="0">
              <a:lnSpc>
                <a:spcPts val="3000"/>
              </a:lnSpc>
              <a:buNone/>
            </a:pPr>
            <a:r>
              <a:rPr lang="en-US" sz="2400" b="1" dirty="0">
                <a:solidFill>
                  <a:srgbClr val="4A4A45"/>
                </a:solidFill>
                <a:latin typeface="Lato Bold" pitchFamily="34" charset="0"/>
                <a:ea typeface="Lato Bold" pitchFamily="34" charset="-122"/>
                <a:cs typeface="Lato Bold" pitchFamily="34" charset="-120"/>
              </a:rPr>
              <a:t>Data-Driven Content Curation</a:t>
            </a:r>
            <a:endParaRPr lang="en-US" sz="2400" dirty="0"/>
          </a:p>
        </p:txBody>
      </p:sp>
      <p:sp>
        <p:nvSpPr>
          <p:cNvPr id="6" name="Text 4"/>
          <p:cNvSpPr/>
          <p:nvPr/>
        </p:nvSpPr>
        <p:spPr>
          <a:xfrm>
            <a:off x="1666280" y="3173254"/>
            <a:ext cx="3333988" cy="4345543"/>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By leveraging insights from viewing data, Netflix can strategically curate and produce content that aligns with the preferences and viewing habits of its global subscriber base. This data-driven approach ensures the company's content investments deliver maximum engagement and retention.</a:t>
            </a:r>
            <a:endParaRPr lang="en-US" sz="1900" dirty="0"/>
          </a:p>
        </p:txBody>
      </p:sp>
      <p:sp>
        <p:nvSpPr>
          <p:cNvPr id="7" name="Shape 5"/>
          <p:cNvSpPr/>
          <p:nvPr/>
        </p:nvSpPr>
        <p:spPr>
          <a:xfrm>
            <a:off x="5247084" y="2253615"/>
            <a:ext cx="555427" cy="555427"/>
          </a:xfrm>
          <a:prstGeom prst="roundRect">
            <a:avLst>
              <a:gd name="adj" fmla="val 6668"/>
            </a:avLst>
          </a:prstGeom>
          <a:solidFill>
            <a:srgbClr val="E5DFD2"/>
          </a:solidFill>
          <a:ln/>
        </p:spPr>
      </p:sp>
      <p:sp>
        <p:nvSpPr>
          <p:cNvPr id="8" name="Text 6"/>
          <p:cNvSpPr/>
          <p:nvPr/>
        </p:nvSpPr>
        <p:spPr>
          <a:xfrm>
            <a:off x="5417344" y="2346127"/>
            <a:ext cx="214789" cy="370284"/>
          </a:xfrm>
          <a:prstGeom prst="rect">
            <a:avLst/>
          </a:prstGeom>
          <a:noFill/>
          <a:ln/>
        </p:spPr>
        <p:txBody>
          <a:bodyPr wrap="none" lIns="0" tIns="0" rIns="0" bIns="0" rtlCol="0" anchor="t"/>
          <a:lstStyle/>
          <a:p>
            <a:pPr algn="ctr" indent="0" marL="0">
              <a:lnSpc>
                <a:spcPts val="2900"/>
              </a:lnSpc>
              <a:buNone/>
            </a:pPr>
            <a:r>
              <a:rPr lang="en-US" sz="2900" b="1" dirty="0">
                <a:solidFill>
                  <a:srgbClr val="4A4A45"/>
                </a:solidFill>
                <a:latin typeface="Lato Bold" pitchFamily="34" charset="0"/>
                <a:ea typeface="Lato Bold" pitchFamily="34" charset="-122"/>
                <a:cs typeface="Lato Bold" pitchFamily="34" charset="-120"/>
              </a:rPr>
              <a:t>2</a:t>
            </a:r>
            <a:endParaRPr lang="en-US" sz="2900" dirty="0"/>
          </a:p>
        </p:txBody>
      </p:sp>
      <p:sp>
        <p:nvSpPr>
          <p:cNvPr id="9" name="Text 7"/>
          <p:cNvSpPr/>
          <p:nvPr/>
        </p:nvSpPr>
        <p:spPr>
          <a:xfrm>
            <a:off x="6049328" y="2253615"/>
            <a:ext cx="3333988" cy="771525"/>
          </a:xfrm>
          <a:prstGeom prst="rect">
            <a:avLst/>
          </a:prstGeom>
          <a:noFill/>
          <a:ln/>
        </p:spPr>
        <p:txBody>
          <a:bodyPr wrap="square" lIns="0" tIns="0" rIns="0" bIns="0" rtlCol="0" anchor="t"/>
          <a:lstStyle/>
          <a:p>
            <a:pPr indent="0" marL="0">
              <a:lnSpc>
                <a:spcPts val="3000"/>
              </a:lnSpc>
              <a:buNone/>
            </a:pPr>
            <a:r>
              <a:rPr lang="en-US" sz="2400" b="1" dirty="0">
                <a:solidFill>
                  <a:srgbClr val="4A4A45"/>
                </a:solidFill>
                <a:latin typeface="Lato Bold" pitchFamily="34" charset="0"/>
                <a:ea typeface="Lato Bold" pitchFamily="34" charset="-122"/>
                <a:cs typeface="Lato Bold" pitchFamily="34" charset="-120"/>
              </a:rPr>
              <a:t>Personalized Recommendations</a:t>
            </a:r>
            <a:endParaRPr lang="en-US" sz="2400" dirty="0"/>
          </a:p>
        </p:txBody>
      </p:sp>
      <p:sp>
        <p:nvSpPr>
          <p:cNvPr id="10" name="Text 8"/>
          <p:cNvSpPr/>
          <p:nvPr/>
        </p:nvSpPr>
        <p:spPr>
          <a:xfrm>
            <a:off x="6049328" y="3173254"/>
            <a:ext cx="3333988" cy="4345543"/>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Netflix's recommendation engine is a key driver of user engagement and loyalty. This analysis provides recommendations on enhancing the personalization algorithms to offer more tailored suggestions, ultimately improving the user experience and reducing churn.</a:t>
            </a:r>
            <a:endParaRPr lang="en-US" sz="1900" dirty="0"/>
          </a:p>
        </p:txBody>
      </p:sp>
      <p:sp>
        <p:nvSpPr>
          <p:cNvPr id="11" name="Shape 9"/>
          <p:cNvSpPr/>
          <p:nvPr/>
        </p:nvSpPr>
        <p:spPr>
          <a:xfrm>
            <a:off x="9630132" y="2253615"/>
            <a:ext cx="555427" cy="555427"/>
          </a:xfrm>
          <a:prstGeom prst="roundRect">
            <a:avLst>
              <a:gd name="adj" fmla="val 6668"/>
            </a:avLst>
          </a:prstGeom>
          <a:solidFill>
            <a:srgbClr val="E5DFD2"/>
          </a:solidFill>
          <a:ln/>
        </p:spPr>
      </p:sp>
      <p:sp>
        <p:nvSpPr>
          <p:cNvPr id="12" name="Text 10"/>
          <p:cNvSpPr/>
          <p:nvPr/>
        </p:nvSpPr>
        <p:spPr>
          <a:xfrm>
            <a:off x="9800392" y="2346127"/>
            <a:ext cx="214789" cy="370284"/>
          </a:xfrm>
          <a:prstGeom prst="rect">
            <a:avLst/>
          </a:prstGeom>
          <a:noFill/>
          <a:ln/>
        </p:spPr>
        <p:txBody>
          <a:bodyPr wrap="none" lIns="0" tIns="0" rIns="0" bIns="0" rtlCol="0" anchor="t"/>
          <a:lstStyle/>
          <a:p>
            <a:pPr algn="ctr" indent="0" marL="0">
              <a:lnSpc>
                <a:spcPts val="2900"/>
              </a:lnSpc>
              <a:buNone/>
            </a:pPr>
            <a:r>
              <a:rPr lang="en-US" sz="2900" b="1" dirty="0">
                <a:solidFill>
                  <a:srgbClr val="4A4A45"/>
                </a:solidFill>
                <a:latin typeface="Lato Bold" pitchFamily="34" charset="0"/>
                <a:ea typeface="Lato Bold" pitchFamily="34" charset="-122"/>
                <a:cs typeface="Lato Bold" pitchFamily="34" charset="-120"/>
              </a:rPr>
              <a:t>3</a:t>
            </a:r>
            <a:endParaRPr lang="en-US" sz="2900" dirty="0"/>
          </a:p>
        </p:txBody>
      </p:sp>
      <p:sp>
        <p:nvSpPr>
          <p:cNvPr id="13" name="Text 11"/>
          <p:cNvSpPr/>
          <p:nvPr/>
        </p:nvSpPr>
        <p:spPr>
          <a:xfrm>
            <a:off x="10432375" y="2253615"/>
            <a:ext cx="3333988" cy="771525"/>
          </a:xfrm>
          <a:prstGeom prst="rect">
            <a:avLst/>
          </a:prstGeom>
          <a:noFill/>
          <a:ln/>
        </p:spPr>
        <p:txBody>
          <a:bodyPr wrap="square" lIns="0" tIns="0" rIns="0" bIns="0" rtlCol="0" anchor="t"/>
          <a:lstStyle/>
          <a:p>
            <a:pPr indent="0" marL="0">
              <a:lnSpc>
                <a:spcPts val="3000"/>
              </a:lnSpc>
              <a:buNone/>
            </a:pPr>
            <a:r>
              <a:rPr lang="en-US" sz="2400" b="1" dirty="0">
                <a:solidFill>
                  <a:srgbClr val="4A4A45"/>
                </a:solidFill>
                <a:latin typeface="Lato Bold" pitchFamily="34" charset="0"/>
                <a:ea typeface="Lato Bold" pitchFamily="34" charset="-122"/>
                <a:cs typeface="Lato Bold" pitchFamily="34" charset="-120"/>
              </a:rPr>
              <a:t>Regional Content Localization</a:t>
            </a:r>
            <a:endParaRPr lang="en-US" sz="2400" dirty="0"/>
          </a:p>
        </p:txBody>
      </p:sp>
      <p:sp>
        <p:nvSpPr>
          <p:cNvPr id="14" name="Text 12"/>
          <p:cNvSpPr/>
          <p:nvPr/>
        </p:nvSpPr>
        <p:spPr>
          <a:xfrm>
            <a:off x="10432375" y="3173254"/>
            <a:ext cx="3333988" cy="4345543"/>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To cater to diverse global markets, Netflix should focus on localizing its content offerings, including dubbing, subtitling, and producing region-specific original programming. This strategy will help the company better resonate with subscribers in different cultural and linguistic contexts.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01053" y="813911"/>
            <a:ext cx="7905869" cy="715208"/>
          </a:xfrm>
          <a:prstGeom prst="rect">
            <a:avLst/>
          </a:prstGeom>
          <a:noFill/>
          <a:ln/>
        </p:spPr>
        <p:txBody>
          <a:bodyPr wrap="none" lIns="0" tIns="0" rIns="0" bIns="0" rtlCol="0" anchor="t"/>
          <a:lstStyle/>
          <a:p>
            <a:pPr indent="0" marL="0">
              <a:lnSpc>
                <a:spcPts val="5600"/>
              </a:lnSpc>
              <a:buNone/>
            </a:pPr>
            <a:r>
              <a:rPr lang="en-US" sz="4500" b="1" dirty="0">
                <a:solidFill>
                  <a:srgbClr val="282824"/>
                </a:solidFill>
                <a:latin typeface="Lato Bold" pitchFamily="34" charset="0"/>
                <a:ea typeface="Lato Bold" pitchFamily="34" charset="-122"/>
                <a:cs typeface="Lato Bold" pitchFamily="34" charset="-120"/>
              </a:rPr>
              <a:t>Enhancing the User Experience</a:t>
            </a:r>
            <a:endParaRPr lang="en-US" sz="4500" dirty="0"/>
          </a:p>
        </p:txBody>
      </p:sp>
      <p:sp>
        <p:nvSpPr>
          <p:cNvPr id="3" name="Shape 1"/>
          <p:cNvSpPr/>
          <p:nvPr/>
        </p:nvSpPr>
        <p:spPr>
          <a:xfrm>
            <a:off x="801053" y="1986796"/>
            <a:ext cx="6399728" cy="2416969"/>
          </a:xfrm>
          <a:prstGeom prst="roundRect">
            <a:avLst>
              <a:gd name="adj" fmla="val 1420"/>
            </a:avLst>
          </a:prstGeom>
          <a:solidFill>
            <a:srgbClr val="E5DFD2"/>
          </a:solidFill>
          <a:ln/>
        </p:spPr>
      </p:sp>
      <p:sp>
        <p:nvSpPr>
          <p:cNvPr id="4" name="Text 2"/>
          <p:cNvSpPr/>
          <p:nvPr/>
        </p:nvSpPr>
        <p:spPr>
          <a:xfrm>
            <a:off x="1029891" y="2215634"/>
            <a:ext cx="4244102" cy="357545"/>
          </a:xfrm>
          <a:prstGeom prst="rect">
            <a:avLst/>
          </a:prstGeom>
          <a:noFill/>
          <a:ln/>
        </p:spPr>
        <p:txBody>
          <a:bodyPr wrap="none" lIns="0" tIns="0" rIns="0" bIns="0" rtlCol="0" anchor="t"/>
          <a:lstStyle/>
          <a:p>
            <a:pPr indent="0" marL="0">
              <a:lnSpc>
                <a:spcPts val="2800"/>
              </a:lnSpc>
              <a:buNone/>
            </a:pPr>
            <a:r>
              <a:rPr lang="en-US" sz="2250" b="1" dirty="0">
                <a:solidFill>
                  <a:srgbClr val="4A4A45"/>
                </a:solidFill>
                <a:latin typeface="Lato Bold" pitchFamily="34" charset="0"/>
                <a:ea typeface="Lato Bold" pitchFamily="34" charset="-122"/>
                <a:cs typeface="Lato Bold" pitchFamily="34" charset="-120"/>
              </a:rPr>
              <a:t>Seamless Multidevice Experience</a:t>
            </a:r>
            <a:endParaRPr lang="en-US" sz="2250" dirty="0"/>
          </a:p>
        </p:txBody>
      </p:sp>
      <p:sp>
        <p:nvSpPr>
          <p:cNvPr id="5" name="Text 3"/>
          <p:cNvSpPr/>
          <p:nvPr/>
        </p:nvSpPr>
        <p:spPr>
          <a:xfrm>
            <a:off x="1029891" y="2710458"/>
            <a:ext cx="5942052" cy="1464469"/>
          </a:xfrm>
          <a:prstGeom prst="rect">
            <a:avLst/>
          </a:prstGeom>
          <a:noFill/>
          <a:ln/>
        </p:spPr>
        <p:txBody>
          <a:bodyPr wrap="square" lIns="0" tIns="0" rIns="0" bIns="0" rtlCol="0" anchor="t"/>
          <a:lstStyle/>
          <a:p>
            <a:pPr indent="0" marL="0">
              <a:lnSpc>
                <a:spcPts val="2850"/>
              </a:lnSpc>
              <a:buNone/>
            </a:pPr>
            <a:r>
              <a:rPr lang="en-US" sz="1800" dirty="0">
                <a:solidFill>
                  <a:srgbClr val="4A4A45"/>
                </a:solidFill>
                <a:latin typeface="Lato" pitchFamily="34" charset="0"/>
                <a:ea typeface="Lato" pitchFamily="34" charset="-122"/>
                <a:cs typeface="Lato" pitchFamily="34" charset="-120"/>
              </a:rPr>
              <a:t>Netflix should continue to optimize its user interface and functionality across various devices, ensuring a consistent and seamless viewing experience for subscribers, regardless of the platform they use to access the service.</a:t>
            </a:r>
            <a:endParaRPr lang="en-US" sz="1800" dirty="0"/>
          </a:p>
        </p:txBody>
      </p:sp>
      <p:sp>
        <p:nvSpPr>
          <p:cNvPr id="6" name="Shape 4"/>
          <p:cNvSpPr/>
          <p:nvPr/>
        </p:nvSpPr>
        <p:spPr>
          <a:xfrm>
            <a:off x="7429619" y="1986796"/>
            <a:ext cx="6399728" cy="2416969"/>
          </a:xfrm>
          <a:prstGeom prst="roundRect">
            <a:avLst>
              <a:gd name="adj" fmla="val 1420"/>
            </a:avLst>
          </a:prstGeom>
          <a:solidFill>
            <a:srgbClr val="E5DFD2"/>
          </a:solidFill>
          <a:ln/>
        </p:spPr>
      </p:sp>
      <p:sp>
        <p:nvSpPr>
          <p:cNvPr id="7" name="Text 5"/>
          <p:cNvSpPr/>
          <p:nvPr/>
        </p:nvSpPr>
        <p:spPr>
          <a:xfrm>
            <a:off x="7658457" y="2215634"/>
            <a:ext cx="3675578" cy="357545"/>
          </a:xfrm>
          <a:prstGeom prst="rect">
            <a:avLst/>
          </a:prstGeom>
          <a:noFill/>
          <a:ln/>
        </p:spPr>
        <p:txBody>
          <a:bodyPr wrap="none" lIns="0" tIns="0" rIns="0" bIns="0" rtlCol="0" anchor="t"/>
          <a:lstStyle/>
          <a:p>
            <a:pPr indent="0" marL="0">
              <a:lnSpc>
                <a:spcPts val="2800"/>
              </a:lnSpc>
              <a:buNone/>
            </a:pPr>
            <a:r>
              <a:rPr lang="en-US" sz="2250" b="1" dirty="0">
                <a:solidFill>
                  <a:srgbClr val="4A4A45"/>
                </a:solidFill>
                <a:latin typeface="Lato Bold" pitchFamily="34" charset="0"/>
                <a:ea typeface="Lato Bold" pitchFamily="34" charset="-122"/>
                <a:cs typeface="Lato Bold" pitchFamily="34" charset="-120"/>
              </a:rPr>
              <a:t>Improved Content Discovery</a:t>
            </a:r>
            <a:endParaRPr lang="en-US" sz="2250" dirty="0"/>
          </a:p>
        </p:txBody>
      </p:sp>
      <p:sp>
        <p:nvSpPr>
          <p:cNvPr id="8" name="Text 6"/>
          <p:cNvSpPr/>
          <p:nvPr/>
        </p:nvSpPr>
        <p:spPr>
          <a:xfrm>
            <a:off x="7658457" y="2710458"/>
            <a:ext cx="5942052" cy="1464469"/>
          </a:xfrm>
          <a:prstGeom prst="rect">
            <a:avLst/>
          </a:prstGeom>
          <a:noFill/>
          <a:ln/>
        </p:spPr>
        <p:txBody>
          <a:bodyPr wrap="square" lIns="0" tIns="0" rIns="0" bIns="0" rtlCol="0" anchor="t"/>
          <a:lstStyle/>
          <a:p>
            <a:pPr indent="0" marL="0">
              <a:lnSpc>
                <a:spcPts val="2850"/>
              </a:lnSpc>
              <a:buNone/>
            </a:pPr>
            <a:r>
              <a:rPr lang="en-US" sz="1800" dirty="0">
                <a:solidFill>
                  <a:srgbClr val="4A4A45"/>
                </a:solidFill>
                <a:latin typeface="Lato" pitchFamily="34" charset="0"/>
                <a:ea typeface="Lato" pitchFamily="34" charset="-122"/>
                <a:cs typeface="Lato" pitchFamily="34" charset="-120"/>
              </a:rPr>
              <a:t>By refining its search and discovery mechanisms, Netflix can help users navigate its expansive content library more efficiently, enabling them to find and engage with the most relevant and appealing titles.</a:t>
            </a:r>
            <a:endParaRPr lang="en-US" sz="1800" dirty="0"/>
          </a:p>
        </p:txBody>
      </p:sp>
      <p:sp>
        <p:nvSpPr>
          <p:cNvPr id="9" name="Shape 7"/>
          <p:cNvSpPr/>
          <p:nvPr/>
        </p:nvSpPr>
        <p:spPr>
          <a:xfrm>
            <a:off x="801053" y="4632603"/>
            <a:ext cx="6399728" cy="2783086"/>
          </a:xfrm>
          <a:prstGeom prst="roundRect">
            <a:avLst>
              <a:gd name="adj" fmla="val 1234"/>
            </a:avLst>
          </a:prstGeom>
          <a:solidFill>
            <a:srgbClr val="E5DFD2"/>
          </a:solidFill>
          <a:ln/>
        </p:spPr>
      </p:sp>
      <p:sp>
        <p:nvSpPr>
          <p:cNvPr id="10" name="Text 8"/>
          <p:cNvSpPr/>
          <p:nvPr/>
        </p:nvSpPr>
        <p:spPr>
          <a:xfrm>
            <a:off x="1029891" y="4861441"/>
            <a:ext cx="3373636" cy="357545"/>
          </a:xfrm>
          <a:prstGeom prst="rect">
            <a:avLst/>
          </a:prstGeom>
          <a:noFill/>
          <a:ln/>
        </p:spPr>
        <p:txBody>
          <a:bodyPr wrap="none" lIns="0" tIns="0" rIns="0" bIns="0" rtlCol="0" anchor="t"/>
          <a:lstStyle/>
          <a:p>
            <a:pPr indent="0" marL="0">
              <a:lnSpc>
                <a:spcPts val="2800"/>
              </a:lnSpc>
              <a:buNone/>
            </a:pPr>
            <a:r>
              <a:rPr lang="en-US" sz="2250" b="1" dirty="0">
                <a:solidFill>
                  <a:srgbClr val="4A4A45"/>
                </a:solidFill>
                <a:latin typeface="Lato Bold" pitchFamily="34" charset="0"/>
                <a:ea typeface="Lato Bold" pitchFamily="34" charset="-122"/>
                <a:cs typeface="Lato Bold" pitchFamily="34" charset="-120"/>
              </a:rPr>
              <a:t>Personalized Notifications</a:t>
            </a:r>
            <a:endParaRPr lang="en-US" sz="2250" dirty="0"/>
          </a:p>
        </p:txBody>
      </p:sp>
      <p:sp>
        <p:nvSpPr>
          <p:cNvPr id="11" name="Text 9"/>
          <p:cNvSpPr/>
          <p:nvPr/>
        </p:nvSpPr>
        <p:spPr>
          <a:xfrm>
            <a:off x="1029891" y="5356265"/>
            <a:ext cx="5942052" cy="1830586"/>
          </a:xfrm>
          <a:prstGeom prst="rect">
            <a:avLst/>
          </a:prstGeom>
          <a:noFill/>
          <a:ln/>
        </p:spPr>
        <p:txBody>
          <a:bodyPr wrap="square" lIns="0" tIns="0" rIns="0" bIns="0" rtlCol="0" anchor="t"/>
          <a:lstStyle/>
          <a:p>
            <a:pPr indent="0" marL="0">
              <a:lnSpc>
                <a:spcPts val="2850"/>
              </a:lnSpc>
              <a:buNone/>
            </a:pPr>
            <a:r>
              <a:rPr lang="en-US" sz="1800" dirty="0">
                <a:solidFill>
                  <a:srgbClr val="4A4A45"/>
                </a:solidFill>
                <a:latin typeface="Lato" pitchFamily="34" charset="0"/>
                <a:ea typeface="Lato" pitchFamily="34" charset="-122"/>
                <a:cs typeface="Lato" pitchFamily="34" charset="-120"/>
              </a:rPr>
              <a:t>Leveraging user data, Netflix should provide personalized notifications to subscribers about new content releases, upcoming seasons of their favorite shows, and other relevant updates, further enhancing engagement and retention.</a:t>
            </a:r>
            <a:endParaRPr lang="en-US" sz="1800" dirty="0"/>
          </a:p>
        </p:txBody>
      </p:sp>
      <p:sp>
        <p:nvSpPr>
          <p:cNvPr id="12" name="Shape 10"/>
          <p:cNvSpPr/>
          <p:nvPr/>
        </p:nvSpPr>
        <p:spPr>
          <a:xfrm>
            <a:off x="7429619" y="4632603"/>
            <a:ext cx="6399728" cy="2783086"/>
          </a:xfrm>
          <a:prstGeom prst="roundRect">
            <a:avLst>
              <a:gd name="adj" fmla="val 1234"/>
            </a:avLst>
          </a:prstGeom>
          <a:solidFill>
            <a:srgbClr val="E5DFD2"/>
          </a:solidFill>
          <a:ln/>
        </p:spPr>
      </p:sp>
      <p:sp>
        <p:nvSpPr>
          <p:cNvPr id="13" name="Text 11"/>
          <p:cNvSpPr/>
          <p:nvPr/>
        </p:nvSpPr>
        <p:spPr>
          <a:xfrm>
            <a:off x="7658457" y="4861441"/>
            <a:ext cx="2941320" cy="357545"/>
          </a:xfrm>
          <a:prstGeom prst="rect">
            <a:avLst/>
          </a:prstGeom>
          <a:noFill/>
          <a:ln/>
        </p:spPr>
        <p:txBody>
          <a:bodyPr wrap="none" lIns="0" tIns="0" rIns="0" bIns="0" rtlCol="0" anchor="t"/>
          <a:lstStyle/>
          <a:p>
            <a:pPr indent="0" marL="0">
              <a:lnSpc>
                <a:spcPts val="2800"/>
              </a:lnSpc>
              <a:buNone/>
            </a:pPr>
            <a:r>
              <a:rPr lang="en-US" sz="2250" b="1" dirty="0">
                <a:solidFill>
                  <a:srgbClr val="4A4A45"/>
                </a:solidFill>
                <a:latin typeface="Lato Bold" pitchFamily="34" charset="0"/>
                <a:ea typeface="Lato Bold" pitchFamily="34" charset="-122"/>
                <a:cs typeface="Lato Bold" pitchFamily="34" charset="-120"/>
              </a:rPr>
              <a:t>Expanded Accessibility</a:t>
            </a:r>
            <a:endParaRPr lang="en-US" sz="2250" dirty="0"/>
          </a:p>
        </p:txBody>
      </p:sp>
      <p:sp>
        <p:nvSpPr>
          <p:cNvPr id="14" name="Text 12"/>
          <p:cNvSpPr/>
          <p:nvPr/>
        </p:nvSpPr>
        <p:spPr>
          <a:xfrm>
            <a:off x="7658457" y="5356265"/>
            <a:ext cx="5942052" cy="1464469"/>
          </a:xfrm>
          <a:prstGeom prst="rect">
            <a:avLst/>
          </a:prstGeom>
          <a:noFill/>
          <a:ln/>
        </p:spPr>
        <p:txBody>
          <a:bodyPr wrap="square" lIns="0" tIns="0" rIns="0" bIns="0" rtlCol="0" anchor="t"/>
          <a:lstStyle/>
          <a:p>
            <a:pPr indent="0" marL="0">
              <a:lnSpc>
                <a:spcPts val="2850"/>
              </a:lnSpc>
              <a:buNone/>
            </a:pPr>
            <a:r>
              <a:rPr lang="en-US" sz="1800" dirty="0">
                <a:solidFill>
                  <a:srgbClr val="4A4A45"/>
                </a:solidFill>
                <a:latin typeface="Lato" pitchFamily="34" charset="0"/>
                <a:ea typeface="Lato" pitchFamily="34" charset="-122"/>
                <a:cs typeface="Lato" pitchFamily="34" charset="-120"/>
              </a:rPr>
              <a:t>To cater to a diverse global audience, Netflix should continue to invest in accessibility features, such as improved subtitling, audio descriptions, and support for various languages, ensuring an inclusive user experience.</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516981"/>
          </a:xfrm>
          <a:prstGeom prst="rect">
            <a:avLst/>
          </a:prstGeom>
        </p:spPr>
      </p:pic>
      <p:sp>
        <p:nvSpPr>
          <p:cNvPr id="3" name="Text 0"/>
          <p:cNvSpPr/>
          <p:nvPr/>
        </p:nvSpPr>
        <p:spPr>
          <a:xfrm>
            <a:off x="704731" y="3070622"/>
            <a:ext cx="9502616" cy="629245"/>
          </a:xfrm>
          <a:prstGeom prst="rect">
            <a:avLst/>
          </a:prstGeom>
          <a:noFill/>
          <a:ln/>
        </p:spPr>
        <p:txBody>
          <a:bodyPr wrap="none" lIns="0" tIns="0" rIns="0" bIns="0" rtlCol="0" anchor="t"/>
          <a:lstStyle/>
          <a:p>
            <a:pPr indent="0" marL="0">
              <a:lnSpc>
                <a:spcPts val="4950"/>
              </a:lnSpc>
              <a:buNone/>
            </a:pPr>
            <a:r>
              <a:rPr lang="en-US" sz="3950" b="1" dirty="0">
                <a:solidFill>
                  <a:srgbClr val="282824"/>
                </a:solidFill>
                <a:latin typeface="Lato Bold" pitchFamily="34" charset="0"/>
                <a:ea typeface="Lato Bold" pitchFamily="34" charset="-122"/>
                <a:cs typeface="Lato Bold" pitchFamily="34" charset="-120"/>
              </a:rPr>
              <a:t>Leveraging Data for Improved Profitability</a:t>
            </a:r>
            <a:endParaRPr lang="en-US" sz="3950" dirty="0"/>
          </a:p>
        </p:txBody>
      </p:sp>
      <p:pic>
        <p:nvPicPr>
          <p:cNvPr id="4" name="Image 1" descr="preencoded.png">    </p:cNvPr>
          <p:cNvPicPr>
            <a:picLocks noChangeAspect="1"/>
          </p:cNvPicPr>
          <p:nvPr/>
        </p:nvPicPr>
        <p:blipFill>
          <a:blip r:embed="rId2"/>
          <a:stretch>
            <a:fillRect/>
          </a:stretch>
        </p:blipFill>
        <p:spPr>
          <a:xfrm>
            <a:off x="704731" y="4001810"/>
            <a:ext cx="4406979" cy="805458"/>
          </a:xfrm>
          <a:prstGeom prst="rect">
            <a:avLst/>
          </a:prstGeom>
        </p:spPr>
      </p:pic>
      <p:sp>
        <p:nvSpPr>
          <p:cNvPr id="5" name="Text 1"/>
          <p:cNvSpPr/>
          <p:nvPr/>
        </p:nvSpPr>
        <p:spPr>
          <a:xfrm>
            <a:off x="906066" y="5109210"/>
            <a:ext cx="2516981" cy="314563"/>
          </a:xfrm>
          <a:prstGeom prst="rect">
            <a:avLst/>
          </a:prstGeom>
          <a:noFill/>
          <a:ln/>
        </p:spPr>
        <p:txBody>
          <a:bodyPr wrap="none" lIns="0" tIns="0" rIns="0" bIns="0" rtlCol="0" anchor="t"/>
          <a:lstStyle/>
          <a:p>
            <a:pPr algn="l" indent="0" marL="0">
              <a:lnSpc>
                <a:spcPts val="2450"/>
              </a:lnSpc>
              <a:buNone/>
            </a:pPr>
            <a:r>
              <a:rPr lang="en-US" sz="1950" b="1" dirty="0">
                <a:solidFill>
                  <a:srgbClr val="4A4A45"/>
                </a:solidFill>
                <a:latin typeface="Lato Bold" pitchFamily="34" charset="0"/>
                <a:ea typeface="Lato Bold" pitchFamily="34" charset="-122"/>
                <a:cs typeface="Lato Bold" pitchFamily="34" charset="-120"/>
              </a:rPr>
              <a:t>Subscriber Insights</a:t>
            </a:r>
            <a:endParaRPr lang="en-US" sz="1950" dirty="0"/>
          </a:p>
        </p:txBody>
      </p:sp>
      <p:sp>
        <p:nvSpPr>
          <p:cNvPr id="6" name="Text 2"/>
          <p:cNvSpPr/>
          <p:nvPr/>
        </p:nvSpPr>
        <p:spPr>
          <a:xfrm>
            <a:off x="906066" y="5544503"/>
            <a:ext cx="4004310" cy="1932384"/>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By deeply understanding user preferences, engagement patterns, and churn drivers, Netflix can make strategic decisions to optimize its content investments, pricing structures, and marketing efforts to drive long-term profitability.</a:t>
            </a:r>
            <a:endParaRPr lang="en-US" sz="1550" dirty="0"/>
          </a:p>
        </p:txBody>
      </p:sp>
      <p:pic>
        <p:nvPicPr>
          <p:cNvPr id="7" name="Image 2" descr="preencoded.png">    </p:cNvPr>
          <p:cNvPicPr>
            <a:picLocks noChangeAspect="1"/>
          </p:cNvPicPr>
          <p:nvPr/>
        </p:nvPicPr>
        <p:blipFill>
          <a:blip r:embed="rId3"/>
          <a:stretch>
            <a:fillRect/>
          </a:stretch>
        </p:blipFill>
        <p:spPr>
          <a:xfrm>
            <a:off x="5111710" y="4001810"/>
            <a:ext cx="4406979" cy="805458"/>
          </a:xfrm>
          <a:prstGeom prst="rect">
            <a:avLst/>
          </a:prstGeom>
        </p:spPr>
      </p:pic>
      <p:sp>
        <p:nvSpPr>
          <p:cNvPr id="8" name="Text 3"/>
          <p:cNvSpPr/>
          <p:nvPr/>
        </p:nvSpPr>
        <p:spPr>
          <a:xfrm>
            <a:off x="5313045" y="5109210"/>
            <a:ext cx="3433643" cy="314563"/>
          </a:xfrm>
          <a:prstGeom prst="rect">
            <a:avLst/>
          </a:prstGeom>
          <a:noFill/>
          <a:ln/>
        </p:spPr>
        <p:txBody>
          <a:bodyPr wrap="none" lIns="0" tIns="0" rIns="0" bIns="0" rtlCol="0" anchor="t"/>
          <a:lstStyle/>
          <a:p>
            <a:pPr algn="l" indent="0" marL="0">
              <a:lnSpc>
                <a:spcPts val="2450"/>
              </a:lnSpc>
              <a:buNone/>
            </a:pPr>
            <a:r>
              <a:rPr lang="en-US" sz="1950" b="1" dirty="0">
                <a:solidFill>
                  <a:srgbClr val="4A4A45"/>
                </a:solidFill>
                <a:latin typeface="Lato Bold" pitchFamily="34" charset="0"/>
                <a:ea typeface="Lato Bold" pitchFamily="34" charset="-122"/>
                <a:cs typeface="Lato Bold" pitchFamily="34" charset="-120"/>
              </a:rPr>
              <a:t>Content Performance Analysis</a:t>
            </a:r>
            <a:endParaRPr lang="en-US" sz="1950" dirty="0"/>
          </a:p>
        </p:txBody>
      </p:sp>
      <p:sp>
        <p:nvSpPr>
          <p:cNvPr id="9" name="Text 4"/>
          <p:cNvSpPr/>
          <p:nvPr/>
        </p:nvSpPr>
        <p:spPr>
          <a:xfrm>
            <a:off x="5313045" y="5544503"/>
            <a:ext cx="4004310" cy="1932384"/>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Analyzing the performance of its content offerings, including viewership, user ratings, and engagement metrics, will enable Netflix to identify high-performing titles and allocate resources accordingly, maximizing the return on its content investments.</a:t>
            </a:r>
            <a:endParaRPr lang="en-US" sz="1550" dirty="0"/>
          </a:p>
        </p:txBody>
      </p:sp>
      <p:pic>
        <p:nvPicPr>
          <p:cNvPr id="10" name="Image 3" descr="preencoded.png">    </p:cNvPr>
          <p:cNvPicPr>
            <a:picLocks noChangeAspect="1"/>
          </p:cNvPicPr>
          <p:nvPr/>
        </p:nvPicPr>
        <p:blipFill>
          <a:blip r:embed="rId4"/>
          <a:stretch>
            <a:fillRect/>
          </a:stretch>
        </p:blipFill>
        <p:spPr>
          <a:xfrm>
            <a:off x="9518690" y="4001810"/>
            <a:ext cx="4406979" cy="805458"/>
          </a:xfrm>
          <a:prstGeom prst="rect">
            <a:avLst/>
          </a:prstGeom>
        </p:spPr>
      </p:pic>
      <p:sp>
        <p:nvSpPr>
          <p:cNvPr id="11" name="Text 5"/>
          <p:cNvSpPr/>
          <p:nvPr/>
        </p:nvSpPr>
        <p:spPr>
          <a:xfrm>
            <a:off x="9720024" y="5109210"/>
            <a:ext cx="3020735" cy="314563"/>
          </a:xfrm>
          <a:prstGeom prst="rect">
            <a:avLst/>
          </a:prstGeom>
          <a:noFill/>
          <a:ln/>
        </p:spPr>
        <p:txBody>
          <a:bodyPr wrap="none" lIns="0" tIns="0" rIns="0" bIns="0" rtlCol="0" anchor="t"/>
          <a:lstStyle/>
          <a:p>
            <a:pPr algn="l" indent="0" marL="0">
              <a:lnSpc>
                <a:spcPts val="2450"/>
              </a:lnSpc>
              <a:buNone/>
            </a:pPr>
            <a:r>
              <a:rPr lang="en-US" sz="1950" b="1" dirty="0">
                <a:solidFill>
                  <a:srgbClr val="4A4A45"/>
                </a:solidFill>
                <a:latin typeface="Lato Bold" pitchFamily="34" charset="0"/>
                <a:ea typeface="Lato Bold" pitchFamily="34" charset="-122"/>
                <a:cs typeface="Lato Bold" pitchFamily="34" charset="-120"/>
              </a:rPr>
              <a:t>Personalized Monetization</a:t>
            </a:r>
            <a:endParaRPr lang="en-US" sz="1950" dirty="0"/>
          </a:p>
        </p:txBody>
      </p:sp>
      <p:sp>
        <p:nvSpPr>
          <p:cNvPr id="12" name="Text 6"/>
          <p:cNvSpPr/>
          <p:nvPr/>
        </p:nvSpPr>
        <p:spPr>
          <a:xfrm>
            <a:off x="9720024" y="5544503"/>
            <a:ext cx="4004310" cy="1932384"/>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Leveraging user data, Netflix can implement personalized pricing and monetization strategies, such as tailored subscription plans and add-on features, to capture greater value from its subscriber base while maintaining high levels of customer satisfaction.</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50702" y="670322"/>
            <a:ext cx="8551069" cy="759619"/>
          </a:xfrm>
          <a:prstGeom prst="rect">
            <a:avLst/>
          </a:prstGeom>
          <a:noFill/>
          <a:ln/>
        </p:spPr>
        <p:txBody>
          <a:bodyPr wrap="none" lIns="0" tIns="0" rIns="0" bIns="0" rtlCol="0" anchor="t"/>
          <a:lstStyle/>
          <a:p>
            <a:pPr indent="0" marL="0">
              <a:lnSpc>
                <a:spcPts val="5950"/>
              </a:lnSpc>
              <a:buNone/>
            </a:pPr>
            <a:r>
              <a:rPr lang="en-US" sz="4750" b="1" dirty="0">
                <a:solidFill>
                  <a:srgbClr val="282824"/>
                </a:solidFill>
                <a:latin typeface="Lato Bold" pitchFamily="34" charset="0"/>
                <a:ea typeface="Lato Bold" pitchFamily="34" charset="-122"/>
                <a:cs typeface="Lato Bold" pitchFamily="34" charset="-120"/>
              </a:rPr>
              <a:t>Regional Growth Opportunities</a:t>
            </a:r>
            <a:endParaRPr lang="en-US" sz="4750" dirty="0"/>
          </a:p>
        </p:txBody>
      </p:sp>
      <p:pic>
        <p:nvPicPr>
          <p:cNvPr id="3" name="Image 0" descr="preencoded.png">    </p:cNvPr>
          <p:cNvPicPr>
            <a:picLocks noChangeAspect="1"/>
          </p:cNvPicPr>
          <p:nvPr/>
        </p:nvPicPr>
        <p:blipFill>
          <a:blip r:embed="rId1"/>
          <a:stretch>
            <a:fillRect/>
          </a:stretch>
        </p:blipFill>
        <p:spPr>
          <a:xfrm>
            <a:off x="850702" y="1915954"/>
            <a:ext cx="607576" cy="607576"/>
          </a:xfrm>
          <a:prstGeom prst="rect">
            <a:avLst/>
          </a:prstGeom>
        </p:spPr>
      </p:pic>
      <p:sp>
        <p:nvSpPr>
          <p:cNvPr id="4" name="Text 1"/>
          <p:cNvSpPr/>
          <p:nvPr/>
        </p:nvSpPr>
        <p:spPr>
          <a:xfrm>
            <a:off x="850702" y="2766536"/>
            <a:ext cx="2958822" cy="379809"/>
          </a:xfrm>
          <a:prstGeom prst="rect">
            <a:avLst/>
          </a:prstGeom>
          <a:noFill/>
          <a:ln/>
        </p:spPr>
        <p:txBody>
          <a:bodyPr wrap="none" lIns="0" tIns="0" rIns="0" bIns="0" rtlCol="0" anchor="t"/>
          <a:lstStyle/>
          <a:p>
            <a:pPr algn="l" indent="0" marL="0">
              <a:lnSpc>
                <a:spcPts val="2950"/>
              </a:lnSpc>
              <a:buNone/>
            </a:pPr>
            <a:r>
              <a:rPr lang="en-US" sz="2350" b="1" dirty="0">
                <a:solidFill>
                  <a:srgbClr val="4A4A45"/>
                </a:solidFill>
                <a:latin typeface="Lato Bold" pitchFamily="34" charset="0"/>
                <a:ea typeface="Lato Bold" pitchFamily="34" charset="-122"/>
                <a:cs typeface="Lato Bold" pitchFamily="34" charset="-120"/>
              </a:rPr>
              <a:t>Emerging Markets</a:t>
            </a:r>
            <a:endParaRPr lang="en-US" sz="2350" dirty="0"/>
          </a:p>
        </p:txBody>
      </p:sp>
      <p:sp>
        <p:nvSpPr>
          <p:cNvPr id="5" name="Text 2"/>
          <p:cNvSpPr/>
          <p:nvPr/>
        </p:nvSpPr>
        <p:spPr>
          <a:xfrm>
            <a:off x="850702" y="3292078"/>
            <a:ext cx="2958822" cy="3498652"/>
          </a:xfrm>
          <a:prstGeom prst="rect">
            <a:avLst/>
          </a:prstGeom>
          <a:noFill/>
          <a:ln/>
        </p:spPr>
        <p:txBody>
          <a:bodyPr wrap="square" lIns="0" tIns="0" rIns="0" bIns="0" rtlCol="0" anchor="t"/>
          <a:lstStyle/>
          <a:p>
            <a:pPr algn="l" indent="0" marL="0">
              <a:lnSpc>
                <a:spcPts val="3050"/>
              </a:lnSpc>
              <a:buNone/>
            </a:pPr>
            <a:r>
              <a:rPr lang="en-US" sz="1900" dirty="0">
                <a:solidFill>
                  <a:srgbClr val="4A4A45"/>
                </a:solidFill>
                <a:latin typeface="Lato" pitchFamily="34" charset="0"/>
                <a:ea typeface="Lato" pitchFamily="34" charset="-122"/>
                <a:cs typeface="Lato" pitchFamily="34" charset="-120"/>
              </a:rPr>
              <a:t>Netflix should continue to focus on expanding its presence in high-growth, underserved markets, such as parts of Asia, Africa, and Latin America, to capture market share and drive subscriber growth in these regions.</a:t>
            </a:r>
            <a:endParaRPr lang="en-US" sz="1900" dirty="0"/>
          </a:p>
        </p:txBody>
      </p:sp>
      <p:pic>
        <p:nvPicPr>
          <p:cNvPr id="6" name="Image 1" descr="preencoded.png">    </p:cNvPr>
          <p:cNvPicPr>
            <a:picLocks noChangeAspect="1"/>
          </p:cNvPicPr>
          <p:nvPr/>
        </p:nvPicPr>
        <p:blipFill>
          <a:blip r:embed="rId2"/>
          <a:stretch>
            <a:fillRect/>
          </a:stretch>
        </p:blipFill>
        <p:spPr>
          <a:xfrm>
            <a:off x="4174093" y="1915954"/>
            <a:ext cx="607576" cy="607576"/>
          </a:xfrm>
          <a:prstGeom prst="rect">
            <a:avLst/>
          </a:prstGeom>
        </p:spPr>
      </p:pic>
      <p:sp>
        <p:nvSpPr>
          <p:cNvPr id="7" name="Text 3"/>
          <p:cNvSpPr/>
          <p:nvPr/>
        </p:nvSpPr>
        <p:spPr>
          <a:xfrm>
            <a:off x="4174093" y="2766536"/>
            <a:ext cx="2958822" cy="759619"/>
          </a:xfrm>
          <a:prstGeom prst="rect">
            <a:avLst/>
          </a:prstGeom>
          <a:noFill/>
          <a:ln/>
        </p:spPr>
        <p:txBody>
          <a:bodyPr wrap="square" lIns="0" tIns="0" rIns="0" bIns="0" rtlCol="0" anchor="t"/>
          <a:lstStyle/>
          <a:p>
            <a:pPr algn="l" indent="0" marL="0">
              <a:lnSpc>
                <a:spcPts val="2950"/>
              </a:lnSpc>
              <a:buNone/>
            </a:pPr>
            <a:r>
              <a:rPr lang="en-US" sz="2350" b="1" dirty="0">
                <a:solidFill>
                  <a:srgbClr val="4A4A45"/>
                </a:solidFill>
                <a:latin typeface="Lato Bold" pitchFamily="34" charset="0"/>
                <a:ea typeface="Lato Bold" pitchFamily="34" charset="-122"/>
                <a:cs typeface="Lato Bold" pitchFamily="34" charset="-120"/>
              </a:rPr>
              <a:t>Mobile-First Approach</a:t>
            </a:r>
            <a:endParaRPr lang="en-US" sz="2350" dirty="0"/>
          </a:p>
        </p:txBody>
      </p:sp>
      <p:sp>
        <p:nvSpPr>
          <p:cNvPr id="8" name="Text 4"/>
          <p:cNvSpPr/>
          <p:nvPr/>
        </p:nvSpPr>
        <p:spPr>
          <a:xfrm>
            <a:off x="4174093" y="3671888"/>
            <a:ext cx="2958822" cy="3498652"/>
          </a:xfrm>
          <a:prstGeom prst="rect">
            <a:avLst/>
          </a:prstGeom>
          <a:noFill/>
          <a:ln/>
        </p:spPr>
        <p:txBody>
          <a:bodyPr wrap="square" lIns="0" tIns="0" rIns="0" bIns="0" rtlCol="0" anchor="t"/>
          <a:lstStyle/>
          <a:p>
            <a:pPr algn="l" indent="0" marL="0">
              <a:lnSpc>
                <a:spcPts val="3050"/>
              </a:lnSpc>
              <a:buNone/>
            </a:pPr>
            <a:r>
              <a:rPr lang="en-US" sz="1900" dirty="0">
                <a:solidFill>
                  <a:srgbClr val="4A4A45"/>
                </a:solidFill>
                <a:latin typeface="Lato" pitchFamily="34" charset="0"/>
                <a:ea typeface="Lato" pitchFamily="34" charset="-122"/>
                <a:cs typeface="Lato" pitchFamily="34" charset="-120"/>
              </a:rPr>
              <a:t>Recognizing the increased mobile consumption of content, Netflix should optimize its platform and content delivery for mobile devices, especially in regions where mobile is the primary means of accessing digital entertainment.</a:t>
            </a:r>
            <a:endParaRPr lang="en-US" sz="1900" dirty="0"/>
          </a:p>
        </p:txBody>
      </p:sp>
      <p:pic>
        <p:nvPicPr>
          <p:cNvPr id="9" name="Image 2" descr="preencoded.png">    </p:cNvPr>
          <p:cNvPicPr>
            <a:picLocks noChangeAspect="1"/>
          </p:cNvPicPr>
          <p:nvPr/>
        </p:nvPicPr>
        <p:blipFill>
          <a:blip r:embed="rId3"/>
          <a:stretch>
            <a:fillRect/>
          </a:stretch>
        </p:blipFill>
        <p:spPr>
          <a:xfrm>
            <a:off x="7497485" y="1915954"/>
            <a:ext cx="607576" cy="607576"/>
          </a:xfrm>
          <a:prstGeom prst="rect">
            <a:avLst/>
          </a:prstGeom>
        </p:spPr>
      </p:pic>
      <p:sp>
        <p:nvSpPr>
          <p:cNvPr id="10" name="Text 5"/>
          <p:cNvSpPr/>
          <p:nvPr/>
        </p:nvSpPr>
        <p:spPr>
          <a:xfrm>
            <a:off x="7497485" y="2766536"/>
            <a:ext cx="2958822" cy="759619"/>
          </a:xfrm>
          <a:prstGeom prst="rect">
            <a:avLst/>
          </a:prstGeom>
          <a:noFill/>
          <a:ln/>
        </p:spPr>
        <p:txBody>
          <a:bodyPr wrap="square" lIns="0" tIns="0" rIns="0" bIns="0" rtlCol="0" anchor="t"/>
          <a:lstStyle/>
          <a:p>
            <a:pPr algn="l" indent="0" marL="0">
              <a:lnSpc>
                <a:spcPts val="2950"/>
              </a:lnSpc>
              <a:buNone/>
            </a:pPr>
            <a:r>
              <a:rPr lang="en-US" sz="2350" b="1" dirty="0">
                <a:solidFill>
                  <a:srgbClr val="4A4A45"/>
                </a:solidFill>
                <a:latin typeface="Lato Bold" pitchFamily="34" charset="0"/>
                <a:ea typeface="Lato Bold" pitchFamily="34" charset="-122"/>
                <a:cs typeface="Lato Bold" pitchFamily="34" charset="-120"/>
              </a:rPr>
              <a:t>Strategic Partnerships</a:t>
            </a:r>
            <a:endParaRPr lang="en-US" sz="2350" dirty="0"/>
          </a:p>
        </p:txBody>
      </p:sp>
      <p:sp>
        <p:nvSpPr>
          <p:cNvPr id="11" name="Text 6"/>
          <p:cNvSpPr/>
          <p:nvPr/>
        </p:nvSpPr>
        <p:spPr>
          <a:xfrm>
            <a:off x="7497485" y="3671888"/>
            <a:ext cx="2958822" cy="3887391"/>
          </a:xfrm>
          <a:prstGeom prst="rect">
            <a:avLst/>
          </a:prstGeom>
          <a:noFill/>
          <a:ln/>
        </p:spPr>
        <p:txBody>
          <a:bodyPr wrap="square" lIns="0" tIns="0" rIns="0" bIns="0" rtlCol="0" anchor="t"/>
          <a:lstStyle/>
          <a:p>
            <a:pPr algn="l" indent="0" marL="0">
              <a:lnSpc>
                <a:spcPts val="3050"/>
              </a:lnSpc>
              <a:buNone/>
            </a:pPr>
            <a:r>
              <a:rPr lang="en-US" sz="1900" dirty="0">
                <a:solidFill>
                  <a:srgbClr val="4A4A45"/>
                </a:solidFill>
                <a:latin typeface="Lato" pitchFamily="34" charset="0"/>
                <a:ea typeface="Lato" pitchFamily="34" charset="-122"/>
                <a:cs typeface="Lato" pitchFamily="34" charset="-120"/>
              </a:rPr>
              <a:t>Forging strategic partnerships with local telecommunication providers, content creators, and other ecosystem players can help Netflix expand its reach and tap into new customer segments in various regional markets.</a:t>
            </a:r>
            <a:endParaRPr lang="en-US" sz="1900" dirty="0"/>
          </a:p>
        </p:txBody>
      </p:sp>
      <p:pic>
        <p:nvPicPr>
          <p:cNvPr id="12" name="Image 3" descr="preencoded.png">    </p:cNvPr>
          <p:cNvPicPr>
            <a:picLocks noChangeAspect="1"/>
          </p:cNvPicPr>
          <p:nvPr/>
        </p:nvPicPr>
        <p:blipFill>
          <a:blip r:embed="rId4"/>
          <a:stretch>
            <a:fillRect/>
          </a:stretch>
        </p:blipFill>
        <p:spPr>
          <a:xfrm>
            <a:off x="10820876" y="1915954"/>
            <a:ext cx="607576" cy="607576"/>
          </a:xfrm>
          <a:prstGeom prst="rect">
            <a:avLst/>
          </a:prstGeom>
        </p:spPr>
      </p:pic>
      <p:sp>
        <p:nvSpPr>
          <p:cNvPr id="13" name="Text 7"/>
          <p:cNvSpPr/>
          <p:nvPr/>
        </p:nvSpPr>
        <p:spPr>
          <a:xfrm>
            <a:off x="10820876" y="2766536"/>
            <a:ext cx="2958822" cy="379809"/>
          </a:xfrm>
          <a:prstGeom prst="rect">
            <a:avLst/>
          </a:prstGeom>
          <a:noFill/>
          <a:ln/>
        </p:spPr>
        <p:txBody>
          <a:bodyPr wrap="none" lIns="0" tIns="0" rIns="0" bIns="0" rtlCol="0" anchor="t"/>
          <a:lstStyle/>
          <a:p>
            <a:pPr algn="l" indent="0" marL="0">
              <a:lnSpc>
                <a:spcPts val="2950"/>
              </a:lnSpc>
              <a:buNone/>
            </a:pPr>
            <a:r>
              <a:rPr lang="en-US" sz="2350" b="1" dirty="0">
                <a:solidFill>
                  <a:srgbClr val="4A4A45"/>
                </a:solidFill>
                <a:latin typeface="Lato Bold" pitchFamily="34" charset="0"/>
                <a:ea typeface="Lato Bold" pitchFamily="34" charset="-122"/>
                <a:cs typeface="Lato Bold" pitchFamily="34" charset="-120"/>
              </a:rPr>
              <a:t>Localization Efforts</a:t>
            </a:r>
            <a:endParaRPr lang="en-US" sz="2350" dirty="0"/>
          </a:p>
        </p:txBody>
      </p:sp>
      <p:sp>
        <p:nvSpPr>
          <p:cNvPr id="14" name="Text 8"/>
          <p:cNvSpPr/>
          <p:nvPr/>
        </p:nvSpPr>
        <p:spPr>
          <a:xfrm>
            <a:off x="10820876" y="3292078"/>
            <a:ext cx="2958822" cy="3498652"/>
          </a:xfrm>
          <a:prstGeom prst="rect">
            <a:avLst/>
          </a:prstGeom>
          <a:noFill/>
          <a:ln/>
        </p:spPr>
        <p:txBody>
          <a:bodyPr wrap="square" lIns="0" tIns="0" rIns="0" bIns="0" rtlCol="0" anchor="t"/>
          <a:lstStyle/>
          <a:p>
            <a:pPr algn="l" indent="0" marL="0">
              <a:lnSpc>
                <a:spcPts val="3050"/>
              </a:lnSpc>
              <a:buNone/>
            </a:pPr>
            <a:r>
              <a:rPr lang="en-US" sz="1900" dirty="0">
                <a:solidFill>
                  <a:srgbClr val="4A4A45"/>
                </a:solidFill>
                <a:latin typeface="Lato" pitchFamily="34" charset="0"/>
                <a:ea typeface="Lato" pitchFamily="34" charset="-122"/>
                <a:cs typeface="Lato" pitchFamily="34" charset="-120"/>
              </a:rPr>
              <a:t>Continued investment in localization, including language support, regional content production, and culturally relevant marketing, will enable Netflix to better cater to the preferences and needs of diverse global audiences.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062424" y="694134"/>
            <a:ext cx="7065407" cy="514350"/>
          </a:xfrm>
          <a:prstGeom prst="rect">
            <a:avLst/>
          </a:prstGeom>
          <a:noFill/>
          <a:ln/>
        </p:spPr>
        <p:txBody>
          <a:bodyPr wrap="none" lIns="0" tIns="0" rIns="0" bIns="0" rtlCol="0" anchor="t"/>
          <a:lstStyle/>
          <a:p>
            <a:pPr indent="0" marL="0">
              <a:lnSpc>
                <a:spcPts val="4050"/>
              </a:lnSpc>
              <a:buNone/>
            </a:pPr>
            <a:r>
              <a:rPr lang="en-US" sz="3200" b="1" dirty="0">
                <a:solidFill>
                  <a:srgbClr val="282824"/>
                </a:solidFill>
                <a:latin typeface="Lato Bold" pitchFamily="34" charset="0"/>
                <a:ea typeface="Lato Bold" pitchFamily="34" charset="-122"/>
                <a:cs typeface="Lato Bold" pitchFamily="34" charset="-120"/>
              </a:rPr>
              <a:t>Strengthening Competitive Advantage</a:t>
            </a:r>
            <a:endParaRPr lang="en-US" sz="3200" dirty="0"/>
          </a:p>
        </p:txBody>
      </p:sp>
      <p:sp>
        <p:nvSpPr>
          <p:cNvPr id="4" name="Shape 1"/>
          <p:cNvSpPr/>
          <p:nvPr/>
        </p:nvSpPr>
        <p:spPr>
          <a:xfrm>
            <a:off x="6062424" y="1455301"/>
            <a:ext cx="7991951" cy="6080165"/>
          </a:xfrm>
          <a:prstGeom prst="roundRect">
            <a:avLst>
              <a:gd name="adj" fmla="val 406"/>
            </a:avLst>
          </a:prstGeom>
          <a:noFill/>
          <a:ln w="7620">
            <a:solidFill>
              <a:srgbClr val="000000">
                <a:alpha val="8000"/>
              </a:srgbClr>
            </a:solidFill>
            <a:prstDash val="solid"/>
          </a:ln>
        </p:spPr>
      </p:sp>
      <p:sp>
        <p:nvSpPr>
          <p:cNvPr id="5" name="Shape 2"/>
          <p:cNvSpPr/>
          <p:nvPr/>
        </p:nvSpPr>
        <p:spPr>
          <a:xfrm>
            <a:off x="6070044" y="1462921"/>
            <a:ext cx="7975878" cy="475893"/>
          </a:xfrm>
          <a:prstGeom prst="rect">
            <a:avLst/>
          </a:prstGeom>
          <a:solidFill>
            <a:srgbClr val="FFFFFF">
              <a:alpha val="4000"/>
            </a:srgbClr>
          </a:solidFill>
          <a:ln/>
        </p:spPr>
      </p:sp>
      <p:sp>
        <p:nvSpPr>
          <p:cNvPr id="6" name="Text 3"/>
          <p:cNvSpPr/>
          <p:nvPr/>
        </p:nvSpPr>
        <p:spPr>
          <a:xfrm>
            <a:off x="6235541" y="1569244"/>
            <a:ext cx="2325410" cy="263247"/>
          </a:xfrm>
          <a:prstGeom prst="rect">
            <a:avLst/>
          </a:prstGeom>
          <a:noFill/>
          <a:ln/>
        </p:spPr>
        <p:txBody>
          <a:bodyPr wrap="non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Key Competitive Factors</a:t>
            </a:r>
            <a:endParaRPr lang="en-US" sz="1250" dirty="0"/>
          </a:p>
        </p:txBody>
      </p:sp>
      <p:sp>
        <p:nvSpPr>
          <p:cNvPr id="7" name="Text 4"/>
          <p:cNvSpPr/>
          <p:nvPr/>
        </p:nvSpPr>
        <p:spPr>
          <a:xfrm>
            <a:off x="8897660" y="1569244"/>
            <a:ext cx="2321600" cy="263247"/>
          </a:xfrm>
          <a:prstGeom prst="rect">
            <a:avLst/>
          </a:prstGeom>
          <a:noFill/>
          <a:ln/>
        </p:spPr>
        <p:txBody>
          <a:bodyPr wrap="non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Netflix's Strengths</a:t>
            </a:r>
            <a:endParaRPr lang="en-US" sz="1250" dirty="0"/>
          </a:p>
        </p:txBody>
      </p:sp>
      <p:sp>
        <p:nvSpPr>
          <p:cNvPr id="8" name="Text 5"/>
          <p:cNvSpPr/>
          <p:nvPr/>
        </p:nvSpPr>
        <p:spPr>
          <a:xfrm>
            <a:off x="11555968" y="1569244"/>
            <a:ext cx="2325410" cy="263247"/>
          </a:xfrm>
          <a:prstGeom prst="rect">
            <a:avLst/>
          </a:prstGeom>
          <a:noFill/>
          <a:ln/>
        </p:spPr>
        <p:txBody>
          <a:bodyPr wrap="non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Recommended Strategies</a:t>
            </a:r>
            <a:endParaRPr lang="en-US" sz="1250" dirty="0"/>
          </a:p>
        </p:txBody>
      </p:sp>
      <p:sp>
        <p:nvSpPr>
          <p:cNvPr id="9" name="Shape 6"/>
          <p:cNvSpPr/>
          <p:nvPr/>
        </p:nvSpPr>
        <p:spPr>
          <a:xfrm>
            <a:off x="6070044" y="1938814"/>
            <a:ext cx="7975878" cy="1265634"/>
          </a:xfrm>
          <a:prstGeom prst="rect">
            <a:avLst/>
          </a:prstGeom>
          <a:solidFill>
            <a:srgbClr val="000000">
              <a:alpha val="4000"/>
            </a:srgbClr>
          </a:solidFill>
          <a:ln/>
        </p:spPr>
      </p:sp>
      <p:sp>
        <p:nvSpPr>
          <p:cNvPr id="10" name="Text 7"/>
          <p:cNvSpPr/>
          <p:nvPr/>
        </p:nvSpPr>
        <p:spPr>
          <a:xfrm>
            <a:off x="6235541" y="2045137"/>
            <a:ext cx="2325410" cy="263247"/>
          </a:xfrm>
          <a:prstGeom prst="rect">
            <a:avLst/>
          </a:prstGeom>
          <a:noFill/>
          <a:ln/>
        </p:spPr>
        <p:txBody>
          <a:bodyPr wrap="non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Content Breadth and Quality</a:t>
            </a:r>
            <a:endParaRPr lang="en-US" sz="1250" dirty="0"/>
          </a:p>
        </p:txBody>
      </p:sp>
      <p:sp>
        <p:nvSpPr>
          <p:cNvPr id="11" name="Text 8"/>
          <p:cNvSpPr/>
          <p:nvPr/>
        </p:nvSpPr>
        <p:spPr>
          <a:xfrm>
            <a:off x="8897660" y="2045137"/>
            <a:ext cx="2321600" cy="1052989"/>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Netflix's extensive content library and continued investment in original programming</a:t>
            </a:r>
            <a:endParaRPr lang="en-US" sz="1250" dirty="0"/>
          </a:p>
        </p:txBody>
      </p:sp>
      <p:sp>
        <p:nvSpPr>
          <p:cNvPr id="12" name="Text 9"/>
          <p:cNvSpPr/>
          <p:nvPr/>
        </p:nvSpPr>
        <p:spPr>
          <a:xfrm>
            <a:off x="11555968" y="2045137"/>
            <a:ext cx="2325410" cy="1052989"/>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Further diversify content offerings, invest in local and regional content, and leverage data-driven content curation</a:t>
            </a:r>
            <a:endParaRPr lang="en-US" sz="1250" dirty="0"/>
          </a:p>
        </p:txBody>
      </p:sp>
      <p:sp>
        <p:nvSpPr>
          <p:cNvPr id="13" name="Shape 10"/>
          <p:cNvSpPr/>
          <p:nvPr/>
        </p:nvSpPr>
        <p:spPr>
          <a:xfrm>
            <a:off x="6070044" y="3204448"/>
            <a:ext cx="7975878" cy="1528882"/>
          </a:xfrm>
          <a:prstGeom prst="rect">
            <a:avLst/>
          </a:prstGeom>
          <a:solidFill>
            <a:srgbClr val="FFFFFF">
              <a:alpha val="4000"/>
            </a:srgbClr>
          </a:solidFill>
          <a:ln/>
        </p:spPr>
      </p:sp>
      <p:sp>
        <p:nvSpPr>
          <p:cNvPr id="14" name="Text 11"/>
          <p:cNvSpPr/>
          <p:nvPr/>
        </p:nvSpPr>
        <p:spPr>
          <a:xfrm>
            <a:off x="6235541" y="3310771"/>
            <a:ext cx="2325410" cy="526494"/>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Personalization and Recommendation</a:t>
            </a:r>
            <a:endParaRPr lang="en-US" sz="1250" dirty="0"/>
          </a:p>
        </p:txBody>
      </p:sp>
      <p:sp>
        <p:nvSpPr>
          <p:cNvPr id="15" name="Text 12"/>
          <p:cNvSpPr/>
          <p:nvPr/>
        </p:nvSpPr>
        <p:spPr>
          <a:xfrm>
            <a:off x="8897660" y="3310771"/>
            <a:ext cx="2321600" cy="789742"/>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Netflix's advanced recommendation engine and user data analytics capabilities</a:t>
            </a:r>
            <a:endParaRPr lang="en-US" sz="1250" dirty="0"/>
          </a:p>
        </p:txBody>
      </p:sp>
      <p:sp>
        <p:nvSpPr>
          <p:cNvPr id="16" name="Text 13"/>
          <p:cNvSpPr/>
          <p:nvPr/>
        </p:nvSpPr>
        <p:spPr>
          <a:xfrm>
            <a:off x="11555968" y="3310771"/>
            <a:ext cx="2325410" cy="1316236"/>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Enhance personalization algorithms, leverage user insights to improve recommendations, and expand personalized features</a:t>
            </a:r>
            <a:endParaRPr lang="en-US" sz="1250" dirty="0"/>
          </a:p>
        </p:txBody>
      </p:sp>
      <p:sp>
        <p:nvSpPr>
          <p:cNvPr id="17" name="Shape 14"/>
          <p:cNvSpPr/>
          <p:nvPr/>
        </p:nvSpPr>
        <p:spPr>
          <a:xfrm>
            <a:off x="6070044" y="4733330"/>
            <a:ext cx="7975878" cy="1528882"/>
          </a:xfrm>
          <a:prstGeom prst="rect">
            <a:avLst/>
          </a:prstGeom>
          <a:solidFill>
            <a:srgbClr val="000000">
              <a:alpha val="4000"/>
            </a:srgbClr>
          </a:solidFill>
          <a:ln/>
        </p:spPr>
      </p:sp>
      <p:sp>
        <p:nvSpPr>
          <p:cNvPr id="18" name="Text 15"/>
          <p:cNvSpPr/>
          <p:nvPr/>
        </p:nvSpPr>
        <p:spPr>
          <a:xfrm>
            <a:off x="6235541" y="4839653"/>
            <a:ext cx="2325410" cy="526494"/>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User Experience and Accessibility</a:t>
            </a:r>
            <a:endParaRPr lang="en-US" sz="1250" dirty="0"/>
          </a:p>
        </p:txBody>
      </p:sp>
      <p:sp>
        <p:nvSpPr>
          <p:cNvPr id="19" name="Text 16"/>
          <p:cNvSpPr/>
          <p:nvPr/>
        </p:nvSpPr>
        <p:spPr>
          <a:xfrm>
            <a:off x="8897660" y="4839653"/>
            <a:ext cx="2321600" cy="789742"/>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Netflix's focus on seamless multi-device experience and accessibility features</a:t>
            </a:r>
            <a:endParaRPr lang="en-US" sz="1250" dirty="0"/>
          </a:p>
        </p:txBody>
      </p:sp>
      <p:sp>
        <p:nvSpPr>
          <p:cNvPr id="20" name="Text 17"/>
          <p:cNvSpPr/>
          <p:nvPr/>
        </p:nvSpPr>
        <p:spPr>
          <a:xfrm>
            <a:off x="11555968" y="4839653"/>
            <a:ext cx="2325410" cy="1316236"/>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Continually optimize the user interface, expand accessibility options, and provide a consistent, high-quality experience</a:t>
            </a:r>
            <a:endParaRPr lang="en-US" sz="1250" dirty="0"/>
          </a:p>
        </p:txBody>
      </p:sp>
      <p:sp>
        <p:nvSpPr>
          <p:cNvPr id="21" name="Shape 18"/>
          <p:cNvSpPr/>
          <p:nvPr/>
        </p:nvSpPr>
        <p:spPr>
          <a:xfrm>
            <a:off x="6070044" y="6262211"/>
            <a:ext cx="7975878" cy="1265634"/>
          </a:xfrm>
          <a:prstGeom prst="rect">
            <a:avLst/>
          </a:prstGeom>
          <a:solidFill>
            <a:srgbClr val="FFFFFF">
              <a:alpha val="4000"/>
            </a:srgbClr>
          </a:solidFill>
          <a:ln/>
        </p:spPr>
      </p:sp>
      <p:sp>
        <p:nvSpPr>
          <p:cNvPr id="22" name="Text 19"/>
          <p:cNvSpPr/>
          <p:nvPr/>
        </p:nvSpPr>
        <p:spPr>
          <a:xfrm>
            <a:off x="6235541" y="6368534"/>
            <a:ext cx="2325410" cy="526494"/>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Global Expansion and Localization</a:t>
            </a:r>
            <a:endParaRPr lang="en-US" sz="1250" dirty="0"/>
          </a:p>
        </p:txBody>
      </p:sp>
      <p:sp>
        <p:nvSpPr>
          <p:cNvPr id="23" name="Text 20"/>
          <p:cNvSpPr/>
          <p:nvPr/>
        </p:nvSpPr>
        <p:spPr>
          <a:xfrm>
            <a:off x="8897660" y="6368534"/>
            <a:ext cx="2321600" cy="789742"/>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Netflix's successful international expansion and localization efforts</a:t>
            </a:r>
            <a:endParaRPr lang="en-US" sz="1250" dirty="0"/>
          </a:p>
        </p:txBody>
      </p:sp>
      <p:sp>
        <p:nvSpPr>
          <p:cNvPr id="24" name="Text 21"/>
          <p:cNvSpPr/>
          <p:nvPr/>
        </p:nvSpPr>
        <p:spPr>
          <a:xfrm>
            <a:off x="11555968" y="6368534"/>
            <a:ext cx="2325410" cy="1052989"/>
          </a:xfrm>
          <a:prstGeom prst="rect">
            <a:avLst/>
          </a:prstGeom>
          <a:noFill/>
          <a:ln/>
        </p:spPr>
        <p:txBody>
          <a:bodyPr wrap="square" lIns="0" tIns="0" rIns="0" bIns="0" rtlCol="0" anchor="t"/>
          <a:lstStyle/>
          <a:p>
            <a:pPr indent="0" marL="0">
              <a:lnSpc>
                <a:spcPts val="2050"/>
              </a:lnSpc>
              <a:buNone/>
            </a:pPr>
            <a:r>
              <a:rPr lang="en-US" sz="1250" dirty="0">
                <a:solidFill>
                  <a:srgbClr val="4A4A45"/>
                </a:solidFill>
                <a:latin typeface="Lato" pitchFamily="34" charset="0"/>
                <a:ea typeface="Lato" pitchFamily="34" charset="-122"/>
                <a:cs typeface="Lato" pitchFamily="34" charset="-120"/>
              </a:rPr>
              <a:t>Prioritize growth in underserved markets, invest in regional content production, and deepen local partnerships</a:t>
            </a:r>
            <a:endParaRPr lang="en-US" sz="1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3086100"/>
          </a:xfrm>
          <a:prstGeom prst="rect">
            <a:avLst/>
          </a:prstGeom>
        </p:spPr>
      </p:pic>
      <p:sp>
        <p:nvSpPr>
          <p:cNvPr id="3" name="Text 0"/>
          <p:cNvSpPr/>
          <p:nvPr/>
        </p:nvSpPr>
        <p:spPr>
          <a:xfrm>
            <a:off x="864037" y="3901797"/>
            <a:ext cx="12391073" cy="771525"/>
          </a:xfrm>
          <a:prstGeom prst="rect">
            <a:avLst/>
          </a:prstGeom>
          <a:noFill/>
          <a:ln/>
        </p:spPr>
        <p:txBody>
          <a:bodyPr wrap="none" lIns="0" tIns="0" rIns="0" bIns="0" rtlCol="0" anchor="t"/>
          <a:lstStyle/>
          <a:p>
            <a:pPr indent="0" marL="0">
              <a:lnSpc>
                <a:spcPts val="6050"/>
              </a:lnSpc>
              <a:buNone/>
            </a:pPr>
            <a:r>
              <a:rPr lang="en-US" sz="4850" b="1" dirty="0">
                <a:solidFill>
                  <a:srgbClr val="282824"/>
                </a:solidFill>
                <a:latin typeface="Lato Bold" pitchFamily="34" charset="0"/>
                <a:ea typeface="Lato Bold" pitchFamily="34" charset="-122"/>
                <a:cs typeface="Lato Bold" pitchFamily="34" charset="-120"/>
              </a:rPr>
              <a:t>Conclusion: Unlocking Netflix's Full Potential</a:t>
            </a:r>
            <a:endParaRPr lang="en-US" sz="4850" dirty="0"/>
          </a:p>
        </p:txBody>
      </p:sp>
      <p:sp>
        <p:nvSpPr>
          <p:cNvPr id="4" name="Text 1"/>
          <p:cNvSpPr/>
          <p:nvPr/>
        </p:nvSpPr>
        <p:spPr>
          <a:xfrm>
            <a:off x="864037" y="5043607"/>
            <a:ext cx="12902327" cy="2370296"/>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This comprehensive data analysis provides Netflix with a roadmap to unlock its full potential and solidify its position as the global leader in the streaming industry. By leveraging deep insights into user engagement, content performance, and regional growth opportunities, Netflix can optimize its strategies to drive sustainable subscriber growth, enhance customer loyalty, and maximize long-term profitability. With a continued focus on data-driven innovation, personalized user experiences, and strategic global expansion, Netflix is poised to cement its dominance in the rapidly evolving streaming landscape.</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2024-10-11T06:25:27Z</dcterms:created>
  <dcterms:modified xsi:type="dcterms:W3CDTF">2024-10-11T06:25:27Z</dcterms:modified>
</cp:coreProperties>
</file>