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Lato"/>
      <p:regular r:id="rId15"/>
    </p:embeddedFont>
    <p:embeddedFont>
      <p:font typeface="Lato"/>
      <p:regular r:id="rId16"/>
    </p:embeddedFont>
    <p:embeddedFont>
      <p:font typeface="Lato"/>
      <p:regular r:id="rId17"/>
    </p:embeddedFont>
    <p:embeddedFont>
      <p:font typeface="Lato"/>
      <p:regular r:id="rId18"/>
    </p:embeddedFont>
    <p:embeddedFont>
      <p:font typeface="Lato"/>
      <p:regular r:id="rId19"/>
    </p:embeddedFont>
    <p:embeddedFont>
      <p:font typeface="Lato"/>
      <p:regular r:id="rId20"/>
    </p:embeddedFont>
    <p:embeddedFont>
      <p:font typeface="Lato"/>
      <p:regular r:id="rId21"/>
    </p:embeddedFont>
    <p:embeddedFont>
      <p:font typeface="Lat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1420654"/>
            <a:ext cx="7415927" cy="1543050"/>
          </a:xfrm>
          <a:prstGeom prst="rect">
            <a:avLst/>
          </a:prstGeom>
          <a:noFill/>
          <a:ln/>
        </p:spPr>
        <p:txBody>
          <a:bodyPr wrap="squar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Unlocking Netflix's Global Growth Potential</a:t>
            </a:r>
            <a:endParaRPr lang="en-US" sz="4850" dirty="0"/>
          </a:p>
        </p:txBody>
      </p:sp>
      <p:sp>
        <p:nvSpPr>
          <p:cNvPr id="4" name="Text 1"/>
          <p:cNvSpPr/>
          <p:nvPr/>
        </p:nvSpPr>
        <p:spPr>
          <a:xfrm>
            <a:off x="6350437" y="3333988"/>
            <a:ext cx="7415927" cy="2765346"/>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This comprehensive data analysis delves into the key drivers behind Netflix's subscriber growth and retention trends across its global markets. By leveraging insights on viewing habits, regional preferences, and content performance, the project aims to optimize Netflix's content strategy, improve personalized recommendations, and enhance the overall user experience - ultimately boosting long-term profitability and customer loyalty.</a:t>
            </a:r>
            <a:endParaRPr lang="en-US" sz="1900" dirty="0"/>
          </a:p>
        </p:txBody>
      </p:sp>
      <p:sp>
        <p:nvSpPr>
          <p:cNvPr id="5" name="Shape 2"/>
          <p:cNvSpPr/>
          <p:nvPr/>
        </p:nvSpPr>
        <p:spPr>
          <a:xfrm>
            <a:off x="6350437" y="6395442"/>
            <a:ext cx="394930" cy="394930"/>
          </a:xfrm>
          <a:prstGeom prst="roundRect">
            <a:avLst>
              <a:gd name="adj" fmla="val 23151155"/>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358057" y="6403062"/>
            <a:ext cx="379690" cy="379690"/>
          </a:xfrm>
          <a:prstGeom prst="rect">
            <a:avLst/>
          </a:prstGeom>
        </p:spPr>
      </p:pic>
      <p:sp>
        <p:nvSpPr>
          <p:cNvPr id="7" name="Text 3"/>
          <p:cNvSpPr/>
          <p:nvPr/>
        </p:nvSpPr>
        <p:spPr>
          <a:xfrm>
            <a:off x="6868716" y="6376987"/>
            <a:ext cx="2612708" cy="431959"/>
          </a:xfrm>
          <a:prstGeom prst="rect">
            <a:avLst/>
          </a:prstGeom>
          <a:noFill/>
          <a:ln/>
        </p:spPr>
        <p:txBody>
          <a:bodyPr wrap="none" lIns="0" tIns="0" rIns="0" bIns="0" rtlCol="0" anchor="t"/>
          <a:lstStyle/>
          <a:p>
            <a:pPr algn="l" indent="0" marL="0">
              <a:lnSpc>
                <a:spcPts val="3400"/>
              </a:lnSpc>
              <a:buNone/>
            </a:pPr>
            <a:r>
              <a:rPr lang="en-US" sz="2400" b="1" dirty="0">
                <a:solidFill>
                  <a:srgbClr val="4A4A45"/>
                </a:solidFill>
                <a:latin typeface="Lato Bold" pitchFamily="34" charset="0"/>
                <a:ea typeface="Lato Bold" pitchFamily="34" charset="-122"/>
                <a:cs typeface="Lato Bold" pitchFamily="34" charset="-120"/>
              </a:rPr>
              <a:t>by Shivam Asthana</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017865"/>
            <a:ext cx="10400824" cy="771525"/>
          </a:xfrm>
          <a:prstGeom prst="rect">
            <a:avLst/>
          </a:prstGeom>
          <a:noFill/>
          <a:ln/>
        </p:spPr>
        <p:txBody>
          <a:bodyPr wrap="non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Subscriber Growth Trends Worldwide</a:t>
            </a:r>
            <a:endParaRPr lang="en-US" sz="4850" dirty="0"/>
          </a:p>
        </p:txBody>
      </p:sp>
      <p:sp>
        <p:nvSpPr>
          <p:cNvPr id="3" name="Text 1"/>
          <p:cNvSpPr/>
          <p:nvPr/>
        </p:nvSpPr>
        <p:spPr>
          <a:xfrm>
            <a:off x="864037" y="2406491"/>
            <a:ext cx="3160514"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Global Subscriber Base</a:t>
            </a:r>
            <a:endParaRPr lang="en-US" sz="2400" dirty="0"/>
          </a:p>
        </p:txBody>
      </p:sp>
      <p:sp>
        <p:nvSpPr>
          <p:cNvPr id="4" name="Text 2"/>
          <p:cNvSpPr/>
          <p:nvPr/>
        </p:nvSpPr>
        <p:spPr>
          <a:xfrm>
            <a:off x="864037" y="3039070"/>
            <a:ext cx="3898821" cy="395049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Netflix has experienced exponential growth in its global subscriber base, expanding from 150 million subscribers in 2017 to over 220 million by the end of 2020. This massive user acquisition has been driven by the company's aggressive international expansion, with strong growth in emerging markets like Asia-Pacific and Latin America.</a:t>
            </a:r>
            <a:endParaRPr lang="en-US" sz="1900" dirty="0"/>
          </a:p>
        </p:txBody>
      </p:sp>
      <p:sp>
        <p:nvSpPr>
          <p:cNvPr id="5" name="Text 3"/>
          <p:cNvSpPr/>
          <p:nvPr/>
        </p:nvSpPr>
        <p:spPr>
          <a:xfrm>
            <a:off x="5372695" y="2406491"/>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Regional Variations</a:t>
            </a:r>
            <a:endParaRPr lang="en-US" sz="2400" dirty="0"/>
          </a:p>
        </p:txBody>
      </p:sp>
      <p:sp>
        <p:nvSpPr>
          <p:cNvPr id="6" name="Text 4"/>
          <p:cNvSpPr/>
          <p:nvPr/>
        </p:nvSpPr>
        <p:spPr>
          <a:xfrm>
            <a:off x="5372695" y="3039070"/>
            <a:ext cx="3898821" cy="395049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While Netflix has achieved substantial subscriber growth worldwide, the pace and trends vary significantly across different geographic regions. Factors such as local content preferences, pricing models, and infrastructure availability have played a crucial role in shaping the company's performance in various markets.</a:t>
            </a:r>
            <a:endParaRPr lang="en-US" sz="1900" dirty="0"/>
          </a:p>
        </p:txBody>
      </p:sp>
      <p:sp>
        <p:nvSpPr>
          <p:cNvPr id="7" name="Text 5"/>
          <p:cNvSpPr/>
          <p:nvPr/>
        </p:nvSpPr>
        <p:spPr>
          <a:xfrm>
            <a:off x="9881354" y="2406491"/>
            <a:ext cx="3086100" cy="385763"/>
          </a:xfrm>
          <a:prstGeom prst="rect">
            <a:avLst/>
          </a:prstGeom>
          <a:noFill/>
          <a:ln/>
        </p:spPr>
        <p:txBody>
          <a:bodyPr wrap="none" lIns="0" tIns="0" rIns="0" bIns="0" rtlCol="0" anchor="t"/>
          <a:lstStyle/>
          <a:p>
            <a:pPr indent="0" marL="0">
              <a:lnSpc>
                <a:spcPts val="3000"/>
              </a:lnSpc>
              <a:buNone/>
            </a:pPr>
            <a:r>
              <a:rPr lang="en-US" sz="2400" b="1" dirty="0">
                <a:solidFill>
                  <a:srgbClr val="282824"/>
                </a:solidFill>
                <a:latin typeface="Lato Bold" pitchFamily="34" charset="0"/>
                <a:ea typeface="Lato Bold" pitchFamily="34" charset="-122"/>
                <a:cs typeface="Lato Bold" pitchFamily="34" charset="-120"/>
              </a:rPr>
              <a:t>Subscriber Retention</a:t>
            </a:r>
            <a:endParaRPr lang="en-US" sz="2400" dirty="0"/>
          </a:p>
        </p:txBody>
      </p:sp>
      <p:sp>
        <p:nvSpPr>
          <p:cNvPr id="8" name="Text 6"/>
          <p:cNvSpPr/>
          <p:nvPr/>
        </p:nvSpPr>
        <p:spPr>
          <a:xfrm>
            <a:off x="9881354" y="3039070"/>
            <a:ext cx="3898821" cy="3950494"/>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Maintaining a high subscriber retention rate is essential for Netflix's long-term success. The analysis delves into the factors influencing customer churn, including content library, recommendation algorithms, and user experience, to identify strategies for improving loyalty and reducing subscriber attrition.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3182" y="544711"/>
            <a:ext cx="8980170" cy="618887"/>
          </a:xfrm>
          <a:prstGeom prst="rect">
            <a:avLst/>
          </a:prstGeom>
          <a:noFill/>
          <a:ln/>
        </p:spPr>
        <p:txBody>
          <a:bodyPr wrap="none" lIns="0" tIns="0" rIns="0" bIns="0" rtlCol="0" anchor="t"/>
          <a:lstStyle/>
          <a:p>
            <a:pPr indent="0" marL="0">
              <a:lnSpc>
                <a:spcPts val="4850"/>
              </a:lnSpc>
              <a:buNone/>
            </a:pPr>
            <a:r>
              <a:rPr lang="en-US" sz="3850" b="1" dirty="0">
                <a:solidFill>
                  <a:srgbClr val="282824"/>
                </a:solidFill>
                <a:latin typeface="Lato Bold" pitchFamily="34" charset="0"/>
                <a:ea typeface="Lato Bold" pitchFamily="34" charset="-122"/>
                <a:cs typeface="Lato Bold" pitchFamily="34" charset="-120"/>
              </a:rPr>
              <a:t>Content Preferences and Viewing Habits</a:t>
            </a:r>
            <a:endParaRPr lang="en-US" sz="3850" dirty="0"/>
          </a:p>
        </p:txBody>
      </p:sp>
      <p:sp>
        <p:nvSpPr>
          <p:cNvPr id="3" name="Shape 1"/>
          <p:cNvSpPr/>
          <p:nvPr/>
        </p:nvSpPr>
        <p:spPr>
          <a:xfrm>
            <a:off x="693182" y="4781074"/>
            <a:ext cx="13244036" cy="22860"/>
          </a:xfrm>
          <a:prstGeom prst="roundRect">
            <a:avLst>
              <a:gd name="adj" fmla="val 129972"/>
            </a:avLst>
          </a:prstGeom>
          <a:solidFill>
            <a:srgbClr val="CBC5B8"/>
          </a:solidFill>
          <a:ln/>
        </p:spPr>
      </p:sp>
      <p:sp>
        <p:nvSpPr>
          <p:cNvPr id="4" name="Shape 2"/>
          <p:cNvSpPr/>
          <p:nvPr/>
        </p:nvSpPr>
        <p:spPr>
          <a:xfrm>
            <a:off x="3943112" y="4087951"/>
            <a:ext cx="22860" cy="693182"/>
          </a:xfrm>
          <a:prstGeom prst="roundRect">
            <a:avLst>
              <a:gd name="adj" fmla="val 129972"/>
            </a:avLst>
          </a:prstGeom>
          <a:solidFill>
            <a:srgbClr val="CBC5B8"/>
          </a:solidFill>
          <a:ln/>
        </p:spPr>
      </p:sp>
      <p:sp>
        <p:nvSpPr>
          <p:cNvPr id="5" name="Shape 3"/>
          <p:cNvSpPr/>
          <p:nvPr/>
        </p:nvSpPr>
        <p:spPr>
          <a:xfrm>
            <a:off x="3731776" y="4558248"/>
            <a:ext cx="445651" cy="445651"/>
          </a:xfrm>
          <a:prstGeom prst="roundRect">
            <a:avLst>
              <a:gd name="adj" fmla="val 6667"/>
            </a:avLst>
          </a:prstGeom>
          <a:solidFill>
            <a:srgbClr val="E5DFD2"/>
          </a:solidFill>
          <a:ln/>
        </p:spPr>
      </p:sp>
      <p:sp>
        <p:nvSpPr>
          <p:cNvPr id="6" name="Text 4"/>
          <p:cNvSpPr/>
          <p:nvPr/>
        </p:nvSpPr>
        <p:spPr>
          <a:xfrm>
            <a:off x="3868341" y="4632543"/>
            <a:ext cx="172403" cy="297061"/>
          </a:xfrm>
          <a:prstGeom prst="rect">
            <a:avLst/>
          </a:prstGeom>
          <a:noFill/>
          <a:ln/>
        </p:spPr>
        <p:txBody>
          <a:bodyPr wrap="none" lIns="0" tIns="0" rIns="0" bIns="0" rtlCol="0" anchor="t"/>
          <a:lstStyle/>
          <a:p>
            <a:pPr algn="ctr" indent="0" marL="0">
              <a:lnSpc>
                <a:spcPts val="2300"/>
              </a:lnSpc>
              <a:buNone/>
            </a:pPr>
            <a:r>
              <a:rPr lang="en-US" sz="2300" b="1" dirty="0">
                <a:solidFill>
                  <a:srgbClr val="4A4A45"/>
                </a:solidFill>
                <a:latin typeface="Lato Bold" pitchFamily="34" charset="0"/>
                <a:ea typeface="Lato Bold" pitchFamily="34" charset="-122"/>
                <a:cs typeface="Lato Bold" pitchFamily="34" charset="-120"/>
              </a:rPr>
              <a:t>1</a:t>
            </a:r>
            <a:endParaRPr lang="en-US" sz="2300" dirty="0"/>
          </a:p>
        </p:txBody>
      </p:sp>
      <p:sp>
        <p:nvSpPr>
          <p:cNvPr id="7" name="Text 5"/>
          <p:cNvSpPr/>
          <p:nvPr/>
        </p:nvSpPr>
        <p:spPr>
          <a:xfrm>
            <a:off x="2716649" y="1559719"/>
            <a:ext cx="2475905" cy="309563"/>
          </a:xfrm>
          <a:prstGeom prst="rect">
            <a:avLst/>
          </a:prstGeom>
          <a:noFill/>
          <a:ln/>
        </p:spPr>
        <p:txBody>
          <a:bodyPr wrap="none" lIns="0" tIns="0" rIns="0" bIns="0" rtlCol="0" anchor="t"/>
          <a:lstStyle/>
          <a:p>
            <a:pPr algn="ctr" indent="0" marL="0">
              <a:lnSpc>
                <a:spcPts val="2400"/>
              </a:lnSpc>
              <a:buNone/>
            </a:pPr>
            <a:r>
              <a:rPr lang="en-US" sz="1900" b="1" dirty="0">
                <a:solidFill>
                  <a:srgbClr val="4A4A45"/>
                </a:solidFill>
                <a:latin typeface="Lato Bold" pitchFamily="34" charset="0"/>
                <a:ea typeface="Lato Bold" pitchFamily="34" charset="-122"/>
                <a:cs typeface="Lato Bold" pitchFamily="34" charset="-120"/>
              </a:rPr>
              <a:t>Genre Preferences</a:t>
            </a:r>
            <a:endParaRPr lang="en-US" sz="1900" dirty="0"/>
          </a:p>
        </p:txBody>
      </p:sp>
      <p:sp>
        <p:nvSpPr>
          <p:cNvPr id="8" name="Text 6"/>
          <p:cNvSpPr/>
          <p:nvPr/>
        </p:nvSpPr>
        <p:spPr>
          <a:xfrm>
            <a:off x="891183" y="1988106"/>
            <a:ext cx="6126956" cy="1901666"/>
          </a:xfrm>
          <a:prstGeom prst="rect">
            <a:avLst/>
          </a:prstGeom>
          <a:noFill/>
          <a:ln/>
        </p:spPr>
        <p:txBody>
          <a:bodyPr wrap="square" lIns="0" tIns="0" rIns="0" bIns="0" rtlCol="0" anchor="t"/>
          <a:lstStyle/>
          <a:p>
            <a:pPr algn="ctr" indent="0" marL="0">
              <a:lnSpc>
                <a:spcPts val="2450"/>
              </a:lnSpc>
              <a:buNone/>
            </a:pPr>
            <a:r>
              <a:rPr lang="en-US" sz="1550" dirty="0">
                <a:solidFill>
                  <a:srgbClr val="4A4A45"/>
                </a:solidFill>
                <a:latin typeface="Lato" pitchFamily="34" charset="0"/>
                <a:ea typeface="Lato" pitchFamily="34" charset="-122"/>
                <a:cs typeface="Lato" pitchFamily="34" charset="-120"/>
              </a:rPr>
              <a:t>Netflix users demonstrate diverse content preferences, with genres like drama, comedy, and action-adventure consistently ranking among the most popular. Understanding these genre preferences across different regions allows Netflix to tailor its content acquisition and production strategies to better meet the evolving demands of its global audience.</a:t>
            </a:r>
            <a:endParaRPr lang="en-US" sz="1550" dirty="0"/>
          </a:p>
        </p:txBody>
      </p:sp>
      <p:sp>
        <p:nvSpPr>
          <p:cNvPr id="9" name="Shape 7"/>
          <p:cNvSpPr/>
          <p:nvPr/>
        </p:nvSpPr>
        <p:spPr>
          <a:xfrm>
            <a:off x="7303532" y="4781014"/>
            <a:ext cx="22860" cy="693182"/>
          </a:xfrm>
          <a:prstGeom prst="roundRect">
            <a:avLst>
              <a:gd name="adj" fmla="val 129972"/>
            </a:avLst>
          </a:prstGeom>
          <a:solidFill>
            <a:srgbClr val="CBC5B8"/>
          </a:solidFill>
          <a:ln/>
        </p:spPr>
      </p:sp>
      <p:sp>
        <p:nvSpPr>
          <p:cNvPr id="10" name="Shape 8"/>
          <p:cNvSpPr/>
          <p:nvPr/>
        </p:nvSpPr>
        <p:spPr>
          <a:xfrm>
            <a:off x="7092196" y="4558248"/>
            <a:ext cx="445651" cy="445651"/>
          </a:xfrm>
          <a:prstGeom prst="roundRect">
            <a:avLst>
              <a:gd name="adj" fmla="val 6667"/>
            </a:avLst>
          </a:prstGeom>
          <a:solidFill>
            <a:srgbClr val="E5DFD2"/>
          </a:solidFill>
          <a:ln/>
        </p:spPr>
      </p:sp>
      <p:sp>
        <p:nvSpPr>
          <p:cNvPr id="11" name="Text 9"/>
          <p:cNvSpPr/>
          <p:nvPr/>
        </p:nvSpPr>
        <p:spPr>
          <a:xfrm>
            <a:off x="7228761" y="4632543"/>
            <a:ext cx="172403" cy="297061"/>
          </a:xfrm>
          <a:prstGeom prst="rect">
            <a:avLst/>
          </a:prstGeom>
          <a:noFill/>
          <a:ln/>
        </p:spPr>
        <p:txBody>
          <a:bodyPr wrap="none" lIns="0" tIns="0" rIns="0" bIns="0" rtlCol="0" anchor="t"/>
          <a:lstStyle/>
          <a:p>
            <a:pPr algn="ctr" indent="0" marL="0">
              <a:lnSpc>
                <a:spcPts val="2300"/>
              </a:lnSpc>
              <a:buNone/>
            </a:pPr>
            <a:r>
              <a:rPr lang="en-US" sz="2300" b="1" dirty="0">
                <a:solidFill>
                  <a:srgbClr val="4A4A45"/>
                </a:solidFill>
                <a:latin typeface="Lato Bold" pitchFamily="34" charset="0"/>
                <a:ea typeface="Lato Bold" pitchFamily="34" charset="-122"/>
                <a:cs typeface="Lato Bold" pitchFamily="34" charset="-120"/>
              </a:rPr>
              <a:t>2</a:t>
            </a:r>
            <a:endParaRPr lang="en-US" sz="2300" dirty="0"/>
          </a:p>
        </p:txBody>
      </p:sp>
      <p:sp>
        <p:nvSpPr>
          <p:cNvPr id="12" name="Text 10"/>
          <p:cNvSpPr/>
          <p:nvPr/>
        </p:nvSpPr>
        <p:spPr>
          <a:xfrm>
            <a:off x="6070759" y="5672376"/>
            <a:ext cx="2488763" cy="309563"/>
          </a:xfrm>
          <a:prstGeom prst="rect">
            <a:avLst/>
          </a:prstGeom>
          <a:noFill/>
          <a:ln/>
        </p:spPr>
        <p:txBody>
          <a:bodyPr wrap="none" lIns="0" tIns="0" rIns="0" bIns="0" rtlCol="0" anchor="t"/>
          <a:lstStyle/>
          <a:p>
            <a:pPr algn="ctr" indent="0" marL="0">
              <a:lnSpc>
                <a:spcPts val="2400"/>
              </a:lnSpc>
              <a:buNone/>
            </a:pPr>
            <a:r>
              <a:rPr lang="en-US" sz="1900" b="1" dirty="0">
                <a:solidFill>
                  <a:srgbClr val="4A4A45"/>
                </a:solidFill>
                <a:latin typeface="Lato Bold" pitchFamily="34" charset="0"/>
                <a:ea typeface="Lato Bold" pitchFamily="34" charset="-122"/>
                <a:cs typeface="Lato Bold" pitchFamily="34" charset="-120"/>
              </a:rPr>
              <a:t>Device Usage Patterns</a:t>
            </a:r>
            <a:endParaRPr lang="en-US" sz="1900" dirty="0"/>
          </a:p>
        </p:txBody>
      </p:sp>
      <p:sp>
        <p:nvSpPr>
          <p:cNvPr id="13" name="Text 11"/>
          <p:cNvSpPr/>
          <p:nvPr/>
        </p:nvSpPr>
        <p:spPr>
          <a:xfrm>
            <a:off x="4251603" y="6100763"/>
            <a:ext cx="6127075" cy="1584722"/>
          </a:xfrm>
          <a:prstGeom prst="rect">
            <a:avLst/>
          </a:prstGeom>
          <a:noFill/>
          <a:ln/>
        </p:spPr>
        <p:txBody>
          <a:bodyPr wrap="square" lIns="0" tIns="0" rIns="0" bIns="0" rtlCol="0" anchor="t"/>
          <a:lstStyle/>
          <a:p>
            <a:pPr algn="ctr" indent="0" marL="0">
              <a:lnSpc>
                <a:spcPts val="2450"/>
              </a:lnSpc>
              <a:buNone/>
            </a:pPr>
            <a:r>
              <a:rPr lang="en-US" sz="1550" dirty="0">
                <a:solidFill>
                  <a:srgbClr val="4A4A45"/>
                </a:solidFill>
                <a:latin typeface="Lato" pitchFamily="34" charset="0"/>
                <a:ea typeface="Lato" pitchFamily="34" charset="-122"/>
                <a:cs typeface="Lato" pitchFamily="34" charset="-120"/>
              </a:rPr>
              <a:t>Analyzing viewer device preferences and usage patterns is crucial for enhancing the user experience and optimizing content delivery. Netflix's data reveals that users increasingly consume content on mobile devices, underscoring the importance of delivering a seamless experience across various platforms.</a:t>
            </a:r>
            <a:endParaRPr lang="en-US" sz="1550" dirty="0"/>
          </a:p>
        </p:txBody>
      </p:sp>
      <p:sp>
        <p:nvSpPr>
          <p:cNvPr id="14" name="Shape 12"/>
          <p:cNvSpPr/>
          <p:nvPr/>
        </p:nvSpPr>
        <p:spPr>
          <a:xfrm>
            <a:off x="10664071" y="4087951"/>
            <a:ext cx="22860" cy="693182"/>
          </a:xfrm>
          <a:prstGeom prst="roundRect">
            <a:avLst>
              <a:gd name="adj" fmla="val 129972"/>
            </a:avLst>
          </a:prstGeom>
          <a:solidFill>
            <a:srgbClr val="CBC5B8"/>
          </a:solidFill>
          <a:ln/>
        </p:spPr>
      </p:sp>
      <p:sp>
        <p:nvSpPr>
          <p:cNvPr id="15" name="Shape 13"/>
          <p:cNvSpPr/>
          <p:nvPr/>
        </p:nvSpPr>
        <p:spPr>
          <a:xfrm>
            <a:off x="10452735" y="4558248"/>
            <a:ext cx="445651" cy="445651"/>
          </a:xfrm>
          <a:prstGeom prst="roundRect">
            <a:avLst>
              <a:gd name="adj" fmla="val 6667"/>
            </a:avLst>
          </a:prstGeom>
          <a:solidFill>
            <a:srgbClr val="E5DFD2"/>
          </a:solidFill>
          <a:ln/>
        </p:spPr>
      </p:sp>
      <p:sp>
        <p:nvSpPr>
          <p:cNvPr id="16" name="Text 14"/>
          <p:cNvSpPr/>
          <p:nvPr/>
        </p:nvSpPr>
        <p:spPr>
          <a:xfrm>
            <a:off x="10589300" y="4632543"/>
            <a:ext cx="172403" cy="297061"/>
          </a:xfrm>
          <a:prstGeom prst="rect">
            <a:avLst/>
          </a:prstGeom>
          <a:noFill/>
          <a:ln/>
        </p:spPr>
        <p:txBody>
          <a:bodyPr wrap="none" lIns="0" tIns="0" rIns="0" bIns="0" rtlCol="0" anchor="t"/>
          <a:lstStyle/>
          <a:p>
            <a:pPr algn="ctr" indent="0" marL="0">
              <a:lnSpc>
                <a:spcPts val="2300"/>
              </a:lnSpc>
              <a:buNone/>
            </a:pPr>
            <a:r>
              <a:rPr lang="en-US" sz="2300" b="1" dirty="0">
                <a:solidFill>
                  <a:srgbClr val="4A4A45"/>
                </a:solidFill>
                <a:latin typeface="Lato Bold" pitchFamily="34" charset="0"/>
                <a:ea typeface="Lato Bold" pitchFamily="34" charset="-122"/>
                <a:cs typeface="Lato Bold" pitchFamily="34" charset="-120"/>
              </a:rPr>
              <a:t>3</a:t>
            </a:r>
            <a:endParaRPr lang="en-US" sz="2300" dirty="0"/>
          </a:p>
        </p:txBody>
      </p:sp>
      <p:sp>
        <p:nvSpPr>
          <p:cNvPr id="17" name="Text 15"/>
          <p:cNvSpPr/>
          <p:nvPr/>
        </p:nvSpPr>
        <p:spPr>
          <a:xfrm>
            <a:off x="9110424" y="1876663"/>
            <a:ext cx="3130510" cy="309563"/>
          </a:xfrm>
          <a:prstGeom prst="rect">
            <a:avLst/>
          </a:prstGeom>
          <a:noFill/>
          <a:ln/>
        </p:spPr>
        <p:txBody>
          <a:bodyPr wrap="none" lIns="0" tIns="0" rIns="0" bIns="0" rtlCol="0" anchor="t"/>
          <a:lstStyle/>
          <a:p>
            <a:pPr algn="ctr" indent="0" marL="0">
              <a:lnSpc>
                <a:spcPts val="2400"/>
              </a:lnSpc>
              <a:buNone/>
            </a:pPr>
            <a:r>
              <a:rPr lang="en-US" sz="1900" b="1" dirty="0">
                <a:solidFill>
                  <a:srgbClr val="4A4A45"/>
                </a:solidFill>
                <a:latin typeface="Lato Bold" pitchFamily="34" charset="0"/>
                <a:ea typeface="Lato Bold" pitchFamily="34" charset="-122"/>
                <a:cs typeface="Lato Bold" pitchFamily="34" charset="-120"/>
              </a:rPr>
              <a:t>Viewer Engagement Metrics</a:t>
            </a:r>
            <a:endParaRPr lang="en-US" sz="1900" dirty="0"/>
          </a:p>
        </p:txBody>
      </p:sp>
      <p:sp>
        <p:nvSpPr>
          <p:cNvPr id="18" name="Text 16"/>
          <p:cNvSpPr/>
          <p:nvPr/>
        </p:nvSpPr>
        <p:spPr>
          <a:xfrm>
            <a:off x="7612142" y="2305050"/>
            <a:ext cx="6127075" cy="1584722"/>
          </a:xfrm>
          <a:prstGeom prst="rect">
            <a:avLst/>
          </a:prstGeom>
          <a:noFill/>
          <a:ln/>
        </p:spPr>
        <p:txBody>
          <a:bodyPr wrap="square" lIns="0" tIns="0" rIns="0" bIns="0" rtlCol="0" anchor="t"/>
          <a:lstStyle/>
          <a:p>
            <a:pPr algn="ctr" indent="0" marL="0">
              <a:lnSpc>
                <a:spcPts val="2450"/>
              </a:lnSpc>
              <a:buNone/>
            </a:pPr>
            <a:r>
              <a:rPr lang="en-US" sz="1550" dirty="0">
                <a:solidFill>
                  <a:srgbClr val="4A4A45"/>
                </a:solidFill>
                <a:latin typeface="Lato" pitchFamily="34" charset="0"/>
                <a:ea typeface="Lato" pitchFamily="34" charset="-122"/>
                <a:cs typeface="Lato" pitchFamily="34" charset="-120"/>
              </a:rPr>
              <a:t>Beyond just tracking viewership numbers, Netflix closely monitors engagement metrics such as watch time, completion rates, and user interactions to gauge the performance and resonance of its content. These insights help the company refine its content strategy and personalization algorithms to keep users engaged and loyal.</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6044" y="578287"/>
            <a:ext cx="6752987" cy="657225"/>
          </a:xfrm>
          <a:prstGeom prst="rect">
            <a:avLst/>
          </a:prstGeom>
          <a:noFill/>
          <a:ln/>
        </p:spPr>
        <p:txBody>
          <a:bodyPr wrap="none" lIns="0" tIns="0" rIns="0" bIns="0" rtlCol="0" anchor="t"/>
          <a:lstStyle/>
          <a:p>
            <a:pPr indent="0" marL="0">
              <a:lnSpc>
                <a:spcPts val="5150"/>
              </a:lnSpc>
              <a:buNone/>
            </a:pPr>
            <a:r>
              <a:rPr lang="en-US" sz="4100" b="1" dirty="0">
                <a:solidFill>
                  <a:srgbClr val="282824"/>
                </a:solidFill>
                <a:latin typeface="Lato Bold" pitchFamily="34" charset="0"/>
                <a:ea typeface="Lato Bold" pitchFamily="34" charset="-122"/>
                <a:cs typeface="Lato Bold" pitchFamily="34" charset="-120"/>
              </a:rPr>
              <a:t>Optimizing Content Strategy</a:t>
            </a:r>
            <a:endParaRPr lang="en-US" sz="4100" dirty="0"/>
          </a:p>
        </p:txBody>
      </p:sp>
      <p:sp>
        <p:nvSpPr>
          <p:cNvPr id="3" name="Shape 1"/>
          <p:cNvSpPr/>
          <p:nvPr/>
        </p:nvSpPr>
        <p:spPr>
          <a:xfrm>
            <a:off x="736044" y="1656040"/>
            <a:ext cx="6474023" cy="2893338"/>
          </a:xfrm>
          <a:prstGeom prst="roundRect">
            <a:avLst>
              <a:gd name="adj" fmla="val 1090"/>
            </a:avLst>
          </a:prstGeom>
          <a:solidFill>
            <a:srgbClr val="E5DFD2"/>
          </a:solidFill>
          <a:ln/>
        </p:spPr>
      </p:sp>
      <p:sp>
        <p:nvSpPr>
          <p:cNvPr id="4" name="Text 2"/>
          <p:cNvSpPr/>
          <p:nvPr/>
        </p:nvSpPr>
        <p:spPr>
          <a:xfrm>
            <a:off x="946309" y="1866305"/>
            <a:ext cx="2628662" cy="328613"/>
          </a:xfrm>
          <a:prstGeom prst="rect">
            <a:avLst/>
          </a:prstGeom>
          <a:noFill/>
          <a:ln/>
        </p:spPr>
        <p:txBody>
          <a:bodyPr wrap="none" lIns="0" tIns="0" rIns="0" bIns="0" rtlCol="0" anchor="t"/>
          <a:lstStyle/>
          <a:p>
            <a:pPr indent="0" marL="0">
              <a:lnSpc>
                <a:spcPts val="2550"/>
              </a:lnSpc>
              <a:buNone/>
            </a:pPr>
            <a:r>
              <a:rPr lang="en-US" sz="2050" b="1" dirty="0">
                <a:solidFill>
                  <a:srgbClr val="4A4A45"/>
                </a:solidFill>
                <a:latin typeface="Lato Bold" pitchFamily="34" charset="0"/>
                <a:ea typeface="Lato Bold" pitchFamily="34" charset="-122"/>
                <a:cs typeface="Lato Bold" pitchFamily="34" charset="-120"/>
              </a:rPr>
              <a:t>Localized Content</a:t>
            </a:r>
            <a:endParaRPr lang="en-US" sz="2050" dirty="0"/>
          </a:p>
        </p:txBody>
      </p:sp>
      <p:sp>
        <p:nvSpPr>
          <p:cNvPr id="5" name="Text 3"/>
          <p:cNvSpPr/>
          <p:nvPr/>
        </p:nvSpPr>
        <p:spPr>
          <a:xfrm>
            <a:off x="946309" y="2321004"/>
            <a:ext cx="6053495" cy="1681758"/>
          </a:xfrm>
          <a:prstGeom prst="rect">
            <a:avLst/>
          </a:prstGeom>
          <a:noFill/>
          <a:ln/>
        </p:spPr>
        <p:txBody>
          <a:bodyPr wrap="square" lIns="0" tIns="0" rIns="0" bIns="0" rtlCol="0" anchor="t"/>
          <a:lstStyle/>
          <a:p>
            <a:pPr indent="0" marL="0">
              <a:lnSpc>
                <a:spcPts val="2600"/>
              </a:lnSpc>
              <a:buNone/>
            </a:pPr>
            <a:r>
              <a:rPr lang="en-US" sz="1650" dirty="0">
                <a:solidFill>
                  <a:srgbClr val="4A4A45"/>
                </a:solidFill>
                <a:latin typeface="Lato" pitchFamily="34" charset="0"/>
                <a:ea typeface="Lato" pitchFamily="34" charset="-122"/>
                <a:cs typeface="Lato" pitchFamily="34" charset="-120"/>
              </a:rPr>
              <a:t>To cater to the diverse preferences of its global audience, Netflix has placed a strong emphasis on producing and acquiring localized content. By investing in local language, cultural, and regional-specific programming, the platform can better resonate with users in various markets and drive subscriber growth.</a:t>
            </a:r>
            <a:endParaRPr lang="en-US" sz="1650" dirty="0"/>
          </a:p>
        </p:txBody>
      </p:sp>
      <p:sp>
        <p:nvSpPr>
          <p:cNvPr id="6" name="Shape 4"/>
          <p:cNvSpPr/>
          <p:nvPr/>
        </p:nvSpPr>
        <p:spPr>
          <a:xfrm>
            <a:off x="7420332" y="1656040"/>
            <a:ext cx="6474023" cy="2893338"/>
          </a:xfrm>
          <a:prstGeom prst="roundRect">
            <a:avLst>
              <a:gd name="adj" fmla="val 1090"/>
            </a:avLst>
          </a:prstGeom>
          <a:solidFill>
            <a:srgbClr val="E5DFD2"/>
          </a:solidFill>
          <a:ln/>
        </p:spPr>
      </p:sp>
      <p:sp>
        <p:nvSpPr>
          <p:cNvPr id="7" name="Text 5"/>
          <p:cNvSpPr/>
          <p:nvPr/>
        </p:nvSpPr>
        <p:spPr>
          <a:xfrm>
            <a:off x="7630597" y="1866305"/>
            <a:ext cx="2973824" cy="328613"/>
          </a:xfrm>
          <a:prstGeom prst="rect">
            <a:avLst/>
          </a:prstGeom>
          <a:noFill/>
          <a:ln/>
        </p:spPr>
        <p:txBody>
          <a:bodyPr wrap="none" lIns="0" tIns="0" rIns="0" bIns="0" rtlCol="0" anchor="t"/>
          <a:lstStyle/>
          <a:p>
            <a:pPr indent="0" marL="0">
              <a:lnSpc>
                <a:spcPts val="2550"/>
              </a:lnSpc>
              <a:buNone/>
            </a:pPr>
            <a:r>
              <a:rPr lang="en-US" sz="2050" b="1" dirty="0">
                <a:solidFill>
                  <a:srgbClr val="4A4A45"/>
                </a:solidFill>
                <a:latin typeface="Lato Bold" pitchFamily="34" charset="0"/>
                <a:ea typeface="Lato Bold" pitchFamily="34" charset="-122"/>
                <a:cs typeface="Lato Bold" pitchFamily="34" charset="-120"/>
              </a:rPr>
              <a:t>Data-Driven Acquisitions</a:t>
            </a:r>
            <a:endParaRPr lang="en-US" sz="2050" dirty="0"/>
          </a:p>
        </p:txBody>
      </p:sp>
      <p:sp>
        <p:nvSpPr>
          <p:cNvPr id="8" name="Text 6"/>
          <p:cNvSpPr/>
          <p:nvPr/>
        </p:nvSpPr>
        <p:spPr>
          <a:xfrm>
            <a:off x="7630597" y="2321004"/>
            <a:ext cx="6053495" cy="2018109"/>
          </a:xfrm>
          <a:prstGeom prst="rect">
            <a:avLst/>
          </a:prstGeom>
          <a:noFill/>
          <a:ln/>
        </p:spPr>
        <p:txBody>
          <a:bodyPr wrap="square" lIns="0" tIns="0" rIns="0" bIns="0" rtlCol="0" anchor="t"/>
          <a:lstStyle/>
          <a:p>
            <a:pPr indent="0" marL="0">
              <a:lnSpc>
                <a:spcPts val="2600"/>
              </a:lnSpc>
              <a:buNone/>
            </a:pPr>
            <a:r>
              <a:rPr lang="en-US" sz="1650" dirty="0">
                <a:solidFill>
                  <a:srgbClr val="4A4A45"/>
                </a:solidFill>
                <a:latin typeface="Lato" pitchFamily="34" charset="0"/>
                <a:ea typeface="Lato" pitchFamily="34" charset="-122"/>
                <a:cs typeface="Lato" pitchFamily="34" charset="-120"/>
              </a:rPr>
              <a:t>Netflix leverages its vast trove of user data to inform its content acquisition and production decisions. By analyzing viewership patterns, audience engagement, and performance metrics, the company can identify popular trends and emerging genres to strategically invest in content that is most likely to resonate with its global subscriber base.</a:t>
            </a:r>
            <a:endParaRPr lang="en-US" sz="1650" dirty="0"/>
          </a:p>
        </p:txBody>
      </p:sp>
      <p:sp>
        <p:nvSpPr>
          <p:cNvPr id="9" name="Shape 7"/>
          <p:cNvSpPr/>
          <p:nvPr/>
        </p:nvSpPr>
        <p:spPr>
          <a:xfrm>
            <a:off x="736044" y="4759643"/>
            <a:ext cx="6474023" cy="2893338"/>
          </a:xfrm>
          <a:prstGeom prst="roundRect">
            <a:avLst>
              <a:gd name="adj" fmla="val 1090"/>
            </a:avLst>
          </a:prstGeom>
          <a:solidFill>
            <a:srgbClr val="E5DFD2"/>
          </a:solidFill>
          <a:ln/>
        </p:spPr>
      </p:sp>
      <p:sp>
        <p:nvSpPr>
          <p:cNvPr id="10" name="Text 8"/>
          <p:cNvSpPr/>
          <p:nvPr/>
        </p:nvSpPr>
        <p:spPr>
          <a:xfrm>
            <a:off x="946309" y="4969907"/>
            <a:ext cx="3759518" cy="328613"/>
          </a:xfrm>
          <a:prstGeom prst="rect">
            <a:avLst/>
          </a:prstGeom>
          <a:noFill/>
          <a:ln/>
        </p:spPr>
        <p:txBody>
          <a:bodyPr wrap="none" lIns="0" tIns="0" rIns="0" bIns="0" rtlCol="0" anchor="t"/>
          <a:lstStyle/>
          <a:p>
            <a:pPr indent="0" marL="0">
              <a:lnSpc>
                <a:spcPts val="2550"/>
              </a:lnSpc>
              <a:buNone/>
            </a:pPr>
            <a:r>
              <a:rPr lang="en-US" sz="2050" b="1" dirty="0">
                <a:solidFill>
                  <a:srgbClr val="4A4A45"/>
                </a:solidFill>
                <a:latin typeface="Lato Bold" pitchFamily="34" charset="0"/>
                <a:ea typeface="Lato Bold" pitchFamily="34" charset="-122"/>
                <a:cs typeface="Lato Bold" pitchFamily="34" charset="-120"/>
              </a:rPr>
              <a:t>Personalized Recommendations</a:t>
            </a:r>
            <a:endParaRPr lang="en-US" sz="2050" dirty="0"/>
          </a:p>
        </p:txBody>
      </p:sp>
      <p:sp>
        <p:nvSpPr>
          <p:cNvPr id="11" name="Text 9"/>
          <p:cNvSpPr/>
          <p:nvPr/>
        </p:nvSpPr>
        <p:spPr>
          <a:xfrm>
            <a:off x="946309" y="5424607"/>
            <a:ext cx="6053495" cy="2018109"/>
          </a:xfrm>
          <a:prstGeom prst="rect">
            <a:avLst/>
          </a:prstGeom>
          <a:noFill/>
          <a:ln/>
        </p:spPr>
        <p:txBody>
          <a:bodyPr wrap="square" lIns="0" tIns="0" rIns="0" bIns="0" rtlCol="0" anchor="t"/>
          <a:lstStyle/>
          <a:p>
            <a:pPr indent="0" marL="0">
              <a:lnSpc>
                <a:spcPts val="2600"/>
              </a:lnSpc>
              <a:buNone/>
            </a:pPr>
            <a:r>
              <a:rPr lang="en-US" sz="1650" dirty="0">
                <a:solidFill>
                  <a:srgbClr val="4A4A45"/>
                </a:solidFill>
                <a:latin typeface="Lato" pitchFamily="34" charset="0"/>
                <a:ea typeface="Lato" pitchFamily="34" charset="-122"/>
                <a:cs typeface="Lato" pitchFamily="34" charset="-120"/>
              </a:rPr>
              <a:t>Netflix's sophisticated recommendation algorithms are a key driver of user engagement and retention. By continuously refining these algorithms based on user preferences, viewing habits, and content performance, the platform can provide highly personalized content suggestions that keep users engaged and coming back for more.</a:t>
            </a:r>
            <a:endParaRPr lang="en-US" sz="1650" dirty="0"/>
          </a:p>
        </p:txBody>
      </p:sp>
      <p:sp>
        <p:nvSpPr>
          <p:cNvPr id="12" name="Shape 10"/>
          <p:cNvSpPr/>
          <p:nvPr/>
        </p:nvSpPr>
        <p:spPr>
          <a:xfrm>
            <a:off x="7420332" y="4759643"/>
            <a:ext cx="6474023" cy="2893338"/>
          </a:xfrm>
          <a:prstGeom prst="roundRect">
            <a:avLst>
              <a:gd name="adj" fmla="val 1090"/>
            </a:avLst>
          </a:prstGeom>
          <a:solidFill>
            <a:srgbClr val="E5DFD2"/>
          </a:solidFill>
          <a:ln/>
        </p:spPr>
      </p:sp>
      <p:sp>
        <p:nvSpPr>
          <p:cNvPr id="13" name="Text 11"/>
          <p:cNvSpPr/>
          <p:nvPr/>
        </p:nvSpPr>
        <p:spPr>
          <a:xfrm>
            <a:off x="7630597" y="4969907"/>
            <a:ext cx="2628662" cy="328613"/>
          </a:xfrm>
          <a:prstGeom prst="rect">
            <a:avLst/>
          </a:prstGeom>
          <a:noFill/>
          <a:ln/>
        </p:spPr>
        <p:txBody>
          <a:bodyPr wrap="none" lIns="0" tIns="0" rIns="0" bIns="0" rtlCol="0" anchor="t"/>
          <a:lstStyle/>
          <a:p>
            <a:pPr indent="0" marL="0">
              <a:lnSpc>
                <a:spcPts val="2550"/>
              </a:lnSpc>
              <a:buNone/>
            </a:pPr>
            <a:r>
              <a:rPr lang="en-US" sz="2050" b="1" dirty="0">
                <a:solidFill>
                  <a:srgbClr val="4A4A45"/>
                </a:solidFill>
                <a:latin typeface="Lato Bold" pitchFamily="34" charset="0"/>
                <a:ea typeface="Lato Bold" pitchFamily="34" charset="-122"/>
                <a:cs typeface="Lato Bold" pitchFamily="34" charset="-120"/>
              </a:rPr>
              <a:t>Exclusive Originals</a:t>
            </a:r>
            <a:endParaRPr lang="en-US" sz="2050" dirty="0"/>
          </a:p>
        </p:txBody>
      </p:sp>
      <p:sp>
        <p:nvSpPr>
          <p:cNvPr id="14" name="Text 12"/>
          <p:cNvSpPr/>
          <p:nvPr/>
        </p:nvSpPr>
        <p:spPr>
          <a:xfrm>
            <a:off x="7630597" y="5424607"/>
            <a:ext cx="6053495" cy="2018109"/>
          </a:xfrm>
          <a:prstGeom prst="rect">
            <a:avLst/>
          </a:prstGeom>
          <a:noFill/>
          <a:ln/>
        </p:spPr>
        <p:txBody>
          <a:bodyPr wrap="square" lIns="0" tIns="0" rIns="0" bIns="0" rtlCol="0" anchor="t"/>
          <a:lstStyle/>
          <a:p>
            <a:pPr indent="0" marL="0">
              <a:lnSpc>
                <a:spcPts val="2600"/>
              </a:lnSpc>
              <a:buNone/>
            </a:pPr>
            <a:r>
              <a:rPr lang="en-US" sz="1650" dirty="0">
                <a:solidFill>
                  <a:srgbClr val="4A4A45"/>
                </a:solidFill>
                <a:latin typeface="Lato" pitchFamily="34" charset="0"/>
                <a:ea typeface="Lato" pitchFamily="34" charset="-122"/>
                <a:cs typeface="Lato" pitchFamily="34" charset="-120"/>
              </a:rPr>
              <a:t>Netflix's strategy of investing heavily in original content has paid dividends, as its library of exclusive series, films, and documentaries has become a major differentiator in the increasingly competitive streaming landscape. Exclusive originals not only attract new subscribers but also foster deeper loyalty and engagement among existing users.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5093" y="757238"/>
            <a:ext cx="6424017" cy="665202"/>
          </a:xfrm>
          <a:prstGeom prst="rect">
            <a:avLst/>
          </a:prstGeom>
          <a:noFill/>
          <a:ln/>
        </p:spPr>
        <p:txBody>
          <a:bodyPr wrap="none" lIns="0" tIns="0" rIns="0" bIns="0" rtlCol="0" anchor="t"/>
          <a:lstStyle/>
          <a:p>
            <a:pPr indent="0" marL="0">
              <a:lnSpc>
                <a:spcPts val="5200"/>
              </a:lnSpc>
              <a:buNone/>
            </a:pPr>
            <a:r>
              <a:rPr lang="en-US" sz="4150" b="1" dirty="0">
                <a:solidFill>
                  <a:srgbClr val="282824"/>
                </a:solidFill>
                <a:latin typeface="Lato Bold" pitchFamily="34" charset="0"/>
                <a:ea typeface="Lato Bold" pitchFamily="34" charset="-122"/>
                <a:cs typeface="Lato Bold" pitchFamily="34" charset="-120"/>
              </a:rPr>
              <a:t>Improving User Experience</a:t>
            </a:r>
            <a:endParaRPr lang="en-US" sz="4150" dirty="0"/>
          </a:p>
        </p:txBody>
      </p:sp>
      <p:pic>
        <p:nvPicPr>
          <p:cNvPr id="3" name="Image 0" descr="preencoded.png">    </p:cNvPr>
          <p:cNvPicPr>
            <a:picLocks noChangeAspect="1"/>
          </p:cNvPicPr>
          <p:nvPr/>
        </p:nvPicPr>
        <p:blipFill>
          <a:blip r:embed="rId1"/>
          <a:stretch>
            <a:fillRect/>
          </a:stretch>
        </p:blipFill>
        <p:spPr>
          <a:xfrm>
            <a:off x="745093" y="1848207"/>
            <a:ext cx="532209" cy="532209"/>
          </a:xfrm>
          <a:prstGeom prst="rect">
            <a:avLst/>
          </a:prstGeom>
        </p:spPr>
      </p:pic>
      <p:sp>
        <p:nvSpPr>
          <p:cNvPr id="4" name="Text 1"/>
          <p:cNvSpPr/>
          <p:nvPr/>
        </p:nvSpPr>
        <p:spPr>
          <a:xfrm>
            <a:off x="745093" y="2593300"/>
            <a:ext cx="2661166" cy="332542"/>
          </a:xfrm>
          <a:prstGeom prst="rect">
            <a:avLst/>
          </a:prstGeom>
          <a:noFill/>
          <a:ln/>
        </p:spPr>
        <p:txBody>
          <a:bodyPr wrap="none" lIns="0" tIns="0" rIns="0" bIns="0" rtlCol="0" anchor="t"/>
          <a:lstStyle/>
          <a:p>
            <a:pPr algn="l" indent="0" marL="0">
              <a:lnSpc>
                <a:spcPts val="2600"/>
              </a:lnSpc>
              <a:buNone/>
            </a:pPr>
            <a:r>
              <a:rPr lang="en-US" sz="2050" b="1" dirty="0">
                <a:solidFill>
                  <a:srgbClr val="4A4A45"/>
                </a:solidFill>
                <a:latin typeface="Lato Bold" pitchFamily="34" charset="0"/>
                <a:ea typeface="Lato Bold" pitchFamily="34" charset="-122"/>
                <a:cs typeface="Lato Bold" pitchFamily="34" charset="-120"/>
              </a:rPr>
              <a:t>Intelligent Search</a:t>
            </a:r>
            <a:endParaRPr lang="en-US" sz="2050" dirty="0"/>
          </a:p>
        </p:txBody>
      </p:sp>
      <p:sp>
        <p:nvSpPr>
          <p:cNvPr id="5" name="Text 2"/>
          <p:cNvSpPr/>
          <p:nvPr/>
        </p:nvSpPr>
        <p:spPr>
          <a:xfrm>
            <a:off x="745093" y="3053477"/>
            <a:ext cx="3045500" cy="4086225"/>
          </a:xfrm>
          <a:prstGeom prst="rect">
            <a:avLst/>
          </a:prstGeom>
          <a:noFill/>
          <a:ln/>
        </p:spPr>
        <p:txBody>
          <a:bodyPr wrap="square" lIns="0" tIns="0" rIns="0" bIns="0" rtlCol="0" anchor="t"/>
          <a:lstStyle/>
          <a:p>
            <a:pPr algn="l" indent="0" marL="0">
              <a:lnSpc>
                <a:spcPts val="2650"/>
              </a:lnSpc>
              <a:buNone/>
            </a:pPr>
            <a:r>
              <a:rPr lang="en-US" sz="1650" dirty="0">
                <a:solidFill>
                  <a:srgbClr val="4A4A45"/>
                </a:solidFill>
                <a:latin typeface="Lato" pitchFamily="34" charset="0"/>
                <a:ea typeface="Lato" pitchFamily="34" charset="-122"/>
                <a:cs typeface="Lato" pitchFamily="34" charset="-120"/>
              </a:rPr>
              <a:t>Netflix's advanced search capabilities allow users to easily discover relevant content based on a variety of parameters, including genre, mood, and even specific actors or directors. Continuous refinement of the search algorithms ensures that users can quickly find the content they're looking for, enhancing their overall experience.</a:t>
            </a:r>
            <a:endParaRPr lang="en-US" sz="1650" dirty="0"/>
          </a:p>
        </p:txBody>
      </p:sp>
      <p:pic>
        <p:nvPicPr>
          <p:cNvPr id="6" name="Image 1" descr="preencoded.png">    </p:cNvPr>
          <p:cNvPicPr>
            <a:picLocks noChangeAspect="1"/>
          </p:cNvPicPr>
          <p:nvPr/>
        </p:nvPicPr>
        <p:blipFill>
          <a:blip r:embed="rId2"/>
          <a:stretch>
            <a:fillRect/>
          </a:stretch>
        </p:blipFill>
        <p:spPr>
          <a:xfrm>
            <a:off x="4109918" y="1848207"/>
            <a:ext cx="532209" cy="532209"/>
          </a:xfrm>
          <a:prstGeom prst="rect">
            <a:avLst/>
          </a:prstGeom>
        </p:spPr>
      </p:pic>
      <p:sp>
        <p:nvSpPr>
          <p:cNvPr id="7" name="Text 3"/>
          <p:cNvSpPr/>
          <p:nvPr/>
        </p:nvSpPr>
        <p:spPr>
          <a:xfrm>
            <a:off x="4109918" y="2593300"/>
            <a:ext cx="3045619" cy="665083"/>
          </a:xfrm>
          <a:prstGeom prst="rect">
            <a:avLst/>
          </a:prstGeom>
          <a:noFill/>
          <a:ln/>
        </p:spPr>
        <p:txBody>
          <a:bodyPr wrap="square" lIns="0" tIns="0" rIns="0" bIns="0" rtlCol="0" anchor="t"/>
          <a:lstStyle/>
          <a:p>
            <a:pPr algn="l" indent="0" marL="0">
              <a:lnSpc>
                <a:spcPts val="2600"/>
              </a:lnSpc>
              <a:buNone/>
            </a:pPr>
            <a:r>
              <a:rPr lang="en-US" sz="2050" b="1" dirty="0">
                <a:solidFill>
                  <a:srgbClr val="4A4A45"/>
                </a:solidFill>
                <a:latin typeface="Lato Bold" pitchFamily="34" charset="0"/>
                <a:ea typeface="Lato Bold" pitchFamily="34" charset="-122"/>
                <a:cs typeface="Lato Bold" pitchFamily="34" charset="-120"/>
              </a:rPr>
              <a:t>Personalized Recommendations</a:t>
            </a:r>
            <a:endParaRPr lang="en-US" sz="2050" dirty="0"/>
          </a:p>
        </p:txBody>
      </p:sp>
      <p:sp>
        <p:nvSpPr>
          <p:cNvPr id="8" name="Text 4"/>
          <p:cNvSpPr/>
          <p:nvPr/>
        </p:nvSpPr>
        <p:spPr>
          <a:xfrm>
            <a:off x="4109918" y="3386018"/>
            <a:ext cx="3045619" cy="4086225"/>
          </a:xfrm>
          <a:prstGeom prst="rect">
            <a:avLst/>
          </a:prstGeom>
          <a:noFill/>
          <a:ln/>
        </p:spPr>
        <p:txBody>
          <a:bodyPr wrap="square" lIns="0" tIns="0" rIns="0" bIns="0" rtlCol="0" anchor="t"/>
          <a:lstStyle/>
          <a:p>
            <a:pPr algn="l" indent="0" marL="0">
              <a:lnSpc>
                <a:spcPts val="2650"/>
              </a:lnSpc>
              <a:buNone/>
            </a:pPr>
            <a:r>
              <a:rPr lang="en-US" sz="1650" dirty="0">
                <a:solidFill>
                  <a:srgbClr val="4A4A45"/>
                </a:solidFill>
                <a:latin typeface="Lato" pitchFamily="34" charset="0"/>
                <a:ea typeface="Lato" pitchFamily="34" charset="-122"/>
                <a:cs typeface="Lato" pitchFamily="34" charset="-120"/>
              </a:rPr>
              <a:t>Netflix's recommendation engine is the cornerstone of its user experience, leveraging data on viewing history, preferences, and user interactions to suggest content that is tailored to each individual's tastes. By constantly improving the accuracy and relevance of these recommendations, Netflix can keep users engaged and satisfied.</a:t>
            </a:r>
            <a:endParaRPr lang="en-US" sz="1650" dirty="0"/>
          </a:p>
        </p:txBody>
      </p:sp>
      <p:pic>
        <p:nvPicPr>
          <p:cNvPr id="9" name="Image 2" descr="preencoded.png">    </p:cNvPr>
          <p:cNvPicPr>
            <a:picLocks noChangeAspect="1"/>
          </p:cNvPicPr>
          <p:nvPr/>
        </p:nvPicPr>
        <p:blipFill>
          <a:blip r:embed="rId3"/>
          <a:stretch>
            <a:fillRect/>
          </a:stretch>
        </p:blipFill>
        <p:spPr>
          <a:xfrm>
            <a:off x="7474863" y="1848207"/>
            <a:ext cx="532209" cy="532209"/>
          </a:xfrm>
          <a:prstGeom prst="rect">
            <a:avLst/>
          </a:prstGeom>
        </p:spPr>
      </p:pic>
      <p:sp>
        <p:nvSpPr>
          <p:cNvPr id="10" name="Text 5"/>
          <p:cNvSpPr/>
          <p:nvPr/>
        </p:nvSpPr>
        <p:spPr>
          <a:xfrm>
            <a:off x="7474863" y="2593300"/>
            <a:ext cx="2661166" cy="332542"/>
          </a:xfrm>
          <a:prstGeom prst="rect">
            <a:avLst/>
          </a:prstGeom>
          <a:noFill/>
          <a:ln/>
        </p:spPr>
        <p:txBody>
          <a:bodyPr wrap="none" lIns="0" tIns="0" rIns="0" bIns="0" rtlCol="0" anchor="t"/>
          <a:lstStyle/>
          <a:p>
            <a:pPr algn="l" indent="0" marL="0">
              <a:lnSpc>
                <a:spcPts val="2600"/>
              </a:lnSpc>
              <a:buNone/>
            </a:pPr>
            <a:r>
              <a:rPr lang="en-US" sz="2050" b="1" dirty="0">
                <a:solidFill>
                  <a:srgbClr val="4A4A45"/>
                </a:solidFill>
                <a:latin typeface="Lato Bold" pitchFamily="34" charset="0"/>
                <a:ea typeface="Lato Bold" pitchFamily="34" charset="-122"/>
                <a:cs typeface="Lato Bold" pitchFamily="34" charset="-120"/>
              </a:rPr>
              <a:t>Intuitive Interface</a:t>
            </a:r>
            <a:endParaRPr lang="en-US" sz="2050" dirty="0"/>
          </a:p>
        </p:txBody>
      </p:sp>
      <p:sp>
        <p:nvSpPr>
          <p:cNvPr id="11" name="Text 6"/>
          <p:cNvSpPr/>
          <p:nvPr/>
        </p:nvSpPr>
        <p:spPr>
          <a:xfrm>
            <a:off x="7474863" y="3053477"/>
            <a:ext cx="3045500" cy="3745706"/>
          </a:xfrm>
          <a:prstGeom prst="rect">
            <a:avLst/>
          </a:prstGeom>
          <a:noFill/>
          <a:ln/>
        </p:spPr>
        <p:txBody>
          <a:bodyPr wrap="square" lIns="0" tIns="0" rIns="0" bIns="0" rtlCol="0" anchor="t"/>
          <a:lstStyle/>
          <a:p>
            <a:pPr algn="l" indent="0" marL="0">
              <a:lnSpc>
                <a:spcPts val="2650"/>
              </a:lnSpc>
              <a:buNone/>
            </a:pPr>
            <a:r>
              <a:rPr lang="en-US" sz="1650" dirty="0">
                <a:solidFill>
                  <a:srgbClr val="4A4A45"/>
                </a:solidFill>
                <a:latin typeface="Lato" pitchFamily="34" charset="0"/>
                <a:ea typeface="Lato" pitchFamily="34" charset="-122"/>
                <a:cs typeface="Lato" pitchFamily="34" charset="-120"/>
              </a:rPr>
              <a:t>The Netflix platform features a user-friendly and visually appealing interface that makes it easy for users to navigate, browse, and discover new content. Continuous user testing and interface optimizations ensure that the platform remains intuitive and responsive, enhancing the overall user experience.</a:t>
            </a:r>
            <a:endParaRPr lang="en-US" sz="1650" dirty="0"/>
          </a:p>
        </p:txBody>
      </p:sp>
      <p:pic>
        <p:nvPicPr>
          <p:cNvPr id="12" name="Image 3" descr="preencoded.png">    </p:cNvPr>
          <p:cNvPicPr>
            <a:picLocks noChangeAspect="1"/>
          </p:cNvPicPr>
          <p:nvPr/>
        </p:nvPicPr>
        <p:blipFill>
          <a:blip r:embed="rId4"/>
          <a:stretch>
            <a:fillRect/>
          </a:stretch>
        </p:blipFill>
        <p:spPr>
          <a:xfrm>
            <a:off x="10839688" y="1848207"/>
            <a:ext cx="532209" cy="532209"/>
          </a:xfrm>
          <a:prstGeom prst="rect">
            <a:avLst/>
          </a:prstGeom>
        </p:spPr>
      </p:pic>
      <p:sp>
        <p:nvSpPr>
          <p:cNvPr id="13" name="Text 7"/>
          <p:cNvSpPr/>
          <p:nvPr/>
        </p:nvSpPr>
        <p:spPr>
          <a:xfrm>
            <a:off x="10839688" y="2593300"/>
            <a:ext cx="3045619" cy="665083"/>
          </a:xfrm>
          <a:prstGeom prst="rect">
            <a:avLst/>
          </a:prstGeom>
          <a:noFill/>
          <a:ln/>
        </p:spPr>
        <p:txBody>
          <a:bodyPr wrap="square" lIns="0" tIns="0" rIns="0" bIns="0" rtlCol="0" anchor="t"/>
          <a:lstStyle/>
          <a:p>
            <a:pPr algn="l" indent="0" marL="0">
              <a:lnSpc>
                <a:spcPts val="2600"/>
              </a:lnSpc>
              <a:buNone/>
            </a:pPr>
            <a:r>
              <a:rPr lang="en-US" sz="2050" b="1" dirty="0">
                <a:solidFill>
                  <a:srgbClr val="4A4A45"/>
                </a:solidFill>
                <a:latin typeface="Lato Bold" pitchFamily="34" charset="0"/>
                <a:ea typeface="Lato Bold" pitchFamily="34" charset="-122"/>
                <a:cs typeface="Lato Bold" pitchFamily="34" charset="-120"/>
              </a:rPr>
              <a:t>Cross-Device Compatibility</a:t>
            </a:r>
            <a:endParaRPr lang="en-US" sz="2050" dirty="0"/>
          </a:p>
        </p:txBody>
      </p:sp>
      <p:sp>
        <p:nvSpPr>
          <p:cNvPr id="14" name="Text 8"/>
          <p:cNvSpPr/>
          <p:nvPr/>
        </p:nvSpPr>
        <p:spPr>
          <a:xfrm>
            <a:off x="10839688" y="3386018"/>
            <a:ext cx="3045619" cy="4086225"/>
          </a:xfrm>
          <a:prstGeom prst="rect">
            <a:avLst/>
          </a:prstGeom>
          <a:noFill/>
          <a:ln/>
        </p:spPr>
        <p:txBody>
          <a:bodyPr wrap="square" lIns="0" tIns="0" rIns="0" bIns="0" rtlCol="0" anchor="t"/>
          <a:lstStyle/>
          <a:p>
            <a:pPr algn="l" indent="0" marL="0">
              <a:lnSpc>
                <a:spcPts val="2650"/>
              </a:lnSpc>
              <a:buNone/>
            </a:pPr>
            <a:r>
              <a:rPr lang="en-US" sz="1650" dirty="0">
                <a:solidFill>
                  <a:srgbClr val="4A4A45"/>
                </a:solidFill>
                <a:latin typeface="Lato" pitchFamily="34" charset="0"/>
                <a:ea typeface="Lato" pitchFamily="34" charset="-122"/>
                <a:cs typeface="Lato" pitchFamily="34" charset="-120"/>
              </a:rPr>
              <a:t>Netflix's availability across a wide range of devices, from smart TVs to mobile phones, allows users to seamlessly continue their viewing experience on the go. By ensuring a consistent and optimized experience across all platforms, Netflix can maintain user engagement and loyalty regardless of the device they choose to use.</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0931" y="791885"/>
            <a:ext cx="7962424" cy="697230"/>
          </a:xfrm>
          <a:prstGeom prst="rect">
            <a:avLst/>
          </a:prstGeom>
          <a:noFill/>
          <a:ln/>
        </p:spPr>
        <p:txBody>
          <a:bodyPr wrap="none" lIns="0" tIns="0" rIns="0" bIns="0" rtlCol="0" anchor="t"/>
          <a:lstStyle/>
          <a:p>
            <a:pPr indent="0" marL="0">
              <a:lnSpc>
                <a:spcPts val="5450"/>
              </a:lnSpc>
              <a:buNone/>
            </a:pPr>
            <a:r>
              <a:rPr lang="en-US" sz="4350" b="1" dirty="0">
                <a:solidFill>
                  <a:srgbClr val="282824"/>
                </a:solidFill>
                <a:latin typeface="Lato Bold" pitchFamily="34" charset="0"/>
                <a:ea typeface="Lato Bold" pitchFamily="34" charset="-122"/>
                <a:cs typeface="Lato Bold" pitchFamily="34" charset="-120"/>
              </a:rPr>
              <a:t>Enhancing Subscriber Retention</a:t>
            </a:r>
            <a:endParaRPr lang="en-US" sz="4350" dirty="0"/>
          </a:p>
        </p:txBody>
      </p:sp>
      <p:pic>
        <p:nvPicPr>
          <p:cNvPr id="3" name="Image 0" descr="preencoded.png">    </p:cNvPr>
          <p:cNvPicPr>
            <a:picLocks noChangeAspect="1"/>
          </p:cNvPicPr>
          <p:nvPr/>
        </p:nvPicPr>
        <p:blipFill>
          <a:blip r:embed="rId1"/>
          <a:stretch>
            <a:fillRect/>
          </a:stretch>
        </p:blipFill>
        <p:spPr>
          <a:xfrm>
            <a:off x="780931" y="1935361"/>
            <a:ext cx="4356140" cy="892492"/>
          </a:xfrm>
          <a:prstGeom prst="rect">
            <a:avLst/>
          </a:prstGeom>
        </p:spPr>
      </p:pic>
      <p:sp>
        <p:nvSpPr>
          <p:cNvPr id="4" name="Text 1"/>
          <p:cNvSpPr/>
          <p:nvPr/>
        </p:nvSpPr>
        <p:spPr>
          <a:xfrm>
            <a:off x="1004054" y="3162538"/>
            <a:ext cx="2789039" cy="348615"/>
          </a:xfrm>
          <a:prstGeom prst="rect">
            <a:avLst/>
          </a:prstGeom>
          <a:noFill/>
          <a:ln/>
        </p:spPr>
        <p:txBody>
          <a:bodyPr wrap="none" lIns="0" tIns="0" rIns="0" bIns="0" rtlCol="0" anchor="t"/>
          <a:lstStyle/>
          <a:p>
            <a:pPr algn="l" indent="0" marL="0">
              <a:lnSpc>
                <a:spcPts val="2700"/>
              </a:lnSpc>
              <a:buNone/>
            </a:pPr>
            <a:r>
              <a:rPr lang="en-US" sz="2150" b="1" dirty="0">
                <a:solidFill>
                  <a:srgbClr val="4A4A45"/>
                </a:solidFill>
                <a:latin typeface="Lato Bold" pitchFamily="34" charset="0"/>
                <a:ea typeface="Lato Bold" pitchFamily="34" charset="-122"/>
                <a:cs typeface="Lato Bold" pitchFamily="34" charset="-120"/>
              </a:rPr>
              <a:t>Personalized Content</a:t>
            </a:r>
            <a:endParaRPr lang="en-US" sz="2150" dirty="0"/>
          </a:p>
        </p:txBody>
      </p:sp>
      <p:sp>
        <p:nvSpPr>
          <p:cNvPr id="5" name="Text 2"/>
          <p:cNvSpPr/>
          <p:nvPr/>
        </p:nvSpPr>
        <p:spPr>
          <a:xfrm>
            <a:off x="1004054" y="3644979"/>
            <a:ext cx="3909893" cy="3569494"/>
          </a:xfrm>
          <a:prstGeom prst="rect">
            <a:avLst/>
          </a:prstGeom>
          <a:noFill/>
          <a:ln/>
        </p:spPr>
        <p:txBody>
          <a:bodyPr wrap="square" lIns="0" tIns="0" rIns="0" bIns="0" rtlCol="0" anchor="t"/>
          <a:lstStyle/>
          <a:p>
            <a:pPr algn="l" indent="0" marL="0">
              <a:lnSpc>
                <a:spcPts val="2800"/>
              </a:lnSpc>
              <a:buNone/>
            </a:pPr>
            <a:r>
              <a:rPr lang="en-US" sz="1750" dirty="0">
                <a:solidFill>
                  <a:srgbClr val="4A4A45"/>
                </a:solidFill>
                <a:latin typeface="Lato" pitchFamily="34" charset="0"/>
                <a:ea typeface="Lato" pitchFamily="34" charset="-122"/>
                <a:cs typeface="Lato" pitchFamily="34" charset="-120"/>
              </a:rPr>
              <a:t>Netflix's sophisticated recommendation algorithms and data-driven content strategy ensure that users are continuously presented with a personalized selection of content that caters to their individual preferences. This level of personalization fosters a sense of loyalty and keeps subscribers engaged, reducing the likelihood of churn.</a:t>
            </a:r>
            <a:endParaRPr lang="en-US" sz="1750" dirty="0"/>
          </a:p>
        </p:txBody>
      </p:sp>
      <p:pic>
        <p:nvPicPr>
          <p:cNvPr id="6" name="Image 1" descr="preencoded.png">    </p:cNvPr>
          <p:cNvPicPr>
            <a:picLocks noChangeAspect="1"/>
          </p:cNvPicPr>
          <p:nvPr/>
        </p:nvPicPr>
        <p:blipFill>
          <a:blip r:embed="rId2"/>
          <a:stretch>
            <a:fillRect/>
          </a:stretch>
        </p:blipFill>
        <p:spPr>
          <a:xfrm>
            <a:off x="5137071" y="1935361"/>
            <a:ext cx="4356140" cy="892492"/>
          </a:xfrm>
          <a:prstGeom prst="rect">
            <a:avLst/>
          </a:prstGeom>
        </p:spPr>
      </p:pic>
      <p:sp>
        <p:nvSpPr>
          <p:cNvPr id="7" name="Text 3"/>
          <p:cNvSpPr/>
          <p:nvPr/>
        </p:nvSpPr>
        <p:spPr>
          <a:xfrm>
            <a:off x="5360194" y="3162538"/>
            <a:ext cx="2789039" cy="348615"/>
          </a:xfrm>
          <a:prstGeom prst="rect">
            <a:avLst/>
          </a:prstGeom>
          <a:noFill/>
          <a:ln/>
        </p:spPr>
        <p:txBody>
          <a:bodyPr wrap="none" lIns="0" tIns="0" rIns="0" bIns="0" rtlCol="0" anchor="t"/>
          <a:lstStyle/>
          <a:p>
            <a:pPr algn="l" indent="0" marL="0">
              <a:lnSpc>
                <a:spcPts val="2700"/>
              </a:lnSpc>
              <a:buNone/>
            </a:pPr>
            <a:r>
              <a:rPr lang="en-US" sz="2150" b="1" dirty="0">
                <a:solidFill>
                  <a:srgbClr val="4A4A45"/>
                </a:solidFill>
                <a:latin typeface="Lato Bold" pitchFamily="34" charset="0"/>
                <a:ea typeface="Lato Bold" pitchFamily="34" charset="-122"/>
                <a:cs typeface="Lato Bold" pitchFamily="34" charset="-120"/>
              </a:rPr>
              <a:t>Exclusive Originals</a:t>
            </a:r>
            <a:endParaRPr lang="en-US" sz="2150" dirty="0"/>
          </a:p>
        </p:txBody>
      </p:sp>
      <p:sp>
        <p:nvSpPr>
          <p:cNvPr id="8" name="Text 4"/>
          <p:cNvSpPr/>
          <p:nvPr/>
        </p:nvSpPr>
        <p:spPr>
          <a:xfrm>
            <a:off x="5360194" y="3644979"/>
            <a:ext cx="3909893" cy="2855595"/>
          </a:xfrm>
          <a:prstGeom prst="rect">
            <a:avLst/>
          </a:prstGeom>
          <a:noFill/>
          <a:ln/>
        </p:spPr>
        <p:txBody>
          <a:bodyPr wrap="square" lIns="0" tIns="0" rIns="0" bIns="0" rtlCol="0" anchor="t"/>
          <a:lstStyle/>
          <a:p>
            <a:pPr algn="l" indent="0" marL="0">
              <a:lnSpc>
                <a:spcPts val="2800"/>
              </a:lnSpc>
              <a:buNone/>
            </a:pPr>
            <a:r>
              <a:rPr lang="en-US" sz="1750" dirty="0">
                <a:solidFill>
                  <a:srgbClr val="4A4A45"/>
                </a:solidFill>
                <a:latin typeface="Lato" pitchFamily="34" charset="0"/>
                <a:ea typeface="Lato" pitchFamily="34" charset="-122"/>
                <a:cs typeface="Lato" pitchFamily="34" charset="-120"/>
              </a:rPr>
              <a:t>Netflix's investment in high-quality, exclusive original content serves as a powerful retention tool, as it provides subscribers with a unique value proposition that is not easily replicated by competitors. These exclusive titles create a sense of loyalty and keep users invested in the Netflix ecosystem.</a:t>
            </a:r>
            <a:endParaRPr lang="en-US" sz="1750" dirty="0"/>
          </a:p>
        </p:txBody>
      </p:sp>
      <p:pic>
        <p:nvPicPr>
          <p:cNvPr id="9" name="Image 2" descr="preencoded.png">    </p:cNvPr>
          <p:cNvPicPr>
            <a:picLocks noChangeAspect="1"/>
          </p:cNvPicPr>
          <p:nvPr/>
        </p:nvPicPr>
        <p:blipFill>
          <a:blip r:embed="rId3"/>
          <a:stretch>
            <a:fillRect/>
          </a:stretch>
        </p:blipFill>
        <p:spPr>
          <a:xfrm>
            <a:off x="9493210" y="1935361"/>
            <a:ext cx="4356140" cy="892492"/>
          </a:xfrm>
          <a:prstGeom prst="rect">
            <a:avLst/>
          </a:prstGeom>
        </p:spPr>
      </p:pic>
      <p:sp>
        <p:nvSpPr>
          <p:cNvPr id="10" name="Text 5"/>
          <p:cNvSpPr/>
          <p:nvPr/>
        </p:nvSpPr>
        <p:spPr>
          <a:xfrm>
            <a:off x="9716333" y="3162538"/>
            <a:ext cx="3239214" cy="348615"/>
          </a:xfrm>
          <a:prstGeom prst="rect">
            <a:avLst/>
          </a:prstGeom>
          <a:noFill/>
          <a:ln/>
        </p:spPr>
        <p:txBody>
          <a:bodyPr wrap="none" lIns="0" tIns="0" rIns="0" bIns="0" rtlCol="0" anchor="t"/>
          <a:lstStyle/>
          <a:p>
            <a:pPr algn="l" indent="0" marL="0">
              <a:lnSpc>
                <a:spcPts val="2700"/>
              </a:lnSpc>
              <a:buNone/>
            </a:pPr>
            <a:r>
              <a:rPr lang="en-US" sz="2150" b="1" dirty="0">
                <a:solidFill>
                  <a:srgbClr val="4A4A45"/>
                </a:solidFill>
                <a:latin typeface="Lato Bold" pitchFamily="34" charset="0"/>
                <a:ea typeface="Lato Bold" pitchFamily="34" charset="-122"/>
                <a:cs typeface="Lato Bold" pitchFamily="34" charset="-120"/>
              </a:rPr>
              <a:t>Seamless User Experience</a:t>
            </a:r>
            <a:endParaRPr lang="en-US" sz="2150" dirty="0"/>
          </a:p>
        </p:txBody>
      </p:sp>
      <p:sp>
        <p:nvSpPr>
          <p:cNvPr id="11" name="Text 6"/>
          <p:cNvSpPr/>
          <p:nvPr/>
        </p:nvSpPr>
        <p:spPr>
          <a:xfrm>
            <a:off x="9716333" y="3644979"/>
            <a:ext cx="3909893" cy="3569494"/>
          </a:xfrm>
          <a:prstGeom prst="rect">
            <a:avLst/>
          </a:prstGeom>
          <a:noFill/>
          <a:ln/>
        </p:spPr>
        <p:txBody>
          <a:bodyPr wrap="square" lIns="0" tIns="0" rIns="0" bIns="0" rtlCol="0" anchor="t"/>
          <a:lstStyle/>
          <a:p>
            <a:pPr algn="l" indent="0" marL="0">
              <a:lnSpc>
                <a:spcPts val="2800"/>
              </a:lnSpc>
              <a:buNone/>
            </a:pPr>
            <a:r>
              <a:rPr lang="en-US" sz="1750" dirty="0">
                <a:solidFill>
                  <a:srgbClr val="4A4A45"/>
                </a:solidFill>
                <a:latin typeface="Lato" pitchFamily="34" charset="0"/>
                <a:ea typeface="Lato" pitchFamily="34" charset="-122"/>
                <a:cs typeface="Lato" pitchFamily="34" charset="-120"/>
              </a:rPr>
              <a:t>By continuously optimizing the platform's user interface, navigation, and cross-device compatibility, Netflix ensures that subscribers enjoy a seamless and enjoyable viewing experience, regardless of how they access the service. This attention to user experience contributes to higher levels of satisfaction and reduces the likelihood of churn.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4147" y="805101"/>
            <a:ext cx="9620250" cy="709136"/>
          </a:xfrm>
          <a:prstGeom prst="rect">
            <a:avLst/>
          </a:prstGeom>
          <a:noFill/>
          <a:ln/>
        </p:spPr>
        <p:txBody>
          <a:bodyPr wrap="none" lIns="0" tIns="0" rIns="0" bIns="0" rtlCol="0" anchor="t"/>
          <a:lstStyle/>
          <a:p>
            <a:pPr indent="0" marL="0">
              <a:lnSpc>
                <a:spcPts val="5550"/>
              </a:lnSpc>
              <a:buNone/>
            </a:pPr>
            <a:r>
              <a:rPr lang="en-US" sz="4450" b="1" dirty="0">
                <a:solidFill>
                  <a:srgbClr val="282824"/>
                </a:solidFill>
                <a:latin typeface="Lato Bold" pitchFamily="34" charset="0"/>
                <a:ea typeface="Lato Bold" pitchFamily="34" charset="-122"/>
                <a:cs typeface="Lato Bold" pitchFamily="34" charset="-120"/>
              </a:rPr>
              <a:t>Unlocking New Growth Opportunities</a:t>
            </a:r>
            <a:endParaRPr lang="en-US" sz="4450" dirty="0"/>
          </a:p>
        </p:txBody>
      </p:sp>
      <p:sp>
        <p:nvSpPr>
          <p:cNvPr id="3" name="Shape 1"/>
          <p:cNvSpPr/>
          <p:nvPr/>
        </p:nvSpPr>
        <p:spPr>
          <a:xfrm>
            <a:off x="794147" y="2223254"/>
            <a:ext cx="510540" cy="510540"/>
          </a:xfrm>
          <a:prstGeom prst="roundRect">
            <a:avLst>
              <a:gd name="adj" fmla="val 6667"/>
            </a:avLst>
          </a:prstGeom>
          <a:solidFill>
            <a:srgbClr val="E5DFD2"/>
          </a:solidFill>
          <a:ln/>
        </p:spPr>
      </p:sp>
      <p:sp>
        <p:nvSpPr>
          <p:cNvPr id="4" name="Text 2"/>
          <p:cNvSpPr/>
          <p:nvPr/>
        </p:nvSpPr>
        <p:spPr>
          <a:xfrm>
            <a:off x="950714" y="2308265"/>
            <a:ext cx="197406" cy="340400"/>
          </a:xfrm>
          <a:prstGeom prst="rect">
            <a:avLst/>
          </a:prstGeom>
          <a:noFill/>
          <a:ln/>
        </p:spPr>
        <p:txBody>
          <a:bodyPr wrap="none" lIns="0" tIns="0" rIns="0" bIns="0" rtlCol="0" anchor="t"/>
          <a:lstStyle/>
          <a:p>
            <a:pPr algn="ctr" indent="0" marL="0">
              <a:lnSpc>
                <a:spcPts val="2650"/>
              </a:lnSpc>
              <a:buNone/>
            </a:pPr>
            <a:r>
              <a:rPr lang="en-US" sz="2650" b="1" dirty="0">
                <a:solidFill>
                  <a:srgbClr val="4A4A45"/>
                </a:solidFill>
                <a:latin typeface="Lato Bold" pitchFamily="34" charset="0"/>
                <a:ea typeface="Lato Bold" pitchFamily="34" charset="-122"/>
                <a:cs typeface="Lato Bold" pitchFamily="34" charset="-120"/>
              </a:rPr>
              <a:t>1</a:t>
            </a:r>
            <a:endParaRPr lang="en-US" sz="2650" dirty="0"/>
          </a:p>
        </p:txBody>
      </p:sp>
      <p:sp>
        <p:nvSpPr>
          <p:cNvPr id="5" name="Text 3"/>
          <p:cNvSpPr/>
          <p:nvPr/>
        </p:nvSpPr>
        <p:spPr>
          <a:xfrm>
            <a:off x="1531501" y="2223254"/>
            <a:ext cx="3458766" cy="708898"/>
          </a:xfrm>
          <a:prstGeom prst="rect">
            <a:avLst/>
          </a:prstGeom>
          <a:noFill/>
          <a:ln/>
        </p:spPr>
        <p:txBody>
          <a:bodyPr wrap="square" lIns="0" tIns="0" rIns="0" bIns="0" rtlCol="0" anchor="t"/>
          <a:lstStyle/>
          <a:p>
            <a:pPr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Expansion into New Markets</a:t>
            </a:r>
            <a:endParaRPr lang="en-US" sz="2200" dirty="0"/>
          </a:p>
        </p:txBody>
      </p:sp>
      <p:sp>
        <p:nvSpPr>
          <p:cNvPr id="6" name="Text 4"/>
          <p:cNvSpPr/>
          <p:nvPr/>
        </p:nvSpPr>
        <p:spPr>
          <a:xfrm>
            <a:off x="1531501" y="3068241"/>
            <a:ext cx="3458766" cy="3630216"/>
          </a:xfrm>
          <a:prstGeom prst="rect">
            <a:avLst/>
          </a:prstGeom>
          <a:noFill/>
          <a:ln/>
        </p:spPr>
        <p:txBody>
          <a:bodyPr wrap="square" lIns="0" tIns="0" rIns="0" bIns="0" rtlCol="0" anchor="t"/>
          <a:lstStyle/>
          <a:p>
            <a:pPr indent="0" marL="0">
              <a:lnSpc>
                <a:spcPts val="2850"/>
              </a:lnSpc>
              <a:buNone/>
            </a:pPr>
            <a:r>
              <a:rPr lang="en-US" sz="1750" dirty="0">
                <a:solidFill>
                  <a:srgbClr val="4A4A45"/>
                </a:solidFill>
                <a:latin typeface="Lato" pitchFamily="34" charset="0"/>
                <a:ea typeface="Lato" pitchFamily="34" charset="-122"/>
                <a:cs typeface="Lato" pitchFamily="34" charset="-120"/>
              </a:rPr>
              <a:t>Netflix's continued global expansion, particularly in emerging markets, presents significant opportunities for user growth. By tailoring its content, pricing, and marketing strategies to local preferences, Netflix can further penetrate untapped regions and capture a larger share of the worldwide streaming audience.</a:t>
            </a:r>
            <a:endParaRPr lang="en-US" sz="1750" dirty="0"/>
          </a:p>
        </p:txBody>
      </p:sp>
      <p:sp>
        <p:nvSpPr>
          <p:cNvPr id="7" name="Shape 5"/>
          <p:cNvSpPr/>
          <p:nvPr/>
        </p:nvSpPr>
        <p:spPr>
          <a:xfrm>
            <a:off x="5217081" y="2223254"/>
            <a:ext cx="510540" cy="510540"/>
          </a:xfrm>
          <a:prstGeom prst="roundRect">
            <a:avLst>
              <a:gd name="adj" fmla="val 6667"/>
            </a:avLst>
          </a:prstGeom>
          <a:solidFill>
            <a:srgbClr val="E5DFD2"/>
          </a:solidFill>
          <a:ln/>
        </p:spPr>
      </p:sp>
      <p:sp>
        <p:nvSpPr>
          <p:cNvPr id="8" name="Text 6"/>
          <p:cNvSpPr/>
          <p:nvPr/>
        </p:nvSpPr>
        <p:spPr>
          <a:xfrm>
            <a:off x="5373648" y="2308265"/>
            <a:ext cx="197406" cy="340400"/>
          </a:xfrm>
          <a:prstGeom prst="rect">
            <a:avLst/>
          </a:prstGeom>
          <a:noFill/>
          <a:ln/>
        </p:spPr>
        <p:txBody>
          <a:bodyPr wrap="none" lIns="0" tIns="0" rIns="0" bIns="0" rtlCol="0" anchor="t"/>
          <a:lstStyle/>
          <a:p>
            <a:pPr algn="ctr" indent="0" marL="0">
              <a:lnSpc>
                <a:spcPts val="2650"/>
              </a:lnSpc>
              <a:buNone/>
            </a:pPr>
            <a:r>
              <a:rPr lang="en-US" sz="2650" b="1" dirty="0">
                <a:solidFill>
                  <a:srgbClr val="4A4A45"/>
                </a:solidFill>
                <a:latin typeface="Lato Bold" pitchFamily="34" charset="0"/>
                <a:ea typeface="Lato Bold" pitchFamily="34" charset="-122"/>
                <a:cs typeface="Lato Bold" pitchFamily="34" charset="-120"/>
              </a:rPr>
              <a:t>2</a:t>
            </a:r>
            <a:endParaRPr lang="en-US" sz="2650" dirty="0"/>
          </a:p>
        </p:txBody>
      </p:sp>
      <p:sp>
        <p:nvSpPr>
          <p:cNvPr id="9" name="Text 7"/>
          <p:cNvSpPr/>
          <p:nvPr/>
        </p:nvSpPr>
        <p:spPr>
          <a:xfrm>
            <a:off x="5954435" y="2223254"/>
            <a:ext cx="3458766" cy="708898"/>
          </a:xfrm>
          <a:prstGeom prst="rect">
            <a:avLst/>
          </a:prstGeom>
          <a:noFill/>
          <a:ln/>
        </p:spPr>
        <p:txBody>
          <a:bodyPr wrap="square" lIns="0" tIns="0" rIns="0" bIns="0" rtlCol="0" anchor="t"/>
          <a:lstStyle/>
          <a:p>
            <a:pPr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Diversification of Revenue Streams</a:t>
            </a:r>
            <a:endParaRPr lang="en-US" sz="2200" dirty="0"/>
          </a:p>
        </p:txBody>
      </p:sp>
      <p:sp>
        <p:nvSpPr>
          <p:cNvPr id="10" name="Text 8"/>
          <p:cNvSpPr/>
          <p:nvPr/>
        </p:nvSpPr>
        <p:spPr>
          <a:xfrm>
            <a:off x="5954435" y="3068241"/>
            <a:ext cx="3458766" cy="3993237"/>
          </a:xfrm>
          <a:prstGeom prst="rect">
            <a:avLst/>
          </a:prstGeom>
          <a:noFill/>
          <a:ln/>
        </p:spPr>
        <p:txBody>
          <a:bodyPr wrap="square" lIns="0" tIns="0" rIns="0" bIns="0" rtlCol="0" anchor="t"/>
          <a:lstStyle/>
          <a:p>
            <a:pPr indent="0" marL="0">
              <a:lnSpc>
                <a:spcPts val="2850"/>
              </a:lnSpc>
              <a:buNone/>
            </a:pPr>
            <a:r>
              <a:rPr lang="en-US" sz="1750" dirty="0">
                <a:solidFill>
                  <a:srgbClr val="4A4A45"/>
                </a:solidFill>
                <a:latin typeface="Lato" pitchFamily="34" charset="0"/>
                <a:ea typeface="Lato" pitchFamily="34" charset="-122"/>
                <a:cs typeface="Lato" pitchFamily="34" charset="-120"/>
              </a:rPr>
              <a:t>While Netflix's core streaming business remains the primary revenue driver, the company is exploring opportunities to diversify its income sources, such as live events, interactive content, and potential licensing of its intellectual property. These new initiatives could provide additional avenues for growth and long-term profitability.</a:t>
            </a:r>
            <a:endParaRPr lang="en-US" sz="1750" dirty="0"/>
          </a:p>
        </p:txBody>
      </p:sp>
      <p:sp>
        <p:nvSpPr>
          <p:cNvPr id="11" name="Shape 9"/>
          <p:cNvSpPr/>
          <p:nvPr/>
        </p:nvSpPr>
        <p:spPr>
          <a:xfrm>
            <a:off x="9640014" y="2223254"/>
            <a:ext cx="510540" cy="510540"/>
          </a:xfrm>
          <a:prstGeom prst="roundRect">
            <a:avLst>
              <a:gd name="adj" fmla="val 6667"/>
            </a:avLst>
          </a:prstGeom>
          <a:solidFill>
            <a:srgbClr val="E5DFD2"/>
          </a:solidFill>
          <a:ln/>
        </p:spPr>
      </p:sp>
      <p:sp>
        <p:nvSpPr>
          <p:cNvPr id="12" name="Text 10"/>
          <p:cNvSpPr/>
          <p:nvPr/>
        </p:nvSpPr>
        <p:spPr>
          <a:xfrm>
            <a:off x="9796582" y="2308265"/>
            <a:ext cx="197406" cy="340400"/>
          </a:xfrm>
          <a:prstGeom prst="rect">
            <a:avLst/>
          </a:prstGeom>
          <a:noFill/>
          <a:ln/>
        </p:spPr>
        <p:txBody>
          <a:bodyPr wrap="none" lIns="0" tIns="0" rIns="0" bIns="0" rtlCol="0" anchor="t"/>
          <a:lstStyle/>
          <a:p>
            <a:pPr algn="ctr" indent="0" marL="0">
              <a:lnSpc>
                <a:spcPts val="2650"/>
              </a:lnSpc>
              <a:buNone/>
            </a:pPr>
            <a:r>
              <a:rPr lang="en-US" sz="2650" b="1" dirty="0">
                <a:solidFill>
                  <a:srgbClr val="4A4A45"/>
                </a:solidFill>
                <a:latin typeface="Lato Bold" pitchFamily="34" charset="0"/>
                <a:ea typeface="Lato Bold" pitchFamily="34" charset="-122"/>
                <a:cs typeface="Lato Bold" pitchFamily="34" charset="-120"/>
              </a:rPr>
              <a:t>3</a:t>
            </a:r>
            <a:endParaRPr lang="en-US" sz="2650" dirty="0"/>
          </a:p>
        </p:txBody>
      </p:sp>
      <p:sp>
        <p:nvSpPr>
          <p:cNvPr id="13" name="Text 11"/>
          <p:cNvSpPr/>
          <p:nvPr/>
        </p:nvSpPr>
        <p:spPr>
          <a:xfrm>
            <a:off x="10377368" y="2223254"/>
            <a:ext cx="3458766" cy="708898"/>
          </a:xfrm>
          <a:prstGeom prst="rect">
            <a:avLst/>
          </a:prstGeom>
          <a:noFill/>
          <a:ln/>
        </p:spPr>
        <p:txBody>
          <a:bodyPr wrap="square" lIns="0" tIns="0" rIns="0" bIns="0" rtlCol="0" anchor="t"/>
          <a:lstStyle/>
          <a:p>
            <a:pPr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Leveraging Emerging Technologies</a:t>
            </a:r>
            <a:endParaRPr lang="en-US" sz="2200" dirty="0"/>
          </a:p>
        </p:txBody>
      </p:sp>
      <p:sp>
        <p:nvSpPr>
          <p:cNvPr id="14" name="Text 12"/>
          <p:cNvSpPr/>
          <p:nvPr/>
        </p:nvSpPr>
        <p:spPr>
          <a:xfrm>
            <a:off x="10377368" y="3068241"/>
            <a:ext cx="3458766" cy="4356259"/>
          </a:xfrm>
          <a:prstGeom prst="rect">
            <a:avLst/>
          </a:prstGeom>
          <a:noFill/>
          <a:ln/>
        </p:spPr>
        <p:txBody>
          <a:bodyPr wrap="square" lIns="0" tIns="0" rIns="0" bIns="0" rtlCol="0" anchor="t"/>
          <a:lstStyle/>
          <a:p>
            <a:pPr indent="0" marL="0">
              <a:lnSpc>
                <a:spcPts val="2850"/>
              </a:lnSpc>
              <a:buNone/>
            </a:pPr>
            <a:r>
              <a:rPr lang="en-US" sz="1750" dirty="0">
                <a:solidFill>
                  <a:srgbClr val="4A4A45"/>
                </a:solidFill>
                <a:latin typeface="Lato" pitchFamily="34" charset="0"/>
                <a:ea typeface="Lato" pitchFamily="34" charset="-122"/>
                <a:cs typeface="Lato" pitchFamily="34" charset="-120"/>
              </a:rPr>
              <a:t>Netflix is actively investing in and exploring the potential of emerging technologies, such as artificial intelligence, virtual reality, and 5G connectivity, to enhance the user experience and unlock new ways of content creation and distribution. These technological innovations could further differentiate Netflix from its competitors and drive future growth.</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3086100"/>
          </a:xfrm>
          <a:prstGeom prst="rect">
            <a:avLst/>
          </a:prstGeom>
        </p:spPr>
      </p:pic>
      <p:sp>
        <p:nvSpPr>
          <p:cNvPr id="3" name="Text 0"/>
          <p:cNvSpPr/>
          <p:nvPr/>
        </p:nvSpPr>
        <p:spPr>
          <a:xfrm>
            <a:off x="864037" y="3901797"/>
            <a:ext cx="10671453" cy="771525"/>
          </a:xfrm>
          <a:prstGeom prst="rect">
            <a:avLst/>
          </a:prstGeom>
          <a:noFill/>
          <a:ln/>
        </p:spPr>
        <p:txBody>
          <a:bodyPr wrap="none" lIns="0" tIns="0" rIns="0" bIns="0" rtlCol="0" anchor="t"/>
          <a:lstStyle/>
          <a:p>
            <a:pPr indent="0" marL="0">
              <a:lnSpc>
                <a:spcPts val="6050"/>
              </a:lnSpc>
              <a:buNone/>
            </a:pPr>
            <a:r>
              <a:rPr lang="en-US" sz="4850" b="1" dirty="0">
                <a:solidFill>
                  <a:srgbClr val="282824"/>
                </a:solidFill>
                <a:latin typeface="Lato Bold" pitchFamily="34" charset="0"/>
                <a:ea typeface="Lato Bold" pitchFamily="34" charset="-122"/>
                <a:cs typeface="Lato Bold" pitchFamily="34" charset="-120"/>
              </a:rPr>
              <a:t>Conclusion: Charting the Path Forward</a:t>
            </a:r>
            <a:endParaRPr lang="en-US" sz="4850" dirty="0"/>
          </a:p>
        </p:txBody>
      </p:sp>
      <p:sp>
        <p:nvSpPr>
          <p:cNvPr id="4" name="Text 1"/>
          <p:cNvSpPr/>
          <p:nvPr/>
        </p:nvSpPr>
        <p:spPr>
          <a:xfrm>
            <a:off x="864037" y="5043607"/>
            <a:ext cx="12902327" cy="2370296"/>
          </a:xfrm>
          <a:prstGeom prst="rect">
            <a:avLst/>
          </a:prstGeom>
          <a:noFill/>
          <a:ln/>
        </p:spPr>
        <p:txBody>
          <a:bodyPr wrap="square" lIns="0" tIns="0" rIns="0" bIns="0" rtlCol="0" anchor="t"/>
          <a:lstStyle/>
          <a:p>
            <a:pPr indent="0" marL="0">
              <a:lnSpc>
                <a:spcPts val="3100"/>
              </a:lnSpc>
              <a:buNone/>
            </a:pPr>
            <a:r>
              <a:rPr lang="en-US" sz="1900" dirty="0">
                <a:solidFill>
                  <a:srgbClr val="4A4A45"/>
                </a:solidFill>
                <a:latin typeface="Lato" pitchFamily="34" charset="0"/>
                <a:ea typeface="Lato" pitchFamily="34" charset="-122"/>
                <a:cs typeface="Lato" pitchFamily="34" charset="-120"/>
              </a:rPr>
              <a:t>This comprehensive data analysis has provided valuable insights into the key drivers behind Netflix's global subscriber growth and retention trends. By understanding the evolving content preferences, viewing habits, and user experience factors, Netflix can continue to optimize its content strategy, personalization algorithms, and overall platform to maintain its position as the leading global streaming service. As the company navigates new growth opportunities, it must remain agile, innovative, and customer-centric to solidify its long-term profitability and cement its status as the premier destination for entertainment in the digital age.</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2024-10-11T05:59:13Z</dcterms:created>
  <dcterms:modified xsi:type="dcterms:W3CDTF">2024-10-11T05:59:13Z</dcterms:modified>
</cp:coreProperties>
</file>