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Fira Sans Medium"/>
      <p:regular r:id="rId25"/>
      <p:bold r:id="rId26"/>
      <p:italic r:id="rId27"/>
      <p:boldItalic r:id="rId28"/>
    </p:embeddedFont>
    <p:embeddedFont>
      <p:font typeface="Fira Sans"/>
      <p:regular r:id="rId29"/>
      <p:bold r:id="rId30"/>
      <p:italic r:id="rId31"/>
      <p:boldItalic r:id="rId32"/>
    </p:embeddedFont>
    <p:embeddedFont>
      <p:font typeface="Quattrocento Sans"/>
      <p:regular r:id="rId33"/>
      <p:bold r:id="rId34"/>
      <p:italic r:id="rId35"/>
      <p:boldItalic r:id="rId36"/>
    </p:embeddedFont>
    <p:embeddedFont>
      <p:font typeface="Fira Sans Light"/>
      <p:regular r:id="rId37"/>
      <p:bold r:id="rId38"/>
      <p:italic r:id="rId39"/>
      <p:boldItalic r:id="rId40"/>
    </p:embeddedFont>
    <p:embeddedFont>
      <p:font typeface="Open Sans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2972F0-6B4B-4515-A34B-B468F5760931}">
  <a:tblStyle styleId="{1C2972F0-6B4B-4515-A34B-B468F57609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Light-boldItalic.fntdata"/><Relationship Id="rId20" Type="http://schemas.openxmlformats.org/officeDocument/2006/relationships/slide" Target="slides/slide15.xml"/><Relationship Id="rId42" Type="http://schemas.openxmlformats.org/officeDocument/2006/relationships/font" Target="fonts/OpenSansLight-bold.fntdata"/><Relationship Id="rId41" Type="http://schemas.openxmlformats.org/officeDocument/2006/relationships/font" Target="fonts/OpenSansLight-regular.fntdata"/><Relationship Id="rId22" Type="http://schemas.openxmlformats.org/officeDocument/2006/relationships/slide" Target="slides/slide17.xml"/><Relationship Id="rId44" Type="http://schemas.openxmlformats.org/officeDocument/2006/relationships/font" Target="fonts/OpenSansLight-boldItalic.fntdata"/><Relationship Id="rId21" Type="http://schemas.openxmlformats.org/officeDocument/2006/relationships/slide" Target="slides/slide16.xml"/><Relationship Id="rId43" Type="http://schemas.openxmlformats.org/officeDocument/2006/relationships/font" Target="fonts/OpenSansLigh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Medium-bold.fntdata"/><Relationship Id="rId25" Type="http://schemas.openxmlformats.org/officeDocument/2006/relationships/font" Target="fonts/FiraSansMedium-regular.fntdata"/><Relationship Id="rId28" Type="http://schemas.openxmlformats.org/officeDocument/2006/relationships/font" Target="fonts/FiraSansMedium-boldItalic.fntdata"/><Relationship Id="rId27" Type="http://schemas.openxmlformats.org/officeDocument/2006/relationships/font" Target="fonts/FiraSans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italic.fntdata"/><Relationship Id="rId30" Type="http://schemas.openxmlformats.org/officeDocument/2006/relationships/font" Target="fonts/FiraSans-bold.fntdata"/><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font" Target="fonts/FiraSans-boldItalic.fntdata"/><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37" Type="http://schemas.openxmlformats.org/officeDocument/2006/relationships/font" Target="fonts/FiraSansLight-regular.fntdata"/><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39" Type="http://schemas.openxmlformats.org/officeDocument/2006/relationships/font" Target="fonts/FiraSansLight-italic.fntdata"/><Relationship Id="rId16" Type="http://schemas.openxmlformats.org/officeDocument/2006/relationships/slide" Target="slides/slide11.xml"/><Relationship Id="rId38" Type="http://schemas.openxmlformats.org/officeDocument/2006/relationships/font" Target="fonts/FiraSans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560288708a_2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2560288708a_2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560288708a_2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60288708a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2560288708a_2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560288708a_2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60288708a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560288708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60288708a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2560288708a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sz="1200"/>
              <a:t>Safari 375ml is not in the priority list for NW</a:t>
            </a:r>
            <a:endParaRPr/>
          </a:p>
          <a:p>
            <a:pPr indent="-228600" lvl="0" marL="228600" rtl="0" algn="l">
              <a:spcBef>
                <a:spcPts val="0"/>
              </a:spcBef>
              <a:spcAft>
                <a:spcPts val="0"/>
              </a:spcAft>
              <a:buClr>
                <a:schemeClr val="dk1"/>
              </a:buClr>
              <a:buSzPts val="1200"/>
              <a:buFont typeface="Calibri"/>
              <a:buAutoNum type="arabicPeriod"/>
            </a:pPr>
            <a:r>
              <a:rPr lang="en-US" sz="1200"/>
              <a:t>Balimi is not in the priority list in North East</a:t>
            </a:r>
            <a:endParaRPr/>
          </a:p>
          <a:p>
            <a:pPr indent="0" lvl="0" marL="0" rtl="0" algn="l">
              <a:spcBef>
                <a:spcPts val="0"/>
              </a:spcBef>
              <a:spcAft>
                <a:spcPts val="0"/>
              </a:spcAft>
              <a:buNone/>
            </a:pPr>
            <a:r>
              <a:t/>
            </a:r>
            <a:endParaRPr/>
          </a:p>
        </p:txBody>
      </p:sp>
      <p:sp>
        <p:nvSpPr>
          <p:cNvPr id="565" name="Google Shape;56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560288708a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g2560288708a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sz="1200"/>
              <a:t>Safari 375ml is not in the priority list for NW</a:t>
            </a:r>
            <a:endParaRPr/>
          </a:p>
          <a:p>
            <a:pPr indent="-228600" lvl="0" marL="228600" rtl="0" algn="l">
              <a:spcBef>
                <a:spcPts val="0"/>
              </a:spcBef>
              <a:spcAft>
                <a:spcPts val="0"/>
              </a:spcAft>
              <a:buClr>
                <a:schemeClr val="dk1"/>
              </a:buClr>
              <a:buSzPts val="1200"/>
              <a:buFont typeface="Calibri"/>
              <a:buAutoNum type="arabicPeriod"/>
            </a:pPr>
            <a:r>
              <a:rPr lang="en-US" sz="1200"/>
              <a:t>Balimi is not in the priority list in North East</a:t>
            </a:r>
            <a:endParaRPr/>
          </a:p>
          <a:p>
            <a:pPr indent="0" lvl="0" marL="0" rtl="0" algn="l">
              <a:spcBef>
                <a:spcPts val="0"/>
              </a:spcBef>
              <a:spcAft>
                <a:spcPts val="0"/>
              </a:spcAft>
              <a:buNone/>
            </a:pPr>
            <a:r>
              <a:t/>
            </a:r>
            <a:endParaRPr/>
          </a:p>
        </p:txBody>
      </p:sp>
      <p:sp>
        <p:nvSpPr>
          <p:cNvPr id="586" name="Google Shape;586;g2560288708a_0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60288708a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560288708a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560288708a_2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560288708a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60288708a_2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560288708a_2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560288708a_2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560288708a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560288708a_2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560288708a_2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60288708a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560288708a_2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560288708a_2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5183188" y="987425"/>
            <a:ext cx="6172200" cy="4873625"/>
          </a:xfrm>
          <a:prstGeom prst="rect">
            <a:avLst/>
          </a:prstGeom>
          <a:noFill/>
          <a:ln>
            <a:noFill/>
          </a:ln>
        </p:spPr>
      </p:sp>
      <p:sp>
        <p:nvSpPr>
          <p:cNvPr id="71" name="Google Shape;71;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Only">
  <p:cSld name="1_Title Subtitle Only">
    <p:spTree>
      <p:nvGrpSpPr>
        <p:cNvPr id="30" name="Shape 30"/>
        <p:cNvGrpSpPr/>
        <p:nvPr/>
      </p:nvGrpSpPr>
      <p:grpSpPr>
        <a:xfrm>
          <a:off x="0" y="0"/>
          <a:ext cx="0" cy="0"/>
          <a:chOff x="0" y="0"/>
          <a:chExt cx="0" cy="0"/>
        </a:xfrm>
      </p:grpSpPr>
      <p:sp>
        <p:nvSpPr>
          <p:cNvPr id="31" name="Google Shape;3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914400" y="933450"/>
            <a:ext cx="10363200" cy="406400"/>
          </a:xfrm>
          <a:prstGeom prst="rect">
            <a:avLst/>
          </a:prstGeom>
          <a:noFill/>
          <a:ln>
            <a:noFill/>
          </a:ln>
        </p:spPr>
        <p:txBody>
          <a:bodyPr anchorCtr="0" anchor="t" bIns="45700" lIns="91425" spcFirstLastPara="1" rIns="91425" wrap="square" tIns="45700">
            <a:normAutofit/>
          </a:bodyPr>
          <a:lstStyle>
            <a:lvl1pPr indent="-228600" lvl="0" marL="457200" algn="ctr">
              <a:lnSpc>
                <a:spcPct val="86000"/>
              </a:lnSpc>
              <a:spcBef>
                <a:spcPts val="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4"/>
          <p:cNvSpPr txBox="1"/>
          <p:nvPr>
            <p:ph type="ctrTitle"/>
          </p:nvPr>
        </p:nvSpPr>
        <p:spPr>
          <a:xfrm>
            <a:off x="905522" y="470302"/>
            <a:ext cx="9845431" cy="32041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Oliver Wyman</a:t>
            </a:r>
            <a:br>
              <a:rPr lang="en-US" sz="4800"/>
            </a:br>
            <a:r>
              <a:rPr lang="en-US" sz="4800">
                <a:solidFill>
                  <a:srgbClr val="FFD966"/>
                </a:solidFill>
                <a:latin typeface="Fira Sans Medium"/>
                <a:ea typeface="Fira Sans Medium"/>
                <a:cs typeface="Fira Sans Medium"/>
                <a:sym typeface="Fira Sans Medium"/>
              </a:rPr>
              <a:t>Application for Data Scientist  </a:t>
            </a:r>
            <a:br>
              <a:rPr lang="en-US" sz="4800">
                <a:solidFill>
                  <a:schemeClr val="accent2"/>
                </a:solidFill>
                <a:latin typeface="Fira Sans Medium"/>
                <a:ea typeface="Fira Sans Medium"/>
                <a:cs typeface="Fira Sans Medium"/>
                <a:sym typeface="Fira Sans Medium"/>
              </a:rPr>
            </a:br>
            <a:r>
              <a:rPr lang="en-US" sz="4800">
                <a:solidFill>
                  <a:schemeClr val="lt1"/>
                </a:solidFill>
                <a:latin typeface="Fira Sans Medium"/>
                <a:ea typeface="Fira Sans Medium"/>
                <a:cs typeface="Fira Sans Medium"/>
                <a:sym typeface="Fira Sans Medium"/>
              </a:rPr>
              <a:t>Case Study Round </a:t>
            </a:r>
            <a:endParaRPr sz="4800">
              <a:solidFill>
                <a:schemeClr val="lt1"/>
              </a:solidFill>
              <a:latin typeface="Fira Sans Medium"/>
              <a:ea typeface="Fira Sans Medium"/>
              <a:cs typeface="Fira Sans Medium"/>
              <a:sym typeface="Fira Sans Medium"/>
            </a:endParaRPr>
          </a:p>
        </p:txBody>
      </p:sp>
      <p:sp>
        <p:nvSpPr>
          <p:cNvPr id="92" name="Google Shape;92;p14"/>
          <p:cNvSpPr txBox="1"/>
          <p:nvPr>
            <p:ph idx="1" type="subTitle"/>
          </p:nvPr>
        </p:nvSpPr>
        <p:spPr>
          <a:xfrm>
            <a:off x="3689958" y="4208582"/>
            <a:ext cx="4023359" cy="120814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b="1" i="1" lang="en-US" sz="2000">
                <a:solidFill>
                  <a:schemeClr val="lt1"/>
                </a:solidFill>
                <a:latin typeface="Fira Sans Light"/>
                <a:ea typeface="Fira Sans Light"/>
                <a:cs typeface="Fira Sans Light"/>
                <a:sym typeface="Fira Sans Light"/>
              </a:rPr>
              <a:t>By</a:t>
            </a:r>
            <a:endParaRPr/>
          </a:p>
          <a:p>
            <a:pPr indent="0" lvl="0" marL="0" rtl="0" algn="ctr">
              <a:lnSpc>
                <a:spcPct val="90000"/>
              </a:lnSpc>
              <a:spcBef>
                <a:spcPts val="1000"/>
              </a:spcBef>
              <a:spcAft>
                <a:spcPts val="0"/>
              </a:spcAft>
              <a:buClr>
                <a:schemeClr val="lt1"/>
              </a:buClr>
              <a:buSzPts val="2000"/>
              <a:buNone/>
            </a:pPr>
            <a:r>
              <a:rPr b="1" lang="en-US" sz="2000">
                <a:solidFill>
                  <a:schemeClr val="lt1"/>
                </a:solidFill>
                <a:latin typeface="Fira Sans Light"/>
                <a:ea typeface="Fira Sans Light"/>
                <a:cs typeface="Fira Sans Light"/>
                <a:sym typeface="Fira Sans Light"/>
              </a:rPr>
              <a:t>ASTHA PANT</a:t>
            </a:r>
            <a:endParaRPr b="1" sz="2000">
              <a:solidFill>
                <a:schemeClr val="lt1"/>
              </a:solidFill>
              <a:latin typeface="Fira Sans Light"/>
              <a:ea typeface="Fira Sans Light"/>
              <a:cs typeface="Fira Sans Light"/>
              <a:sym typeface="Fira Sans Light"/>
            </a:endParaRPr>
          </a:p>
        </p:txBody>
      </p:sp>
      <p:sp>
        <p:nvSpPr>
          <p:cNvPr id="93" name="Google Shape;93;p14"/>
          <p:cNvSpPr/>
          <p:nvPr/>
        </p:nvSpPr>
        <p:spPr>
          <a:xfrm>
            <a:off x="477979" y="625683"/>
            <a:ext cx="704088" cy="146305"/>
          </a:xfrm>
          <a:prstGeom prst="rect">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3"/>
          <p:cNvSpPr txBox="1"/>
          <p:nvPr>
            <p:ph type="title"/>
          </p:nvPr>
        </p:nvSpPr>
        <p:spPr>
          <a:xfrm>
            <a:off x="388093" y="94995"/>
            <a:ext cx="11235300" cy="728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Analyzing Salesforce Ratio</a:t>
            </a:r>
            <a:endParaRPr/>
          </a:p>
        </p:txBody>
      </p:sp>
      <p:sp>
        <p:nvSpPr>
          <p:cNvPr id="380" name="Google Shape;380;p23"/>
          <p:cNvSpPr/>
          <p:nvPr/>
        </p:nvSpPr>
        <p:spPr>
          <a:xfrm>
            <a:off x="931696" y="3546431"/>
            <a:ext cx="1016100" cy="1016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Calibri"/>
              <a:ea typeface="Calibri"/>
              <a:cs typeface="Calibri"/>
              <a:sym typeface="Calibri"/>
            </a:endParaRPr>
          </a:p>
        </p:txBody>
      </p:sp>
      <p:pic>
        <p:nvPicPr>
          <p:cNvPr id="381" name="Google Shape;381;p23"/>
          <p:cNvPicPr preferRelativeResize="0"/>
          <p:nvPr/>
        </p:nvPicPr>
        <p:blipFill>
          <a:blip r:embed="rId3">
            <a:alphaModFix/>
          </a:blip>
          <a:stretch>
            <a:fillRect/>
          </a:stretch>
        </p:blipFill>
        <p:spPr>
          <a:xfrm>
            <a:off x="1139900" y="3754625"/>
            <a:ext cx="599700" cy="599700"/>
          </a:xfrm>
          <a:prstGeom prst="rect">
            <a:avLst/>
          </a:prstGeom>
          <a:noFill/>
          <a:ln>
            <a:noFill/>
          </a:ln>
        </p:spPr>
      </p:pic>
      <p:sp>
        <p:nvSpPr>
          <p:cNvPr id="382" name="Google Shape;382;p23"/>
          <p:cNvSpPr txBox="1"/>
          <p:nvPr/>
        </p:nvSpPr>
        <p:spPr>
          <a:xfrm>
            <a:off x="931700" y="4480775"/>
            <a:ext cx="113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200">
                <a:latin typeface="Calibri"/>
                <a:ea typeface="Calibri"/>
                <a:cs typeface="Calibri"/>
                <a:sym typeface="Calibri"/>
              </a:rPr>
              <a:t>Drug-3</a:t>
            </a:r>
            <a:endParaRPr b="1" i="1" sz="2200">
              <a:latin typeface="Calibri"/>
              <a:ea typeface="Calibri"/>
              <a:cs typeface="Calibri"/>
              <a:sym typeface="Calibri"/>
            </a:endParaRPr>
          </a:p>
        </p:txBody>
      </p:sp>
      <p:sp>
        <p:nvSpPr>
          <p:cNvPr id="383" name="Google Shape;383;p23"/>
          <p:cNvSpPr txBox="1"/>
          <p:nvPr/>
        </p:nvSpPr>
        <p:spPr>
          <a:xfrm>
            <a:off x="552450" y="5574300"/>
            <a:ext cx="11087100" cy="1077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Calibri"/>
              <a:buNone/>
            </a:pPr>
            <a:r>
              <a:rPr lang="en-US" sz="1600">
                <a:solidFill>
                  <a:srgbClr val="010101"/>
                </a:solidFill>
                <a:latin typeface="Fira Sans"/>
                <a:ea typeface="Fira Sans"/>
                <a:cs typeface="Fira Sans"/>
                <a:sym typeface="Fira Sans"/>
              </a:rPr>
              <a:t>Interestingly, the salesforce expenses are a bit on the lower side for Drug-3. The mean value has been between </a:t>
            </a:r>
            <a:r>
              <a:rPr b="1" lang="en-US" sz="1600">
                <a:solidFill>
                  <a:srgbClr val="010101"/>
                </a:solidFill>
                <a:latin typeface="Fira Sans"/>
                <a:ea typeface="Fira Sans"/>
                <a:cs typeface="Fira Sans"/>
                <a:sym typeface="Fira Sans"/>
              </a:rPr>
              <a:t>0.35 to 0.5</a:t>
            </a:r>
            <a:r>
              <a:rPr lang="en-US" sz="1600">
                <a:solidFill>
                  <a:srgbClr val="010101"/>
                </a:solidFill>
                <a:latin typeface="Fira Sans"/>
                <a:ea typeface="Fira Sans"/>
                <a:cs typeface="Fira Sans"/>
                <a:sym typeface="Fira Sans"/>
              </a:rPr>
              <a:t>, indicating higher digital expenses for Drug-3. At this point, one should note that Drug-2 has recorded the maximum sales in different accounts whereas Drug-3 has recorded relatively skewed sales figures. </a:t>
            </a:r>
            <a:endParaRPr sz="1600">
              <a:solidFill>
                <a:srgbClr val="010101"/>
              </a:solidFill>
              <a:latin typeface="Fira Sans"/>
              <a:ea typeface="Fira Sans"/>
              <a:cs typeface="Fira Sans"/>
              <a:sym typeface="Fira Sans"/>
            </a:endParaRPr>
          </a:p>
          <a:p>
            <a:pPr indent="0" lvl="0" marL="0" marR="0" rtl="0" algn="just">
              <a:lnSpc>
                <a:spcPct val="100000"/>
              </a:lnSpc>
              <a:spcBef>
                <a:spcPts val="0"/>
              </a:spcBef>
              <a:spcAft>
                <a:spcPts val="0"/>
              </a:spcAft>
              <a:buClr>
                <a:schemeClr val="dk1"/>
              </a:buClr>
              <a:buSzPts val="1100"/>
              <a:buFont typeface="Calibri"/>
              <a:buNone/>
            </a:pPr>
            <a:r>
              <a:rPr i="1" lang="en-US" sz="1600">
                <a:solidFill>
                  <a:srgbClr val="010101"/>
                </a:solidFill>
                <a:latin typeface="Fira Sans"/>
                <a:ea typeface="Fira Sans"/>
                <a:cs typeface="Fira Sans"/>
                <a:sym typeface="Fira Sans"/>
              </a:rPr>
              <a:t>This might indicate towards a </a:t>
            </a:r>
            <a:r>
              <a:rPr b="1" i="1" lang="en-US" sz="1600">
                <a:solidFill>
                  <a:srgbClr val="010101"/>
                </a:solidFill>
                <a:latin typeface="Fira Sans"/>
                <a:ea typeface="Fira Sans"/>
                <a:cs typeface="Fira Sans"/>
                <a:sym typeface="Fira Sans"/>
              </a:rPr>
              <a:t>positive</a:t>
            </a:r>
            <a:r>
              <a:rPr b="1" i="1" lang="en-US" sz="1600">
                <a:solidFill>
                  <a:srgbClr val="010101"/>
                </a:solidFill>
                <a:latin typeface="Fira Sans"/>
                <a:ea typeface="Fira Sans"/>
                <a:cs typeface="Fira Sans"/>
                <a:sym typeface="Fira Sans"/>
              </a:rPr>
              <a:t> </a:t>
            </a:r>
            <a:r>
              <a:rPr b="1" i="1" lang="en-US" sz="1600">
                <a:solidFill>
                  <a:srgbClr val="010101"/>
                </a:solidFill>
                <a:latin typeface="Fira Sans"/>
                <a:ea typeface="Fira Sans"/>
                <a:cs typeface="Fira Sans"/>
                <a:sym typeface="Fira Sans"/>
              </a:rPr>
              <a:t>correlation</a:t>
            </a:r>
            <a:r>
              <a:rPr i="1" lang="en-US" sz="1600">
                <a:solidFill>
                  <a:srgbClr val="010101"/>
                </a:solidFill>
                <a:latin typeface="Fira Sans"/>
                <a:ea typeface="Fira Sans"/>
                <a:cs typeface="Fira Sans"/>
                <a:sym typeface="Fira Sans"/>
              </a:rPr>
              <a:t> between salesforce expenses and the total drug sales recorded.</a:t>
            </a:r>
            <a:endParaRPr i="1" sz="1500" u="none" cap="none" strike="noStrike">
              <a:solidFill>
                <a:srgbClr val="010101"/>
              </a:solidFill>
              <a:latin typeface="Fira Sans Medium"/>
              <a:ea typeface="Fira Sans Medium"/>
              <a:cs typeface="Fira Sans Medium"/>
              <a:sym typeface="Fira Sans Medium"/>
            </a:endParaRPr>
          </a:p>
        </p:txBody>
      </p:sp>
      <p:pic>
        <p:nvPicPr>
          <p:cNvPr id="384" name="Google Shape;384;p23"/>
          <p:cNvPicPr preferRelativeResize="0"/>
          <p:nvPr/>
        </p:nvPicPr>
        <p:blipFill rotWithShape="1">
          <a:blip r:embed="rId4">
            <a:alphaModFix/>
          </a:blip>
          <a:srcRect b="0" l="0" r="40126" t="0"/>
          <a:stretch/>
        </p:blipFill>
        <p:spPr>
          <a:xfrm>
            <a:off x="1082650" y="823100"/>
            <a:ext cx="9846200" cy="2192114"/>
          </a:xfrm>
          <a:prstGeom prst="rect">
            <a:avLst/>
          </a:prstGeom>
          <a:noFill/>
          <a:ln>
            <a:noFill/>
          </a:ln>
        </p:spPr>
      </p:pic>
      <p:pic>
        <p:nvPicPr>
          <p:cNvPr id="385" name="Google Shape;385;p23"/>
          <p:cNvPicPr preferRelativeResize="0"/>
          <p:nvPr/>
        </p:nvPicPr>
        <p:blipFill rotWithShape="1">
          <a:blip r:embed="rId4">
            <a:alphaModFix/>
          </a:blip>
          <a:srcRect b="0" l="60725" r="0" t="0"/>
          <a:stretch/>
        </p:blipFill>
        <p:spPr>
          <a:xfrm>
            <a:off x="2965704" y="3187350"/>
            <a:ext cx="6260593" cy="212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4"/>
          <p:cNvSpPr txBox="1"/>
          <p:nvPr>
            <p:ph type="title"/>
          </p:nvPr>
        </p:nvSpPr>
        <p:spPr>
          <a:xfrm>
            <a:off x="388093" y="94995"/>
            <a:ext cx="11235300" cy="728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Analyzing Salesforce Ratio: High Potential Accounts</a:t>
            </a:r>
            <a:endParaRPr/>
          </a:p>
        </p:txBody>
      </p:sp>
      <p:sp>
        <p:nvSpPr>
          <p:cNvPr id="392" name="Google Shape;392;p24"/>
          <p:cNvSpPr txBox="1"/>
          <p:nvPr/>
        </p:nvSpPr>
        <p:spPr>
          <a:xfrm>
            <a:off x="2035200" y="5492500"/>
            <a:ext cx="8121600" cy="5850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Calibri"/>
              <a:buNone/>
            </a:pPr>
            <a:r>
              <a:rPr lang="en-US" sz="1600">
                <a:solidFill>
                  <a:srgbClr val="010101"/>
                </a:solidFill>
                <a:latin typeface="Fira Sans"/>
                <a:ea typeface="Fira Sans"/>
                <a:cs typeface="Fira Sans"/>
                <a:sym typeface="Fira Sans"/>
              </a:rPr>
              <a:t>This trend is similar to what has been observed for all the accounts in the previous analysis of salesforce ratio for individual drugs.</a:t>
            </a:r>
            <a:endParaRPr i="1" sz="1500" u="none" cap="none" strike="noStrike">
              <a:solidFill>
                <a:srgbClr val="010101"/>
              </a:solidFill>
              <a:latin typeface="Fira Sans Medium"/>
              <a:ea typeface="Fira Sans Medium"/>
              <a:cs typeface="Fira Sans Medium"/>
              <a:sym typeface="Fira Sans Medium"/>
            </a:endParaRPr>
          </a:p>
        </p:txBody>
      </p:sp>
      <p:pic>
        <p:nvPicPr>
          <p:cNvPr id="393" name="Google Shape;393;p24"/>
          <p:cNvPicPr preferRelativeResize="0"/>
          <p:nvPr/>
        </p:nvPicPr>
        <p:blipFill>
          <a:blip r:embed="rId3">
            <a:alphaModFix/>
          </a:blip>
          <a:stretch>
            <a:fillRect/>
          </a:stretch>
        </p:blipFill>
        <p:spPr>
          <a:xfrm>
            <a:off x="62150" y="1807195"/>
            <a:ext cx="11887201" cy="31111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p:nvPr/>
        </p:nvSpPr>
        <p:spPr>
          <a:xfrm>
            <a:off x="2667600" y="4979925"/>
            <a:ext cx="6856800" cy="1215600"/>
          </a:xfrm>
          <a:prstGeom prst="roundRect">
            <a:avLst>
              <a:gd fmla="val 16667" name="adj"/>
            </a:avLst>
          </a:prstGeom>
          <a:solidFill>
            <a:srgbClr val="8DA9DB"/>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399" name="Google Shape;399;p25"/>
          <p:cNvSpPr txBox="1"/>
          <p:nvPr>
            <p:ph type="title"/>
          </p:nvPr>
        </p:nvSpPr>
        <p:spPr>
          <a:xfrm>
            <a:off x="201724" y="61580"/>
            <a:ext cx="11235300" cy="728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Profit Analysis Of Different Drugs</a:t>
            </a:r>
            <a:endParaRPr/>
          </a:p>
        </p:txBody>
      </p:sp>
      <p:sp>
        <p:nvSpPr>
          <p:cNvPr id="400" name="Google Shape;400;p25"/>
          <p:cNvSpPr/>
          <p:nvPr/>
        </p:nvSpPr>
        <p:spPr>
          <a:xfrm>
            <a:off x="3590225" y="1030625"/>
            <a:ext cx="4458300" cy="461700"/>
          </a:xfrm>
          <a:prstGeom prst="roundRect">
            <a:avLst>
              <a:gd fmla="val 15331" name="adj"/>
            </a:avLst>
          </a:prstGeom>
          <a:solidFill>
            <a:srgbClr val="323F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Fira Sans Medium"/>
              <a:buNone/>
            </a:pPr>
            <a:r>
              <a:rPr b="1" lang="en-US" sz="1200">
                <a:solidFill>
                  <a:srgbClr val="FFFFFF"/>
                </a:solidFill>
                <a:latin typeface="Fira Sans"/>
                <a:ea typeface="Fira Sans"/>
                <a:cs typeface="Fira Sans"/>
                <a:sym typeface="Fira Sans"/>
              </a:rPr>
              <a:t>Profit Percentage for Drugs in Different Countries</a:t>
            </a:r>
            <a:endParaRPr>
              <a:latin typeface="Fira Sans"/>
              <a:ea typeface="Fira Sans"/>
              <a:cs typeface="Fira Sans"/>
              <a:sym typeface="Fira Sans"/>
            </a:endParaRPr>
          </a:p>
        </p:txBody>
      </p:sp>
      <p:sp>
        <p:nvSpPr>
          <p:cNvPr id="401" name="Google Shape;401;p25"/>
          <p:cNvSpPr txBox="1"/>
          <p:nvPr/>
        </p:nvSpPr>
        <p:spPr>
          <a:xfrm>
            <a:off x="2752050" y="4979924"/>
            <a:ext cx="6717600" cy="1369800"/>
          </a:xfrm>
          <a:prstGeom prst="rect">
            <a:avLst/>
          </a:prstGeom>
          <a:noFill/>
          <a:ln>
            <a:noFill/>
          </a:ln>
        </p:spPr>
        <p:txBody>
          <a:bodyPr anchorCtr="0" anchor="t" bIns="45700" lIns="91425" spcFirstLastPara="1" rIns="91425" wrap="square" tIns="45700">
            <a:spAutoFit/>
          </a:bodyPr>
          <a:lstStyle/>
          <a:p>
            <a:pPr indent="-184150" lvl="0" marL="171450" marR="0" rtl="0" algn="l">
              <a:lnSpc>
                <a:spcPct val="100000"/>
              </a:lnSpc>
              <a:spcBef>
                <a:spcPts val="0"/>
              </a:spcBef>
              <a:spcAft>
                <a:spcPts val="0"/>
              </a:spcAft>
              <a:buClr>
                <a:schemeClr val="dk1"/>
              </a:buClr>
              <a:buSzPts val="1400"/>
              <a:buFont typeface="Fira Sans"/>
              <a:buChar char="•"/>
            </a:pPr>
            <a:r>
              <a:rPr lang="en-US">
                <a:solidFill>
                  <a:schemeClr val="dk1"/>
                </a:solidFill>
                <a:latin typeface="Fira Sans"/>
                <a:ea typeface="Fira Sans"/>
                <a:cs typeface="Fira Sans"/>
                <a:sym typeface="Fira Sans"/>
              </a:rPr>
              <a:t>Drug-1 and Drug-2 yield similar profits across all countries. </a:t>
            </a:r>
            <a:endParaRPr>
              <a:solidFill>
                <a:schemeClr val="dk1"/>
              </a:solidFill>
              <a:latin typeface="Fira Sans"/>
              <a:ea typeface="Fira Sans"/>
              <a:cs typeface="Fira Sans"/>
              <a:sym typeface="Fira Sans"/>
            </a:endParaRPr>
          </a:p>
          <a:p>
            <a:pPr indent="-184150" lvl="0" marL="171450" marR="0" rtl="0" algn="l">
              <a:lnSpc>
                <a:spcPct val="100000"/>
              </a:lnSpc>
              <a:spcBef>
                <a:spcPts val="0"/>
              </a:spcBef>
              <a:spcAft>
                <a:spcPts val="0"/>
              </a:spcAft>
              <a:buClr>
                <a:schemeClr val="dk1"/>
              </a:buClr>
              <a:buSzPts val="1400"/>
              <a:buFont typeface="Fira Sans"/>
              <a:buChar char="•"/>
            </a:pPr>
            <a:r>
              <a:rPr lang="en-US">
                <a:solidFill>
                  <a:schemeClr val="dk1"/>
                </a:solidFill>
                <a:latin typeface="Fira Sans"/>
                <a:ea typeface="Fira Sans"/>
                <a:cs typeface="Fira Sans"/>
                <a:sym typeface="Fira Sans"/>
              </a:rPr>
              <a:t>However, there are high profits for Drug-3 during launch- which dips highly in the subsequent years.</a:t>
            </a:r>
            <a:endParaRPr sz="1800">
              <a:solidFill>
                <a:schemeClr val="dk1"/>
              </a:solidFill>
              <a:latin typeface="Fira Sans"/>
              <a:ea typeface="Fira Sans"/>
              <a:cs typeface="Fira Sans"/>
              <a:sym typeface="Fira Sans"/>
            </a:endParaRPr>
          </a:p>
          <a:p>
            <a:pPr indent="-184150" lvl="0" marL="171450" marR="0" rtl="0" algn="l">
              <a:lnSpc>
                <a:spcPct val="100000"/>
              </a:lnSpc>
              <a:spcBef>
                <a:spcPts val="0"/>
              </a:spcBef>
              <a:spcAft>
                <a:spcPts val="0"/>
              </a:spcAft>
              <a:buClr>
                <a:schemeClr val="dk1"/>
              </a:buClr>
              <a:buSzPts val="1400"/>
              <a:buFont typeface="Fira Sans"/>
              <a:buChar char="•"/>
            </a:pPr>
            <a:r>
              <a:rPr lang="en-US">
                <a:solidFill>
                  <a:schemeClr val="dk1"/>
                </a:solidFill>
                <a:latin typeface="Fira Sans"/>
                <a:ea typeface="Fira Sans"/>
                <a:cs typeface="Fira Sans"/>
                <a:sym typeface="Fira Sans"/>
              </a:rPr>
              <a:t>Interestingly, Drug-1 and Drug-2 have not taken any significant hit in it Profit% after the release of Drug-3 in 2014.</a:t>
            </a:r>
            <a:endParaRPr sz="13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chemeClr val="dk1"/>
              </a:buClr>
              <a:buSzPts val="1100"/>
              <a:buFont typeface="Calibri"/>
              <a:buNone/>
            </a:pPr>
            <a:r>
              <a:t/>
            </a:r>
            <a:endParaRPr sz="1300" u="none" cap="none" strike="noStrike">
              <a:solidFill>
                <a:schemeClr val="dk1"/>
              </a:solidFill>
              <a:latin typeface="Fira Sans"/>
              <a:ea typeface="Fira Sans"/>
              <a:cs typeface="Fira Sans"/>
              <a:sym typeface="Fira Sans"/>
            </a:endParaRPr>
          </a:p>
        </p:txBody>
      </p:sp>
      <p:pic>
        <p:nvPicPr>
          <p:cNvPr id="402" name="Google Shape;402;p25"/>
          <p:cNvPicPr preferRelativeResize="0"/>
          <p:nvPr/>
        </p:nvPicPr>
        <p:blipFill>
          <a:blip r:embed="rId3">
            <a:alphaModFix/>
          </a:blip>
          <a:stretch>
            <a:fillRect/>
          </a:stretch>
        </p:blipFill>
        <p:spPr>
          <a:xfrm>
            <a:off x="152400" y="1576575"/>
            <a:ext cx="11898926" cy="3119975"/>
          </a:xfrm>
          <a:prstGeom prst="rect">
            <a:avLst/>
          </a:prstGeom>
          <a:noFill/>
          <a:ln>
            <a:noFill/>
          </a:ln>
        </p:spPr>
      </p:pic>
      <p:sp>
        <p:nvSpPr>
          <p:cNvPr id="403" name="Google Shape;403;p25"/>
          <p:cNvSpPr txBox="1"/>
          <p:nvPr/>
        </p:nvSpPr>
        <p:spPr>
          <a:xfrm>
            <a:off x="554700" y="5055875"/>
            <a:ext cx="14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7" name="Shape 407"/>
        <p:cNvGrpSpPr/>
        <p:nvPr/>
      </p:nvGrpSpPr>
      <p:grpSpPr>
        <a:xfrm>
          <a:off x="0" y="0"/>
          <a:ext cx="0" cy="0"/>
          <a:chOff x="0" y="0"/>
          <a:chExt cx="0" cy="0"/>
        </a:xfrm>
      </p:grpSpPr>
      <p:sp>
        <p:nvSpPr>
          <p:cNvPr id="408" name="Google Shape;408;p26"/>
          <p:cNvSpPr txBox="1"/>
          <p:nvPr>
            <p:ph type="ctrTitle"/>
          </p:nvPr>
        </p:nvSpPr>
        <p:spPr>
          <a:xfrm>
            <a:off x="1173297" y="1137252"/>
            <a:ext cx="9845400" cy="3204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br>
              <a:rPr lang="en-US" sz="5300"/>
            </a:br>
            <a:r>
              <a:rPr lang="en-US" sz="5300">
                <a:solidFill>
                  <a:srgbClr val="FFD966"/>
                </a:solidFill>
                <a:latin typeface="Fira Sans Medium"/>
                <a:ea typeface="Fira Sans Medium"/>
                <a:cs typeface="Fira Sans Medium"/>
                <a:sym typeface="Fira Sans Medium"/>
              </a:rPr>
              <a:t>Solution Approach</a:t>
            </a:r>
            <a:r>
              <a:rPr lang="en-US" sz="5300">
                <a:solidFill>
                  <a:srgbClr val="FFD966"/>
                </a:solidFill>
                <a:latin typeface="Fira Sans Medium"/>
                <a:ea typeface="Fira Sans Medium"/>
                <a:cs typeface="Fira Sans Medium"/>
                <a:sym typeface="Fira Sans Medium"/>
              </a:rPr>
              <a:t> </a:t>
            </a:r>
            <a:br>
              <a:rPr lang="en-US" sz="5300">
                <a:solidFill>
                  <a:schemeClr val="accent2"/>
                </a:solidFill>
                <a:latin typeface="Fira Sans Medium"/>
                <a:ea typeface="Fira Sans Medium"/>
                <a:cs typeface="Fira Sans Medium"/>
                <a:sym typeface="Fira Sans Medium"/>
              </a:rPr>
            </a:br>
            <a:endParaRPr sz="5300">
              <a:solidFill>
                <a:schemeClr val="lt1"/>
              </a:solidFill>
              <a:latin typeface="Fira Sans Medium"/>
              <a:ea typeface="Fira Sans Medium"/>
              <a:cs typeface="Fira Sans Medium"/>
              <a:sym typeface="Fira Sans Medium"/>
            </a:endParaRPr>
          </a:p>
        </p:txBody>
      </p:sp>
      <p:sp>
        <p:nvSpPr>
          <p:cNvPr id="409" name="Google Shape;409;p26"/>
          <p:cNvSpPr/>
          <p:nvPr/>
        </p:nvSpPr>
        <p:spPr>
          <a:xfrm>
            <a:off x="477979" y="625683"/>
            <a:ext cx="704100" cy="146400"/>
          </a:xfrm>
          <a:prstGeom prst="rect">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7"/>
          <p:cNvSpPr txBox="1"/>
          <p:nvPr>
            <p:ph type="title"/>
          </p:nvPr>
        </p:nvSpPr>
        <p:spPr>
          <a:xfrm>
            <a:off x="293800" y="119575"/>
            <a:ext cx="10515600" cy="98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 Engineering</a:t>
            </a:r>
            <a:endParaRPr/>
          </a:p>
        </p:txBody>
      </p:sp>
      <p:sp>
        <p:nvSpPr>
          <p:cNvPr id="415" name="Google Shape;415;p27"/>
          <p:cNvSpPr/>
          <p:nvPr/>
        </p:nvSpPr>
        <p:spPr>
          <a:xfrm>
            <a:off x="9746126" y="1943008"/>
            <a:ext cx="2060927" cy="1606425"/>
          </a:xfrm>
          <a:prstGeom prst="chevron">
            <a:avLst>
              <a:gd fmla="val 20758" name="adj"/>
            </a:avLst>
          </a:prstGeom>
          <a:solidFill>
            <a:srgbClr val="8DA9D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txBox="1"/>
          <p:nvPr/>
        </p:nvSpPr>
        <p:spPr>
          <a:xfrm rot="-5400000">
            <a:off x="9973376" y="2049211"/>
            <a:ext cx="1606425" cy="1394004"/>
          </a:xfrm>
          <a:prstGeom prst="rect">
            <a:avLst/>
          </a:prstGeom>
          <a:noFill/>
          <a:ln>
            <a:noFill/>
          </a:ln>
        </p:spPr>
        <p:txBody>
          <a:bodyPr anchorCtr="0" anchor="t" bIns="45700" lIns="210300" spcFirstLastPara="1" rIns="91425" wrap="square" tIns="45700">
            <a:noAutofit/>
          </a:bodyPr>
          <a:lstStyle/>
          <a:p>
            <a:pPr indent="0" lvl="0" marL="0" marR="0" rtl="0" algn="ctr">
              <a:lnSpc>
                <a:spcPct val="100000"/>
              </a:lnSpc>
              <a:spcBef>
                <a:spcPts val="0"/>
              </a:spcBef>
              <a:spcAft>
                <a:spcPts val="0"/>
              </a:spcAft>
              <a:buClr>
                <a:schemeClr val="lt1"/>
              </a:buClr>
              <a:buSzPts val="1000"/>
              <a:buFont typeface="Calibri"/>
              <a:buNone/>
            </a:pPr>
            <a:r>
              <a:t/>
            </a:r>
            <a:endParaRPr b="0" i="0" sz="1000" u="none" cap="none" strike="noStrike">
              <a:solidFill>
                <a:schemeClr val="dk1"/>
              </a:solidFill>
              <a:latin typeface="Fira Sans Medium"/>
              <a:ea typeface="Fira Sans Medium"/>
              <a:cs typeface="Fira Sans Medium"/>
              <a:sym typeface="Fira Sans Medium"/>
            </a:endParaRPr>
          </a:p>
        </p:txBody>
      </p:sp>
      <p:sp>
        <p:nvSpPr>
          <p:cNvPr id="417" name="Google Shape;417;p27"/>
          <p:cNvSpPr/>
          <p:nvPr/>
        </p:nvSpPr>
        <p:spPr>
          <a:xfrm>
            <a:off x="7675122" y="1962117"/>
            <a:ext cx="2244075" cy="1587316"/>
          </a:xfrm>
          <a:prstGeom prst="chevron">
            <a:avLst>
              <a:gd fmla="val 20758" name="adj"/>
            </a:avLst>
          </a:prstGeom>
          <a:solidFill>
            <a:srgbClr val="F2F2F2"/>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txBox="1"/>
          <p:nvPr/>
        </p:nvSpPr>
        <p:spPr>
          <a:xfrm rot="-5400000">
            <a:off x="8003480" y="1963216"/>
            <a:ext cx="1587316" cy="1585085"/>
          </a:xfrm>
          <a:prstGeom prst="rect">
            <a:avLst/>
          </a:prstGeom>
          <a:noFill/>
          <a:ln>
            <a:noFill/>
          </a:ln>
        </p:spPr>
        <p:txBody>
          <a:bodyPr anchorCtr="0" anchor="t" bIns="45700" lIns="210300" spcFirstLastPara="1" rIns="91425" wrap="square" tIns="45700">
            <a:noAutofit/>
          </a:bodyPr>
          <a:lstStyle/>
          <a:p>
            <a:pPr indent="0" lvl="0" marL="0" marR="0" rtl="0" algn="ctr">
              <a:lnSpc>
                <a:spcPct val="100000"/>
              </a:lnSpc>
              <a:spcBef>
                <a:spcPts val="0"/>
              </a:spcBef>
              <a:spcAft>
                <a:spcPts val="0"/>
              </a:spcAft>
              <a:buClr>
                <a:schemeClr val="lt1"/>
              </a:buClr>
              <a:buSzPts val="1000"/>
              <a:buFont typeface="Calibri"/>
              <a:buNone/>
            </a:pPr>
            <a:r>
              <a:t/>
            </a:r>
            <a:endParaRPr b="0" i="0" sz="1000" u="none" cap="none" strike="noStrike">
              <a:solidFill>
                <a:srgbClr val="FFFFFF"/>
              </a:solidFill>
              <a:latin typeface="Fira Sans Medium"/>
              <a:ea typeface="Fira Sans Medium"/>
              <a:cs typeface="Fira Sans Medium"/>
              <a:sym typeface="Fira Sans Medium"/>
            </a:endParaRPr>
          </a:p>
        </p:txBody>
      </p:sp>
      <p:sp>
        <p:nvSpPr>
          <p:cNvPr id="419" name="Google Shape;419;p27"/>
          <p:cNvSpPr/>
          <p:nvPr/>
        </p:nvSpPr>
        <p:spPr>
          <a:xfrm>
            <a:off x="5770006" y="1986105"/>
            <a:ext cx="2060933" cy="1549140"/>
          </a:xfrm>
          <a:prstGeom prst="homePlate">
            <a:avLst>
              <a:gd fmla="val 22102" name="adj"/>
            </a:avLst>
          </a:prstGeom>
          <a:solidFill>
            <a:srgbClr val="8DA9D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txBox="1"/>
          <p:nvPr/>
        </p:nvSpPr>
        <p:spPr>
          <a:xfrm rot="-5400000">
            <a:off x="5940299" y="1815801"/>
            <a:ext cx="1549140" cy="1889738"/>
          </a:xfrm>
          <a:prstGeom prst="rect">
            <a:avLst/>
          </a:prstGeom>
          <a:noFill/>
          <a:ln>
            <a:noFill/>
          </a:ln>
        </p:spPr>
        <p:txBody>
          <a:bodyPr anchorCtr="0" anchor="ctr" bIns="45700" lIns="182875" spcFirstLastPara="1" rIns="91425" wrap="square" tIns="45700">
            <a:noAutofit/>
          </a:bodyPr>
          <a:lstStyle/>
          <a:p>
            <a:pPr indent="0" lvl="0" marL="0" marR="0" rtl="0" algn="l">
              <a:lnSpc>
                <a:spcPct val="100000"/>
              </a:lnSpc>
              <a:spcBef>
                <a:spcPts val="0"/>
              </a:spcBef>
              <a:spcAft>
                <a:spcPts val="0"/>
              </a:spcAft>
              <a:buClr>
                <a:schemeClr val="lt1"/>
              </a:buClr>
              <a:buSzPts val="1000"/>
              <a:buFont typeface="Calibri"/>
              <a:buNone/>
            </a:pPr>
            <a:r>
              <a:t/>
            </a:r>
            <a:endParaRPr b="0" i="0" sz="1000" u="none" cap="none" strike="noStrike">
              <a:solidFill>
                <a:schemeClr val="dk1"/>
              </a:solidFill>
              <a:latin typeface="Fira Sans Medium"/>
              <a:ea typeface="Fira Sans Medium"/>
              <a:cs typeface="Fira Sans Medium"/>
              <a:sym typeface="Fira Sans Medium"/>
            </a:endParaRPr>
          </a:p>
        </p:txBody>
      </p:sp>
      <p:grpSp>
        <p:nvGrpSpPr>
          <p:cNvPr id="421" name="Google Shape;421;p27"/>
          <p:cNvGrpSpPr/>
          <p:nvPr/>
        </p:nvGrpSpPr>
        <p:grpSpPr>
          <a:xfrm>
            <a:off x="477059" y="2604921"/>
            <a:ext cx="2509864" cy="3053825"/>
            <a:chOff x="2889102" y="1569750"/>
            <a:chExt cx="1884848" cy="2293350"/>
          </a:xfrm>
        </p:grpSpPr>
        <p:sp>
          <p:nvSpPr>
            <p:cNvPr id="422" name="Google Shape;422;p27"/>
            <p:cNvSpPr/>
            <p:nvPr/>
          </p:nvSpPr>
          <p:spPr>
            <a:xfrm>
              <a:off x="3628275" y="1569750"/>
              <a:ext cx="809975" cy="441800"/>
            </a:xfrm>
            <a:custGeom>
              <a:rect b="b" l="l" r="r" t="t"/>
              <a:pathLst>
                <a:path extrusionOk="0" h="17672" w="32399">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3" name="Google Shape;423;p27"/>
            <p:cNvSpPr/>
            <p:nvPr/>
          </p:nvSpPr>
          <p:spPr>
            <a:xfrm>
              <a:off x="2889102" y="2025800"/>
              <a:ext cx="1317973" cy="1269125"/>
            </a:xfrm>
            <a:custGeom>
              <a:rect b="b" l="l" r="r" t="t"/>
              <a:pathLst>
                <a:path extrusionOk="0" h="46301" w="46302">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4" name="Google Shape;424;p27"/>
            <p:cNvSpPr/>
            <p:nvPr/>
          </p:nvSpPr>
          <p:spPr>
            <a:xfrm>
              <a:off x="2963519" y="2123950"/>
              <a:ext cx="1169880" cy="1072345"/>
            </a:xfrm>
            <a:custGeom>
              <a:rect b="b" l="l" r="r" t="t"/>
              <a:pathLst>
                <a:path extrusionOk="0" h="40047" w="4399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25" name="Google Shape;425;p27"/>
            <p:cNvSpPr/>
            <p:nvPr/>
          </p:nvSpPr>
          <p:spPr>
            <a:xfrm>
              <a:off x="4361425" y="2372550"/>
              <a:ext cx="47525" cy="47525"/>
            </a:xfrm>
            <a:custGeom>
              <a:rect b="b" l="l" r="r" t="t"/>
              <a:pathLst>
                <a:path extrusionOk="0" h="1901" w="1901">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6" name="Google Shape;426;p27"/>
            <p:cNvSpPr/>
            <p:nvPr/>
          </p:nvSpPr>
          <p:spPr>
            <a:xfrm>
              <a:off x="4247425" y="2319500"/>
              <a:ext cx="213775" cy="213800"/>
            </a:xfrm>
            <a:custGeom>
              <a:rect b="b" l="l" r="r" t="t"/>
              <a:pathLst>
                <a:path extrusionOk="0" h="8552" w="8551">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7" name="Google Shape;427;p27"/>
            <p:cNvSpPr/>
            <p:nvPr/>
          </p:nvSpPr>
          <p:spPr>
            <a:xfrm>
              <a:off x="4241875" y="2497625"/>
              <a:ext cx="41975" cy="42000"/>
            </a:xfrm>
            <a:custGeom>
              <a:rect b="b" l="l" r="r" t="t"/>
              <a:pathLst>
                <a:path extrusionOk="0" h="1680" w="1679">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8" name="Google Shape;428;p27"/>
            <p:cNvSpPr/>
            <p:nvPr/>
          </p:nvSpPr>
          <p:spPr>
            <a:xfrm>
              <a:off x="4237925" y="2484975"/>
              <a:ext cx="33275" cy="32475"/>
            </a:xfrm>
            <a:custGeom>
              <a:rect b="b" l="l" r="r" t="t"/>
              <a:pathLst>
                <a:path extrusionOk="0" h="1299" w="1331">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9" name="Google Shape;429;p27"/>
            <p:cNvSpPr/>
            <p:nvPr/>
          </p:nvSpPr>
          <p:spPr>
            <a:xfrm>
              <a:off x="4264050" y="2510300"/>
              <a:ext cx="32475" cy="32500"/>
            </a:xfrm>
            <a:custGeom>
              <a:rect b="b" l="l" r="r" t="t"/>
              <a:pathLst>
                <a:path extrusionOk="0" h="1300" w="1299">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0" name="Google Shape;430;p27"/>
            <p:cNvSpPr/>
            <p:nvPr/>
          </p:nvSpPr>
          <p:spPr>
            <a:xfrm>
              <a:off x="4222875" y="2990100"/>
              <a:ext cx="40400" cy="15050"/>
            </a:xfrm>
            <a:custGeom>
              <a:rect b="b" l="l" r="r" t="t"/>
              <a:pathLst>
                <a:path extrusionOk="0" h="602" w="1616">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1" name="Google Shape;431;p27"/>
            <p:cNvSpPr/>
            <p:nvPr/>
          </p:nvSpPr>
          <p:spPr>
            <a:xfrm>
              <a:off x="4224450" y="2945925"/>
              <a:ext cx="38025" cy="26775"/>
            </a:xfrm>
            <a:custGeom>
              <a:rect b="b" l="l" r="r" t="t"/>
              <a:pathLst>
                <a:path extrusionOk="0" h="1071" w="1521">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2" name="Google Shape;432;p27"/>
            <p:cNvSpPr/>
            <p:nvPr/>
          </p:nvSpPr>
          <p:spPr>
            <a:xfrm>
              <a:off x="4233175" y="3020350"/>
              <a:ext cx="38025" cy="26775"/>
            </a:xfrm>
            <a:custGeom>
              <a:rect b="b" l="l" r="r" t="t"/>
              <a:pathLst>
                <a:path extrusionOk="0" h="1071" w="1521">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3" name="Google Shape;433;p27"/>
            <p:cNvSpPr/>
            <p:nvPr/>
          </p:nvSpPr>
          <p:spPr>
            <a:xfrm>
              <a:off x="4436650" y="2990100"/>
              <a:ext cx="40400" cy="15050"/>
            </a:xfrm>
            <a:custGeom>
              <a:rect b="b" l="l" r="r" t="t"/>
              <a:pathLst>
                <a:path extrusionOk="0" h="602" w="1616">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4" name="Google Shape;434;p27"/>
            <p:cNvSpPr/>
            <p:nvPr/>
          </p:nvSpPr>
          <p:spPr>
            <a:xfrm>
              <a:off x="4437425" y="2945925"/>
              <a:ext cx="38025" cy="26775"/>
            </a:xfrm>
            <a:custGeom>
              <a:rect b="b" l="l" r="r" t="t"/>
              <a:pathLst>
                <a:path extrusionOk="0" h="1071" w="1521">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5" name="Google Shape;435;p27"/>
            <p:cNvSpPr/>
            <p:nvPr/>
          </p:nvSpPr>
          <p:spPr>
            <a:xfrm>
              <a:off x="4428725" y="3020350"/>
              <a:ext cx="38025" cy="26775"/>
            </a:xfrm>
            <a:custGeom>
              <a:rect b="b" l="l" r="r" t="t"/>
              <a:pathLst>
                <a:path extrusionOk="0" h="1071" w="1521">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6" name="Google Shape;436;p27"/>
            <p:cNvSpPr/>
            <p:nvPr/>
          </p:nvSpPr>
          <p:spPr>
            <a:xfrm>
              <a:off x="4317100" y="3095400"/>
              <a:ext cx="67300" cy="12675"/>
            </a:xfrm>
            <a:custGeom>
              <a:rect b="b" l="l" r="r" t="t"/>
              <a:pathLst>
                <a:path extrusionOk="0" h="507" w="2692">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7" name="Google Shape;437;p27"/>
            <p:cNvSpPr/>
            <p:nvPr/>
          </p:nvSpPr>
          <p:spPr>
            <a:xfrm>
              <a:off x="4328175" y="3116775"/>
              <a:ext cx="46725" cy="12675"/>
            </a:xfrm>
            <a:custGeom>
              <a:rect b="b" l="l" r="r" t="t"/>
              <a:pathLst>
                <a:path extrusionOk="0" h="507" w="1869">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8" name="Google Shape;438;p27"/>
            <p:cNvSpPr/>
            <p:nvPr/>
          </p:nvSpPr>
          <p:spPr>
            <a:xfrm>
              <a:off x="4272750" y="2907750"/>
              <a:ext cx="156000" cy="182125"/>
            </a:xfrm>
            <a:custGeom>
              <a:rect b="b" l="l" r="r" t="t"/>
              <a:pathLst>
                <a:path extrusionOk="0" h="7285" w="624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9" name="Google Shape;439;p27"/>
            <p:cNvSpPr/>
            <p:nvPr/>
          </p:nvSpPr>
          <p:spPr>
            <a:xfrm>
              <a:off x="4290175" y="2941150"/>
              <a:ext cx="42775" cy="73500"/>
            </a:xfrm>
            <a:custGeom>
              <a:rect b="b" l="l" r="r" t="t"/>
              <a:pathLst>
                <a:path extrusionOk="0" h="2940" w="1711">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0" name="Google Shape;440;p27"/>
            <p:cNvSpPr/>
            <p:nvPr/>
          </p:nvSpPr>
          <p:spPr>
            <a:xfrm>
              <a:off x="3633025" y="3284600"/>
              <a:ext cx="25" cy="467150"/>
            </a:xfrm>
            <a:custGeom>
              <a:rect b="b" l="l" r="r" t="t"/>
              <a:pathLst>
                <a:path extrusionOk="0" fill="none" h="18686" w="1">
                  <a:moveTo>
                    <a:pt x="1" y="18686"/>
                  </a:moveTo>
                  <a:lnTo>
                    <a:pt x="1"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1" name="Google Shape;441;p27"/>
            <p:cNvSpPr/>
            <p:nvPr/>
          </p:nvSpPr>
          <p:spPr>
            <a:xfrm>
              <a:off x="3633025" y="1694050"/>
              <a:ext cx="25" cy="467125"/>
            </a:xfrm>
            <a:custGeom>
              <a:rect b="b" l="l" r="r" t="t"/>
              <a:pathLst>
                <a:path extrusionOk="0" fill="none" h="18685" w="1">
                  <a:moveTo>
                    <a:pt x="1" y="18685"/>
                  </a:moveTo>
                  <a:lnTo>
                    <a:pt x="1"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2" name="Google Shape;442;p27"/>
            <p:cNvSpPr/>
            <p:nvPr/>
          </p:nvSpPr>
          <p:spPr>
            <a:xfrm>
              <a:off x="4025725" y="2005975"/>
              <a:ext cx="311975" cy="311975"/>
            </a:xfrm>
            <a:custGeom>
              <a:rect b="b" l="l" r="r" t="t"/>
              <a:pathLst>
                <a:path extrusionOk="0" fill="none" h="12479" w="12479">
                  <a:moveTo>
                    <a:pt x="1" y="12478"/>
                  </a:moveTo>
                  <a:lnTo>
                    <a:pt x="12478"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3" name="Google Shape;443;p27"/>
            <p:cNvSpPr/>
            <p:nvPr/>
          </p:nvSpPr>
          <p:spPr>
            <a:xfrm>
              <a:off x="4021775" y="3109650"/>
              <a:ext cx="311975" cy="311950"/>
            </a:xfrm>
            <a:custGeom>
              <a:rect b="b" l="l" r="r" t="t"/>
              <a:pathLst>
                <a:path extrusionOk="0" fill="none" h="12478" w="12479">
                  <a:moveTo>
                    <a:pt x="12478" y="12478"/>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4" name="Google Shape;444;p27"/>
            <p:cNvSpPr/>
            <p:nvPr/>
          </p:nvSpPr>
          <p:spPr>
            <a:xfrm>
              <a:off x="4332925" y="2716150"/>
              <a:ext cx="441025" cy="809950"/>
            </a:xfrm>
            <a:custGeom>
              <a:rect b="b" l="l" r="r" t="t"/>
              <a:pathLst>
                <a:path extrusionOk="0" h="32398" w="17641">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5" name="Google Shape;445;p27"/>
            <p:cNvSpPr/>
            <p:nvPr/>
          </p:nvSpPr>
          <p:spPr>
            <a:xfrm>
              <a:off x="4332125" y="1906225"/>
              <a:ext cx="441825" cy="809950"/>
            </a:xfrm>
            <a:custGeom>
              <a:rect b="b" l="l" r="r" t="t"/>
              <a:pathLst>
                <a:path extrusionOk="0" h="32398" w="17673">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6" name="Google Shape;446;p27"/>
            <p:cNvSpPr/>
            <p:nvPr/>
          </p:nvSpPr>
          <p:spPr>
            <a:xfrm>
              <a:off x="3628275" y="3421275"/>
              <a:ext cx="809975" cy="441825"/>
            </a:xfrm>
            <a:custGeom>
              <a:rect b="b" l="l" r="r" t="t"/>
              <a:pathLst>
                <a:path extrusionOk="0" h="17673" w="32399">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47" name="Google Shape;447;p27"/>
          <p:cNvSpPr txBox="1"/>
          <p:nvPr/>
        </p:nvSpPr>
        <p:spPr>
          <a:xfrm>
            <a:off x="918027" y="3636050"/>
            <a:ext cx="1046700" cy="7389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a:solidFill>
                  <a:schemeClr val="dk1"/>
                </a:solidFill>
                <a:latin typeface="Fira Sans Medium"/>
                <a:ea typeface="Fira Sans Medium"/>
                <a:cs typeface="Fira Sans Medium"/>
                <a:sym typeface="Fira Sans Medium"/>
              </a:rPr>
              <a:t>Features Added To Data</a:t>
            </a:r>
            <a:endParaRPr sz="1400">
              <a:solidFill>
                <a:schemeClr val="dk1"/>
              </a:solidFill>
              <a:latin typeface="Fira Sans Medium"/>
              <a:ea typeface="Fira Sans Medium"/>
              <a:cs typeface="Fira Sans Medium"/>
              <a:sym typeface="Fira Sans Medium"/>
            </a:endParaRPr>
          </a:p>
        </p:txBody>
      </p:sp>
      <p:cxnSp>
        <p:nvCxnSpPr>
          <p:cNvPr id="448" name="Google Shape;448;p27"/>
          <p:cNvCxnSpPr/>
          <p:nvPr/>
        </p:nvCxnSpPr>
        <p:spPr>
          <a:xfrm flipH="1" rot="10800000">
            <a:off x="1763374" y="2519555"/>
            <a:ext cx="530100" cy="801900"/>
          </a:xfrm>
          <a:prstGeom prst="straightConnector1">
            <a:avLst/>
          </a:prstGeom>
          <a:noFill/>
          <a:ln cap="flat" cmpd="sng" w="9525">
            <a:solidFill>
              <a:schemeClr val="dk1"/>
            </a:solidFill>
            <a:prstDash val="solid"/>
            <a:miter lim="800000"/>
            <a:headEnd len="sm" w="sm" type="none"/>
            <a:tailEnd len="med" w="med" type="triangle"/>
          </a:ln>
        </p:spPr>
      </p:cxnSp>
      <p:cxnSp>
        <p:nvCxnSpPr>
          <p:cNvPr id="449" name="Google Shape;449;p27"/>
          <p:cNvCxnSpPr/>
          <p:nvPr/>
        </p:nvCxnSpPr>
        <p:spPr>
          <a:xfrm>
            <a:off x="2424632" y="4131379"/>
            <a:ext cx="7527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50" name="Google Shape;450;p27"/>
          <p:cNvCxnSpPr/>
          <p:nvPr/>
        </p:nvCxnSpPr>
        <p:spPr>
          <a:xfrm>
            <a:off x="1709055" y="4841955"/>
            <a:ext cx="643500" cy="904800"/>
          </a:xfrm>
          <a:prstGeom prst="straightConnector1">
            <a:avLst/>
          </a:prstGeom>
          <a:noFill/>
          <a:ln cap="flat" cmpd="sng" w="9525">
            <a:solidFill>
              <a:schemeClr val="dk1"/>
            </a:solidFill>
            <a:prstDash val="solid"/>
            <a:miter lim="800000"/>
            <a:headEnd len="sm" w="sm" type="none"/>
            <a:tailEnd len="med" w="med" type="triangle"/>
          </a:ln>
        </p:spPr>
      </p:cxnSp>
      <p:sp>
        <p:nvSpPr>
          <p:cNvPr id="451" name="Google Shape;451;p27"/>
          <p:cNvSpPr txBox="1"/>
          <p:nvPr/>
        </p:nvSpPr>
        <p:spPr>
          <a:xfrm>
            <a:off x="1574398" y="1676563"/>
            <a:ext cx="2736300" cy="8310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200">
                <a:solidFill>
                  <a:schemeClr val="dk1"/>
                </a:solidFill>
                <a:latin typeface="Fira Sans Medium"/>
                <a:ea typeface="Fira Sans Medium"/>
                <a:cs typeface="Fira Sans Medium"/>
                <a:sym typeface="Fira Sans Medium"/>
              </a:rPr>
              <a:t>Values of Total Expenses, Salesforce and Digital Expense calculated at prior time steps. </a:t>
            </a:r>
            <a:r>
              <a:rPr lang="en-US" sz="1200">
                <a:solidFill>
                  <a:schemeClr val="dk1"/>
                </a:solidFill>
                <a:latin typeface="Fira Sans Medium"/>
                <a:ea typeface="Fira Sans Medium"/>
                <a:cs typeface="Fira Sans Medium"/>
                <a:sym typeface="Fira Sans Medium"/>
              </a:rPr>
              <a:t>Time Steps taken: 1,2,3,6 and 12 months. </a:t>
            </a:r>
            <a:endParaRPr sz="1200">
              <a:solidFill>
                <a:schemeClr val="dk1"/>
              </a:solidFill>
              <a:latin typeface="Fira Sans Medium"/>
              <a:ea typeface="Fira Sans Medium"/>
              <a:cs typeface="Fira Sans Medium"/>
              <a:sym typeface="Fira Sans Medium"/>
            </a:endParaRPr>
          </a:p>
        </p:txBody>
      </p:sp>
      <p:sp>
        <p:nvSpPr>
          <p:cNvPr id="452" name="Google Shape;452;p27"/>
          <p:cNvSpPr txBox="1"/>
          <p:nvPr/>
        </p:nvSpPr>
        <p:spPr>
          <a:xfrm>
            <a:off x="2330807" y="5789229"/>
            <a:ext cx="2217300" cy="8310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200">
                <a:solidFill>
                  <a:schemeClr val="dk1"/>
                </a:solidFill>
                <a:latin typeface="Fira Sans Medium"/>
                <a:ea typeface="Fira Sans Medium"/>
                <a:cs typeface="Fira Sans Medium"/>
                <a:sym typeface="Fira Sans Medium"/>
              </a:rPr>
              <a:t>Rolling Method deployed to derive the moving averages for all expenses. Rolling WIndow : 3 months. </a:t>
            </a:r>
            <a:endParaRPr sz="1200">
              <a:solidFill>
                <a:schemeClr val="dk1"/>
              </a:solidFill>
              <a:latin typeface="Fira Sans Medium"/>
              <a:ea typeface="Fira Sans Medium"/>
              <a:cs typeface="Fira Sans Medium"/>
              <a:sym typeface="Fira Sans Medium"/>
            </a:endParaRPr>
          </a:p>
        </p:txBody>
      </p:sp>
      <p:sp>
        <p:nvSpPr>
          <p:cNvPr id="453" name="Google Shape;453;p27"/>
          <p:cNvSpPr txBox="1"/>
          <p:nvPr/>
        </p:nvSpPr>
        <p:spPr>
          <a:xfrm>
            <a:off x="3265313" y="3317255"/>
            <a:ext cx="2217300" cy="15699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200">
                <a:solidFill>
                  <a:schemeClr val="dk1"/>
                </a:solidFill>
                <a:latin typeface="Fira Sans Medium"/>
                <a:ea typeface="Fira Sans Medium"/>
                <a:cs typeface="Fira Sans Medium"/>
                <a:sym typeface="Fira Sans Medium"/>
              </a:rPr>
              <a:t>Created from the monthly timestamp value of each account in the data. </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Fira Sans Medium"/>
                <a:ea typeface="Fira Sans Medium"/>
                <a:cs typeface="Fira Sans Medium"/>
                <a:sym typeface="Fira Sans Medium"/>
              </a:rPr>
              <a:t>Week of the year</a:t>
            </a:r>
            <a:endParaRPr sz="1200">
              <a:solidFill>
                <a:schemeClr val="dk1"/>
              </a:solidFill>
              <a:latin typeface="Fira Sans Medium"/>
              <a:ea typeface="Fira Sans Medium"/>
              <a:cs typeface="Fira Sans Medium"/>
              <a:sym typeface="Fira Sans Medium"/>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Fira Sans Medium"/>
                <a:ea typeface="Fira Sans Medium"/>
                <a:cs typeface="Fira Sans Medium"/>
                <a:sym typeface="Fira Sans Medium"/>
              </a:rPr>
              <a:t>Quarter</a:t>
            </a:r>
            <a:endParaRPr sz="1200">
              <a:solidFill>
                <a:schemeClr val="dk1"/>
              </a:solidFill>
              <a:latin typeface="Fira Sans Medium"/>
              <a:ea typeface="Fira Sans Medium"/>
              <a:cs typeface="Fira Sans Medium"/>
              <a:sym typeface="Fira Sans Medium"/>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Fira Sans Medium"/>
                <a:ea typeface="Fira Sans Medium"/>
                <a:cs typeface="Fira Sans Medium"/>
                <a:sym typeface="Fira Sans Medium"/>
              </a:rPr>
              <a:t>Is Month Start Boolean</a:t>
            </a:r>
            <a:endParaRPr sz="1200">
              <a:solidFill>
                <a:schemeClr val="dk1"/>
              </a:solidFill>
              <a:latin typeface="Fira Sans Medium"/>
              <a:ea typeface="Fira Sans Medium"/>
              <a:cs typeface="Fira Sans Medium"/>
              <a:sym typeface="Fira Sans Medium"/>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Fira Sans Medium"/>
                <a:ea typeface="Fira Sans Medium"/>
                <a:cs typeface="Fira Sans Medium"/>
                <a:sym typeface="Fira Sans Medium"/>
              </a:rPr>
              <a:t>Is Year Start Boolean</a:t>
            </a:r>
            <a:endParaRPr sz="1200">
              <a:solidFill>
                <a:schemeClr val="dk1"/>
              </a:solidFill>
              <a:latin typeface="Fira Sans Medium"/>
              <a:ea typeface="Fira Sans Medium"/>
              <a:cs typeface="Fira Sans Medium"/>
              <a:sym typeface="Fira Sans Medium"/>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Fira Sans Medium"/>
                <a:ea typeface="Fira Sans Medium"/>
                <a:cs typeface="Fira Sans Medium"/>
                <a:sym typeface="Fira Sans Medium"/>
              </a:rPr>
              <a:t>Is Quarter Start Boolean</a:t>
            </a:r>
            <a:endParaRPr sz="1200">
              <a:solidFill>
                <a:schemeClr val="dk1"/>
              </a:solidFill>
              <a:latin typeface="Fira Sans Medium"/>
              <a:ea typeface="Fira Sans Medium"/>
              <a:cs typeface="Fira Sans Medium"/>
              <a:sym typeface="Fira Sans Medium"/>
            </a:endParaRPr>
          </a:p>
        </p:txBody>
      </p:sp>
      <p:sp>
        <p:nvSpPr>
          <p:cNvPr id="454" name="Google Shape;454;p27"/>
          <p:cNvSpPr txBox="1"/>
          <p:nvPr/>
        </p:nvSpPr>
        <p:spPr>
          <a:xfrm>
            <a:off x="1847728" y="1387782"/>
            <a:ext cx="1609200" cy="2769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200" u="sng">
                <a:solidFill>
                  <a:schemeClr val="dk1"/>
                </a:solidFill>
                <a:latin typeface="Fira Sans Medium"/>
                <a:ea typeface="Fira Sans Medium"/>
                <a:cs typeface="Fira Sans Medium"/>
                <a:sym typeface="Fira Sans Medium"/>
              </a:rPr>
              <a:t>Lag Features</a:t>
            </a:r>
            <a:endParaRPr sz="1200" u="sng">
              <a:solidFill>
                <a:schemeClr val="dk1"/>
              </a:solidFill>
              <a:latin typeface="Fira Sans Medium"/>
              <a:ea typeface="Fira Sans Medium"/>
              <a:cs typeface="Fira Sans Medium"/>
              <a:sym typeface="Fira Sans Medium"/>
            </a:endParaRPr>
          </a:p>
        </p:txBody>
      </p:sp>
      <p:sp>
        <p:nvSpPr>
          <p:cNvPr id="455" name="Google Shape;455;p27"/>
          <p:cNvSpPr txBox="1"/>
          <p:nvPr/>
        </p:nvSpPr>
        <p:spPr>
          <a:xfrm>
            <a:off x="3679017" y="2963510"/>
            <a:ext cx="1609200" cy="2769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200" u="sng">
                <a:solidFill>
                  <a:schemeClr val="dk1"/>
                </a:solidFill>
                <a:latin typeface="Fira Sans Medium"/>
                <a:ea typeface="Fira Sans Medium"/>
                <a:cs typeface="Fira Sans Medium"/>
                <a:sym typeface="Fira Sans Medium"/>
              </a:rPr>
              <a:t>DateTime Features </a:t>
            </a:r>
            <a:endParaRPr sz="1200" u="sng">
              <a:solidFill>
                <a:schemeClr val="dk1"/>
              </a:solidFill>
              <a:latin typeface="Fira Sans Medium"/>
              <a:ea typeface="Fira Sans Medium"/>
              <a:cs typeface="Fira Sans Medium"/>
              <a:sym typeface="Fira Sans Medium"/>
            </a:endParaRPr>
          </a:p>
        </p:txBody>
      </p:sp>
      <p:sp>
        <p:nvSpPr>
          <p:cNvPr id="456" name="Google Shape;456;p27"/>
          <p:cNvSpPr txBox="1"/>
          <p:nvPr/>
        </p:nvSpPr>
        <p:spPr>
          <a:xfrm>
            <a:off x="2681924" y="5512325"/>
            <a:ext cx="2061000" cy="2769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200" u="sng">
                <a:solidFill>
                  <a:schemeClr val="dk1"/>
                </a:solidFill>
                <a:latin typeface="Fira Sans Medium"/>
                <a:ea typeface="Fira Sans Medium"/>
                <a:cs typeface="Fira Sans Medium"/>
                <a:sym typeface="Fira Sans Medium"/>
              </a:rPr>
              <a:t>Moving Average Features</a:t>
            </a:r>
            <a:endParaRPr sz="1200" u="sng">
              <a:solidFill>
                <a:schemeClr val="dk1"/>
              </a:solidFill>
              <a:latin typeface="Fira Sans Medium"/>
              <a:ea typeface="Fira Sans Medium"/>
              <a:cs typeface="Fira Sans Medium"/>
              <a:sym typeface="Fira Sans Medium"/>
            </a:endParaRPr>
          </a:p>
        </p:txBody>
      </p:sp>
      <p:cxnSp>
        <p:nvCxnSpPr>
          <p:cNvPr id="457" name="Google Shape;457;p27"/>
          <p:cNvCxnSpPr/>
          <p:nvPr/>
        </p:nvCxnSpPr>
        <p:spPr>
          <a:xfrm>
            <a:off x="5483182" y="746487"/>
            <a:ext cx="0" cy="5692020"/>
          </a:xfrm>
          <a:prstGeom prst="straightConnector1">
            <a:avLst/>
          </a:prstGeom>
          <a:noFill/>
          <a:ln cap="flat" cmpd="sng" w="9525">
            <a:solidFill>
              <a:schemeClr val="dk1"/>
            </a:solidFill>
            <a:prstDash val="dash"/>
            <a:round/>
            <a:headEnd len="sm" w="sm" type="none"/>
            <a:tailEnd len="sm" w="sm" type="none"/>
          </a:ln>
        </p:spPr>
      </p:cxnSp>
      <p:cxnSp>
        <p:nvCxnSpPr>
          <p:cNvPr id="458" name="Google Shape;458;p27"/>
          <p:cNvCxnSpPr/>
          <p:nvPr/>
        </p:nvCxnSpPr>
        <p:spPr>
          <a:xfrm flipH="1" rot="10800000">
            <a:off x="5662484" y="1564642"/>
            <a:ext cx="762017" cy="4965"/>
          </a:xfrm>
          <a:prstGeom prst="straightConnector1">
            <a:avLst/>
          </a:prstGeom>
          <a:noFill/>
          <a:ln cap="flat" cmpd="sng" w="22225">
            <a:solidFill>
              <a:schemeClr val="dk2"/>
            </a:solidFill>
            <a:prstDash val="solid"/>
            <a:miter lim="800000"/>
            <a:headEnd len="sm" w="sm" type="none"/>
            <a:tailEnd len="sm" w="sm" type="none"/>
          </a:ln>
        </p:spPr>
      </p:cxnSp>
      <p:sp>
        <p:nvSpPr>
          <p:cNvPr id="459" name="Google Shape;459;p27"/>
          <p:cNvSpPr/>
          <p:nvPr/>
        </p:nvSpPr>
        <p:spPr>
          <a:xfrm>
            <a:off x="6655641" y="1273985"/>
            <a:ext cx="544166" cy="545605"/>
          </a:xfrm>
          <a:prstGeom prst="ellipse">
            <a:avLst/>
          </a:prstGeom>
          <a:solidFill>
            <a:schemeClr val="dk2"/>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460" name="Google Shape;460;p27"/>
          <p:cNvSpPr txBox="1"/>
          <p:nvPr/>
        </p:nvSpPr>
        <p:spPr>
          <a:xfrm>
            <a:off x="6744876" y="1352626"/>
            <a:ext cx="432850" cy="330669"/>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01</a:t>
            </a:r>
            <a:endParaRPr b="1" sz="2000">
              <a:solidFill>
                <a:schemeClr val="lt1"/>
              </a:solidFill>
              <a:latin typeface="Calibri"/>
              <a:ea typeface="Calibri"/>
              <a:cs typeface="Calibri"/>
              <a:sym typeface="Calibri"/>
            </a:endParaRPr>
          </a:p>
        </p:txBody>
      </p:sp>
      <p:cxnSp>
        <p:nvCxnSpPr>
          <p:cNvPr id="461" name="Google Shape;461;p27"/>
          <p:cNvCxnSpPr/>
          <p:nvPr/>
        </p:nvCxnSpPr>
        <p:spPr>
          <a:xfrm flipH="1" rot="10800000">
            <a:off x="7420482" y="1561638"/>
            <a:ext cx="762017" cy="4965"/>
          </a:xfrm>
          <a:prstGeom prst="straightConnector1">
            <a:avLst/>
          </a:prstGeom>
          <a:noFill/>
          <a:ln cap="flat" cmpd="sng" w="22225">
            <a:solidFill>
              <a:schemeClr val="dk2"/>
            </a:solidFill>
            <a:prstDash val="solid"/>
            <a:miter lim="800000"/>
            <a:headEnd len="sm" w="sm" type="none"/>
            <a:tailEnd len="sm" w="sm" type="none"/>
          </a:ln>
        </p:spPr>
      </p:cxnSp>
      <p:sp>
        <p:nvSpPr>
          <p:cNvPr id="462" name="Google Shape;462;p27"/>
          <p:cNvSpPr/>
          <p:nvPr/>
        </p:nvSpPr>
        <p:spPr>
          <a:xfrm>
            <a:off x="8543052" y="1303598"/>
            <a:ext cx="544166" cy="545605"/>
          </a:xfrm>
          <a:prstGeom prst="ellipse">
            <a:avLst/>
          </a:prstGeom>
          <a:solidFill>
            <a:schemeClr val="dk2"/>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463" name="Google Shape;463;p27"/>
          <p:cNvSpPr txBox="1"/>
          <p:nvPr/>
        </p:nvSpPr>
        <p:spPr>
          <a:xfrm>
            <a:off x="8619229" y="1368868"/>
            <a:ext cx="432850" cy="330669"/>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02</a:t>
            </a:r>
            <a:endParaRPr b="1" sz="2000">
              <a:solidFill>
                <a:schemeClr val="lt1"/>
              </a:solidFill>
              <a:latin typeface="Calibri"/>
              <a:ea typeface="Calibri"/>
              <a:cs typeface="Calibri"/>
              <a:sym typeface="Calibri"/>
            </a:endParaRPr>
          </a:p>
        </p:txBody>
      </p:sp>
      <p:sp>
        <p:nvSpPr>
          <p:cNvPr id="464" name="Google Shape;464;p27"/>
          <p:cNvSpPr/>
          <p:nvPr/>
        </p:nvSpPr>
        <p:spPr>
          <a:xfrm>
            <a:off x="10436556" y="1297326"/>
            <a:ext cx="544166" cy="545605"/>
          </a:xfrm>
          <a:prstGeom prst="ellipse">
            <a:avLst/>
          </a:prstGeom>
          <a:solidFill>
            <a:schemeClr val="dk2"/>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465" name="Google Shape;465;p27"/>
          <p:cNvSpPr txBox="1"/>
          <p:nvPr/>
        </p:nvSpPr>
        <p:spPr>
          <a:xfrm>
            <a:off x="10525495" y="1380043"/>
            <a:ext cx="432850" cy="330669"/>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03</a:t>
            </a:r>
            <a:endParaRPr b="1" sz="2000">
              <a:solidFill>
                <a:schemeClr val="lt1"/>
              </a:solidFill>
              <a:latin typeface="Calibri"/>
              <a:ea typeface="Calibri"/>
              <a:cs typeface="Calibri"/>
              <a:sym typeface="Calibri"/>
            </a:endParaRPr>
          </a:p>
        </p:txBody>
      </p:sp>
      <p:cxnSp>
        <p:nvCxnSpPr>
          <p:cNvPr id="466" name="Google Shape;466;p27"/>
          <p:cNvCxnSpPr/>
          <p:nvPr/>
        </p:nvCxnSpPr>
        <p:spPr>
          <a:xfrm flipH="1" rot="10800000">
            <a:off x="9425025" y="1567646"/>
            <a:ext cx="762017" cy="4965"/>
          </a:xfrm>
          <a:prstGeom prst="straightConnector1">
            <a:avLst/>
          </a:prstGeom>
          <a:noFill/>
          <a:ln cap="flat" cmpd="sng" w="22225">
            <a:solidFill>
              <a:schemeClr val="dk2"/>
            </a:solidFill>
            <a:prstDash val="solid"/>
            <a:miter lim="800000"/>
            <a:headEnd len="sm" w="sm" type="none"/>
            <a:tailEnd len="sm" w="sm" type="none"/>
          </a:ln>
        </p:spPr>
      </p:cxnSp>
      <p:sp>
        <p:nvSpPr>
          <p:cNvPr id="467" name="Google Shape;467;p27"/>
          <p:cNvSpPr txBox="1"/>
          <p:nvPr/>
        </p:nvSpPr>
        <p:spPr>
          <a:xfrm>
            <a:off x="5847636" y="2226824"/>
            <a:ext cx="1792500" cy="9804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1400"/>
              <a:buFont typeface="Fira Sans Medium"/>
              <a:buNone/>
            </a:pPr>
            <a:r>
              <a:rPr lang="en-US">
                <a:solidFill>
                  <a:schemeClr val="dk1"/>
                </a:solidFill>
                <a:latin typeface="Fira Sans Medium"/>
                <a:ea typeface="Fira Sans Medium"/>
                <a:cs typeface="Fira Sans Medium"/>
                <a:sym typeface="Fira Sans Medium"/>
              </a:rPr>
              <a:t>Capture Year Trend</a:t>
            </a:r>
            <a:endParaRPr>
              <a:solidFill>
                <a:schemeClr val="dk1"/>
              </a:solidFill>
              <a:latin typeface="Fira Sans Medium"/>
              <a:ea typeface="Fira Sans Medium"/>
              <a:cs typeface="Fira Sans Medium"/>
              <a:sym typeface="Fira Sans Medium"/>
            </a:endParaRPr>
          </a:p>
          <a:p>
            <a:pPr indent="0" lvl="0" marL="0" marR="0" rtl="0" algn="ctr">
              <a:lnSpc>
                <a:spcPct val="100000"/>
              </a:lnSpc>
              <a:spcBef>
                <a:spcPts val="0"/>
              </a:spcBef>
              <a:spcAft>
                <a:spcPts val="0"/>
              </a:spcAft>
              <a:buClr>
                <a:schemeClr val="dk1"/>
              </a:buClr>
              <a:buSzPts val="1400"/>
              <a:buFont typeface="Fira Sans Medium"/>
              <a:buNone/>
            </a:pPr>
            <a:r>
              <a:t/>
            </a:r>
            <a:endParaRPr>
              <a:solidFill>
                <a:schemeClr val="dk1"/>
              </a:solidFill>
              <a:latin typeface="Fira Sans Medium"/>
              <a:ea typeface="Fira Sans Medium"/>
              <a:cs typeface="Fira Sans Medium"/>
              <a:sym typeface="Fira Sans Medium"/>
            </a:endParaRPr>
          </a:p>
          <a:p>
            <a:pPr indent="0" lvl="0" marL="0" marR="0" rtl="0" algn="ctr">
              <a:lnSpc>
                <a:spcPct val="90000"/>
              </a:lnSpc>
              <a:spcBef>
                <a:spcPts val="0"/>
              </a:spcBef>
              <a:spcAft>
                <a:spcPts val="0"/>
              </a:spcAft>
              <a:buClr>
                <a:schemeClr val="dk1"/>
              </a:buClr>
              <a:buSzPts val="1100"/>
              <a:buFont typeface="Fira Sans Medium"/>
              <a:buNone/>
            </a:pPr>
            <a:r>
              <a:rPr lang="en-US" sz="1100">
                <a:solidFill>
                  <a:schemeClr val="dk1"/>
                </a:solidFill>
                <a:latin typeface="Fira Sans Medium"/>
                <a:ea typeface="Fira Sans Medium"/>
                <a:cs typeface="Fira Sans Medium"/>
                <a:sym typeface="Fira Sans Medium"/>
              </a:rPr>
              <a:t>Mean of the total expenses for the year 2018 from January to October. </a:t>
            </a:r>
            <a:r>
              <a:rPr b="0" i="0" lang="en-US" sz="1100" u="none" cap="none" strike="noStrike">
                <a:solidFill>
                  <a:schemeClr val="dk1"/>
                </a:solidFill>
                <a:latin typeface="Fira Sans Medium"/>
                <a:ea typeface="Fira Sans Medium"/>
                <a:cs typeface="Fira Sans Medium"/>
                <a:sym typeface="Fira Sans Medium"/>
              </a:rPr>
              <a:t> </a:t>
            </a:r>
            <a:endParaRPr b="0" i="0" sz="1100" u="none" cap="none" strike="noStrike">
              <a:solidFill>
                <a:schemeClr val="dk1"/>
              </a:solidFill>
              <a:latin typeface="Fira Sans Medium"/>
              <a:ea typeface="Fira Sans Medium"/>
              <a:cs typeface="Fira Sans Medium"/>
              <a:sym typeface="Fira Sans Medium"/>
            </a:endParaRPr>
          </a:p>
        </p:txBody>
      </p:sp>
      <p:sp>
        <p:nvSpPr>
          <p:cNvPr id="468" name="Google Shape;468;p27"/>
          <p:cNvSpPr txBox="1"/>
          <p:nvPr/>
        </p:nvSpPr>
        <p:spPr>
          <a:xfrm>
            <a:off x="7998700" y="2124813"/>
            <a:ext cx="1731600" cy="12006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1300"/>
              <a:buFont typeface="Fira Sans Medium"/>
              <a:buNone/>
            </a:pPr>
            <a:r>
              <a:rPr lang="en-US" sz="1300">
                <a:solidFill>
                  <a:schemeClr val="dk1"/>
                </a:solidFill>
                <a:latin typeface="Fira Sans Medium"/>
                <a:ea typeface="Fira Sans Medium"/>
                <a:cs typeface="Fira Sans Medium"/>
                <a:sym typeface="Fira Sans Medium"/>
              </a:rPr>
              <a:t>Capture Seasonal Monthly Variation</a:t>
            </a:r>
            <a:endParaRPr sz="1300">
              <a:solidFill>
                <a:schemeClr val="dk1"/>
              </a:solidFill>
              <a:latin typeface="Fira Sans Medium"/>
              <a:ea typeface="Fira Sans Medium"/>
              <a:cs typeface="Fira Sans Medium"/>
              <a:sym typeface="Fira Sans Medium"/>
            </a:endParaRPr>
          </a:p>
          <a:p>
            <a:pPr indent="0" lvl="0" marL="0" marR="0" rtl="0" algn="ctr">
              <a:lnSpc>
                <a:spcPct val="100000"/>
              </a:lnSpc>
              <a:spcBef>
                <a:spcPts val="0"/>
              </a:spcBef>
              <a:spcAft>
                <a:spcPts val="0"/>
              </a:spcAft>
              <a:buClr>
                <a:schemeClr val="dk1"/>
              </a:buClr>
              <a:buSzPts val="1300"/>
              <a:buFont typeface="Fira Sans Medium"/>
              <a:buNone/>
            </a:pPr>
            <a:r>
              <a:t/>
            </a:r>
            <a:endParaRPr sz="1300">
              <a:solidFill>
                <a:schemeClr val="dk1"/>
              </a:solidFill>
              <a:latin typeface="Fira Sans Medium"/>
              <a:ea typeface="Fira Sans Medium"/>
              <a:cs typeface="Fira Sans Medium"/>
              <a:sym typeface="Fira Sans Medium"/>
            </a:endParaRPr>
          </a:p>
          <a:p>
            <a:pPr indent="0" lvl="0" marL="0" marR="0" rtl="0" algn="ctr">
              <a:lnSpc>
                <a:spcPct val="100000"/>
              </a:lnSpc>
              <a:spcBef>
                <a:spcPts val="0"/>
              </a:spcBef>
              <a:spcAft>
                <a:spcPts val="0"/>
              </a:spcAft>
              <a:buClr>
                <a:schemeClr val="dk1"/>
              </a:buClr>
              <a:buSzPts val="1100"/>
              <a:buFont typeface="Fira Sans Medium"/>
              <a:buNone/>
            </a:pPr>
            <a:r>
              <a:rPr lang="en-US" sz="1100">
                <a:solidFill>
                  <a:schemeClr val="dk1"/>
                </a:solidFill>
                <a:latin typeface="Fira Sans Medium"/>
                <a:ea typeface="Fira Sans Medium"/>
                <a:cs typeface="Fira Sans Medium"/>
                <a:sym typeface="Fira Sans Medium"/>
              </a:rPr>
              <a:t>Value of the total Expenses for the specific month last year. </a:t>
            </a:r>
            <a:endParaRPr b="0" i="0" sz="2000" u="none" cap="none" strike="noStrike">
              <a:solidFill>
                <a:schemeClr val="dk1"/>
              </a:solidFill>
              <a:latin typeface="Fira Sans Medium"/>
              <a:ea typeface="Fira Sans Medium"/>
              <a:cs typeface="Fira Sans Medium"/>
              <a:sym typeface="Fira Sans Medium"/>
            </a:endParaRPr>
          </a:p>
        </p:txBody>
      </p:sp>
      <p:sp>
        <p:nvSpPr>
          <p:cNvPr id="469" name="Google Shape;469;p27"/>
          <p:cNvSpPr txBox="1"/>
          <p:nvPr/>
        </p:nvSpPr>
        <p:spPr>
          <a:xfrm>
            <a:off x="10069242" y="2027225"/>
            <a:ext cx="1414500" cy="18471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1300"/>
              <a:buFont typeface="Fira Sans Medium"/>
              <a:buNone/>
            </a:pPr>
            <a:r>
              <a:rPr lang="en-US" sz="1300">
                <a:solidFill>
                  <a:schemeClr val="dk1"/>
                </a:solidFill>
                <a:latin typeface="Fira Sans Medium"/>
                <a:ea typeface="Fira Sans Medium"/>
                <a:cs typeface="Fira Sans Medium"/>
                <a:sym typeface="Fira Sans Medium"/>
              </a:rPr>
              <a:t>Accommodating</a:t>
            </a:r>
            <a:r>
              <a:rPr lang="en-US" sz="1300">
                <a:solidFill>
                  <a:schemeClr val="dk1"/>
                </a:solidFill>
                <a:latin typeface="Fira Sans Medium"/>
                <a:ea typeface="Fira Sans Medium"/>
                <a:cs typeface="Fira Sans Medium"/>
                <a:sym typeface="Fira Sans Medium"/>
              </a:rPr>
              <a:t> Both</a:t>
            </a:r>
            <a:endParaRPr sz="1300">
              <a:solidFill>
                <a:schemeClr val="dk1"/>
              </a:solidFill>
              <a:latin typeface="Fira Sans Medium"/>
              <a:ea typeface="Fira Sans Medium"/>
              <a:cs typeface="Fira Sans Medium"/>
              <a:sym typeface="Fira Sans Medium"/>
            </a:endParaRPr>
          </a:p>
          <a:p>
            <a:pPr indent="0" lvl="0" marL="0" marR="0" rtl="0" algn="ctr">
              <a:lnSpc>
                <a:spcPct val="100000"/>
              </a:lnSpc>
              <a:spcBef>
                <a:spcPts val="0"/>
              </a:spcBef>
              <a:spcAft>
                <a:spcPts val="0"/>
              </a:spcAft>
              <a:buClr>
                <a:schemeClr val="dk1"/>
              </a:buClr>
              <a:buSzPts val="1300"/>
              <a:buFont typeface="Fira Sans Medium"/>
              <a:buNone/>
            </a:pPr>
            <a:r>
              <a:t/>
            </a:r>
            <a:endParaRPr sz="1300">
              <a:solidFill>
                <a:schemeClr val="dk1"/>
              </a:solidFill>
              <a:latin typeface="Fira Sans Medium"/>
              <a:ea typeface="Fira Sans Medium"/>
              <a:cs typeface="Fira Sans Medium"/>
              <a:sym typeface="Fira Sans Medium"/>
            </a:endParaRPr>
          </a:p>
          <a:p>
            <a:pPr indent="0" lvl="0" marL="0" marR="0" rtl="0" algn="ctr">
              <a:lnSpc>
                <a:spcPct val="100000"/>
              </a:lnSpc>
              <a:spcBef>
                <a:spcPts val="0"/>
              </a:spcBef>
              <a:spcAft>
                <a:spcPts val="0"/>
              </a:spcAft>
              <a:buClr>
                <a:schemeClr val="dk1"/>
              </a:buClr>
              <a:buSzPts val="1100"/>
              <a:buFont typeface="Fira Sans Medium"/>
              <a:buNone/>
            </a:pPr>
            <a:r>
              <a:rPr lang="en-US" sz="1100">
                <a:solidFill>
                  <a:schemeClr val="dk1"/>
                </a:solidFill>
                <a:latin typeface="Fira Sans Medium"/>
                <a:ea typeface="Fira Sans Medium"/>
                <a:cs typeface="Fira Sans Medium"/>
                <a:sym typeface="Fira Sans Medium"/>
              </a:rPr>
              <a:t>Averaging both degree of variations to get the potential final value of future month. </a:t>
            </a:r>
            <a:r>
              <a:rPr b="0" i="0" lang="en-US" sz="1100" u="none" cap="none" strike="noStrike">
                <a:solidFill>
                  <a:schemeClr val="dk1"/>
                </a:solidFill>
                <a:latin typeface="Fira Sans Medium"/>
                <a:ea typeface="Fira Sans Medium"/>
                <a:cs typeface="Fira Sans Medium"/>
                <a:sym typeface="Fira Sans Medium"/>
              </a:rPr>
              <a:t>.</a:t>
            </a:r>
            <a:endParaRPr b="0" i="0" sz="1100" u="none" cap="none" strike="noStrike">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70" name="Google Shape;470;p27"/>
          <p:cNvSpPr/>
          <p:nvPr/>
        </p:nvSpPr>
        <p:spPr>
          <a:xfrm>
            <a:off x="7407549" y="738020"/>
            <a:ext cx="2980321" cy="330525"/>
          </a:xfrm>
          <a:prstGeom prst="rect">
            <a:avLst/>
          </a:prstGeom>
          <a:solidFill>
            <a:schemeClr val="dk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71" name="Google Shape;471;p27"/>
          <p:cNvSpPr txBox="1"/>
          <p:nvPr/>
        </p:nvSpPr>
        <p:spPr>
          <a:xfrm>
            <a:off x="7589328" y="746487"/>
            <a:ext cx="3058718" cy="323165"/>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500">
                <a:solidFill>
                  <a:schemeClr val="lt1"/>
                </a:solidFill>
                <a:latin typeface="Fira Sans Medium"/>
                <a:ea typeface="Fira Sans Medium"/>
                <a:cs typeface="Fira Sans Medium"/>
                <a:sym typeface="Fira Sans Medium"/>
              </a:rPr>
              <a:t>Future Expenses Computation </a:t>
            </a:r>
            <a:endParaRPr sz="1500">
              <a:solidFill>
                <a:schemeClr val="lt1"/>
              </a:solidFill>
              <a:latin typeface="Fira Sans Medium"/>
              <a:ea typeface="Fira Sans Medium"/>
              <a:cs typeface="Fira Sans Medium"/>
              <a:sym typeface="Fira Sans Medium"/>
            </a:endParaRPr>
          </a:p>
        </p:txBody>
      </p:sp>
      <p:cxnSp>
        <p:nvCxnSpPr>
          <p:cNvPr id="472" name="Google Shape;472;p27"/>
          <p:cNvCxnSpPr/>
          <p:nvPr/>
        </p:nvCxnSpPr>
        <p:spPr>
          <a:xfrm rot="10800000">
            <a:off x="5570620" y="3750730"/>
            <a:ext cx="6236433" cy="0"/>
          </a:xfrm>
          <a:prstGeom prst="straightConnector1">
            <a:avLst/>
          </a:prstGeom>
          <a:noFill/>
          <a:ln cap="flat" cmpd="sng" w="9525">
            <a:solidFill>
              <a:schemeClr val="dk1"/>
            </a:solidFill>
            <a:prstDash val="dash"/>
            <a:round/>
            <a:headEnd len="sm" w="sm" type="none"/>
            <a:tailEnd len="sm" w="sm" type="none"/>
          </a:ln>
        </p:spPr>
      </p:cxnSp>
      <p:sp>
        <p:nvSpPr>
          <p:cNvPr id="473" name="Google Shape;473;p27"/>
          <p:cNvSpPr txBox="1"/>
          <p:nvPr/>
        </p:nvSpPr>
        <p:spPr>
          <a:xfrm>
            <a:off x="5566874" y="4415589"/>
            <a:ext cx="3169200" cy="692700"/>
          </a:xfrm>
          <a:prstGeom prst="rect">
            <a:avLst/>
          </a:prstGeom>
          <a:noFill/>
          <a:ln>
            <a:noFill/>
          </a:ln>
        </p:spPr>
        <p:txBody>
          <a:bodyPr anchorCtr="0" anchor="t" bIns="45700" lIns="91425" spcFirstLastPara="1" rIns="91425" wrap="square" tIns="45700">
            <a:spAutoFit/>
          </a:bodyPr>
          <a:lstStyle/>
          <a:p>
            <a:pPr indent="-203200" lvl="0" marL="285750" marR="0" rtl="0" algn="l">
              <a:spcBef>
                <a:spcPts val="0"/>
              </a:spcBef>
              <a:spcAft>
                <a:spcPts val="0"/>
              </a:spcAft>
              <a:buClr>
                <a:srgbClr val="000000"/>
              </a:buClr>
              <a:buSzPts val="1300"/>
              <a:buFont typeface="Calibri"/>
              <a:buNone/>
            </a:pPr>
            <a:r>
              <a:t/>
            </a:r>
            <a:endParaRPr sz="1300">
              <a:solidFill>
                <a:srgbClr val="010101"/>
              </a:solidFill>
              <a:latin typeface="Fira Sans Medium"/>
              <a:ea typeface="Fira Sans Medium"/>
              <a:cs typeface="Fira Sans Medium"/>
              <a:sym typeface="Fira Sans Medium"/>
            </a:endParaRPr>
          </a:p>
          <a:p>
            <a:pPr indent="-203200" lvl="0" marL="285750" marR="0" rtl="0" algn="l">
              <a:spcBef>
                <a:spcPts val="0"/>
              </a:spcBef>
              <a:spcAft>
                <a:spcPts val="0"/>
              </a:spcAft>
              <a:buClr>
                <a:srgbClr val="000000"/>
              </a:buClr>
              <a:buSzPts val="1300"/>
              <a:buFont typeface="Calibri"/>
              <a:buNone/>
            </a:pPr>
            <a:r>
              <a:t/>
            </a:r>
            <a:endParaRPr sz="1300">
              <a:solidFill>
                <a:srgbClr val="010101"/>
              </a:solidFill>
              <a:latin typeface="Fira Sans Medium"/>
              <a:ea typeface="Fira Sans Medium"/>
              <a:cs typeface="Fira Sans Medium"/>
              <a:sym typeface="Fira Sans Medium"/>
            </a:endParaRPr>
          </a:p>
          <a:p>
            <a:pPr indent="-88900" lvl="0" marL="171450" marR="0" rtl="0" algn="l">
              <a:spcBef>
                <a:spcPts val="0"/>
              </a:spcBef>
              <a:spcAft>
                <a:spcPts val="0"/>
              </a:spcAft>
              <a:buClr>
                <a:srgbClr val="000000"/>
              </a:buClr>
              <a:buSzPts val="1300"/>
              <a:buFont typeface="Arial"/>
              <a:buNone/>
            </a:pPr>
            <a:r>
              <a:t/>
            </a:r>
            <a:endParaRPr b="0" sz="1300" u="none" cap="none" strike="noStrike">
              <a:solidFill>
                <a:srgbClr val="010101"/>
              </a:solidFill>
              <a:latin typeface="Fira Sans Medium"/>
              <a:ea typeface="Fira Sans Medium"/>
              <a:cs typeface="Fira Sans Medium"/>
              <a:sym typeface="Fira Sans Medium"/>
            </a:endParaRPr>
          </a:p>
        </p:txBody>
      </p:sp>
      <p:grpSp>
        <p:nvGrpSpPr>
          <p:cNvPr id="474" name="Google Shape;474;p27"/>
          <p:cNvGrpSpPr/>
          <p:nvPr/>
        </p:nvGrpSpPr>
        <p:grpSpPr>
          <a:xfrm>
            <a:off x="5598492" y="3864419"/>
            <a:ext cx="2944500" cy="2574201"/>
            <a:chOff x="0" y="0"/>
            <a:chExt cx="2944500" cy="2574201"/>
          </a:xfrm>
        </p:grpSpPr>
        <p:sp>
          <p:nvSpPr>
            <p:cNvPr id="475" name="Google Shape;475;p27"/>
            <p:cNvSpPr/>
            <p:nvPr/>
          </p:nvSpPr>
          <p:spPr>
            <a:xfrm>
              <a:off x="971993" y="0"/>
              <a:ext cx="1015500" cy="887700"/>
            </a:xfrm>
            <a:prstGeom prst="trapezoid">
              <a:avLst>
                <a:gd fmla="val 57196" name="adj"/>
              </a:avLst>
            </a:prstGeom>
            <a:solidFill>
              <a:srgbClr val="44546A"/>
            </a:solidFill>
            <a:ln cap="flat"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txBox="1"/>
            <p:nvPr/>
          </p:nvSpPr>
          <p:spPr>
            <a:xfrm>
              <a:off x="971993" y="0"/>
              <a:ext cx="1015500" cy="887700"/>
            </a:xfrm>
            <a:prstGeom prst="rect">
              <a:avLst/>
            </a:prstGeom>
            <a:noFill/>
            <a:ln>
              <a:noFill/>
            </a:ln>
          </p:spPr>
          <p:txBody>
            <a:bodyPr anchorCtr="0" anchor="b" bIns="91425" lIns="12700" spcFirstLastPara="1" rIns="12700" wrap="square" tIns="457200">
              <a:noAutofit/>
            </a:bodyPr>
            <a:lstStyle/>
            <a:p>
              <a:pPr indent="0" lvl="0" marL="0" marR="0" rtl="0" algn="ctr">
                <a:lnSpc>
                  <a:spcPct val="90000"/>
                </a:lnSpc>
                <a:spcBef>
                  <a:spcPts val="0"/>
                </a:spcBef>
                <a:spcAft>
                  <a:spcPts val="0"/>
                </a:spcAft>
                <a:buClr>
                  <a:srgbClr val="FFFFFF"/>
                </a:buClr>
                <a:buSzPts val="1000"/>
                <a:buFont typeface="Fira Sans Medium"/>
                <a:buNone/>
              </a:pPr>
              <a:r>
                <a:rPr lang="en-US" sz="1000">
                  <a:solidFill>
                    <a:srgbClr val="FFFFFF"/>
                  </a:solidFill>
                  <a:latin typeface="Fira Sans Medium"/>
                  <a:ea typeface="Fira Sans Medium"/>
                  <a:cs typeface="Fira Sans Medium"/>
                  <a:sym typeface="Fira Sans Medium"/>
                </a:rPr>
                <a:t>Test Data</a:t>
              </a:r>
              <a:endParaRPr sz="1000">
                <a:solidFill>
                  <a:srgbClr val="FFFFFF"/>
                </a:solidFill>
                <a:latin typeface="Fira Sans Medium"/>
                <a:ea typeface="Fira Sans Medium"/>
                <a:cs typeface="Fira Sans Medium"/>
                <a:sym typeface="Fira Sans Medium"/>
              </a:endParaRPr>
            </a:p>
          </p:txBody>
        </p:sp>
        <p:sp>
          <p:nvSpPr>
            <p:cNvPr id="477" name="Google Shape;477;p27"/>
            <p:cNvSpPr/>
            <p:nvPr/>
          </p:nvSpPr>
          <p:spPr>
            <a:xfrm>
              <a:off x="643542" y="897743"/>
              <a:ext cx="1658700" cy="562200"/>
            </a:xfrm>
            <a:prstGeom prst="trapezoid">
              <a:avLst>
                <a:gd fmla="val 57196" name="adj"/>
              </a:avLst>
            </a:prstGeom>
            <a:solidFill>
              <a:srgbClr val="5B9BD5"/>
            </a:solidFill>
            <a:ln cap="flat"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txBox="1"/>
            <p:nvPr/>
          </p:nvSpPr>
          <p:spPr>
            <a:xfrm>
              <a:off x="933797" y="897743"/>
              <a:ext cx="1078200" cy="562200"/>
            </a:xfrm>
            <a:prstGeom prst="rect">
              <a:avLst/>
            </a:prstGeom>
            <a:noFill/>
            <a:ln>
              <a:noFill/>
            </a:ln>
          </p:spPr>
          <p:txBody>
            <a:bodyPr anchorCtr="0" anchor="b" bIns="91425" lIns="12700" spcFirstLastPara="1" rIns="12700" wrap="square" tIns="12700">
              <a:noAutofit/>
            </a:bodyPr>
            <a:lstStyle/>
            <a:p>
              <a:pPr indent="0" lvl="0" marL="0" marR="0" rtl="0" algn="ctr">
                <a:lnSpc>
                  <a:spcPct val="90000"/>
                </a:lnSpc>
                <a:spcBef>
                  <a:spcPts val="0"/>
                </a:spcBef>
                <a:spcAft>
                  <a:spcPts val="0"/>
                </a:spcAft>
                <a:buClr>
                  <a:srgbClr val="FFFFFF"/>
                </a:buClr>
                <a:buSzPts val="1000"/>
                <a:buFont typeface="Fira Sans Medium"/>
                <a:buNone/>
              </a:pPr>
              <a:r>
                <a:rPr lang="en-US" sz="1000">
                  <a:solidFill>
                    <a:srgbClr val="FFFFFF"/>
                  </a:solidFill>
                  <a:latin typeface="Fira Sans Medium"/>
                  <a:ea typeface="Fira Sans Medium"/>
                  <a:cs typeface="Fira Sans Medium"/>
                  <a:sym typeface="Fira Sans Medium"/>
                </a:rPr>
                <a:t>Validation Data - Jan’18 to Oct’18</a:t>
              </a:r>
              <a:endParaRPr sz="1000">
                <a:solidFill>
                  <a:srgbClr val="FFFFFF"/>
                </a:solidFill>
                <a:latin typeface="Fira Sans Medium"/>
                <a:ea typeface="Fira Sans Medium"/>
                <a:cs typeface="Fira Sans Medium"/>
                <a:sym typeface="Fira Sans Medium"/>
              </a:endParaRPr>
            </a:p>
          </p:txBody>
        </p:sp>
        <p:sp>
          <p:nvSpPr>
            <p:cNvPr id="479" name="Google Shape;479;p27"/>
            <p:cNvSpPr/>
            <p:nvPr/>
          </p:nvSpPr>
          <p:spPr>
            <a:xfrm>
              <a:off x="321489" y="1449920"/>
              <a:ext cx="2301600" cy="562200"/>
            </a:xfrm>
            <a:prstGeom prst="trapezoid">
              <a:avLst>
                <a:gd fmla="val 57196" name="adj"/>
              </a:avLst>
            </a:prstGeom>
            <a:solidFill>
              <a:srgbClr val="A5A5A5"/>
            </a:solidFill>
            <a:ln cap="flat"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txBox="1"/>
            <p:nvPr/>
          </p:nvSpPr>
          <p:spPr>
            <a:xfrm>
              <a:off x="724265" y="1449920"/>
              <a:ext cx="1496100" cy="562200"/>
            </a:xfrm>
            <a:prstGeom prst="rect">
              <a:avLst/>
            </a:prstGeom>
            <a:noFill/>
            <a:ln>
              <a:noFill/>
            </a:ln>
          </p:spPr>
          <p:txBody>
            <a:bodyPr anchorCtr="0" anchor="b" bIns="91425" lIns="13950" spcFirstLastPara="1" rIns="13950" wrap="square" tIns="13950">
              <a:noAutofit/>
            </a:bodyPr>
            <a:lstStyle/>
            <a:p>
              <a:pPr indent="0" lvl="0" marL="0" marR="0" rtl="0" algn="ctr">
                <a:lnSpc>
                  <a:spcPct val="90000"/>
                </a:lnSpc>
                <a:spcBef>
                  <a:spcPts val="0"/>
                </a:spcBef>
                <a:spcAft>
                  <a:spcPts val="0"/>
                </a:spcAft>
                <a:buClr>
                  <a:srgbClr val="FFFFFF"/>
                </a:buClr>
                <a:buSzPts val="1100"/>
                <a:buFont typeface="Fira Sans Medium"/>
                <a:buNone/>
              </a:pPr>
              <a:r>
                <a:rPr lang="en-US" sz="1100">
                  <a:solidFill>
                    <a:srgbClr val="FFFFFF"/>
                  </a:solidFill>
                  <a:latin typeface="Fira Sans Medium"/>
                  <a:ea typeface="Fira Sans Medium"/>
                  <a:cs typeface="Fira Sans Medium"/>
                  <a:sym typeface="Fira Sans Medium"/>
                </a:rPr>
                <a:t>Training Data- From 2011 to December 2017</a:t>
              </a:r>
              <a:endParaRPr sz="1100">
                <a:solidFill>
                  <a:srgbClr val="FFFFFF"/>
                </a:solidFill>
                <a:latin typeface="Fira Sans Medium"/>
                <a:ea typeface="Fira Sans Medium"/>
                <a:cs typeface="Fira Sans Medium"/>
                <a:sym typeface="Fira Sans Medium"/>
              </a:endParaRPr>
            </a:p>
          </p:txBody>
        </p:sp>
        <p:sp>
          <p:nvSpPr>
            <p:cNvPr id="481" name="Google Shape;481;p27"/>
            <p:cNvSpPr/>
            <p:nvPr/>
          </p:nvSpPr>
          <p:spPr>
            <a:xfrm>
              <a:off x="0" y="2012001"/>
              <a:ext cx="2944500" cy="562200"/>
            </a:xfrm>
            <a:prstGeom prst="trapezoid">
              <a:avLst>
                <a:gd fmla="val 57196" name="adj"/>
              </a:avLst>
            </a:prstGeom>
            <a:solidFill>
              <a:srgbClr val="4472C4"/>
            </a:solidFill>
            <a:ln cap="flat"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txBox="1"/>
            <p:nvPr/>
          </p:nvSpPr>
          <p:spPr>
            <a:xfrm>
              <a:off x="515297" y="2012001"/>
              <a:ext cx="1914000" cy="562200"/>
            </a:xfrm>
            <a:prstGeom prst="rect">
              <a:avLst/>
            </a:prstGeom>
            <a:noFill/>
            <a:ln>
              <a:noFill/>
            </a:ln>
          </p:spPr>
          <p:txBody>
            <a:bodyPr anchorCtr="0" anchor="b" bIns="91425" lIns="13950" spcFirstLastPara="1" rIns="13950" wrap="square" tIns="13950">
              <a:noAutofit/>
            </a:bodyPr>
            <a:lstStyle/>
            <a:p>
              <a:pPr indent="0" lvl="0" marL="0" marR="0" rtl="0" algn="ctr">
                <a:lnSpc>
                  <a:spcPct val="90000"/>
                </a:lnSpc>
                <a:spcBef>
                  <a:spcPts val="0"/>
                </a:spcBef>
                <a:spcAft>
                  <a:spcPts val="0"/>
                </a:spcAft>
                <a:buClr>
                  <a:srgbClr val="FFFFFF"/>
                </a:buClr>
                <a:buSzPts val="1100"/>
                <a:buFont typeface="Fira Sans Medium"/>
                <a:buNone/>
              </a:pPr>
              <a:r>
                <a:rPr lang="en-US" sz="1100">
                  <a:solidFill>
                    <a:srgbClr val="FFFFFF"/>
                  </a:solidFill>
                  <a:latin typeface="Fira Sans Medium"/>
                  <a:ea typeface="Fira Sans Medium"/>
                  <a:cs typeface="Fira Sans Medium"/>
                  <a:sym typeface="Fira Sans Medium"/>
                </a:rPr>
                <a:t>Original Data - Expense File 2011-2018 Sales Information</a:t>
              </a:r>
              <a:endParaRPr sz="1100">
                <a:solidFill>
                  <a:srgbClr val="FFFFFF"/>
                </a:solidFill>
                <a:latin typeface="Fira Sans Medium"/>
                <a:ea typeface="Fira Sans Medium"/>
                <a:cs typeface="Fira Sans Medium"/>
                <a:sym typeface="Fira Sans Medium"/>
              </a:endParaRPr>
            </a:p>
          </p:txBody>
        </p:sp>
      </p:grpSp>
      <p:sp>
        <p:nvSpPr>
          <p:cNvPr id="483" name="Google Shape;483;p27"/>
          <p:cNvSpPr/>
          <p:nvPr/>
        </p:nvSpPr>
        <p:spPr>
          <a:xfrm rot="10800000">
            <a:off x="8666286" y="3985473"/>
            <a:ext cx="354600" cy="2414100"/>
          </a:xfrm>
          <a:prstGeom prst="downArrow">
            <a:avLst>
              <a:gd fmla="val 50000" name="adj1"/>
              <a:gd fmla="val 50000" name="adj2"/>
            </a:avLst>
          </a:prstGeom>
          <a:solidFill>
            <a:schemeClr val="accent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484" name="Google Shape;484;p27"/>
          <p:cNvSpPr/>
          <p:nvPr/>
        </p:nvSpPr>
        <p:spPr>
          <a:xfrm>
            <a:off x="9398574" y="4956921"/>
            <a:ext cx="2217300" cy="545700"/>
          </a:xfrm>
          <a:prstGeom prst="roundRect">
            <a:avLst>
              <a:gd fmla="val 15331" name="adj"/>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rgbClr val="FFFFFF"/>
                </a:solidFill>
                <a:latin typeface="Fira Sans Medium"/>
                <a:ea typeface="Fira Sans Medium"/>
                <a:cs typeface="Fira Sans Medium"/>
                <a:sym typeface="Fira Sans Medium"/>
              </a:rPr>
              <a:t>Data Split as per Monthly Timestamp</a:t>
            </a:r>
            <a:endParaRPr b="1" i="0" sz="1400" u="none" cap="none" strike="noStrike">
              <a:solidFill>
                <a:srgbClr val="FFFFFF"/>
              </a:solidFill>
              <a:latin typeface="Fira Sans Medium"/>
              <a:ea typeface="Fira Sans Medium"/>
              <a:cs typeface="Fira Sans Medium"/>
              <a:sym typeface="Fira Sans Medium"/>
            </a:endParaRPr>
          </a:p>
        </p:txBody>
      </p:sp>
      <p:sp>
        <p:nvSpPr>
          <p:cNvPr id="485" name="Google Shape;485;p27"/>
          <p:cNvSpPr txBox="1"/>
          <p:nvPr/>
        </p:nvSpPr>
        <p:spPr>
          <a:xfrm>
            <a:off x="9257349" y="4806882"/>
            <a:ext cx="1981500" cy="2925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t/>
            </a:r>
            <a:endParaRPr sz="1300">
              <a:solidFill>
                <a:srgbClr val="000000"/>
              </a:solidFill>
              <a:latin typeface="Fira Sans Medium"/>
              <a:ea typeface="Fira Sans Medium"/>
              <a:cs typeface="Fira Sans Medium"/>
              <a:sym typeface="Fira Sans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19"/>
                                        </p:tgtEl>
                                        <p:attrNameLst>
                                          <p:attrName>style.visibility</p:attrName>
                                        </p:attrNameLst>
                                      </p:cBhvr>
                                      <p:to>
                                        <p:strVal val="visible"/>
                                      </p:to>
                                    </p:set>
                                    <p:anim calcmode="lin" valueType="num">
                                      <p:cBhvr additive="base">
                                        <p:cTn dur="900"/>
                                        <p:tgtEl>
                                          <p:spTgt spid="4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60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1100"/>
                                        <p:tgtEl>
                                          <p:spTgt spid="4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1200"/>
                                        <p:tgtEl>
                                          <p:spTgt spid="4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8"/>
          <p:cNvSpPr txBox="1"/>
          <p:nvPr>
            <p:ph type="title"/>
          </p:nvPr>
        </p:nvSpPr>
        <p:spPr>
          <a:xfrm>
            <a:off x="201724" y="61580"/>
            <a:ext cx="11235300" cy="72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 Devised - Methodology</a:t>
            </a:r>
            <a:endParaRPr/>
          </a:p>
        </p:txBody>
      </p:sp>
      <p:cxnSp>
        <p:nvCxnSpPr>
          <p:cNvPr id="491" name="Google Shape;491;p28"/>
          <p:cNvCxnSpPr/>
          <p:nvPr/>
        </p:nvCxnSpPr>
        <p:spPr>
          <a:xfrm>
            <a:off x="6497250" y="1436300"/>
            <a:ext cx="13800" cy="5233500"/>
          </a:xfrm>
          <a:prstGeom prst="straightConnector1">
            <a:avLst/>
          </a:prstGeom>
          <a:noFill/>
          <a:ln cap="flat" cmpd="sng" w="12700">
            <a:solidFill>
              <a:schemeClr val="accent4"/>
            </a:solidFill>
            <a:prstDash val="dash"/>
            <a:round/>
            <a:headEnd len="sm" w="sm" type="none"/>
            <a:tailEnd len="sm" w="sm" type="none"/>
          </a:ln>
        </p:spPr>
      </p:cxnSp>
      <p:sp>
        <p:nvSpPr>
          <p:cNvPr id="492" name="Google Shape;492;p28"/>
          <p:cNvSpPr/>
          <p:nvPr/>
        </p:nvSpPr>
        <p:spPr>
          <a:xfrm>
            <a:off x="394704" y="2654438"/>
            <a:ext cx="2954100" cy="4788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300"/>
              <a:buFont typeface="Fira Sans Medium"/>
              <a:buNone/>
            </a:pPr>
            <a:r>
              <a:rPr lang="en-US" sz="1300">
                <a:solidFill>
                  <a:schemeClr val="lt1"/>
                </a:solidFill>
                <a:latin typeface="Fira Sans Medium"/>
                <a:ea typeface="Fira Sans Medium"/>
                <a:cs typeface="Fira Sans Medium"/>
                <a:sym typeface="Fira Sans Medium"/>
              </a:rPr>
              <a:t>Data Split and Hot-Label Encoding</a:t>
            </a:r>
            <a:endParaRPr/>
          </a:p>
        </p:txBody>
      </p:sp>
      <p:sp>
        <p:nvSpPr>
          <p:cNvPr id="493" name="Google Shape;493;p28"/>
          <p:cNvSpPr/>
          <p:nvPr/>
        </p:nvSpPr>
        <p:spPr>
          <a:xfrm>
            <a:off x="436053" y="5296233"/>
            <a:ext cx="2862900" cy="519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Fira Sans Medium"/>
              <a:buNone/>
            </a:pPr>
            <a:r>
              <a:rPr lang="en-US" sz="1200">
                <a:solidFill>
                  <a:srgbClr val="FFFFFF"/>
                </a:solidFill>
                <a:latin typeface="Fira Sans Medium"/>
                <a:ea typeface="Fira Sans Medium"/>
                <a:cs typeface="Fira Sans Medium"/>
                <a:sym typeface="Fira Sans Medium"/>
              </a:rPr>
              <a:t>Deploying Hyperopt to get better accuracy yielding hyperparameters.</a:t>
            </a:r>
            <a:endParaRPr/>
          </a:p>
        </p:txBody>
      </p:sp>
      <p:cxnSp>
        <p:nvCxnSpPr>
          <p:cNvPr id="494" name="Google Shape;494;p28"/>
          <p:cNvCxnSpPr/>
          <p:nvPr/>
        </p:nvCxnSpPr>
        <p:spPr>
          <a:xfrm>
            <a:off x="1829749" y="2343967"/>
            <a:ext cx="0" cy="243900"/>
          </a:xfrm>
          <a:prstGeom prst="straightConnector1">
            <a:avLst/>
          </a:prstGeom>
          <a:noFill/>
          <a:ln cap="flat" cmpd="sng" w="19050">
            <a:solidFill>
              <a:schemeClr val="dk1"/>
            </a:solidFill>
            <a:prstDash val="solid"/>
            <a:miter lim="800000"/>
            <a:headEnd len="sm" w="sm" type="none"/>
            <a:tailEnd len="med" w="med" type="triangle"/>
          </a:ln>
        </p:spPr>
      </p:cxnSp>
      <p:sp>
        <p:nvSpPr>
          <p:cNvPr id="495" name="Google Shape;495;p28"/>
          <p:cNvSpPr/>
          <p:nvPr/>
        </p:nvSpPr>
        <p:spPr>
          <a:xfrm>
            <a:off x="398306" y="3537536"/>
            <a:ext cx="2938200" cy="478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Fira Sans Medium"/>
              <a:buNone/>
            </a:pPr>
            <a:r>
              <a:rPr lang="en-US" sz="1200">
                <a:solidFill>
                  <a:srgbClr val="FFFFFF"/>
                </a:solidFill>
                <a:latin typeface="Fira Sans Medium"/>
                <a:ea typeface="Fira Sans Medium"/>
                <a:cs typeface="Fira Sans Medium"/>
                <a:sym typeface="Fira Sans Medium"/>
              </a:rPr>
              <a:t>Training the XGBoost with the default hyperparameters.</a:t>
            </a:r>
            <a:endParaRPr b="0" i="0" sz="1200" u="none" cap="none" strike="noStrike">
              <a:solidFill>
                <a:srgbClr val="FFFFFF"/>
              </a:solidFill>
              <a:latin typeface="Fira Sans Medium"/>
              <a:ea typeface="Fira Sans Medium"/>
              <a:cs typeface="Fira Sans Medium"/>
              <a:sym typeface="Fira Sans Medium"/>
            </a:endParaRPr>
          </a:p>
        </p:txBody>
      </p:sp>
      <p:sp>
        <p:nvSpPr>
          <p:cNvPr id="496" name="Google Shape;496;p28"/>
          <p:cNvSpPr/>
          <p:nvPr/>
        </p:nvSpPr>
        <p:spPr>
          <a:xfrm>
            <a:off x="402629" y="1836966"/>
            <a:ext cx="2938200" cy="441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00"/>
              <a:buFont typeface="Fira Sans Medium"/>
              <a:buNone/>
            </a:pPr>
            <a:r>
              <a:rPr lang="en-US" sz="1300">
                <a:solidFill>
                  <a:srgbClr val="FFFFFF"/>
                </a:solidFill>
                <a:latin typeface="Fira Sans Medium"/>
                <a:ea typeface="Fira Sans Medium"/>
                <a:cs typeface="Fira Sans Medium"/>
                <a:sym typeface="Fira Sans Medium"/>
              </a:rPr>
              <a:t>Feature Engineering</a:t>
            </a:r>
            <a:endParaRPr b="0" i="0" sz="1300" u="none" cap="none" strike="noStrike">
              <a:solidFill>
                <a:srgbClr val="FFFFFF"/>
              </a:solidFill>
              <a:latin typeface="Fira Sans Medium"/>
              <a:ea typeface="Fira Sans Medium"/>
              <a:cs typeface="Fira Sans Medium"/>
              <a:sym typeface="Fira Sans Medium"/>
            </a:endParaRPr>
          </a:p>
        </p:txBody>
      </p:sp>
      <p:cxnSp>
        <p:nvCxnSpPr>
          <p:cNvPr id="497" name="Google Shape;497;p28"/>
          <p:cNvCxnSpPr/>
          <p:nvPr/>
        </p:nvCxnSpPr>
        <p:spPr>
          <a:xfrm>
            <a:off x="1807191" y="4059297"/>
            <a:ext cx="2700" cy="267600"/>
          </a:xfrm>
          <a:prstGeom prst="straightConnector1">
            <a:avLst/>
          </a:prstGeom>
          <a:noFill/>
          <a:ln cap="flat" cmpd="sng" w="19050">
            <a:solidFill>
              <a:schemeClr val="dk1"/>
            </a:solidFill>
            <a:prstDash val="solid"/>
            <a:miter lim="800000"/>
            <a:headEnd len="sm" w="sm" type="none"/>
            <a:tailEnd len="med" w="med" type="triangle"/>
          </a:ln>
        </p:spPr>
      </p:cxnSp>
      <p:cxnSp>
        <p:nvCxnSpPr>
          <p:cNvPr id="498" name="Google Shape;498;p28"/>
          <p:cNvCxnSpPr/>
          <p:nvPr/>
        </p:nvCxnSpPr>
        <p:spPr>
          <a:xfrm>
            <a:off x="1810036" y="3133277"/>
            <a:ext cx="0" cy="327900"/>
          </a:xfrm>
          <a:prstGeom prst="straightConnector1">
            <a:avLst/>
          </a:prstGeom>
          <a:noFill/>
          <a:ln cap="flat" cmpd="sng" w="19050">
            <a:solidFill>
              <a:schemeClr val="dk1"/>
            </a:solidFill>
            <a:prstDash val="solid"/>
            <a:miter lim="800000"/>
            <a:headEnd len="sm" w="sm" type="none"/>
            <a:tailEnd len="med" w="med" type="triangle"/>
          </a:ln>
        </p:spPr>
      </p:cxnSp>
      <p:sp>
        <p:nvSpPr>
          <p:cNvPr id="499" name="Google Shape;499;p28"/>
          <p:cNvSpPr/>
          <p:nvPr/>
        </p:nvSpPr>
        <p:spPr>
          <a:xfrm>
            <a:off x="394704" y="4380715"/>
            <a:ext cx="2938200" cy="478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Fira Sans Medium"/>
              <a:buNone/>
            </a:pPr>
            <a:r>
              <a:rPr lang="en-US" sz="1200">
                <a:solidFill>
                  <a:srgbClr val="FFFFFF"/>
                </a:solidFill>
                <a:latin typeface="Fira Sans Medium"/>
                <a:ea typeface="Fira Sans Medium"/>
                <a:cs typeface="Fira Sans Medium"/>
                <a:sym typeface="Fira Sans Medium"/>
              </a:rPr>
              <a:t>Performing K-Fold and tuning the hyperparameters using GridSearchCV</a:t>
            </a:r>
            <a:endParaRPr b="0" i="0" sz="1200" u="none" cap="none" strike="noStrike">
              <a:solidFill>
                <a:srgbClr val="FFFFFF"/>
              </a:solidFill>
              <a:latin typeface="Fira Sans Medium"/>
              <a:ea typeface="Fira Sans Medium"/>
              <a:cs typeface="Fira Sans Medium"/>
              <a:sym typeface="Fira Sans Medium"/>
            </a:endParaRPr>
          </a:p>
        </p:txBody>
      </p:sp>
      <p:cxnSp>
        <p:nvCxnSpPr>
          <p:cNvPr id="500" name="Google Shape;500;p28"/>
          <p:cNvCxnSpPr/>
          <p:nvPr/>
        </p:nvCxnSpPr>
        <p:spPr>
          <a:xfrm>
            <a:off x="1780418" y="4944148"/>
            <a:ext cx="2700" cy="267600"/>
          </a:xfrm>
          <a:prstGeom prst="straightConnector1">
            <a:avLst/>
          </a:prstGeom>
          <a:noFill/>
          <a:ln cap="flat" cmpd="sng" w="19050">
            <a:solidFill>
              <a:schemeClr val="dk1"/>
            </a:solidFill>
            <a:prstDash val="solid"/>
            <a:miter lim="800000"/>
            <a:headEnd len="sm" w="sm" type="none"/>
            <a:tailEnd len="med" w="med" type="triangle"/>
          </a:ln>
        </p:spPr>
      </p:cxnSp>
      <p:sp>
        <p:nvSpPr>
          <p:cNvPr id="501" name="Google Shape;501;p28"/>
          <p:cNvSpPr/>
          <p:nvPr/>
        </p:nvSpPr>
        <p:spPr>
          <a:xfrm>
            <a:off x="3492820" y="3232524"/>
            <a:ext cx="255000" cy="2356200"/>
          </a:xfrm>
          <a:prstGeom prst="rightBrace">
            <a:avLst>
              <a:gd fmla="val 8333"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28"/>
          <p:cNvSpPr txBox="1"/>
          <p:nvPr/>
        </p:nvSpPr>
        <p:spPr>
          <a:xfrm>
            <a:off x="3907750" y="4264375"/>
            <a:ext cx="1812300" cy="2925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300">
                <a:solidFill>
                  <a:schemeClr val="dk1"/>
                </a:solidFill>
                <a:latin typeface="Fira Sans Medium"/>
                <a:ea typeface="Fira Sans Medium"/>
                <a:cs typeface="Fira Sans Medium"/>
                <a:sym typeface="Fira Sans Medium"/>
              </a:rPr>
              <a:t>Model Deployment</a:t>
            </a:r>
            <a:endParaRPr sz="1300">
              <a:solidFill>
                <a:schemeClr val="dk1"/>
              </a:solidFill>
              <a:latin typeface="Fira Sans Medium"/>
              <a:ea typeface="Fira Sans Medium"/>
              <a:cs typeface="Fira Sans Medium"/>
              <a:sym typeface="Fira Sans Medium"/>
            </a:endParaRPr>
          </a:p>
        </p:txBody>
      </p:sp>
      <p:graphicFrame>
        <p:nvGraphicFramePr>
          <p:cNvPr id="503" name="Google Shape;503;p28"/>
          <p:cNvGraphicFramePr/>
          <p:nvPr/>
        </p:nvGraphicFramePr>
        <p:xfrm>
          <a:off x="3642911" y="5632773"/>
          <a:ext cx="3000000" cy="3000000"/>
        </p:xfrm>
        <a:graphic>
          <a:graphicData uri="http://schemas.openxmlformats.org/drawingml/2006/table">
            <a:tbl>
              <a:tblPr>
                <a:noFill/>
                <a:tableStyleId>{1C2972F0-6B4B-4515-A34B-B468F5760931}</a:tableStyleId>
              </a:tblPr>
              <a:tblGrid>
                <a:gridCol w="623175"/>
                <a:gridCol w="352400"/>
                <a:gridCol w="490375"/>
                <a:gridCol w="490950"/>
                <a:gridCol w="627775"/>
              </a:tblGrid>
              <a:tr h="163025">
                <a:tc>
                  <a:txBody>
                    <a:bodyPr/>
                    <a:lstStyle/>
                    <a:p>
                      <a:pPr indent="0" lvl="0" marL="0" marR="0" rtl="0" algn="ctr">
                        <a:spcBef>
                          <a:spcPts val="0"/>
                        </a:spcBef>
                        <a:spcAft>
                          <a:spcPts val="0"/>
                        </a:spcAft>
                        <a:buNone/>
                      </a:pPr>
                      <a:r>
                        <a:rPr b="1" i="0" lang="en-US" sz="1100" u="none" cap="none" strike="noStrike">
                          <a:solidFill>
                            <a:srgbClr val="000000"/>
                          </a:solidFill>
                          <a:latin typeface="Calibri"/>
                          <a:ea typeface="Calibri"/>
                          <a:cs typeface="Calibri"/>
                          <a:sym typeface="Calibri"/>
                        </a:rPr>
                        <a:t>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1" lang="en-US" sz="1100">
                          <a:latin typeface="Calibri"/>
                          <a:ea typeface="Calibri"/>
                          <a:cs typeface="Calibri"/>
                          <a:sym typeface="Calibri"/>
                        </a:rPr>
                        <a:t>Week</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1" lang="en-US" sz="1100">
                          <a:latin typeface="Calibri"/>
                          <a:ea typeface="Calibri"/>
                          <a:cs typeface="Calibri"/>
                          <a:sym typeface="Calibri"/>
                        </a:rPr>
                        <a:t>Sales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1" lang="en-US" sz="1100">
                          <a:latin typeface="Calibri"/>
                          <a:ea typeface="Calibri"/>
                          <a:cs typeface="Calibri"/>
                          <a:sym typeface="Calibri"/>
                        </a:rPr>
                        <a:t> Up- Sales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1" lang="en-US" sz="1100">
                          <a:latin typeface="Calibri"/>
                          <a:ea typeface="Calibri"/>
                          <a:cs typeface="Calibri"/>
                          <a:sym typeface="Calibri"/>
                        </a:rPr>
                        <a:t>Low-sales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163025">
                <a:tc>
                  <a:txBody>
                    <a:bodyPr/>
                    <a:lstStyle/>
                    <a:p>
                      <a:pPr indent="0" lvl="0" marL="0" marR="0" rtl="0" algn="ctr">
                        <a:spcBef>
                          <a:spcPts val="0"/>
                        </a:spcBef>
                        <a:spcAft>
                          <a:spcPts val="0"/>
                        </a:spcAft>
                        <a:buNone/>
                      </a:pPr>
                      <a:r>
                        <a:rPr b="1" lang="en-US" sz="1100">
                          <a:latin typeface="Calibri"/>
                          <a:ea typeface="Calibri"/>
                          <a:cs typeface="Calibri"/>
                          <a:sym typeface="Calibri"/>
                        </a:rPr>
                        <a:t>Account1</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3025">
                <a:tc>
                  <a:txBody>
                    <a:bodyPr/>
                    <a:lstStyle/>
                    <a:p>
                      <a:pPr indent="0" lvl="0" marL="0" rtl="0" algn="ctr">
                        <a:spcBef>
                          <a:spcPts val="0"/>
                        </a:spcBef>
                        <a:spcAft>
                          <a:spcPts val="0"/>
                        </a:spcAft>
                        <a:buClr>
                          <a:schemeClr val="dk1"/>
                        </a:buClr>
                        <a:buFont typeface="Arial"/>
                        <a:buNone/>
                      </a:pPr>
                      <a:r>
                        <a:rPr b="1" lang="en-US" sz="1100">
                          <a:solidFill>
                            <a:schemeClr val="dk1"/>
                          </a:solidFill>
                          <a:latin typeface="Calibri"/>
                          <a:ea typeface="Calibri"/>
                          <a:cs typeface="Calibri"/>
                          <a:sym typeface="Calibri"/>
                        </a:rPr>
                        <a:t>Account2</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04" name="Google Shape;504;p28"/>
          <p:cNvSpPr/>
          <p:nvPr/>
        </p:nvSpPr>
        <p:spPr>
          <a:xfrm>
            <a:off x="3430817" y="5755847"/>
            <a:ext cx="122100" cy="1032900"/>
          </a:xfrm>
          <a:prstGeom prst="rightBrace">
            <a:avLst>
              <a:gd fmla="val 8333"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28"/>
          <p:cNvSpPr txBox="1"/>
          <p:nvPr/>
        </p:nvSpPr>
        <p:spPr>
          <a:xfrm>
            <a:off x="4014236" y="5296225"/>
            <a:ext cx="1842000" cy="2925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300">
                <a:solidFill>
                  <a:schemeClr val="dk1"/>
                </a:solidFill>
                <a:latin typeface="Fira Sans Medium"/>
                <a:ea typeface="Fira Sans Medium"/>
                <a:cs typeface="Fira Sans Medium"/>
                <a:sym typeface="Fira Sans Medium"/>
              </a:rPr>
              <a:t>Final Output Format</a:t>
            </a:r>
            <a:endParaRPr sz="1300">
              <a:solidFill>
                <a:schemeClr val="dk1"/>
              </a:solidFill>
              <a:latin typeface="Fira Sans Medium"/>
              <a:ea typeface="Fira Sans Medium"/>
              <a:cs typeface="Fira Sans Medium"/>
              <a:sym typeface="Fira Sans Medium"/>
            </a:endParaRPr>
          </a:p>
        </p:txBody>
      </p:sp>
      <p:sp>
        <p:nvSpPr>
          <p:cNvPr id="506" name="Google Shape;506;p28"/>
          <p:cNvSpPr/>
          <p:nvPr/>
        </p:nvSpPr>
        <p:spPr>
          <a:xfrm>
            <a:off x="55200" y="818475"/>
            <a:ext cx="12081600" cy="7281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507" name="Google Shape;507;p28"/>
          <p:cNvSpPr txBox="1"/>
          <p:nvPr/>
        </p:nvSpPr>
        <p:spPr>
          <a:xfrm>
            <a:off x="648599" y="759125"/>
            <a:ext cx="10742400" cy="76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0101"/>
              </a:buClr>
              <a:buSzPts val="1500"/>
              <a:buFont typeface="Fira Sans Medium"/>
              <a:buNone/>
            </a:pPr>
            <a:r>
              <a:rPr b="1" lang="en-US" sz="1500">
                <a:solidFill>
                  <a:srgbClr val="010101"/>
                </a:solidFill>
                <a:latin typeface="Fira Sans Medium"/>
                <a:ea typeface="Fira Sans Medium"/>
                <a:cs typeface="Fira Sans Medium"/>
                <a:sym typeface="Fira Sans Medium"/>
              </a:rPr>
              <a:t>Deployed the XGBoost (Extreme Gradient Boosting) algorithm to make forecasts on the data. Trained with the XGBoost API to create the model object and then </a:t>
            </a:r>
            <a:r>
              <a:rPr b="1" lang="en-US" sz="1500">
                <a:solidFill>
                  <a:srgbClr val="010101"/>
                </a:solidFill>
                <a:latin typeface="Fira Sans Medium"/>
                <a:ea typeface="Fira Sans Medium"/>
                <a:cs typeface="Fira Sans Medium"/>
                <a:sym typeface="Fira Sans Medium"/>
              </a:rPr>
              <a:t>configured the hyperparameters to improve model performance.</a:t>
            </a:r>
            <a:endParaRPr/>
          </a:p>
        </p:txBody>
      </p:sp>
      <p:sp>
        <p:nvSpPr>
          <p:cNvPr id="508" name="Google Shape;508;p28"/>
          <p:cNvSpPr/>
          <p:nvPr/>
        </p:nvSpPr>
        <p:spPr>
          <a:xfrm>
            <a:off x="386754" y="6139563"/>
            <a:ext cx="2954100" cy="4788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300"/>
              <a:buFont typeface="Fira Sans Medium"/>
              <a:buNone/>
            </a:pPr>
            <a:r>
              <a:rPr lang="en-US" sz="1300">
                <a:solidFill>
                  <a:schemeClr val="lt1"/>
                </a:solidFill>
                <a:latin typeface="Fira Sans Medium"/>
                <a:ea typeface="Fira Sans Medium"/>
                <a:cs typeface="Fira Sans Medium"/>
                <a:sym typeface="Fira Sans Medium"/>
              </a:rPr>
              <a:t>Predicting on the Test Data for final Output</a:t>
            </a:r>
            <a:endParaRPr/>
          </a:p>
        </p:txBody>
      </p:sp>
      <p:cxnSp>
        <p:nvCxnSpPr>
          <p:cNvPr id="509" name="Google Shape;509;p28"/>
          <p:cNvCxnSpPr/>
          <p:nvPr/>
        </p:nvCxnSpPr>
        <p:spPr>
          <a:xfrm>
            <a:off x="1743756" y="5843748"/>
            <a:ext cx="2700" cy="267600"/>
          </a:xfrm>
          <a:prstGeom prst="straightConnector1">
            <a:avLst/>
          </a:prstGeom>
          <a:noFill/>
          <a:ln cap="flat" cmpd="sng" w="19050">
            <a:solidFill>
              <a:schemeClr val="dk1"/>
            </a:solidFill>
            <a:prstDash val="solid"/>
            <a:miter lim="800000"/>
            <a:headEnd len="sm" w="sm" type="none"/>
            <a:tailEnd len="med" w="med" type="triangle"/>
          </a:ln>
        </p:spPr>
      </p:cxnSp>
      <p:sp>
        <p:nvSpPr>
          <p:cNvPr id="510" name="Google Shape;510;p28"/>
          <p:cNvSpPr txBox="1"/>
          <p:nvPr/>
        </p:nvSpPr>
        <p:spPr>
          <a:xfrm>
            <a:off x="3848638" y="2051475"/>
            <a:ext cx="1812300" cy="2925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300">
                <a:solidFill>
                  <a:schemeClr val="dk1"/>
                </a:solidFill>
                <a:latin typeface="Fira Sans Medium"/>
                <a:ea typeface="Fira Sans Medium"/>
                <a:cs typeface="Fira Sans Medium"/>
                <a:sym typeface="Fira Sans Medium"/>
              </a:rPr>
              <a:t>Solution Structuring</a:t>
            </a:r>
            <a:endParaRPr sz="1300">
              <a:solidFill>
                <a:schemeClr val="dk1"/>
              </a:solidFill>
              <a:latin typeface="Fira Sans Medium"/>
              <a:ea typeface="Fira Sans Medium"/>
              <a:cs typeface="Fira Sans Medium"/>
              <a:sym typeface="Fira Sans Medium"/>
            </a:endParaRPr>
          </a:p>
        </p:txBody>
      </p:sp>
      <p:pic>
        <p:nvPicPr>
          <p:cNvPr id="511" name="Google Shape;511;p28"/>
          <p:cNvPicPr preferRelativeResize="0"/>
          <p:nvPr/>
        </p:nvPicPr>
        <p:blipFill>
          <a:blip r:embed="rId3">
            <a:alphaModFix/>
          </a:blip>
          <a:stretch>
            <a:fillRect/>
          </a:stretch>
        </p:blipFill>
        <p:spPr>
          <a:xfrm>
            <a:off x="6780725" y="2087375"/>
            <a:ext cx="5146201" cy="2120571"/>
          </a:xfrm>
          <a:prstGeom prst="rect">
            <a:avLst/>
          </a:prstGeom>
          <a:noFill/>
          <a:ln>
            <a:noFill/>
          </a:ln>
        </p:spPr>
      </p:pic>
      <p:sp>
        <p:nvSpPr>
          <p:cNvPr id="512" name="Google Shape;512;p28"/>
          <p:cNvSpPr txBox="1"/>
          <p:nvPr/>
        </p:nvSpPr>
        <p:spPr>
          <a:xfrm>
            <a:off x="7916031" y="1746925"/>
            <a:ext cx="2709000" cy="2925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300">
                <a:solidFill>
                  <a:schemeClr val="dk1"/>
                </a:solidFill>
                <a:latin typeface="Fira Sans Medium"/>
                <a:ea typeface="Fira Sans Medium"/>
                <a:cs typeface="Fira Sans Medium"/>
                <a:sym typeface="Fira Sans Medium"/>
              </a:rPr>
              <a:t>Code Snippet - Hyperopt</a:t>
            </a:r>
            <a:endParaRPr sz="1300">
              <a:solidFill>
                <a:schemeClr val="dk1"/>
              </a:solidFill>
              <a:latin typeface="Fira Sans Medium"/>
              <a:ea typeface="Fira Sans Medium"/>
              <a:cs typeface="Fira Sans Medium"/>
              <a:sym typeface="Fira Sans Medium"/>
            </a:endParaRPr>
          </a:p>
        </p:txBody>
      </p:sp>
      <p:pic>
        <p:nvPicPr>
          <p:cNvPr id="513" name="Google Shape;513;p28"/>
          <p:cNvPicPr preferRelativeResize="0"/>
          <p:nvPr/>
        </p:nvPicPr>
        <p:blipFill rotWithShape="1">
          <a:blip r:embed="rId4">
            <a:alphaModFix/>
          </a:blip>
          <a:srcRect b="0" l="0" r="0" t="0"/>
          <a:stretch/>
        </p:blipFill>
        <p:spPr>
          <a:xfrm>
            <a:off x="7449350" y="4438400"/>
            <a:ext cx="3514025" cy="1141600"/>
          </a:xfrm>
          <a:prstGeom prst="rect">
            <a:avLst/>
          </a:prstGeom>
          <a:noFill/>
          <a:ln>
            <a:noFill/>
          </a:ln>
        </p:spPr>
      </p:pic>
      <p:sp>
        <p:nvSpPr>
          <p:cNvPr id="514" name="Google Shape;514;p28"/>
          <p:cNvSpPr txBox="1"/>
          <p:nvPr/>
        </p:nvSpPr>
        <p:spPr>
          <a:xfrm>
            <a:off x="6780725" y="5785175"/>
            <a:ext cx="5355900" cy="15855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Clr>
                <a:schemeClr val="dk1"/>
              </a:buClr>
              <a:buSzPts val="1100"/>
              <a:buFont typeface="Arial"/>
              <a:buNone/>
            </a:pPr>
            <a:r>
              <a:rPr lang="en-US" sz="1200">
                <a:solidFill>
                  <a:schemeClr val="dk1"/>
                </a:solidFill>
                <a:latin typeface="Fira Sans Medium"/>
                <a:ea typeface="Fira Sans Medium"/>
                <a:cs typeface="Fira Sans Medium"/>
                <a:sym typeface="Fira Sans Medium"/>
              </a:rPr>
              <a:t>The final prediction intervals are calculated by computing the upper and lower intervals of total expenses. </a:t>
            </a:r>
            <a:br>
              <a:rPr lang="en-US" sz="1200">
                <a:solidFill>
                  <a:schemeClr val="dk1"/>
                </a:solidFill>
                <a:latin typeface="Fira Sans Medium"/>
                <a:ea typeface="Fira Sans Medium"/>
                <a:cs typeface="Fira Sans Medium"/>
                <a:sym typeface="Fira Sans Medium"/>
              </a:rPr>
            </a:br>
            <a:r>
              <a:rPr lang="en-US" sz="1200">
                <a:solidFill>
                  <a:schemeClr val="dk1"/>
                </a:solidFill>
                <a:latin typeface="Fira Sans Medium"/>
                <a:ea typeface="Fira Sans Medium"/>
                <a:cs typeface="Fira Sans Medium"/>
                <a:sym typeface="Fira Sans Medium"/>
              </a:rPr>
              <a:t> </a:t>
            </a:r>
            <a:endParaRPr sz="1200">
              <a:solidFill>
                <a:schemeClr val="dk1"/>
              </a:solidFill>
              <a:latin typeface="Fira Sans Medium"/>
              <a:ea typeface="Fira Sans Medium"/>
              <a:cs typeface="Fira Sans Medium"/>
              <a:sym typeface="Fira Sans Medium"/>
            </a:endParaRPr>
          </a:p>
          <a:p>
            <a:pPr indent="0" lvl="0" marL="0" rtl="0" algn="l">
              <a:spcBef>
                <a:spcPts val="0"/>
              </a:spcBef>
              <a:spcAft>
                <a:spcPts val="0"/>
              </a:spcAft>
              <a:buClr>
                <a:schemeClr val="dk1"/>
              </a:buClr>
              <a:buSzPts val="1100"/>
              <a:buFont typeface="Arial"/>
              <a:buNone/>
            </a:pPr>
            <a:r>
              <a:rPr lang="en-US" sz="1200">
                <a:solidFill>
                  <a:schemeClr val="dk1"/>
                </a:solidFill>
                <a:latin typeface="Fira Sans Medium"/>
                <a:ea typeface="Fira Sans Medium"/>
                <a:cs typeface="Fira Sans Medium"/>
                <a:sym typeface="Fira Sans Medium"/>
              </a:rPr>
              <a:t>Upper = Mean +Standard Deviation        Lower = Mean -Standard Deviation</a:t>
            </a:r>
            <a:endParaRPr sz="1200">
              <a:solidFill>
                <a:schemeClr val="dk1"/>
              </a:solidFill>
              <a:latin typeface="Fira Sans Medium"/>
              <a:ea typeface="Fira Sans Medium"/>
              <a:cs typeface="Fira Sans Medium"/>
              <a:sym typeface="Fira Sans Medium"/>
            </a:endParaRPr>
          </a:p>
          <a:p>
            <a:pPr indent="0" lvl="0" marL="0" rtl="0" algn="l">
              <a:spcBef>
                <a:spcPts val="0"/>
              </a:spcBef>
              <a:spcAft>
                <a:spcPts val="0"/>
              </a:spcAft>
              <a:buClr>
                <a:schemeClr val="dk1"/>
              </a:buClr>
              <a:buSzPts val="1100"/>
              <a:buFont typeface="Arial"/>
              <a:buNone/>
            </a:pPr>
            <a:br>
              <a:rPr lang="en-US" sz="1200">
                <a:solidFill>
                  <a:schemeClr val="dk1"/>
                </a:solidFill>
                <a:latin typeface="Fira Sans Medium"/>
                <a:ea typeface="Fira Sans Medium"/>
                <a:cs typeface="Fira Sans Medium"/>
                <a:sym typeface="Fira Sans Medium"/>
              </a:rPr>
            </a:br>
            <a:endParaRPr sz="1200">
              <a:solidFill>
                <a:schemeClr val="dk1"/>
              </a:solidFill>
              <a:latin typeface="Fira Sans Medium"/>
              <a:ea typeface="Fira Sans Medium"/>
              <a:cs typeface="Fira Sans Medium"/>
              <a:sym typeface="Fira Sans Medium"/>
            </a:endParaRPr>
          </a:p>
          <a:p>
            <a:pPr indent="-152400" lvl="0" marL="228600" rtl="0" algn="l">
              <a:spcBef>
                <a:spcPts val="0"/>
              </a:spcBef>
              <a:spcAft>
                <a:spcPts val="0"/>
              </a:spcAft>
              <a:buClr>
                <a:schemeClr val="dk1"/>
              </a:buClr>
              <a:buSzPts val="1200"/>
              <a:buFont typeface="Calibri"/>
              <a:buNone/>
            </a:pPr>
            <a:r>
              <a:t/>
            </a:r>
            <a:endParaRPr sz="12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1300">
              <a:solidFill>
                <a:schemeClr val="dk1"/>
              </a:solidFill>
              <a:latin typeface="Fira Sans Medium"/>
              <a:ea typeface="Fira Sans Medium"/>
              <a:cs typeface="Fira Sans Medium"/>
              <a:sym typeface="Fira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9"/>
          <p:cNvSpPr/>
          <p:nvPr/>
        </p:nvSpPr>
        <p:spPr>
          <a:xfrm>
            <a:off x="4301658" y="1651772"/>
            <a:ext cx="2980200" cy="330600"/>
          </a:xfrm>
          <a:prstGeom prst="rect">
            <a:avLst/>
          </a:prstGeom>
          <a:solidFill>
            <a:schemeClr val="dk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520" name="Google Shape;520;p29"/>
          <p:cNvSpPr txBox="1"/>
          <p:nvPr>
            <p:ph type="title"/>
          </p:nvPr>
        </p:nvSpPr>
        <p:spPr>
          <a:xfrm>
            <a:off x="388975" y="15160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Hyperparameter Tuning </a:t>
            </a:r>
            <a:endParaRPr/>
          </a:p>
          <a:p>
            <a:pPr indent="0" lvl="0" marL="0" rtl="0" algn="l">
              <a:lnSpc>
                <a:spcPct val="90000"/>
              </a:lnSpc>
              <a:spcBef>
                <a:spcPts val="0"/>
              </a:spcBef>
              <a:spcAft>
                <a:spcPts val="0"/>
              </a:spcAft>
              <a:buClr>
                <a:schemeClr val="dk1"/>
              </a:buClr>
              <a:buSzPts val="4400"/>
              <a:buFont typeface="Calibri"/>
              <a:buNone/>
            </a:pPr>
            <a:r>
              <a:t/>
            </a:r>
            <a:endParaRPr/>
          </a:p>
        </p:txBody>
      </p:sp>
      <p:pic>
        <p:nvPicPr>
          <p:cNvPr id="521" name="Google Shape;521;p29"/>
          <p:cNvPicPr preferRelativeResize="0"/>
          <p:nvPr/>
        </p:nvPicPr>
        <p:blipFill rotWithShape="1">
          <a:blip r:embed="rId3">
            <a:alphaModFix/>
          </a:blip>
          <a:srcRect b="0" l="0" r="0" t="0"/>
          <a:stretch/>
        </p:blipFill>
        <p:spPr>
          <a:xfrm>
            <a:off x="4900709" y="3017944"/>
            <a:ext cx="469619" cy="300286"/>
          </a:xfrm>
          <a:prstGeom prst="rect">
            <a:avLst/>
          </a:prstGeom>
          <a:noFill/>
          <a:ln>
            <a:noFill/>
          </a:ln>
        </p:spPr>
      </p:pic>
      <p:sp>
        <p:nvSpPr>
          <p:cNvPr id="522" name="Google Shape;522;p29"/>
          <p:cNvSpPr/>
          <p:nvPr/>
        </p:nvSpPr>
        <p:spPr>
          <a:xfrm>
            <a:off x="1282874" y="1169952"/>
            <a:ext cx="3379831" cy="5197573"/>
          </a:xfrm>
          <a:custGeom>
            <a:rect b="b" l="l" r="r" t="t"/>
            <a:pathLst>
              <a:path extrusionOk="0" h="57508" w="102668">
                <a:moveTo>
                  <a:pt x="2596" y="0"/>
                </a:moveTo>
                <a:cubicBezTo>
                  <a:pt x="1167" y="0"/>
                  <a:pt x="0" y="1155"/>
                  <a:pt x="0" y="2584"/>
                </a:cubicBezTo>
                <a:lnTo>
                  <a:pt x="0" y="54924"/>
                </a:lnTo>
                <a:cubicBezTo>
                  <a:pt x="0" y="56353"/>
                  <a:pt x="1167" y="57508"/>
                  <a:pt x="2596" y="57508"/>
                </a:cubicBezTo>
                <a:lnTo>
                  <a:pt x="100072" y="57508"/>
                </a:lnTo>
                <a:cubicBezTo>
                  <a:pt x="101501" y="57508"/>
                  <a:pt x="102668" y="56353"/>
                  <a:pt x="102668" y="54924"/>
                </a:cubicBezTo>
                <a:lnTo>
                  <a:pt x="102668" y="2584"/>
                </a:lnTo>
                <a:cubicBezTo>
                  <a:pt x="102668" y="1155"/>
                  <a:pt x="101501" y="0"/>
                  <a:pt x="100072" y="0"/>
                </a:cubicBezTo>
                <a:close/>
              </a:path>
            </a:pathLst>
          </a:custGeom>
          <a:noFill/>
          <a:ln>
            <a:noFill/>
          </a:ln>
        </p:spPr>
        <p:txBody>
          <a:bodyPr anchorCtr="0" anchor="ctr" bIns="121900" lIns="731500" spcFirstLastPara="1" rIns="731500" wrap="square" tIns="121900">
            <a:noAutofit/>
          </a:bodyPr>
          <a:lstStyle/>
          <a:p>
            <a:pPr indent="0" lvl="0" marL="0" marR="0" rtl="0" algn="l">
              <a:spcBef>
                <a:spcPts val="0"/>
              </a:spcBef>
              <a:spcAft>
                <a:spcPts val="0"/>
              </a:spcAft>
              <a:buNone/>
            </a:pPr>
            <a:r>
              <a:t/>
            </a:r>
            <a:endParaRPr sz="1500">
              <a:solidFill>
                <a:schemeClr val="lt1"/>
              </a:solidFill>
              <a:latin typeface="Quattrocento Sans"/>
              <a:ea typeface="Quattrocento Sans"/>
              <a:cs typeface="Quattrocento Sans"/>
              <a:sym typeface="Quattrocento Sans"/>
            </a:endParaRPr>
          </a:p>
        </p:txBody>
      </p:sp>
      <p:sp>
        <p:nvSpPr>
          <p:cNvPr id="523" name="Google Shape;523;p29"/>
          <p:cNvSpPr txBox="1"/>
          <p:nvPr/>
        </p:nvSpPr>
        <p:spPr>
          <a:xfrm>
            <a:off x="3491068" y="2530732"/>
            <a:ext cx="2980200" cy="7080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000">
                <a:solidFill>
                  <a:schemeClr val="lt1"/>
                </a:solidFill>
                <a:latin typeface="Quattrocento Sans"/>
                <a:ea typeface="Quattrocento Sans"/>
                <a:cs typeface="Quattrocento Sans"/>
                <a:sym typeface="Quattrocento Sans"/>
              </a:rPr>
              <a:t>PRIORITY STRATEGIES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524" name="Google Shape;524;p29"/>
          <p:cNvPicPr preferRelativeResize="0"/>
          <p:nvPr/>
        </p:nvPicPr>
        <p:blipFill rotWithShape="1">
          <a:blip r:embed="rId3">
            <a:alphaModFix/>
          </a:blip>
          <a:srcRect b="0" l="0" r="0" t="0"/>
          <a:stretch/>
        </p:blipFill>
        <p:spPr>
          <a:xfrm>
            <a:off x="11226416" y="2679843"/>
            <a:ext cx="469619" cy="300286"/>
          </a:xfrm>
          <a:prstGeom prst="rect">
            <a:avLst/>
          </a:prstGeom>
          <a:noFill/>
          <a:ln>
            <a:noFill/>
          </a:ln>
        </p:spPr>
      </p:pic>
      <p:sp>
        <p:nvSpPr>
          <p:cNvPr id="525" name="Google Shape;525;p29"/>
          <p:cNvSpPr txBox="1"/>
          <p:nvPr/>
        </p:nvSpPr>
        <p:spPr>
          <a:xfrm>
            <a:off x="4303450" y="4558026"/>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526" name="Google Shape;526;p29"/>
          <p:cNvSpPr txBox="1"/>
          <p:nvPr/>
        </p:nvSpPr>
        <p:spPr>
          <a:xfrm>
            <a:off x="4303450" y="4558026"/>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527" name="Google Shape;527;p29"/>
          <p:cNvSpPr txBox="1"/>
          <p:nvPr/>
        </p:nvSpPr>
        <p:spPr>
          <a:xfrm>
            <a:off x="4303450" y="4558026"/>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528" name="Google Shape;528;p29"/>
          <p:cNvSpPr txBox="1"/>
          <p:nvPr/>
        </p:nvSpPr>
        <p:spPr>
          <a:xfrm>
            <a:off x="1058075" y="2101400"/>
            <a:ext cx="2980200" cy="260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Fira Sans Medium"/>
              <a:buNone/>
            </a:pPr>
            <a:r>
              <a:rPr lang="en-US" sz="1800">
                <a:solidFill>
                  <a:schemeClr val="dk1"/>
                </a:solidFill>
                <a:latin typeface="Fira Sans Medium"/>
                <a:ea typeface="Fira Sans Medium"/>
                <a:cs typeface="Fira Sans Medium"/>
                <a:sym typeface="Fira Sans Medium"/>
              </a:rPr>
              <a:t>Subsample : 0.7</a:t>
            </a:r>
            <a:endParaRPr sz="18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Clr>
                <a:schemeClr val="dk1"/>
              </a:buClr>
              <a:buSzPts val="1800"/>
              <a:buFont typeface="Fira Sans Medium"/>
              <a:buNone/>
            </a:pPr>
            <a:r>
              <a:rPr lang="en-US" sz="1800">
                <a:solidFill>
                  <a:schemeClr val="dk1"/>
                </a:solidFill>
                <a:latin typeface="Fira Sans Medium"/>
                <a:ea typeface="Fira Sans Medium"/>
                <a:cs typeface="Fira Sans Medium"/>
                <a:sym typeface="Fira Sans Medium"/>
              </a:rPr>
              <a:t>Column Subsample: 0.75</a:t>
            </a:r>
            <a:endParaRPr sz="1800">
              <a:solidFill>
                <a:schemeClr val="dk1"/>
              </a:solidFill>
              <a:latin typeface="Fira Sans Medium"/>
              <a:ea typeface="Fira Sans Medium"/>
              <a:cs typeface="Fira Sans Medium"/>
              <a:sym typeface="Fira Sans Medium"/>
            </a:endParaRPr>
          </a:p>
        </p:txBody>
      </p:sp>
      <p:sp>
        <p:nvSpPr>
          <p:cNvPr id="529" name="Google Shape;529;p29"/>
          <p:cNvSpPr txBox="1"/>
          <p:nvPr/>
        </p:nvSpPr>
        <p:spPr>
          <a:xfrm>
            <a:off x="1097079" y="2500306"/>
            <a:ext cx="2626500" cy="707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Fira Sans"/>
                <a:ea typeface="Fira Sans"/>
                <a:cs typeface="Fira Sans"/>
                <a:sym typeface="Fira Sans"/>
              </a:rPr>
              <a:t>Fraction of samples for each iteration and fraction of features for each tree.</a:t>
            </a:r>
            <a:endParaRPr sz="1200">
              <a:solidFill>
                <a:schemeClr val="dk1"/>
              </a:solidFill>
              <a:latin typeface="Fira Sans"/>
              <a:ea typeface="Fira Sans"/>
              <a:cs typeface="Fira Sans"/>
              <a:sym typeface="Fira Sans"/>
            </a:endParaRPr>
          </a:p>
        </p:txBody>
      </p:sp>
      <p:sp>
        <p:nvSpPr>
          <p:cNvPr id="530" name="Google Shape;530;p29"/>
          <p:cNvSpPr txBox="1"/>
          <p:nvPr/>
        </p:nvSpPr>
        <p:spPr>
          <a:xfrm>
            <a:off x="1051688" y="3544796"/>
            <a:ext cx="2710800" cy="295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Fira Sans Medium"/>
              <a:buNone/>
            </a:pPr>
            <a:r>
              <a:rPr lang="en-US" sz="1800">
                <a:solidFill>
                  <a:schemeClr val="dk1"/>
                </a:solidFill>
                <a:latin typeface="Fira Sans Medium"/>
                <a:ea typeface="Fira Sans Medium"/>
                <a:cs typeface="Fira Sans Medium"/>
                <a:sym typeface="Fira Sans Medium"/>
              </a:rPr>
              <a:t>Maximum Depth: 3</a:t>
            </a:r>
            <a:endParaRPr sz="1800">
              <a:solidFill>
                <a:schemeClr val="dk1"/>
              </a:solidFill>
              <a:latin typeface="Fira Sans Medium"/>
              <a:ea typeface="Fira Sans Medium"/>
              <a:cs typeface="Fira Sans Medium"/>
              <a:sym typeface="Fira Sans Medium"/>
            </a:endParaRPr>
          </a:p>
        </p:txBody>
      </p:sp>
      <p:sp>
        <p:nvSpPr>
          <p:cNvPr id="531" name="Google Shape;531;p29"/>
          <p:cNvSpPr txBox="1"/>
          <p:nvPr/>
        </p:nvSpPr>
        <p:spPr>
          <a:xfrm>
            <a:off x="1055532" y="4109969"/>
            <a:ext cx="2703000" cy="355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200"/>
              <a:buFont typeface="Fira Sans"/>
              <a:buNone/>
            </a:pPr>
            <a:r>
              <a:rPr lang="en-US" sz="1200">
                <a:solidFill>
                  <a:schemeClr val="dk1"/>
                </a:solidFill>
                <a:latin typeface="Fira Sans"/>
                <a:ea typeface="Fira Sans"/>
                <a:cs typeface="Fira Sans"/>
                <a:sym typeface="Fira Sans"/>
              </a:rPr>
              <a:t>The maximum depth of the tree. A higher value was giving high error due to overfitting</a:t>
            </a:r>
            <a:endParaRPr sz="1200">
              <a:solidFill>
                <a:schemeClr val="dk1"/>
              </a:solidFill>
              <a:latin typeface="Fira Sans"/>
              <a:ea typeface="Fira Sans"/>
              <a:cs typeface="Fira Sans"/>
              <a:sym typeface="Fira Sans"/>
            </a:endParaRPr>
          </a:p>
        </p:txBody>
      </p:sp>
      <p:sp>
        <p:nvSpPr>
          <p:cNvPr id="532" name="Google Shape;532;p29"/>
          <p:cNvSpPr txBox="1"/>
          <p:nvPr/>
        </p:nvSpPr>
        <p:spPr>
          <a:xfrm>
            <a:off x="861225" y="5115875"/>
            <a:ext cx="3058800" cy="2529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Fira Sans Medium"/>
              <a:buNone/>
            </a:pPr>
            <a:r>
              <a:rPr lang="en-US" sz="1800">
                <a:solidFill>
                  <a:schemeClr val="dk1"/>
                </a:solidFill>
                <a:latin typeface="Fira Sans Medium"/>
                <a:ea typeface="Fira Sans Medium"/>
                <a:cs typeface="Fira Sans Medium"/>
                <a:sym typeface="Fira Sans Medium"/>
              </a:rPr>
              <a:t>Minimum Child Weight: 51</a:t>
            </a:r>
            <a:endParaRPr sz="1800">
              <a:solidFill>
                <a:schemeClr val="dk1"/>
              </a:solidFill>
              <a:latin typeface="Fira Sans Medium"/>
              <a:ea typeface="Fira Sans Medium"/>
              <a:cs typeface="Fira Sans Medium"/>
              <a:sym typeface="Fira Sans Medium"/>
            </a:endParaRPr>
          </a:p>
        </p:txBody>
      </p:sp>
      <p:sp>
        <p:nvSpPr>
          <p:cNvPr id="533" name="Google Shape;533;p29"/>
          <p:cNvSpPr txBox="1"/>
          <p:nvPr/>
        </p:nvSpPr>
        <p:spPr>
          <a:xfrm>
            <a:off x="1043645" y="5628880"/>
            <a:ext cx="2686200" cy="376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200"/>
              <a:buFont typeface="Fira Sans"/>
              <a:buNone/>
            </a:pPr>
            <a:r>
              <a:rPr lang="en-US" sz="1200">
                <a:solidFill>
                  <a:schemeClr val="dk1"/>
                </a:solidFill>
                <a:latin typeface="Fira Sans"/>
                <a:ea typeface="Fira Sans"/>
                <a:cs typeface="Fira Sans"/>
                <a:sym typeface="Fira Sans"/>
              </a:rPr>
              <a:t>Minimum</a:t>
            </a:r>
            <a:r>
              <a:rPr lang="en-US" sz="1200">
                <a:solidFill>
                  <a:schemeClr val="dk1"/>
                </a:solidFill>
                <a:latin typeface="Fira Sans"/>
                <a:ea typeface="Fira Sans"/>
                <a:cs typeface="Fira Sans"/>
                <a:sym typeface="Fira Sans"/>
              </a:rPr>
              <a:t> number of samples in each leaf node required for it to split. Values &gt;50 yield better results in the model.</a:t>
            </a:r>
            <a:endParaRPr sz="1200">
              <a:solidFill>
                <a:schemeClr val="dk1"/>
              </a:solidFill>
              <a:latin typeface="Fira Sans"/>
              <a:ea typeface="Fira Sans"/>
              <a:cs typeface="Fira Sans"/>
              <a:sym typeface="Fira Sans"/>
            </a:endParaRPr>
          </a:p>
        </p:txBody>
      </p:sp>
      <p:sp>
        <p:nvSpPr>
          <p:cNvPr id="534" name="Google Shape;534;p29"/>
          <p:cNvSpPr txBox="1"/>
          <p:nvPr/>
        </p:nvSpPr>
        <p:spPr>
          <a:xfrm>
            <a:off x="7960778" y="2411475"/>
            <a:ext cx="2243700" cy="2607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1"/>
              </a:buClr>
              <a:buSzPts val="1800"/>
              <a:buFont typeface="Fira Sans Medium"/>
              <a:buNone/>
            </a:pPr>
            <a:r>
              <a:rPr lang="en-US" sz="1800">
                <a:solidFill>
                  <a:schemeClr val="dk1"/>
                </a:solidFill>
                <a:latin typeface="Fira Sans Medium"/>
                <a:ea typeface="Fira Sans Medium"/>
                <a:cs typeface="Fira Sans Medium"/>
                <a:sym typeface="Fira Sans Medium"/>
              </a:rPr>
              <a:t>Learning Rate: 0.03</a:t>
            </a:r>
            <a:endParaRPr sz="1800">
              <a:solidFill>
                <a:schemeClr val="dk1"/>
              </a:solidFill>
              <a:latin typeface="Fira Sans Medium"/>
              <a:ea typeface="Fira Sans Medium"/>
              <a:cs typeface="Fira Sans Medium"/>
              <a:sym typeface="Fira Sans Medium"/>
            </a:endParaRPr>
          </a:p>
        </p:txBody>
      </p:sp>
      <p:sp>
        <p:nvSpPr>
          <p:cNvPr id="535" name="Google Shape;535;p29"/>
          <p:cNvSpPr txBox="1"/>
          <p:nvPr/>
        </p:nvSpPr>
        <p:spPr>
          <a:xfrm>
            <a:off x="8105048" y="2861200"/>
            <a:ext cx="2620800" cy="355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200"/>
              <a:buFont typeface="Fira Sans"/>
              <a:buNone/>
            </a:pPr>
            <a:r>
              <a:rPr lang="en-US" sz="1200">
                <a:solidFill>
                  <a:schemeClr val="dk1"/>
                </a:solidFill>
                <a:latin typeface="Fira Sans"/>
                <a:ea typeface="Fira Sans"/>
                <a:cs typeface="Fira Sans"/>
                <a:sym typeface="Fira Sans"/>
              </a:rPr>
              <a:t>Step size at which the algorithm makes updates to the model weights. (Shrinking factor)</a:t>
            </a:r>
            <a:endParaRPr sz="1200">
              <a:solidFill>
                <a:schemeClr val="dk1"/>
              </a:solidFill>
              <a:latin typeface="Fira Sans"/>
              <a:ea typeface="Fira Sans"/>
              <a:cs typeface="Fira Sans"/>
              <a:sym typeface="Fira Sans"/>
            </a:endParaRPr>
          </a:p>
        </p:txBody>
      </p:sp>
      <p:sp>
        <p:nvSpPr>
          <p:cNvPr id="536" name="Google Shape;536;p29"/>
          <p:cNvSpPr txBox="1"/>
          <p:nvPr/>
        </p:nvSpPr>
        <p:spPr>
          <a:xfrm>
            <a:off x="7021625" y="3659075"/>
            <a:ext cx="3969600" cy="3471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1"/>
              </a:buClr>
              <a:buSzPts val="1800"/>
              <a:buFont typeface="Fira Sans Medium"/>
              <a:buNone/>
            </a:pPr>
            <a:r>
              <a:rPr lang="en-US" sz="1800">
                <a:solidFill>
                  <a:schemeClr val="dk1"/>
                </a:solidFill>
                <a:latin typeface="Fira Sans Medium"/>
                <a:ea typeface="Fira Sans Medium"/>
                <a:cs typeface="Fira Sans Medium"/>
                <a:sym typeface="Fira Sans Medium"/>
              </a:rPr>
              <a:t>Regularization Parameters</a:t>
            </a:r>
            <a:endParaRPr sz="1800">
              <a:solidFill>
                <a:schemeClr val="dk1"/>
              </a:solidFill>
              <a:latin typeface="Fira Sans Medium"/>
              <a:ea typeface="Fira Sans Medium"/>
              <a:cs typeface="Fira Sans Medium"/>
              <a:sym typeface="Fira Sans Medium"/>
            </a:endParaRPr>
          </a:p>
          <a:p>
            <a:pPr indent="0" lvl="0" marL="457200" marR="0" rtl="0" algn="r">
              <a:spcBef>
                <a:spcPts val="0"/>
              </a:spcBef>
              <a:spcAft>
                <a:spcPts val="0"/>
              </a:spcAft>
              <a:buNone/>
            </a:pPr>
            <a:r>
              <a:rPr lang="en-US" sz="1800">
                <a:solidFill>
                  <a:schemeClr val="dk1"/>
                </a:solidFill>
                <a:latin typeface="Fira Sans Medium"/>
                <a:ea typeface="Fira Sans Medium"/>
                <a:cs typeface="Fira Sans Medium"/>
                <a:sym typeface="Fira Sans Medium"/>
              </a:rPr>
              <a:t>lambda: 0.1 and alpha: 0.15</a:t>
            </a:r>
            <a:endParaRPr sz="1800">
              <a:solidFill>
                <a:schemeClr val="dk1"/>
              </a:solidFill>
              <a:latin typeface="Fira Sans Medium"/>
              <a:ea typeface="Fira Sans Medium"/>
              <a:cs typeface="Fira Sans Medium"/>
              <a:sym typeface="Fira Sans Medium"/>
            </a:endParaRPr>
          </a:p>
        </p:txBody>
      </p:sp>
      <p:sp>
        <p:nvSpPr>
          <p:cNvPr id="537" name="Google Shape;537;p29"/>
          <p:cNvSpPr txBox="1"/>
          <p:nvPr/>
        </p:nvSpPr>
        <p:spPr>
          <a:xfrm>
            <a:off x="8103053" y="4276325"/>
            <a:ext cx="3058800" cy="355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200"/>
              <a:buFont typeface="Fira Sans"/>
              <a:buNone/>
            </a:pPr>
            <a:r>
              <a:rPr lang="en-US" sz="1200">
                <a:solidFill>
                  <a:schemeClr val="dk1"/>
                </a:solidFill>
                <a:latin typeface="Fira Sans"/>
                <a:ea typeface="Fira Sans"/>
                <a:cs typeface="Fira Sans"/>
                <a:sym typeface="Fira Sans"/>
              </a:rPr>
              <a:t>Adding the L1: Lasso and L2: Ridge regularization terms to prevent overfitting by penalizing the weights </a:t>
            </a:r>
            <a:endParaRPr sz="1200">
              <a:solidFill>
                <a:schemeClr val="dk1"/>
              </a:solidFill>
              <a:latin typeface="Fira Sans"/>
              <a:ea typeface="Fira Sans"/>
              <a:cs typeface="Fira Sans"/>
              <a:sym typeface="Fira Sans"/>
            </a:endParaRPr>
          </a:p>
        </p:txBody>
      </p:sp>
      <p:sp>
        <p:nvSpPr>
          <p:cNvPr id="538" name="Google Shape;538;p29"/>
          <p:cNvSpPr txBox="1"/>
          <p:nvPr/>
        </p:nvSpPr>
        <p:spPr>
          <a:xfrm>
            <a:off x="7725550" y="4991725"/>
            <a:ext cx="3379800" cy="3693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1"/>
              </a:buClr>
              <a:buSzPts val="1800"/>
              <a:buFont typeface="Fira Sans Medium"/>
              <a:buNone/>
            </a:pPr>
            <a:r>
              <a:rPr lang="en-US" sz="1800">
                <a:solidFill>
                  <a:schemeClr val="dk1"/>
                </a:solidFill>
                <a:latin typeface="Fira Sans Medium"/>
                <a:ea typeface="Fira Sans Medium"/>
                <a:cs typeface="Fira Sans Medium"/>
                <a:sym typeface="Fira Sans Medium"/>
              </a:rPr>
              <a:t>Number of Estimators: 1000</a:t>
            </a:r>
            <a:endParaRPr sz="1800">
              <a:solidFill>
                <a:schemeClr val="dk1"/>
              </a:solidFill>
              <a:latin typeface="Fira Sans Medium"/>
              <a:ea typeface="Fira Sans Medium"/>
              <a:cs typeface="Fira Sans Medium"/>
              <a:sym typeface="Fira Sans Medium"/>
            </a:endParaRPr>
          </a:p>
        </p:txBody>
      </p:sp>
      <p:sp>
        <p:nvSpPr>
          <p:cNvPr id="539" name="Google Shape;539;p29"/>
          <p:cNvSpPr txBox="1"/>
          <p:nvPr/>
        </p:nvSpPr>
        <p:spPr>
          <a:xfrm>
            <a:off x="8056525" y="5536575"/>
            <a:ext cx="2980200" cy="355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200"/>
              <a:buFont typeface="Fira Sans"/>
              <a:buNone/>
            </a:pPr>
            <a:r>
              <a:rPr lang="en-US" sz="1200">
                <a:solidFill>
                  <a:schemeClr val="dk1"/>
                </a:solidFill>
                <a:latin typeface="Fira Sans"/>
                <a:ea typeface="Fira Sans"/>
                <a:cs typeface="Fira Sans"/>
                <a:sym typeface="Fira Sans"/>
              </a:rPr>
              <a:t>Tells the number of trees to build - indicating the boosting rounds, Higher value increases computation time</a:t>
            </a:r>
            <a:endParaRPr sz="1200">
              <a:solidFill>
                <a:schemeClr val="dk1"/>
              </a:solidFill>
              <a:latin typeface="Fira Sans"/>
              <a:ea typeface="Fira Sans"/>
              <a:cs typeface="Fira Sans"/>
              <a:sym typeface="Fira Sans"/>
            </a:endParaRPr>
          </a:p>
        </p:txBody>
      </p:sp>
      <p:sp>
        <p:nvSpPr>
          <p:cNvPr id="540" name="Google Shape;540;p29"/>
          <p:cNvSpPr/>
          <p:nvPr/>
        </p:nvSpPr>
        <p:spPr>
          <a:xfrm>
            <a:off x="3744672" y="3868426"/>
            <a:ext cx="709500" cy="693600"/>
          </a:xfrm>
          <a:prstGeom prst="flowChartConnector">
            <a:avLst/>
          </a:prstGeom>
          <a:solidFill>
            <a:schemeClr val="accent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541" name="Google Shape;541;p29"/>
          <p:cNvSpPr/>
          <p:nvPr/>
        </p:nvSpPr>
        <p:spPr>
          <a:xfrm>
            <a:off x="4267488" y="5110718"/>
            <a:ext cx="692700" cy="659100"/>
          </a:xfrm>
          <a:prstGeom prst="flowChartConnector">
            <a:avLst/>
          </a:prstGeom>
          <a:solidFill>
            <a:schemeClr val="accent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542" name="Google Shape;542;p29"/>
          <p:cNvSpPr/>
          <p:nvPr/>
        </p:nvSpPr>
        <p:spPr>
          <a:xfrm>
            <a:off x="4170477" y="2548164"/>
            <a:ext cx="663600" cy="640200"/>
          </a:xfrm>
          <a:prstGeom prst="flowChartConnector">
            <a:avLst/>
          </a:prstGeom>
          <a:solidFill>
            <a:schemeClr val="accent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543" name="Google Shape;543;p29"/>
          <p:cNvSpPr/>
          <p:nvPr/>
        </p:nvSpPr>
        <p:spPr>
          <a:xfrm>
            <a:off x="6720044" y="2632611"/>
            <a:ext cx="739500" cy="706800"/>
          </a:xfrm>
          <a:prstGeom prst="flowChartConnector">
            <a:avLst/>
          </a:prstGeom>
          <a:solidFill>
            <a:schemeClr val="accent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544" name="Google Shape;544;p29"/>
          <p:cNvSpPr/>
          <p:nvPr/>
        </p:nvSpPr>
        <p:spPr>
          <a:xfrm>
            <a:off x="7266814" y="4019706"/>
            <a:ext cx="693900" cy="670200"/>
          </a:xfrm>
          <a:prstGeom prst="flowChartConnector">
            <a:avLst/>
          </a:prstGeom>
          <a:solidFill>
            <a:schemeClr val="accent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545" name="Google Shape;545;p29"/>
          <p:cNvSpPr/>
          <p:nvPr/>
        </p:nvSpPr>
        <p:spPr>
          <a:xfrm>
            <a:off x="6763596" y="5119244"/>
            <a:ext cx="663600" cy="640200"/>
          </a:xfrm>
          <a:prstGeom prst="flowChartConnector">
            <a:avLst/>
          </a:prstGeom>
          <a:solidFill>
            <a:schemeClr val="accent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546" name="Google Shape;546;p29"/>
          <p:cNvSpPr txBox="1"/>
          <p:nvPr/>
        </p:nvSpPr>
        <p:spPr>
          <a:xfrm>
            <a:off x="4286879" y="2652870"/>
            <a:ext cx="430800" cy="4308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200">
                <a:solidFill>
                  <a:schemeClr val="lt1"/>
                </a:solidFill>
                <a:latin typeface="Calibri"/>
                <a:ea typeface="Calibri"/>
                <a:cs typeface="Calibri"/>
                <a:sym typeface="Calibri"/>
              </a:rPr>
              <a:t>01</a:t>
            </a:r>
            <a:endParaRPr sz="2200">
              <a:solidFill>
                <a:schemeClr val="lt1"/>
              </a:solidFill>
              <a:latin typeface="Calibri"/>
              <a:ea typeface="Calibri"/>
              <a:cs typeface="Calibri"/>
              <a:sym typeface="Calibri"/>
            </a:endParaRPr>
          </a:p>
        </p:txBody>
      </p:sp>
      <p:sp>
        <p:nvSpPr>
          <p:cNvPr id="547" name="Google Shape;547;p29"/>
          <p:cNvSpPr txBox="1"/>
          <p:nvPr/>
        </p:nvSpPr>
        <p:spPr>
          <a:xfrm>
            <a:off x="3887691" y="3982770"/>
            <a:ext cx="430800" cy="4308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200">
                <a:solidFill>
                  <a:schemeClr val="lt1"/>
                </a:solidFill>
                <a:latin typeface="Calibri"/>
                <a:ea typeface="Calibri"/>
                <a:cs typeface="Calibri"/>
                <a:sym typeface="Calibri"/>
              </a:rPr>
              <a:t>02</a:t>
            </a:r>
            <a:endParaRPr sz="2200">
              <a:solidFill>
                <a:schemeClr val="lt1"/>
              </a:solidFill>
              <a:latin typeface="Calibri"/>
              <a:ea typeface="Calibri"/>
              <a:cs typeface="Calibri"/>
              <a:sym typeface="Calibri"/>
            </a:endParaRPr>
          </a:p>
        </p:txBody>
      </p:sp>
      <p:sp>
        <p:nvSpPr>
          <p:cNvPr id="548" name="Google Shape;548;p29"/>
          <p:cNvSpPr txBox="1"/>
          <p:nvPr/>
        </p:nvSpPr>
        <p:spPr>
          <a:xfrm>
            <a:off x="4403363" y="5191331"/>
            <a:ext cx="430800" cy="4308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200">
                <a:solidFill>
                  <a:schemeClr val="lt1"/>
                </a:solidFill>
                <a:latin typeface="Calibri"/>
                <a:ea typeface="Calibri"/>
                <a:cs typeface="Calibri"/>
                <a:sym typeface="Calibri"/>
              </a:rPr>
              <a:t>03</a:t>
            </a:r>
            <a:endParaRPr sz="2200">
              <a:solidFill>
                <a:schemeClr val="lt1"/>
              </a:solidFill>
              <a:latin typeface="Calibri"/>
              <a:ea typeface="Calibri"/>
              <a:cs typeface="Calibri"/>
              <a:sym typeface="Calibri"/>
            </a:endParaRPr>
          </a:p>
        </p:txBody>
      </p:sp>
      <p:sp>
        <p:nvSpPr>
          <p:cNvPr id="549" name="Google Shape;549;p29"/>
          <p:cNvSpPr txBox="1"/>
          <p:nvPr/>
        </p:nvSpPr>
        <p:spPr>
          <a:xfrm>
            <a:off x="6879721" y="2757544"/>
            <a:ext cx="430800" cy="4308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200">
                <a:solidFill>
                  <a:schemeClr val="lt1"/>
                </a:solidFill>
                <a:latin typeface="Calibri"/>
                <a:ea typeface="Calibri"/>
                <a:cs typeface="Calibri"/>
                <a:sym typeface="Calibri"/>
              </a:rPr>
              <a:t>04</a:t>
            </a:r>
            <a:endParaRPr sz="2200">
              <a:solidFill>
                <a:schemeClr val="lt1"/>
              </a:solidFill>
              <a:latin typeface="Calibri"/>
              <a:ea typeface="Calibri"/>
              <a:cs typeface="Calibri"/>
              <a:sym typeface="Calibri"/>
            </a:endParaRPr>
          </a:p>
        </p:txBody>
      </p:sp>
      <p:sp>
        <p:nvSpPr>
          <p:cNvPr id="550" name="Google Shape;550;p29"/>
          <p:cNvSpPr txBox="1"/>
          <p:nvPr/>
        </p:nvSpPr>
        <p:spPr>
          <a:xfrm>
            <a:off x="7417928" y="4135169"/>
            <a:ext cx="430800" cy="4308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200">
                <a:solidFill>
                  <a:schemeClr val="lt1"/>
                </a:solidFill>
                <a:latin typeface="Calibri"/>
                <a:ea typeface="Calibri"/>
                <a:cs typeface="Calibri"/>
                <a:sym typeface="Calibri"/>
              </a:rPr>
              <a:t>05</a:t>
            </a:r>
            <a:endParaRPr sz="2200">
              <a:solidFill>
                <a:schemeClr val="lt1"/>
              </a:solidFill>
              <a:latin typeface="Calibri"/>
              <a:ea typeface="Calibri"/>
              <a:cs typeface="Calibri"/>
              <a:sym typeface="Calibri"/>
            </a:endParaRPr>
          </a:p>
        </p:txBody>
      </p:sp>
      <p:sp>
        <p:nvSpPr>
          <p:cNvPr id="551" name="Google Shape;551;p29"/>
          <p:cNvSpPr txBox="1"/>
          <p:nvPr/>
        </p:nvSpPr>
        <p:spPr>
          <a:xfrm>
            <a:off x="6897194" y="5234428"/>
            <a:ext cx="430800" cy="4308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200">
                <a:solidFill>
                  <a:schemeClr val="lt1"/>
                </a:solidFill>
                <a:latin typeface="Calibri"/>
                <a:ea typeface="Calibri"/>
                <a:cs typeface="Calibri"/>
                <a:sym typeface="Calibri"/>
              </a:rPr>
              <a:t>06</a:t>
            </a:r>
            <a:endParaRPr sz="2200">
              <a:solidFill>
                <a:schemeClr val="lt1"/>
              </a:solidFill>
              <a:latin typeface="Calibri"/>
              <a:ea typeface="Calibri"/>
              <a:cs typeface="Calibri"/>
              <a:sym typeface="Calibri"/>
            </a:endParaRPr>
          </a:p>
        </p:txBody>
      </p:sp>
      <p:sp>
        <p:nvSpPr>
          <p:cNvPr id="552" name="Google Shape;552;p29"/>
          <p:cNvSpPr/>
          <p:nvPr/>
        </p:nvSpPr>
        <p:spPr>
          <a:xfrm>
            <a:off x="0" y="877479"/>
            <a:ext cx="12192000" cy="632100"/>
          </a:xfrm>
          <a:prstGeom prst="rect">
            <a:avLst/>
          </a:prstGeom>
          <a:solidFill>
            <a:schemeClr val="accent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553" name="Google Shape;553;p29"/>
          <p:cNvSpPr txBox="1"/>
          <p:nvPr/>
        </p:nvSpPr>
        <p:spPr>
          <a:xfrm>
            <a:off x="425189" y="955703"/>
            <a:ext cx="11544900" cy="49260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300">
                <a:solidFill>
                  <a:schemeClr val="lt1"/>
                </a:solidFill>
                <a:latin typeface="Fira Sans Medium"/>
                <a:ea typeface="Fira Sans Medium"/>
                <a:cs typeface="Fira Sans Medium"/>
                <a:sym typeface="Fira Sans Medium"/>
              </a:rPr>
              <a:t>Hyperparameter Tuning selects the optimal values for training the XGBoost model. Here, tuning is done using scikit-learn’s GridSearchCV and also with the automated tool Hyperopt. The obtained parameters values with which the final model is trained are:   </a:t>
            </a:r>
            <a:endParaRPr sz="1300">
              <a:solidFill>
                <a:schemeClr val="lt1"/>
              </a:solidFill>
              <a:latin typeface="Fira Sans Medium"/>
              <a:ea typeface="Fira Sans Medium"/>
              <a:cs typeface="Fira Sans Medium"/>
              <a:sym typeface="Fira Sans Medium"/>
            </a:endParaRPr>
          </a:p>
        </p:txBody>
      </p:sp>
      <p:pic>
        <p:nvPicPr>
          <p:cNvPr descr="Resources allocation icon on white Royalty Free Vector Image" id="554" name="Google Shape;554;p29"/>
          <p:cNvPicPr preferRelativeResize="0"/>
          <p:nvPr/>
        </p:nvPicPr>
        <p:blipFill rotWithShape="1">
          <a:blip r:embed="rId4">
            <a:alphaModFix/>
          </a:blip>
          <a:srcRect b="19336" l="20770" r="20301" t="18351"/>
          <a:stretch/>
        </p:blipFill>
        <p:spPr>
          <a:xfrm>
            <a:off x="5232382" y="3523988"/>
            <a:ext cx="1362310" cy="1500136"/>
          </a:xfrm>
          <a:prstGeom prst="rect">
            <a:avLst/>
          </a:prstGeom>
          <a:noFill/>
          <a:ln>
            <a:noFill/>
          </a:ln>
        </p:spPr>
      </p:pic>
      <p:cxnSp>
        <p:nvCxnSpPr>
          <p:cNvPr id="555" name="Google Shape;555;p29"/>
          <p:cNvCxnSpPr/>
          <p:nvPr/>
        </p:nvCxnSpPr>
        <p:spPr>
          <a:xfrm flipH="1" rot="10800000">
            <a:off x="6377868" y="3302021"/>
            <a:ext cx="350700" cy="315000"/>
          </a:xfrm>
          <a:prstGeom prst="straightConnector1">
            <a:avLst/>
          </a:prstGeom>
          <a:noFill/>
          <a:ln cap="flat" cmpd="sng" w="12700">
            <a:solidFill>
              <a:schemeClr val="dk1"/>
            </a:solidFill>
            <a:prstDash val="solid"/>
            <a:miter lim="800000"/>
            <a:headEnd len="sm" w="sm" type="none"/>
            <a:tailEnd len="sm" w="sm" type="none"/>
          </a:ln>
        </p:spPr>
      </p:cxnSp>
      <p:cxnSp>
        <p:nvCxnSpPr>
          <p:cNvPr id="556" name="Google Shape;556;p29"/>
          <p:cNvCxnSpPr/>
          <p:nvPr/>
        </p:nvCxnSpPr>
        <p:spPr>
          <a:xfrm flipH="1" rot="10800000">
            <a:off x="6619006" y="4222473"/>
            <a:ext cx="505500" cy="5700"/>
          </a:xfrm>
          <a:prstGeom prst="straightConnector1">
            <a:avLst/>
          </a:prstGeom>
          <a:noFill/>
          <a:ln cap="flat" cmpd="sng" w="12700">
            <a:solidFill>
              <a:schemeClr val="dk1"/>
            </a:solidFill>
            <a:prstDash val="solid"/>
            <a:miter lim="800000"/>
            <a:headEnd len="sm" w="sm" type="none"/>
            <a:tailEnd len="sm" w="sm" type="none"/>
          </a:ln>
        </p:spPr>
      </p:cxnSp>
      <p:cxnSp>
        <p:nvCxnSpPr>
          <p:cNvPr id="557" name="Google Shape;557;p29"/>
          <p:cNvCxnSpPr/>
          <p:nvPr/>
        </p:nvCxnSpPr>
        <p:spPr>
          <a:xfrm>
            <a:off x="5013933" y="3309740"/>
            <a:ext cx="425700" cy="315300"/>
          </a:xfrm>
          <a:prstGeom prst="straightConnector1">
            <a:avLst/>
          </a:prstGeom>
          <a:noFill/>
          <a:ln cap="flat" cmpd="sng" w="12700">
            <a:solidFill>
              <a:schemeClr val="dk1"/>
            </a:solidFill>
            <a:prstDash val="solid"/>
            <a:miter lim="800000"/>
            <a:headEnd len="sm" w="sm" type="none"/>
            <a:tailEnd len="sm" w="sm" type="none"/>
          </a:ln>
        </p:spPr>
      </p:cxnSp>
      <p:cxnSp>
        <p:nvCxnSpPr>
          <p:cNvPr id="558" name="Google Shape;558;p29"/>
          <p:cNvCxnSpPr/>
          <p:nvPr/>
        </p:nvCxnSpPr>
        <p:spPr>
          <a:xfrm>
            <a:off x="4618276" y="4198212"/>
            <a:ext cx="496800" cy="9300"/>
          </a:xfrm>
          <a:prstGeom prst="straightConnector1">
            <a:avLst/>
          </a:prstGeom>
          <a:noFill/>
          <a:ln cap="flat" cmpd="sng" w="12700">
            <a:solidFill>
              <a:schemeClr val="dk1"/>
            </a:solidFill>
            <a:prstDash val="solid"/>
            <a:miter lim="800000"/>
            <a:headEnd len="sm" w="sm" type="none"/>
            <a:tailEnd len="sm" w="sm" type="none"/>
          </a:ln>
        </p:spPr>
      </p:cxnSp>
      <p:cxnSp>
        <p:nvCxnSpPr>
          <p:cNvPr id="559" name="Google Shape;559;p29"/>
          <p:cNvCxnSpPr/>
          <p:nvPr/>
        </p:nvCxnSpPr>
        <p:spPr>
          <a:xfrm flipH="1" rot="10800000">
            <a:off x="4940950" y="4883740"/>
            <a:ext cx="363600" cy="297300"/>
          </a:xfrm>
          <a:prstGeom prst="straightConnector1">
            <a:avLst/>
          </a:prstGeom>
          <a:noFill/>
          <a:ln cap="flat" cmpd="sng" w="12700">
            <a:solidFill>
              <a:schemeClr val="dk1"/>
            </a:solidFill>
            <a:prstDash val="solid"/>
            <a:miter lim="800000"/>
            <a:headEnd len="sm" w="sm" type="none"/>
            <a:tailEnd len="sm" w="sm" type="none"/>
          </a:ln>
        </p:spPr>
      </p:cxnSp>
      <p:cxnSp>
        <p:nvCxnSpPr>
          <p:cNvPr id="560" name="Google Shape;560;p29"/>
          <p:cNvCxnSpPr/>
          <p:nvPr/>
        </p:nvCxnSpPr>
        <p:spPr>
          <a:xfrm>
            <a:off x="6496851" y="4866406"/>
            <a:ext cx="315900" cy="294600"/>
          </a:xfrm>
          <a:prstGeom prst="straightConnector1">
            <a:avLst/>
          </a:prstGeom>
          <a:noFill/>
          <a:ln cap="flat" cmpd="sng" w="12700">
            <a:solidFill>
              <a:schemeClr val="dk1"/>
            </a:solidFill>
            <a:prstDash val="solid"/>
            <a:miter lim="800000"/>
            <a:headEnd len="sm" w="sm" type="none"/>
            <a:tailEnd len="sm" w="sm" type="none"/>
          </a:ln>
        </p:spPr>
      </p:cxnSp>
      <p:sp>
        <p:nvSpPr>
          <p:cNvPr id="561" name="Google Shape;561;p29"/>
          <p:cNvSpPr txBox="1"/>
          <p:nvPr/>
        </p:nvSpPr>
        <p:spPr>
          <a:xfrm>
            <a:off x="4586125" y="1655025"/>
            <a:ext cx="3470400" cy="3231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500">
                <a:solidFill>
                  <a:schemeClr val="lt1"/>
                </a:solidFill>
                <a:latin typeface="Fira Sans Medium"/>
                <a:ea typeface="Fira Sans Medium"/>
                <a:cs typeface="Fira Sans Medium"/>
                <a:sym typeface="Fira Sans Medium"/>
              </a:rPr>
              <a:t>Primary Hyperparameters</a:t>
            </a:r>
            <a:endParaRPr sz="1500">
              <a:solidFill>
                <a:schemeClr val="lt1"/>
              </a:solidFill>
              <a:latin typeface="Fira Sans Medium"/>
              <a:ea typeface="Fira Sans Medium"/>
              <a:cs typeface="Fira Sans Medium"/>
              <a:sym typeface="Fira Sans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60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par>
                                <p:cTn fill="hold" nodeType="withEffect" presetClass="entr" presetID="10" presetSubtype="0">
                                  <p:stCondLst>
                                    <p:cond delay="60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0"/>
          <p:cNvSpPr txBox="1"/>
          <p:nvPr>
            <p:ph type="title"/>
          </p:nvPr>
        </p:nvSpPr>
        <p:spPr>
          <a:xfrm>
            <a:off x="388093" y="94995"/>
            <a:ext cx="11235300" cy="72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Alternate Methodologies </a:t>
            </a:r>
            <a:endParaRPr/>
          </a:p>
        </p:txBody>
      </p:sp>
      <p:sp>
        <p:nvSpPr>
          <p:cNvPr id="568" name="Google Shape;568;p30"/>
          <p:cNvSpPr txBox="1"/>
          <p:nvPr/>
        </p:nvSpPr>
        <p:spPr>
          <a:xfrm flipH="1">
            <a:off x="2330105" y="619264"/>
            <a:ext cx="7573266" cy="323165"/>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Quattrocento Sans"/>
              <a:ea typeface="Quattrocento Sans"/>
              <a:cs typeface="Quattrocento Sans"/>
              <a:sym typeface="Quattrocento Sans"/>
            </a:endParaRPr>
          </a:p>
        </p:txBody>
      </p:sp>
      <p:cxnSp>
        <p:nvCxnSpPr>
          <p:cNvPr id="569" name="Google Shape;569;p30"/>
          <p:cNvCxnSpPr/>
          <p:nvPr/>
        </p:nvCxnSpPr>
        <p:spPr>
          <a:xfrm>
            <a:off x="6275470" y="975666"/>
            <a:ext cx="0" cy="5049262"/>
          </a:xfrm>
          <a:prstGeom prst="straightConnector1">
            <a:avLst/>
          </a:prstGeom>
          <a:noFill/>
          <a:ln cap="flat" cmpd="sng" w="12700">
            <a:solidFill>
              <a:schemeClr val="dk1"/>
            </a:solidFill>
            <a:prstDash val="dash"/>
            <a:round/>
            <a:headEnd len="sm" w="sm" type="none"/>
            <a:tailEnd len="sm" w="sm" type="none"/>
          </a:ln>
        </p:spPr>
      </p:cxnSp>
      <p:cxnSp>
        <p:nvCxnSpPr>
          <p:cNvPr id="570" name="Google Shape;570;p30"/>
          <p:cNvCxnSpPr/>
          <p:nvPr/>
        </p:nvCxnSpPr>
        <p:spPr>
          <a:xfrm>
            <a:off x="397529" y="3711413"/>
            <a:ext cx="11359500" cy="0"/>
          </a:xfrm>
          <a:prstGeom prst="straightConnector1">
            <a:avLst/>
          </a:prstGeom>
          <a:noFill/>
          <a:ln cap="flat" cmpd="sng" w="12700">
            <a:solidFill>
              <a:schemeClr val="dk1"/>
            </a:solidFill>
            <a:prstDash val="dash"/>
            <a:round/>
            <a:headEnd len="sm" w="sm" type="none"/>
            <a:tailEnd len="sm" w="sm" type="none"/>
          </a:ln>
        </p:spPr>
      </p:cxnSp>
      <p:sp>
        <p:nvSpPr>
          <p:cNvPr id="571" name="Google Shape;571;p30"/>
          <p:cNvSpPr/>
          <p:nvPr/>
        </p:nvSpPr>
        <p:spPr>
          <a:xfrm>
            <a:off x="6482709" y="730429"/>
            <a:ext cx="2055300" cy="515700"/>
          </a:xfrm>
          <a:prstGeom prst="roundRect">
            <a:avLst>
              <a:gd fmla="val 50000" name="adj"/>
            </a:avLst>
          </a:prstGeom>
          <a:solidFill>
            <a:schemeClr val="accent1"/>
          </a:solidFill>
          <a:ln>
            <a:noFill/>
          </a:ln>
        </p:spPr>
        <p:txBody>
          <a:bodyPr anchorCtr="0" anchor="ctr" bIns="48200" lIns="48200" spcFirstLastPara="1" rIns="48200" wrap="square" tIns="48200">
            <a:noAutofit/>
          </a:bodyPr>
          <a:lstStyle/>
          <a:p>
            <a:pPr indent="0" lvl="0" marL="0" marR="0" rtl="0" algn="ctr">
              <a:lnSpc>
                <a:spcPct val="90000"/>
              </a:lnSpc>
              <a:spcBef>
                <a:spcPts val="0"/>
              </a:spcBef>
              <a:spcAft>
                <a:spcPts val="0"/>
              </a:spcAft>
              <a:buClr>
                <a:srgbClr val="FFFFFF"/>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572" name="Google Shape;572;p30"/>
          <p:cNvSpPr/>
          <p:nvPr/>
        </p:nvSpPr>
        <p:spPr>
          <a:xfrm>
            <a:off x="397526" y="823100"/>
            <a:ext cx="1932600" cy="515700"/>
          </a:xfrm>
          <a:prstGeom prst="roundRect">
            <a:avLst>
              <a:gd fmla="val 50000" name="adj"/>
            </a:avLst>
          </a:prstGeom>
          <a:solidFill>
            <a:schemeClr val="accent1"/>
          </a:solidFill>
          <a:ln>
            <a:noFill/>
          </a:ln>
        </p:spPr>
        <p:txBody>
          <a:bodyPr anchorCtr="0" anchor="ctr" bIns="48200" lIns="48200" spcFirstLastPara="1" rIns="48200" wrap="square" tIns="48200">
            <a:noAutofit/>
          </a:bodyPr>
          <a:lstStyle/>
          <a:p>
            <a:pPr indent="0" lvl="0" marL="0" marR="0" rtl="0" algn="ctr">
              <a:lnSpc>
                <a:spcPct val="90000"/>
              </a:lnSpc>
              <a:spcBef>
                <a:spcPts val="0"/>
              </a:spcBef>
              <a:spcAft>
                <a:spcPts val="0"/>
              </a:spcAft>
              <a:buClr>
                <a:srgbClr val="FFFFFF"/>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573" name="Google Shape;573;p30"/>
          <p:cNvSpPr/>
          <p:nvPr/>
        </p:nvSpPr>
        <p:spPr>
          <a:xfrm>
            <a:off x="350997" y="3891479"/>
            <a:ext cx="2055300" cy="515700"/>
          </a:xfrm>
          <a:prstGeom prst="roundRect">
            <a:avLst>
              <a:gd fmla="val 50000" name="adj"/>
            </a:avLst>
          </a:prstGeom>
          <a:solidFill>
            <a:schemeClr val="accent1"/>
          </a:solidFill>
          <a:ln>
            <a:noFill/>
          </a:ln>
        </p:spPr>
        <p:txBody>
          <a:bodyPr anchorCtr="0" anchor="ctr" bIns="48200" lIns="48200" spcFirstLastPara="1" rIns="48200" wrap="square" tIns="48200">
            <a:noAutofit/>
          </a:bodyPr>
          <a:lstStyle/>
          <a:p>
            <a:pPr indent="0" lvl="0" marL="0" marR="0" rtl="0" algn="ctr">
              <a:lnSpc>
                <a:spcPct val="90000"/>
              </a:lnSpc>
              <a:spcBef>
                <a:spcPts val="0"/>
              </a:spcBef>
              <a:spcAft>
                <a:spcPts val="0"/>
              </a:spcAft>
              <a:buClr>
                <a:srgbClr val="FFFFFF"/>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574" name="Google Shape;574;p30"/>
          <p:cNvSpPr/>
          <p:nvPr/>
        </p:nvSpPr>
        <p:spPr>
          <a:xfrm>
            <a:off x="6482709" y="3891479"/>
            <a:ext cx="2055300" cy="515700"/>
          </a:xfrm>
          <a:prstGeom prst="roundRect">
            <a:avLst>
              <a:gd fmla="val 50000" name="adj"/>
            </a:avLst>
          </a:prstGeom>
          <a:solidFill>
            <a:schemeClr val="accent1"/>
          </a:solidFill>
          <a:ln>
            <a:noFill/>
          </a:ln>
        </p:spPr>
        <p:txBody>
          <a:bodyPr anchorCtr="0" anchor="ctr" bIns="48200" lIns="48200" spcFirstLastPara="1" rIns="48200" wrap="square" tIns="48200">
            <a:noAutofit/>
          </a:bodyPr>
          <a:lstStyle/>
          <a:p>
            <a:pPr indent="0" lvl="0" marL="0" marR="0" rtl="0" algn="ctr">
              <a:lnSpc>
                <a:spcPct val="90000"/>
              </a:lnSpc>
              <a:spcBef>
                <a:spcPts val="0"/>
              </a:spcBef>
              <a:spcAft>
                <a:spcPts val="0"/>
              </a:spcAft>
              <a:buClr>
                <a:srgbClr val="FFFFFF"/>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575" name="Google Shape;575;p30"/>
          <p:cNvSpPr txBox="1"/>
          <p:nvPr/>
        </p:nvSpPr>
        <p:spPr>
          <a:xfrm>
            <a:off x="988725" y="850100"/>
            <a:ext cx="15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ARIMA</a:t>
            </a:r>
            <a:endParaRPr sz="1800">
              <a:solidFill>
                <a:schemeClr val="lt1"/>
              </a:solidFill>
              <a:latin typeface="Calibri"/>
              <a:ea typeface="Calibri"/>
              <a:cs typeface="Calibri"/>
              <a:sym typeface="Calibri"/>
            </a:endParaRPr>
          </a:p>
        </p:txBody>
      </p:sp>
      <p:sp>
        <p:nvSpPr>
          <p:cNvPr id="576" name="Google Shape;576;p30"/>
          <p:cNvSpPr txBox="1"/>
          <p:nvPr/>
        </p:nvSpPr>
        <p:spPr>
          <a:xfrm>
            <a:off x="612150" y="3918475"/>
            <a:ext cx="17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Prophet Model</a:t>
            </a:r>
            <a:endParaRPr sz="1800">
              <a:solidFill>
                <a:schemeClr val="lt1"/>
              </a:solidFill>
              <a:latin typeface="Calibri"/>
              <a:ea typeface="Calibri"/>
              <a:cs typeface="Calibri"/>
              <a:sym typeface="Calibri"/>
            </a:endParaRPr>
          </a:p>
        </p:txBody>
      </p:sp>
      <p:sp>
        <p:nvSpPr>
          <p:cNvPr id="577" name="Google Shape;577;p30"/>
          <p:cNvSpPr txBox="1"/>
          <p:nvPr/>
        </p:nvSpPr>
        <p:spPr>
          <a:xfrm>
            <a:off x="612150" y="4587239"/>
            <a:ext cx="5030400" cy="2031900"/>
          </a:xfrm>
          <a:prstGeom prst="rect">
            <a:avLst/>
          </a:prstGeom>
          <a:noFill/>
          <a:ln>
            <a:noFill/>
          </a:ln>
        </p:spPr>
        <p:txBody>
          <a:bodyPr anchorCtr="0" anchor="t" bIns="45700" lIns="45700" spcFirstLastPara="1" rIns="45700" wrap="square" tIns="45700">
            <a:spAutoFit/>
          </a:bodyPr>
          <a:lstStyle/>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The model can easily capture trend and seasonality patterns across the data (by additive decomposition and multiple seasonality features).</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Can detect outliers efficiently.</a:t>
            </a:r>
            <a:br>
              <a:rPr lang="en-US">
                <a:solidFill>
                  <a:schemeClr val="dk1"/>
                </a:solidFill>
                <a:latin typeface="Fira Sans Medium"/>
                <a:ea typeface="Fira Sans Medium"/>
                <a:cs typeface="Fira Sans Medium"/>
                <a:sym typeface="Fira Sans Medium"/>
              </a:rPr>
            </a:br>
            <a:endParaRPr>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It cannot predict complex relationships between variables thus rendering inaccurate at times.</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Requires large amount of historical data.</a:t>
            </a:r>
            <a:endParaRPr>
              <a:solidFill>
                <a:schemeClr val="dk1"/>
              </a:solidFill>
              <a:latin typeface="Fira Sans Medium"/>
              <a:ea typeface="Fira Sans Medium"/>
              <a:cs typeface="Fira Sans Medium"/>
              <a:sym typeface="Fira Sans Medium"/>
            </a:endParaRPr>
          </a:p>
        </p:txBody>
      </p:sp>
      <p:sp>
        <p:nvSpPr>
          <p:cNvPr id="578" name="Google Shape;578;p30"/>
          <p:cNvSpPr txBox="1"/>
          <p:nvPr/>
        </p:nvSpPr>
        <p:spPr>
          <a:xfrm>
            <a:off x="6593000" y="1449314"/>
            <a:ext cx="5030400" cy="2031900"/>
          </a:xfrm>
          <a:prstGeom prst="rect">
            <a:avLst/>
          </a:prstGeom>
          <a:noFill/>
          <a:ln>
            <a:noFill/>
          </a:ln>
        </p:spPr>
        <p:txBody>
          <a:bodyPr anchorCtr="0" anchor="t" bIns="45700" lIns="45700" spcFirstLastPara="1" rIns="45700" wrap="square" tIns="45700">
            <a:spAutoFit/>
          </a:bodyPr>
          <a:lstStyle/>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Gradient Boosting ALgorithm, has less computational cost and can work on large datasets efficiently.</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Can capture complex relationships among data variables.</a:t>
            </a:r>
            <a:endParaRPr>
              <a:solidFill>
                <a:schemeClr val="dk1"/>
              </a:solidFill>
              <a:latin typeface="Fira Sans Medium"/>
              <a:ea typeface="Fira Sans Medium"/>
              <a:cs typeface="Fira Sans Medium"/>
              <a:sym typeface="Fira Sans Medium"/>
            </a:endParaRPr>
          </a:p>
          <a:p>
            <a:pPr indent="0" lvl="0" marL="457200" marR="0" rtl="0" algn="l">
              <a:spcBef>
                <a:spcPts val="0"/>
              </a:spcBef>
              <a:spcAft>
                <a:spcPts val="0"/>
              </a:spcAft>
              <a:buNone/>
            </a:pPr>
            <a:br>
              <a:rPr lang="en-US">
                <a:solidFill>
                  <a:schemeClr val="dk1"/>
                </a:solidFill>
                <a:latin typeface="Fira Sans Medium"/>
                <a:ea typeface="Fira Sans Medium"/>
                <a:cs typeface="Fira Sans Medium"/>
                <a:sym typeface="Fira Sans Medium"/>
              </a:rPr>
            </a:b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Can lead to overfitting, if the model is not well tuned</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Large number of hyperparameters to cater to, increasing model complexity.</a:t>
            </a:r>
            <a:endParaRPr>
              <a:solidFill>
                <a:schemeClr val="dk1"/>
              </a:solidFill>
              <a:latin typeface="Fira Sans Medium"/>
              <a:ea typeface="Fira Sans Medium"/>
              <a:cs typeface="Fira Sans Medium"/>
              <a:sym typeface="Fira Sans Medium"/>
            </a:endParaRPr>
          </a:p>
        </p:txBody>
      </p:sp>
      <p:sp>
        <p:nvSpPr>
          <p:cNvPr id="579" name="Google Shape;579;p30"/>
          <p:cNvSpPr txBox="1"/>
          <p:nvPr/>
        </p:nvSpPr>
        <p:spPr>
          <a:xfrm>
            <a:off x="612150" y="1495650"/>
            <a:ext cx="5481900" cy="2031900"/>
          </a:xfrm>
          <a:prstGeom prst="rect">
            <a:avLst/>
          </a:prstGeom>
          <a:noFill/>
          <a:ln>
            <a:noFill/>
          </a:ln>
        </p:spPr>
        <p:txBody>
          <a:bodyPr anchorCtr="0" anchor="t" bIns="45700" lIns="45700" spcFirstLastPara="1" rIns="45700" wrap="square" tIns="45700">
            <a:spAutoFit/>
          </a:bodyPr>
          <a:lstStyle/>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Can capture the linear relation in data well.</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Not highly sensitive to outliers, can deal with randomness and noise in dataset.</a:t>
            </a:r>
            <a:br>
              <a:rPr lang="en-US">
                <a:solidFill>
                  <a:schemeClr val="dk1"/>
                </a:solidFill>
                <a:latin typeface="Fira Sans Medium"/>
                <a:ea typeface="Fira Sans Medium"/>
                <a:cs typeface="Fira Sans Medium"/>
                <a:sym typeface="Fira Sans Medium"/>
              </a:rPr>
            </a:br>
            <a:endParaRPr>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It cannot work with non-stationary data; thus requiring to difference and make the data stationary before modeling.</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Cannot forecast for long timeframes.</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Setting up the optimal parameters is a rigorous task</a:t>
            </a:r>
            <a:endParaRPr>
              <a:solidFill>
                <a:schemeClr val="dk1"/>
              </a:solidFill>
              <a:latin typeface="Fira Sans Medium"/>
              <a:ea typeface="Fira Sans Medium"/>
              <a:cs typeface="Fira Sans Medium"/>
              <a:sym typeface="Fira Sans Medium"/>
            </a:endParaRPr>
          </a:p>
        </p:txBody>
      </p:sp>
      <p:sp>
        <p:nvSpPr>
          <p:cNvPr id="580" name="Google Shape;580;p30"/>
          <p:cNvSpPr txBox="1"/>
          <p:nvPr/>
        </p:nvSpPr>
        <p:spPr>
          <a:xfrm>
            <a:off x="6743700" y="757425"/>
            <a:ext cx="17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LightGBM</a:t>
            </a:r>
            <a:endParaRPr sz="1800">
              <a:solidFill>
                <a:schemeClr val="lt1"/>
              </a:solidFill>
              <a:latin typeface="Calibri"/>
              <a:ea typeface="Calibri"/>
              <a:cs typeface="Calibri"/>
              <a:sym typeface="Calibri"/>
            </a:endParaRPr>
          </a:p>
        </p:txBody>
      </p:sp>
      <p:sp>
        <p:nvSpPr>
          <p:cNvPr id="581" name="Google Shape;581;p30"/>
          <p:cNvSpPr txBox="1"/>
          <p:nvPr/>
        </p:nvSpPr>
        <p:spPr>
          <a:xfrm>
            <a:off x="6928025" y="3941625"/>
            <a:ext cx="17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LSTM</a:t>
            </a:r>
            <a:endParaRPr sz="1800">
              <a:solidFill>
                <a:schemeClr val="lt1"/>
              </a:solidFill>
              <a:latin typeface="Calibri"/>
              <a:ea typeface="Calibri"/>
              <a:cs typeface="Calibri"/>
              <a:sym typeface="Calibri"/>
            </a:endParaRPr>
          </a:p>
        </p:txBody>
      </p:sp>
      <p:sp>
        <p:nvSpPr>
          <p:cNvPr id="582" name="Google Shape;582;p30"/>
          <p:cNvSpPr txBox="1"/>
          <p:nvPr/>
        </p:nvSpPr>
        <p:spPr>
          <a:xfrm>
            <a:off x="6743700" y="4587250"/>
            <a:ext cx="5448300" cy="2031900"/>
          </a:xfrm>
          <a:prstGeom prst="rect">
            <a:avLst/>
          </a:prstGeom>
          <a:noFill/>
          <a:ln>
            <a:noFill/>
          </a:ln>
        </p:spPr>
        <p:txBody>
          <a:bodyPr anchorCtr="0" anchor="t" bIns="45700" lIns="45700" spcFirstLastPara="1" rIns="45700" wrap="square" tIns="45700">
            <a:spAutoFit/>
          </a:bodyPr>
          <a:lstStyle/>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Can handle complex data patterns, even in large datasets.</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Does not require separate feature engineering before training.</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Can be trained for image, text or numerical inputs.</a:t>
            </a:r>
            <a:endParaRPr>
              <a:solidFill>
                <a:schemeClr val="dk1"/>
              </a:solidFill>
              <a:latin typeface="Fira Sans Medium"/>
              <a:ea typeface="Fira Sans Medium"/>
              <a:cs typeface="Fira Sans Medium"/>
              <a:sym typeface="Fira Sans Medium"/>
            </a:endParaRPr>
          </a:p>
          <a:p>
            <a:pPr indent="0" lvl="0" marL="457200" marR="0" rtl="0" algn="l">
              <a:spcBef>
                <a:spcPts val="0"/>
              </a:spcBef>
              <a:spcAft>
                <a:spcPts val="0"/>
              </a:spcAft>
              <a:buNone/>
            </a:pPr>
            <a:br>
              <a:rPr lang="en-US">
                <a:solidFill>
                  <a:schemeClr val="dk1"/>
                </a:solidFill>
                <a:latin typeface="Fira Sans Medium"/>
                <a:ea typeface="Fira Sans Medium"/>
                <a:cs typeface="Fira Sans Medium"/>
                <a:sym typeface="Fira Sans Medium"/>
              </a:rPr>
            </a:b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Highly sensitive to noisy data or outliers.</a:t>
            </a:r>
            <a:endParaRPr>
              <a:solidFill>
                <a:schemeClr val="dk1"/>
              </a:solidFill>
              <a:latin typeface="Fira Sans Medium"/>
              <a:ea typeface="Fira Sans Medium"/>
              <a:cs typeface="Fira Sans Medium"/>
              <a:sym typeface="Fira Sans Medium"/>
            </a:endParaRPr>
          </a:p>
          <a:p>
            <a:pPr indent="-317500" lvl="0" marL="457200" marR="0" rtl="0" algn="l">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Requires a high amount of data for training to </a:t>
            </a:r>
            <a:r>
              <a:rPr lang="en-US">
                <a:solidFill>
                  <a:schemeClr val="dk1"/>
                </a:solidFill>
                <a:latin typeface="Fira Sans Medium"/>
                <a:ea typeface="Fira Sans Medium"/>
                <a:cs typeface="Fira Sans Medium"/>
                <a:sym typeface="Fira Sans Medium"/>
              </a:rPr>
              <a:t>yield</a:t>
            </a:r>
            <a:r>
              <a:rPr lang="en-US">
                <a:solidFill>
                  <a:schemeClr val="dk1"/>
                </a:solidFill>
                <a:latin typeface="Fira Sans Medium"/>
                <a:ea typeface="Fira Sans Medium"/>
                <a:cs typeface="Fira Sans Medium"/>
                <a:sym typeface="Fira Sans Medium"/>
              </a:rPr>
              <a:t> good accuracy.</a:t>
            </a:r>
            <a:endParaRPr>
              <a:solidFill>
                <a:schemeClr val="dk1"/>
              </a:solidFill>
              <a:latin typeface="Fira Sans Medium"/>
              <a:ea typeface="Fira Sans Medium"/>
              <a:cs typeface="Fira Sans Medium"/>
              <a:sym typeface="Fira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1"/>
          <p:cNvSpPr txBox="1"/>
          <p:nvPr>
            <p:ph type="title"/>
          </p:nvPr>
        </p:nvSpPr>
        <p:spPr>
          <a:xfrm>
            <a:off x="388093" y="247395"/>
            <a:ext cx="11235300" cy="72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Improvement Areas</a:t>
            </a:r>
            <a:r>
              <a:rPr lang="en-US"/>
              <a:t> </a:t>
            </a:r>
            <a:endParaRPr/>
          </a:p>
        </p:txBody>
      </p:sp>
      <p:sp>
        <p:nvSpPr>
          <p:cNvPr id="589" name="Google Shape;589;p31"/>
          <p:cNvSpPr txBox="1"/>
          <p:nvPr/>
        </p:nvSpPr>
        <p:spPr>
          <a:xfrm>
            <a:off x="727425" y="2055650"/>
            <a:ext cx="17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Prophet Model</a:t>
            </a:r>
            <a:endParaRPr sz="1800">
              <a:solidFill>
                <a:schemeClr val="lt1"/>
              </a:solidFill>
              <a:latin typeface="Calibri"/>
              <a:ea typeface="Calibri"/>
              <a:cs typeface="Calibri"/>
              <a:sym typeface="Calibri"/>
            </a:endParaRPr>
          </a:p>
        </p:txBody>
      </p:sp>
      <p:sp>
        <p:nvSpPr>
          <p:cNvPr id="590" name="Google Shape;590;p31"/>
          <p:cNvSpPr txBox="1"/>
          <p:nvPr/>
        </p:nvSpPr>
        <p:spPr>
          <a:xfrm>
            <a:off x="612150" y="1159425"/>
            <a:ext cx="10319400" cy="5963100"/>
          </a:xfrm>
          <a:prstGeom prst="rect">
            <a:avLst/>
          </a:prstGeom>
          <a:noFill/>
          <a:ln>
            <a:noFill/>
          </a:ln>
        </p:spPr>
        <p:txBody>
          <a:bodyPr anchorCtr="0" anchor="t" bIns="45700" lIns="45700" spcFirstLastPara="1" rIns="45700" wrap="square" tIns="45700">
            <a:spAutoFit/>
          </a:bodyPr>
          <a:lstStyle/>
          <a:p>
            <a:pPr indent="-330200" lvl="0" marL="457200" marR="0" rtl="0" algn="l">
              <a:spcBef>
                <a:spcPts val="0"/>
              </a:spcBef>
              <a:spcAft>
                <a:spcPts val="0"/>
              </a:spcAft>
              <a:buClr>
                <a:schemeClr val="dk1"/>
              </a:buClr>
              <a:buSzPts val="1600"/>
              <a:buFont typeface="Fira Sans Medium"/>
              <a:buChar char="●"/>
            </a:pPr>
            <a:r>
              <a:rPr lang="en-US" sz="1600">
                <a:solidFill>
                  <a:srgbClr val="1F2328"/>
                </a:solidFill>
                <a:highlight>
                  <a:srgbClr val="FFFFFF"/>
                </a:highlight>
                <a:latin typeface="Fira Sans"/>
                <a:ea typeface="Fira Sans"/>
                <a:cs typeface="Fira Sans"/>
                <a:sym typeface="Fira Sans"/>
              </a:rPr>
              <a:t>C</a:t>
            </a:r>
            <a:r>
              <a:rPr lang="en-US" sz="1600">
                <a:solidFill>
                  <a:srgbClr val="1F2328"/>
                </a:solidFill>
                <a:highlight>
                  <a:srgbClr val="FFFFFF"/>
                </a:highlight>
                <a:latin typeface="Fira Sans"/>
                <a:ea typeface="Fira Sans"/>
                <a:cs typeface="Fira Sans"/>
                <a:sym typeface="Fira Sans"/>
              </a:rPr>
              <a:t>an make use of other modeling techniques focused for time series data like LightGBM, Lasso/Ridge Regression, LSTM and take the </a:t>
            </a:r>
            <a:r>
              <a:rPr b="1" lang="en-US" sz="1600">
                <a:solidFill>
                  <a:srgbClr val="1F2328"/>
                </a:solidFill>
                <a:highlight>
                  <a:srgbClr val="FFFFFF"/>
                </a:highlight>
                <a:latin typeface="Fira Sans"/>
                <a:ea typeface="Fira Sans"/>
                <a:cs typeface="Fira Sans"/>
                <a:sym typeface="Fira Sans"/>
              </a:rPr>
              <a:t>Ensemble</a:t>
            </a:r>
            <a:r>
              <a:rPr lang="en-US" sz="1600">
                <a:solidFill>
                  <a:srgbClr val="1F2328"/>
                </a:solidFill>
                <a:highlight>
                  <a:srgbClr val="FFFFFF"/>
                </a:highlight>
                <a:latin typeface="Fira Sans"/>
                <a:ea typeface="Fira Sans"/>
                <a:cs typeface="Fira Sans"/>
                <a:sym typeface="Fira Sans"/>
              </a:rPr>
              <a:t> </a:t>
            </a:r>
            <a:r>
              <a:rPr b="1" lang="en-US" sz="1600">
                <a:solidFill>
                  <a:srgbClr val="1F2328"/>
                </a:solidFill>
                <a:highlight>
                  <a:srgbClr val="FFFFFF"/>
                </a:highlight>
                <a:latin typeface="Fira Sans"/>
                <a:ea typeface="Fira Sans"/>
                <a:cs typeface="Fira Sans"/>
                <a:sym typeface="Fira Sans"/>
              </a:rPr>
              <a:t>of all predictions</a:t>
            </a:r>
            <a:r>
              <a:rPr lang="en-US" sz="1600">
                <a:solidFill>
                  <a:srgbClr val="1F2328"/>
                </a:solidFill>
                <a:highlight>
                  <a:srgbClr val="FFFFFF"/>
                </a:highlight>
                <a:latin typeface="Fira Sans"/>
                <a:ea typeface="Fira Sans"/>
                <a:cs typeface="Fira Sans"/>
                <a:sym typeface="Fira Sans"/>
              </a:rPr>
              <a:t> as the final forecast.</a:t>
            </a:r>
            <a:endParaRPr sz="1600">
              <a:solidFill>
                <a:srgbClr val="1F2328"/>
              </a:solidFill>
              <a:highlight>
                <a:srgbClr val="FFFFFF"/>
              </a:highlight>
              <a:latin typeface="Fira Sans"/>
              <a:ea typeface="Fira Sans"/>
              <a:cs typeface="Fira Sans"/>
              <a:sym typeface="Fira Sans"/>
            </a:endParaRPr>
          </a:p>
          <a:p>
            <a:pPr indent="0" lvl="0" marL="457200" marR="0" rtl="0" algn="l">
              <a:spcBef>
                <a:spcPts val="0"/>
              </a:spcBef>
              <a:spcAft>
                <a:spcPts val="0"/>
              </a:spcAft>
              <a:buNone/>
            </a:pPr>
            <a:r>
              <a:t/>
            </a:r>
            <a:endParaRPr sz="1600">
              <a:solidFill>
                <a:srgbClr val="1F2328"/>
              </a:solidFill>
              <a:highlight>
                <a:srgbClr val="FFFFFF"/>
              </a:highlight>
              <a:latin typeface="Fira Sans"/>
              <a:ea typeface="Fira Sans"/>
              <a:cs typeface="Fira Sans"/>
              <a:sym typeface="Fira Sans"/>
            </a:endParaRPr>
          </a:p>
          <a:p>
            <a:pPr indent="-330200" lvl="0" marL="457200" rtl="0" algn="l">
              <a:lnSpc>
                <a:spcPct val="115000"/>
              </a:lnSpc>
              <a:spcBef>
                <a:spcPts val="300"/>
              </a:spcBef>
              <a:spcAft>
                <a:spcPts val="0"/>
              </a:spcAft>
              <a:buClr>
                <a:srgbClr val="1F2328"/>
              </a:buClr>
              <a:buSzPts val="1600"/>
              <a:buFont typeface="Fira Sans"/>
              <a:buChar char="●"/>
            </a:pPr>
            <a:r>
              <a:rPr lang="en-US" sz="1600">
                <a:solidFill>
                  <a:srgbClr val="1F2328"/>
                </a:solidFill>
                <a:highlight>
                  <a:srgbClr val="FFFFFF"/>
                </a:highlight>
                <a:latin typeface="Fira Sans"/>
                <a:ea typeface="Fira Sans"/>
                <a:cs typeface="Fira Sans"/>
                <a:sym typeface="Fira Sans"/>
              </a:rPr>
              <a:t>Although XGBoost takes care of seasonality and trend but making the data stationary before training the model and then adding the trend and seasonality components later on might have resulted in better results. However this is more pertinent to ARIMA model (the lagged features in our model mitigate the non-stationarity of data).</a:t>
            </a:r>
            <a:endParaRPr sz="1600">
              <a:solidFill>
                <a:srgbClr val="1F2328"/>
              </a:solidFill>
              <a:highlight>
                <a:srgbClr val="FFFFFF"/>
              </a:highlight>
              <a:latin typeface="Fira Sans"/>
              <a:ea typeface="Fira Sans"/>
              <a:cs typeface="Fira Sans"/>
              <a:sym typeface="Fira Sans"/>
            </a:endParaRPr>
          </a:p>
          <a:p>
            <a:pPr indent="0" lvl="0" marL="457200" rtl="0" algn="l">
              <a:lnSpc>
                <a:spcPct val="115000"/>
              </a:lnSpc>
              <a:spcBef>
                <a:spcPts val="300"/>
              </a:spcBef>
              <a:spcAft>
                <a:spcPts val="0"/>
              </a:spcAft>
              <a:buNone/>
            </a:pPr>
            <a:r>
              <a:t/>
            </a:r>
            <a:endParaRPr sz="1600">
              <a:solidFill>
                <a:srgbClr val="1F2328"/>
              </a:solidFill>
              <a:highlight>
                <a:srgbClr val="FFFFFF"/>
              </a:highlight>
              <a:latin typeface="Fira Sans"/>
              <a:ea typeface="Fira Sans"/>
              <a:cs typeface="Fira Sans"/>
              <a:sym typeface="Fira Sans"/>
            </a:endParaRPr>
          </a:p>
          <a:p>
            <a:pPr indent="-330200" lvl="0" marL="457200" rtl="0" algn="l">
              <a:lnSpc>
                <a:spcPct val="115000"/>
              </a:lnSpc>
              <a:spcBef>
                <a:spcPts val="300"/>
              </a:spcBef>
              <a:spcAft>
                <a:spcPts val="0"/>
              </a:spcAft>
              <a:buClr>
                <a:srgbClr val="1F2328"/>
              </a:buClr>
              <a:buSzPts val="1600"/>
              <a:buFont typeface="Fira Sans"/>
              <a:buChar char="●"/>
            </a:pPr>
            <a:r>
              <a:rPr lang="en-US" sz="1600">
                <a:solidFill>
                  <a:srgbClr val="1F2328"/>
                </a:solidFill>
                <a:highlight>
                  <a:srgbClr val="FFFFFF"/>
                </a:highlight>
                <a:latin typeface="Fira Sans"/>
                <a:ea typeface="Fira Sans"/>
                <a:cs typeface="Fira Sans"/>
                <a:sym typeface="Fira Sans"/>
              </a:rPr>
              <a:t>Next task is to analyze the Cross Validation folds - if a different method of split can improve model performance. Currently, used the TimeSeriesSplit.</a:t>
            </a:r>
            <a:endParaRPr sz="1600">
              <a:solidFill>
                <a:srgbClr val="1F2328"/>
              </a:solidFill>
              <a:highlight>
                <a:srgbClr val="FFFFFF"/>
              </a:highlight>
              <a:latin typeface="Fira Sans"/>
              <a:ea typeface="Fira Sans"/>
              <a:cs typeface="Fira Sans"/>
              <a:sym typeface="Fira Sans"/>
            </a:endParaRPr>
          </a:p>
          <a:p>
            <a:pPr indent="0" lvl="0" marL="457200" rtl="0" algn="l">
              <a:lnSpc>
                <a:spcPct val="115000"/>
              </a:lnSpc>
              <a:spcBef>
                <a:spcPts val="300"/>
              </a:spcBef>
              <a:spcAft>
                <a:spcPts val="0"/>
              </a:spcAft>
              <a:buNone/>
            </a:pPr>
            <a:r>
              <a:t/>
            </a:r>
            <a:endParaRPr sz="1600">
              <a:solidFill>
                <a:srgbClr val="1F2328"/>
              </a:solidFill>
              <a:highlight>
                <a:srgbClr val="FFFFFF"/>
              </a:highlight>
              <a:latin typeface="Fira Sans"/>
              <a:ea typeface="Fira Sans"/>
              <a:cs typeface="Fira Sans"/>
              <a:sym typeface="Fira Sans"/>
            </a:endParaRPr>
          </a:p>
          <a:p>
            <a:pPr indent="-330200" lvl="0" marL="457200" rtl="0" algn="l">
              <a:lnSpc>
                <a:spcPct val="115000"/>
              </a:lnSpc>
              <a:spcBef>
                <a:spcPts val="300"/>
              </a:spcBef>
              <a:spcAft>
                <a:spcPts val="0"/>
              </a:spcAft>
              <a:buClr>
                <a:srgbClr val="1F2328"/>
              </a:buClr>
              <a:buSzPts val="1600"/>
              <a:buFont typeface="Fira Sans"/>
              <a:buChar char="●"/>
            </a:pPr>
            <a:r>
              <a:rPr lang="en-US" sz="1600">
                <a:solidFill>
                  <a:srgbClr val="1F2328"/>
                </a:solidFill>
                <a:highlight>
                  <a:srgbClr val="FFFFFF"/>
                </a:highlight>
                <a:latin typeface="Fira Sans"/>
                <a:ea typeface="Fira Sans"/>
                <a:cs typeface="Fira Sans"/>
                <a:sym typeface="Fira Sans"/>
              </a:rPr>
              <a:t>The iteration steps in Hyperopt hyperparameter tuning can be increased for reduced RMSE. However this may increase the computation time drastically.</a:t>
            </a:r>
            <a:endParaRPr sz="1600">
              <a:solidFill>
                <a:srgbClr val="1F2328"/>
              </a:solidFill>
              <a:highlight>
                <a:srgbClr val="FFFFFF"/>
              </a:highlight>
              <a:latin typeface="Fira Sans"/>
              <a:ea typeface="Fira Sans"/>
              <a:cs typeface="Fira Sans"/>
              <a:sym typeface="Fira Sans"/>
            </a:endParaRPr>
          </a:p>
          <a:p>
            <a:pPr indent="0" lvl="0" marL="457200" rtl="0" algn="l">
              <a:lnSpc>
                <a:spcPct val="115000"/>
              </a:lnSpc>
              <a:spcBef>
                <a:spcPts val="300"/>
              </a:spcBef>
              <a:spcAft>
                <a:spcPts val="0"/>
              </a:spcAft>
              <a:buNone/>
            </a:pPr>
            <a:r>
              <a:t/>
            </a:r>
            <a:endParaRPr sz="1600">
              <a:solidFill>
                <a:srgbClr val="1F2328"/>
              </a:solidFill>
              <a:highlight>
                <a:srgbClr val="FFFFFF"/>
              </a:highlight>
              <a:latin typeface="Fira Sans"/>
              <a:ea typeface="Fira Sans"/>
              <a:cs typeface="Fira Sans"/>
              <a:sym typeface="Fira Sans"/>
            </a:endParaRPr>
          </a:p>
          <a:p>
            <a:pPr indent="-330200" lvl="0" marL="457200" rtl="0" algn="l">
              <a:lnSpc>
                <a:spcPct val="115000"/>
              </a:lnSpc>
              <a:spcBef>
                <a:spcPts val="300"/>
              </a:spcBef>
              <a:spcAft>
                <a:spcPts val="0"/>
              </a:spcAft>
              <a:buClr>
                <a:srgbClr val="1F2328"/>
              </a:buClr>
              <a:buSzPts val="1600"/>
              <a:buFont typeface="Fira Sans"/>
              <a:buChar char="●"/>
            </a:pPr>
            <a:r>
              <a:rPr lang="en-US" sz="1600">
                <a:solidFill>
                  <a:schemeClr val="dk1"/>
                </a:solidFill>
                <a:latin typeface="Fira Sans"/>
                <a:ea typeface="Fira Sans"/>
                <a:cs typeface="Fira Sans"/>
                <a:sym typeface="Fira Sans"/>
              </a:rPr>
              <a:t>The prediction intervals can be calculated through </a:t>
            </a:r>
            <a:r>
              <a:rPr b="1" lang="en-US" sz="1600">
                <a:solidFill>
                  <a:schemeClr val="dk1"/>
                </a:solidFill>
                <a:latin typeface="Fira Sans"/>
                <a:ea typeface="Fira Sans"/>
                <a:cs typeface="Fira Sans"/>
                <a:sym typeface="Fira Sans"/>
              </a:rPr>
              <a:t>quantile regression,</a:t>
            </a:r>
            <a:r>
              <a:rPr lang="en-US" sz="1600">
                <a:solidFill>
                  <a:schemeClr val="dk1"/>
                </a:solidFill>
                <a:latin typeface="Fira Sans"/>
                <a:ea typeface="Fira Sans"/>
                <a:cs typeface="Fira Sans"/>
                <a:sym typeface="Fira Sans"/>
              </a:rPr>
              <a:t> by fitting at the 5th and 95th percentiles to give a 90% prediction interval. </a:t>
            </a:r>
            <a:endParaRPr sz="1600">
              <a:solidFill>
                <a:schemeClr val="dk1"/>
              </a:solidFill>
              <a:latin typeface="Fira Sans"/>
              <a:ea typeface="Fira Sans"/>
              <a:cs typeface="Fira Sans"/>
              <a:sym typeface="Fira Sans"/>
            </a:endParaRPr>
          </a:p>
          <a:p>
            <a:pPr indent="0" lvl="0" marL="457200" rtl="0" algn="l">
              <a:lnSpc>
                <a:spcPct val="115000"/>
              </a:lnSpc>
              <a:spcBef>
                <a:spcPts val="300"/>
              </a:spcBef>
              <a:spcAft>
                <a:spcPts val="0"/>
              </a:spcAft>
              <a:buNone/>
            </a:pPr>
            <a:r>
              <a:t/>
            </a:r>
            <a:endParaRPr sz="1600">
              <a:solidFill>
                <a:schemeClr val="dk1"/>
              </a:solidFill>
              <a:latin typeface="Fira Sans"/>
              <a:ea typeface="Fira Sans"/>
              <a:cs typeface="Fira Sans"/>
              <a:sym typeface="Fira Sans"/>
            </a:endParaRPr>
          </a:p>
          <a:p>
            <a:pPr indent="-330200" lvl="0" marL="457200" rtl="0" algn="l">
              <a:lnSpc>
                <a:spcPct val="115000"/>
              </a:lnSpc>
              <a:spcBef>
                <a:spcPts val="300"/>
              </a:spcBef>
              <a:spcAft>
                <a:spcPts val="0"/>
              </a:spcAft>
              <a:buClr>
                <a:schemeClr val="dk1"/>
              </a:buClr>
              <a:buSzPts val="1600"/>
              <a:buFont typeface="Fira Sans"/>
              <a:buChar char="●"/>
            </a:pPr>
            <a:r>
              <a:rPr lang="en-US" sz="1600">
                <a:solidFill>
                  <a:schemeClr val="dk1"/>
                </a:solidFill>
                <a:latin typeface="Fira Sans"/>
                <a:ea typeface="Fira Sans"/>
                <a:cs typeface="Fira Sans"/>
                <a:sym typeface="Fira Sans"/>
              </a:rPr>
              <a:t>Can use other methods of evaluating the error and model performances apart from the standard errors.</a:t>
            </a:r>
            <a:endParaRPr sz="1600">
              <a:solidFill>
                <a:schemeClr val="dk1"/>
              </a:solidFill>
              <a:latin typeface="Fira Sans"/>
              <a:ea typeface="Fira Sans"/>
              <a:cs typeface="Fira Sans"/>
              <a:sym typeface="Fira Sans"/>
            </a:endParaRPr>
          </a:p>
          <a:p>
            <a:pPr indent="0" lvl="0" marL="0" rtl="0" algn="l">
              <a:lnSpc>
                <a:spcPct val="115000"/>
              </a:lnSpc>
              <a:spcBef>
                <a:spcPts val="300"/>
              </a:spcBef>
              <a:spcAft>
                <a:spcPts val="0"/>
              </a:spcAft>
              <a:buNone/>
            </a:pPr>
            <a:r>
              <a:t/>
            </a:r>
            <a:endParaRPr sz="1600">
              <a:solidFill>
                <a:schemeClr val="dk1"/>
              </a:solidFill>
              <a:latin typeface="Fira Sans"/>
              <a:ea typeface="Fira Sans"/>
              <a:cs typeface="Fira Sans"/>
              <a:sym typeface="Fira Sans"/>
            </a:endParaRPr>
          </a:p>
          <a:p>
            <a:pPr indent="0" lvl="0" marL="457200" marR="0" rtl="0" algn="l">
              <a:spcBef>
                <a:spcPts val="0"/>
              </a:spcBef>
              <a:spcAft>
                <a:spcPts val="0"/>
              </a:spcAft>
              <a:buNone/>
            </a:pPr>
            <a:r>
              <a:t/>
            </a:r>
            <a:endParaRPr>
              <a:solidFill>
                <a:schemeClr val="dk1"/>
              </a:solidFill>
              <a:latin typeface="Fira Sans Medium"/>
              <a:ea typeface="Fira Sans Medium"/>
              <a:cs typeface="Fira Sans Medium"/>
              <a:sym typeface="Fira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2"/>
          <p:cNvSpPr txBox="1"/>
          <p:nvPr/>
        </p:nvSpPr>
        <p:spPr>
          <a:xfrm>
            <a:off x="480776" y="6242568"/>
            <a:ext cx="1163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10101"/>
              </a:buClr>
              <a:buSzPts val="1800"/>
              <a:buFont typeface="Arial"/>
              <a:buNone/>
            </a:pPr>
            <a:r>
              <a:rPr b="0" i="0" lang="en-US" sz="1800" u="none" cap="none" strike="noStrike">
                <a:solidFill>
                  <a:srgbClr val="010101"/>
                </a:solidFill>
                <a:latin typeface="Arial"/>
                <a:ea typeface="Arial"/>
                <a:cs typeface="Arial"/>
                <a:sym typeface="Arial"/>
              </a:rPr>
              <a:t>…</a:t>
            </a:r>
            <a:endParaRPr/>
          </a:p>
        </p:txBody>
      </p:sp>
      <p:sp>
        <p:nvSpPr>
          <p:cNvPr id="596" name="Google Shape;596;p32"/>
          <p:cNvSpPr txBox="1"/>
          <p:nvPr/>
        </p:nvSpPr>
        <p:spPr>
          <a:xfrm>
            <a:off x="3686184" y="3091342"/>
            <a:ext cx="4819800" cy="70800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4000">
                <a:solidFill>
                  <a:schemeClr val="dk1"/>
                </a:solidFill>
                <a:latin typeface="Fira Sans Medium"/>
                <a:ea typeface="Fira Sans Medium"/>
                <a:cs typeface="Fira Sans Medium"/>
                <a:sym typeface="Fira Sans Medium"/>
              </a:rPr>
              <a:t>THANK YOU!</a:t>
            </a:r>
            <a:endParaRPr sz="4000">
              <a:solidFill>
                <a:schemeClr val="dk1"/>
              </a:solidFill>
              <a:latin typeface="Fira Sans Medium"/>
              <a:ea typeface="Fira Sans Medium"/>
              <a:cs typeface="Fira Sans Medium"/>
              <a:sym typeface="Fira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63039" y="244881"/>
            <a:ext cx="5331258" cy="8014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60"/>
              <a:buFont typeface="Calibri"/>
              <a:buNone/>
            </a:pPr>
            <a:r>
              <a:rPr lang="en-US" sz="3550"/>
              <a:t>Process Flow</a:t>
            </a:r>
            <a:endParaRPr sz="3550"/>
          </a:p>
        </p:txBody>
      </p:sp>
      <p:sp>
        <p:nvSpPr>
          <p:cNvPr id="99" name="Google Shape;99;p15"/>
          <p:cNvSpPr/>
          <p:nvPr/>
        </p:nvSpPr>
        <p:spPr>
          <a:xfrm>
            <a:off x="1933130" y="1591160"/>
            <a:ext cx="825372" cy="2905441"/>
          </a:xfrm>
          <a:custGeom>
            <a:rect b="b" l="l" r="r" t="t"/>
            <a:pathLst>
              <a:path extrusionOk="0" h="65556" w="18623">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rgbClr val="6D6E7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0" name="Google Shape;100;p15"/>
          <p:cNvSpPr/>
          <p:nvPr/>
        </p:nvSpPr>
        <p:spPr>
          <a:xfrm>
            <a:off x="4439913" y="1619214"/>
            <a:ext cx="750959" cy="2867548"/>
          </a:xfrm>
          <a:custGeom>
            <a:rect b="b" l="l" r="r" t="t"/>
            <a:pathLst>
              <a:path extrusionOk="0" h="64701" w="16944">
                <a:moveTo>
                  <a:pt x="1" y="1"/>
                </a:moveTo>
                <a:lnTo>
                  <a:pt x="1" y="223"/>
                </a:lnTo>
                <a:lnTo>
                  <a:pt x="697" y="223"/>
                </a:lnTo>
                <a:lnTo>
                  <a:pt x="697" y="1"/>
                </a:lnTo>
                <a:close/>
                <a:moveTo>
                  <a:pt x="1869" y="1"/>
                </a:moveTo>
                <a:lnTo>
                  <a:pt x="1869" y="223"/>
                </a:lnTo>
                <a:lnTo>
                  <a:pt x="2597" y="223"/>
                </a:lnTo>
                <a:lnTo>
                  <a:pt x="2597" y="1"/>
                </a:lnTo>
                <a:close/>
                <a:moveTo>
                  <a:pt x="3769" y="1"/>
                </a:moveTo>
                <a:lnTo>
                  <a:pt x="3769" y="223"/>
                </a:lnTo>
                <a:lnTo>
                  <a:pt x="4466" y="223"/>
                </a:lnTo>
                <a:lnTo>
                  <a:pt x="4466" y="1"/>
                </a:lnTo>
                <a:close/>
                <a:moveTo>
                  <a:pt x="5669" y="191"/>
                </a:moveTo>
                <a:lnTo>
                  <a:pt x="5606" y="413"/>
                </a:lnTo>
                <a:cubicBezTo>
                  <a:pt x="5828" y="476"/>
                  <a:pt x="6049" y="571"/>
                  <a:pt x="6239" y="666"/>
                </a:cubicBezTo>
                <a:lnTo>
                  <a:pt x="6334" y="476"/>
                </a:lnTo>
                <a:cubicBezTo>
                  <a:pt x="6144" y="349"/>
                  <a:pt x="5891" y="254"/>
                  <a:pt x="5669" y="191"/>
                </a:cubicBezTo>
                <a:close/>
                <a:moveTo>
                  <a:pt x="7316" y="1204"/>
                </a:moveTo>
                <a:lnTo>
                  <a:pt x="7158" y="1363"/>
                </a:lnTo>
                <a:cubicBezTo>
                  <a:pt x="7316" y="1521"/>
                  <a:pt x="7474" y="1679"/>
                  <a:pt x="7601" y="1869"/>
                </a:cubicBezTo>
                <a:lnTo>
                  <a:pt x="7791" y="1743"/>
                </a:lnTo>
                <a:cubicBezTo>
                  <a:pt x="7664" y="1553"/>
                  <a:pt x="7506" y="1363"/>
                  <a:pt x="7316" y="1204"/>
                </a:cubicBezTo>
                <a:close/>
                <a:moveTo>
                  <a:pt x="8361" y="2819"/>
                </a:moveTo>
                <a:lnTo>
                  <a:pt x="8108" y="2883"/>
                </a:lnTo>
                <a:cubicBezTo>
                  <a:pt x="8203" y="3104"/>
                  <a:pt x="8235" y="3326"/>
                  <a:pt x="8266" y="3579"/>
                </a:cubicBezTo>
                <a:lnTo>
                  <a:pt x="8520" y="3516"/>
                </a:lnTo>
                <a:cubicBezTo>
                  <a:pt x="8488" y="3294"/>
                  <a:pt x="8425" y="3041"/>
                  <a:pt x="8361" y="2819"/>
                </a:cubicBezTo>
                <a:close/>
                <a:moveTo>
                  <a:pt x="8330" y="4720"/>
                </a:moveTo>
                <a:lnTo>
                  <a:pt x="8330" y="5416"/>
                </a:lnTo>
                <a:lnTo>
                  <a:pt x="8551" y="5416"/>
                </a:lnTo>
                <a:lnTo>
                  <a:pt x="8551" y="4720"/>
                </a:lnTo>
                <a:close/>
                <a:moveTo>
                  <a:pt x="8330" y="6620"/>
                </a:moveTo>
                <a:lnTo>
                  <a:pt x="8330" y="7316"/>
                </a:lnTo>
                <a:lnTo>
                  <a:pt x="8551" y="7316"/>
                </a:lnTo>
                <a:lnTo>
                  <a:pt x="8551" y="6620"/>
                </a:lnTo>
                <a:close/>
                <a:moveTo>
                  <a:pt x="8330" y="8520"/>
                </a:moveTo>
                <a:lnTo>
                  <a:pt x="8330" y="9217"/>
                </a:lnTo>
                <a:lnTo>
                  <a:pt x="8551" y="9217"/>
                </a:lnTo>
                <a:lnTo>
                  <a:pt x="8551" y="8520"/>
                </a:lnTo>
                <a:close/>
                <a:moveTo>
                  <a:pt x="8330" y="10388"/>
                </a:moveTo>
                <a:lnTo>
                  <a:pt x="8330" y="11117"/>
                </a:lnTo>
                <a:lnTo>
                  <a:pt x="8551" y="11117"/>
                </a:lnTo>
                <a:lnTo>
                  <a:pt x="8551" y="10388"/>
                </a:lnTo>
                <a:close/>
                <a:moveTo>
                  <a:pt x="8330" y="12288"/>
                </a:moveTo>
                <a:lnTo>
                  <a:pt x="8330" y="12985"/>
                </a:lnTo>
                <a:lnTo>
                  <a:pt x="8551" y="12985"/>
                </a:lnTo>
                <a:lnTo>
                  <a:pt x="8551" y="12288"/>
                </a:lnTo>
                <a:close/>
                <a:moveTo>
                  <a:pt x="8330" y="14157"/>
                </a:moveTo>
                <a:lnTo>
                  <a:pt x="8330" y="14885"/>
                </a:lnTo>
                <a:lnTo>
                  <a:pt x="8551" y="14885"/>
                </a:lnTo>
                <a:lnTo>
                  <a:pt x="8551" y="14157"/>
                </a:lnTo>
                <a:close/>
                <a:moveTo>
                  <a:pt x="8330" y="16057"/>
                </a:moveTo>
                <a:lnTo>
                  <a:pt x="8330" y="16785"/>
                </a:lnTo>
                <a:lnTo>
                  <a:pt x="8551" y="16785"/>
                </a:lnTo>
                <a:lnTo>
                  <a:pt x="8551" y="16057"/>
                </a:lnTo>
                <a:close/>
                <a:moveTo>
                  <a:pt x="8330" y="17957"/>
                </a:moveTo>
                <a:lnTo>
                  <a:pt x="8330" y="18654"/>
                </a:lnTo>
                <a:lnTo>
                  <a:pt x="8551" y="18654"/>
                </a:lnTo>
                <a:lnTo>
                  <a:pt x="8551" y="17957"/>
                </a:lnTo>
                <a:close/>
                <a:moveTo>
                  <a:pt x="8330" y="19826"/>
                </a:moveTo>
                <a:lnTo>
                  <a:pt x="8330" y="20554"/>
                </a:lnTo>
                <a:lnTo>
                  <a:pt x="8551" y="20554"/>
                </a:lnTo>
                <a:lnTo>
                  <a:pt x="8551" y="19826"/>
                </a:lnTo>
                <a:close/>
                <a:moveTo>
                  <a:pt x="8330" y="21726"/>
                </a:moveTo>
                <a:lnTo>
                  <a:pt x="8330" y="22422"/>
                </a:lnTo>
                <a:lnTo>
                  <a:pt x="8551" y="22422"/>
                </a:lnTo>
                <a:lnTo>
                  <a:pt x="8551" y="21726"/>
                </a:lnTo>
                <a:close/>
                <a:moveTo>
                  <a:pt x="8330" y="23626"/>
                </a:moveTo>
                <a:lnTo>
                  <a:pt x="8330" y="24323"/>
                </a:lnTo>
                <a:lnTo>
                  <a:pt x="8551" y="24323"/>
                </a:lnTo>
                <a:lnTo>
                  <a:pt x="8551" y="23626"/>
                </a:lnTo>
                <a:close/>
                <a:moveTo>
                  <a:pt x="8330" y="25494"/>
                </a:moveTo>
                <a:lnTo>
                  <a:pt x="8330" y="26223"/>
                </a:lnTo>
                <a:lnTo>
                  <a:pt x="8551" y="26223"/>
                </a:lnTo>
                <a:lnTo>
                  <a:pt x="8551" y="25494"/>
                </a:lnTo>
                <a:close/>
                <a:moveTo>
                  <a:pt x="8330" y="27394"/>
                </a:moveTo>
                <a:lnTo>
                  <a:pt x="8330" y="28091"/>
                </a:lnTo>
                <a:lnTo>
                  <a:pt x="8551" y="28091"/>
                </a:lnTo>
                <a:lnTo>
                  <a:pt x="8551" y="27394"/>
                </a:lnTo>
                <a:close/>
                <a:moveTo>
                  <a:pt x="8330" y="29295"/>
                </a:moveTo>
                <a:lnTo>
                  <a:pt x="8330" y="29991"/>
                </a:lnTo>
                <a:lnTo>
                  <a:pt x="8551" y="29991"/>
                </a:lnTo>
                <a:lnTo>
                  <a:pt x="8551" y="29295"/>
                </a:lnTo>
                <a:close/>
                <a:moveTo>
                  <a:pt x="8330" y="31163"/>
                </a:moveTo>
                <a:lnTo>
                  <a:pt x="8330" y="31891"/>
                </a:lnTo>
                <a:lnTo>
                  <a:pt x="8551" y="31891"/>
                </a:lnTo>
                <a:lnTo>
                  <a:pt x="8551" y="31163"/>
                </a:lnTo>
                <a:close/>
                <a:moveTo>
                  <a:pt x="8330" y="33063"/>
                </a:moveTo>
                <a:lnTo>
                  <a:pt x="8330" y="33760"/>
                </a:lnTo>
                <a:lnTo>
                  <a:pt x="8551" y="33760"/>
                </a:lnTo>
                <a:lnTo>
                  <a:pt x="8551" y="33063"/>
                </a:lnTo>
                <a:close/>
                <a:moveTo>
                  <a:pt x="8330" y="34963"/>
                </a:moveTo>
                <a:lnTo>
                  <a:pt x="8330" y="35660"/>
                </a:lnTo>
                <a:lnTo>
                  <a:pt x="8551" y="35660"/>
                </a:lnTo>
                <a:lnTo>
                  <a:pt x="8551" y="34963"/>
                </a:lnTo>
                <a:close/>
                <a:moveTo>
                  <a:pt x="8330" y="36832"/>
                </a:moveTo>
                <a:lnTo>
                  <a:pt x="8330" y="37560"/>
                </a:lnTo>
                <a:lnTo>
                  <a:pt x="8551" y="37560"/>
                </a:lnTo>
                <a:lnTo>
                  <a:pt x="8551" y="36832"/>
                </a:lnTo>
                <a:close/>
                <a:moveTo>
                  <a:pt x="8330" y="38732"/>
                </a:moveTo>
                <a:lnTo>
                  <a:pt x="8330" y="39429"/>
                </a:lnTo>
                <a:lnTo>
                  <a:pt x="8551" y="39429"/>
                </a:lnTo>
                <a:lnTo>
                  <a:pt x="8551" y="38732"/>
                </a:lnTo>
                <a:close/>
                <a:moveTo>
                  <a:pt x="8330" y="40632"/>
                </a:moveTo>
                <a:lnTo>
                  <a:pt x="8330" y="41329"/>
                </a:lnTo>
                <a:lnTo>
                  <a:pt x="8551" y="41329"/>
                </a:lnTo>
                <a:lnTo>
                  <a:pt x="8551" y="40632"/>
                </a:lnTo>
                <a:close/>
                <a:moveTo>
                  <a:pt x="8330" y="42501"/>
                </a:moveTo>
                <a:lnTo>
                  <a:pt x="8330" y="43229"/>
                </a:lnTo>
                <a:lnTo>
                  <a:pt x="8551" y="43229"/>
                </a:lnTo>
                <a:lnTo>
                  <a:pt x="8551" y="42501"/>
                </a:lnTo>
                <a:close/>
                <a:moveTo>
                  <a:pt x="8330" y="44401"/>
                </a:moveTo>
                <a:lnTo>
                  <a:pt x="8330" y="45097"/>
                </a:lnTo>
                <a:lnTo>
                  <a:pt x="8551" y="45097"/>
                </a:lnTo>
                <a:lnTo>
                  <a:pt x="8551" y="44401"/>
                </a:lnTo>
                <a:close/>
                <a:moveTo>
                  <a:pt x="8330" y="46301"/>
                </a:moveTo>
                <a:lnTo>
                  <a:pt x="8330" y="46998"/>
                </a:lnTo>
                <a:lnTo>
                  <a:pt x="8551" y="46998"/>
                </a:lnTo>
                <a:lnTo>
                  <a:pt x="8551" y="46301"/>
                </a:lnTo>
                <a:close/>
                <a:moveTo>
                  <a:pt x="8330" y="48169"/>
                </a:moveTo>
                <a:lnTo>
                  <a:pt x="8330" y="48898"/>
                </a:lnTo>
                <a:lnTo>
                  <a:pt x="8551" y="48898"/>
                </a:lnTo>
                <a:lnTo>
                  <a:pt x="8551" y="48169"/>
                </a:lnTo>
                <a:close/>
                <a:moveTo>
                  <a:pt x="8330" y="50069"/>
                </a:moveTo>
                <a:lnTo>
                  <a:pt x="8330" y="50766"/>
                </a:lnTo>
                <a:lnTo>
                  <a:pt x="8551" y="50766"/>
                </a:lnTo>
                <a:lnTo>
                  <a:pt x="8551" y="50069"/>
                </a:lnTo>
                <a:close/>
                <a:moveTo>
                  <a:pt x="8330" y="51970"/>
                </a:moveTo>
                <a:lnTo>
                  <a:pt x="8330" y="52666"/>
                </a:lnTo>
                <a:lnTo>
                  <a:pt x="8551" y="52666"/>
                </a:lnTo>
                <a:lnTo>
                  <a:pt x="8551" y="51970"/>
                </a:lnTo>
                <a:close/>
                <a:moveTo>
                  <a:pt x="8330" y="53838"/>
                </a:moveTo>
                <a:lnTo>
                  <a:pt x="8330" y="54566"/>
                </a:lnTo>
                <a:lnTo>
                  <a:pt x="8551" y="54566"/>
                </a:lnTo>
                <a:lnTo>
                  <a:pt x="8551" y="53838"/>
                </a:lnTo>
                <a:close/>
                <a:moveTo>
                  <a:pt x="8330" y="55738"/>
                </a:moveTo>
                <a:lnTo>
                  <a:pt x="8330" y="56435"/>
                </a:lnTo>
                <a:lnTo>
                  <a:pt x="8551" y="56435"/>
                </a:lnTo>
                <a:lnTo>
                  <a:pt x="8551" y="55738"/>
                </a:lnTo>
                <a:close/>
                <a:moveTo>
                  <a:pt x="8330" y="57638"/>
                </a:moveTo>
                <a:lnTo>
                  <a:pt x="8330" y="58335"/>
                </a:lnTo>
                <a:lnTo>
                  <a:pt x="8551" y="58335"/>
                </a:lnTo>
                <a:lnTo>
                  <a:pt x="8551" y="57638"/>
                </a:lnTo>
                <a:close/>
                <a:moveTo>
                  <a:pt x="8330" y="59507"/>
                </a:moveTo>
                <a:lnTo>
                  <a:pt x="8330" y="60235"/>
                </a:lnTo>
                <a:lnTo>
                  <a:pt x="8551" y="60235"/>
                </a:lnTo>
                <a:lnTo>
                  <a:pt x="8551" y="59507"/>
                </a:lnTo>
                <a:close/>
                <a:moveTo>
                  <a:pt x="8646" y="61375"/>
                </a:moveTo>
                <a:lnTo>
                  <a:pt x="8425" y="61407"/>
                </a:lnTo>
                <a:cubicBezTo>
                  <a:pt x="8456" y="61660"/>
                  <a:pt x="8520" y="61882"/>
                  <a:pt x="8615" y="62104"/>
                </a:cubicBezTo>
                <a:lnTo>
                  <a:pt x="8836" y="62040"/>
                </a:lnTo>
                <a:cubicBezTo>
                  <a:pt x="8741" y="61819"/>
                  <a:pt x="8678" y="61597"/>
                  <a:pt x="8646" y="61375"/>
                </a:cubicBezTo>
                <a:close/>
                <a:moveTo>
                  <a:pt x="9406" y="63022"/>
                </a:moveTo>
                <a:lnTo>
                  <a:pt x="9248" y="63149"/>
                </a:lnTo>
                <a:cubicBezTo>
                  <a:pt x="9375" y="63339"/>
                  <a:pt x="9565" y="63529"/>
                  <a:pt x="9723" y="63687"/>
                </a:cubicBezTo>
                <a:lnTo>
                  <a:pt x="9881" y="63497"/>
                </a:lnTo>
                <a:cubicBezTo>
                  <a:pt x="9723" y="63370"/>
                  <a:pt x="9565" y="63180"/>
                  <a:pt x="9406" y="63022"/>
                </a:cubicBezTo>
                <a:close/>
                <a:moveTo>
                  <a:pt x="10863" y="64130"/>
                </a:moveTo>
                <a:lnTo>
                  <a:pt x="10768" y="64352"/>
                </a:lnTo>
                <a:cubicBezTo>
                  <a:pt x="10990" y="64447"/>
                  <a:pt x="11211" y="64510"/>
                  <a:pt x="11433" y="64574"/>
                </a:cubicBezTo>
                <a:lnTo>
                  <a:pt x="11496" y="64352"/>
                </a:lnTo>
                <a:cubicBezTo>
                  <a:pt x="11275" y="64289"/>
                  <a:pt x="11053" y="64225"/>
                  <a:pt x="10863" y="64130"/>
                </a:cubicBezTo>
                <a:close/>
                <a:moveTo>
                  <a:pt x="12637" y="64447"/>
                </a:moveTo>
                <a:lnTo>
                  <a:pt x="12637" y="64700"/>
                </a:lnTo>
                <a:lnTo>
                  <a:pt x="13365" y="64700"/>
                </a:lnTo>
                <a:lnTo>
                  <a:pt x="13365" y="64447"/>
                </a:lnTo>
                <a:close/>
                <a:moveTo>
                  <a:pt x="14537" y="64447"/>
                </a:moveTo>
                <a:lnTo>
                  <a:pt x="14537" y="64700"/>
                </a:lnTo>
                <a:lnTo>
                  <a:pt x="15233" y="64700"/>
                </a:lnTo>
                <a:lnTo>
                  <a:pt x="15233" y="64447"/>
                </a:lnTo>
                <a:close/>
                <a:moveTo>
                  <a:pt x="16215" y="64447"/>
                </a:moveTo>
                <a:lnTo>
                  <a:pt x="16215" y="64700"/>
                </a:lnTo>
                <a:lnTo>
                  <a:pt x="16944" y="64700"/>
                </a:lnTo>
                <a:lnTo>
                  <a:pt x="16944" y="64447"/>
                </a:lnTo>
                <a:close/>
              </a:path>
            </a:pathLst>
          </a:custGeom>
          <a:solidFill>
            <a:srgbClr val="6D6E7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101" name="Google Shape;101;p15"/>
          <p:cNvGrpSpPr/>
          <p:nvPr/>
        </p:nvGrpSpPr>
        <p:grpSpPr>
          <a:xfrm>
            <a:off x="5360379" y="1487231"/>
            <a:ext cx="1285678" cy="1253457"/>
            <a:chOff x="3942581" y="1282851"/>
            <a:chExt cx="1153794" cy="1269569"/>
          </a:xfrm>
        </p:grpSpPr>
        <p:sp>
          <p:nvSpPr>
            <p:cNvPr id="102" name="Google Shape;102;p15"/>
            <p:cNvSpPr/>
            <p:nvPr/>
          </p:nvSpPr>
          <p:spPr>
            <a:xfrm>
              <a:off x="3942581" y="1282851"/>
              <a:ext cx="1153794" cy="247405"/>
            </a:xfrm>
            <a:custGeom>
              <a:rect b="b" l="l" r="r" t="t"/>
              <a:pathLst>
                <a:path extrusionOk="0" h="7443" w="34711">
                  <a:moveTo>
                    <a:pt x="1046" y="0"/>
                  </a:moveTo>
                  <a:cubicBezTo>
                    <a:pt x="476" y="0"/>
                    <a:pt x="1" y="475"/>
                    <a:pt x="1" y="1045"/>
                  </a:cubicBezTo>
                  <a:lnTo>
                    <a:pt x="1" y="6366"/>
                  </a:lnTo>
                  <a:cubicBezTo>
                    <a:pt x="1" y="6968"/>
                    <a:pt x="476" y="7443"/>
                    <a:pt x="1046" y="7443"/>
                  </a:cubicBezTo>
                  <a:lnTo>
                    <a:pt x="33634" y="7443"/>
                  </a:lnTo>
                  <a:cubicBezTo>
                    <a:pt x="34235" y="7443"/>
                    <a:pt x="34710" y="6968"/>
                    <a:pt x="34710" y="6366"/>
                  </a:cubicBezTo>
                  <a:lnTo>
                    <a:pt x="34710" y="1045"/>
                  </a:lnTo>
                  <a:cubicBezTo>
                    <a:pt x="34710" y="475"/>
                    <a:pt x="34235" y="0"/>
                    <a:pt x="33634"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3" name="Google Shape;103;p15"/>
            <p:cNvSpPr/>
            <p:nvPr/>
          </p:nvSpPr>
          <p:spPr>
            <a:xfrm>
              <a:off x="4004706" y="1336534"/>
              <a:ext cx="141104" cy="140040"/>
            </a:xfrm>
            <a:custGeom>
              <a:rect b="b" l="l" r="r" t="t"/>
              <a:pathLst>
                <a:path extrusionOk="0" h="4213" w="4245">
                  <a:moveTo>
                    <a:pt x="3167" y="697"/>
                  </a:moveTo>
                  <a:cubicBezTo>
                    <a:pt x="3357" y="697"/>
                    <a:pt x="3516" y="856"/>
                    <a:pt x="3516" y="1077"/>
                  </a:cubicBezTo>
                  <a:lnTo>
                    <a:pt x="3516" y="3136"/>
                  </a:lnTo>
                  <a:cubicBezTo>
                    <a:pt x="3516" y="3357"/>
                    <a:pt x="3357" y="3516"/>
                    <a:pt x="3167" y="3516"/>
                  </a:cubicBezTo>
                  <a:lnTo>
                    <a:pt x="1077" y="3516"/>
                  </a:lnTo>
                  <a:cubicBezTo>
                    <a:pt x="887" y="3516"/>
                    <a:pt x="729" y="3357"/>
                    <a:pt x="729" y="3136"/>
                  </a:cubicBezTo>
                  <a:lnTo>
                    <a:pt x="729" y="1077"/>
                  </a:lnTo>
                  <a:cubicBezTo>
                    <a:pt x="729" y="856"/>
                    <a:pt x="887" y="697"/>
                    <a:pt x="1077" y="697"/>
                  </a:cubicBezTo>
                  <a:close/>
                  <a:moveTo>
                    <a:pt x="1077" y="0"/>
                  </a:moveTo>
                  <a:cubicBezTo>
                    <a:pt x="475" y="0"/>
                    <a:pt x="0" y="476"/>
                    <a:pt x="0" y="1077"/>
                  </a:cubicBezTo>
                  <a:lnTo>
                    <a:pt x="0" y="3136"/>
                  </a:lnTo>
                  <a:cubicBezTo>
                    <a:pt x="0" y="3737"/>
                    <a:pt x="475" y="4212"/>
                    <a:pt x="1077" y="4212"/>
                  </a:cubicBezTo>
                  <a:lnTo>
                    <a:pt x="3167" y="4212"/>
                  </a:lnTo>
                  <a:cubicBezTo>
                    <a:pt x="3737" y="4212"/>
                    <a:pt x="4244" y="3737"/>
                    <a:pt x="4244" y="3136"/>
                  </a:cubicBezTo>
                  <a:lnTo>
                    <a:pt x="4244" y="1077"/>
                  </a:lnTo>
                  <a:cubicBezTo>
                    <a:pt x="4244" y="476"/>
                    <a:pt x="3737" y="0"/>
                    <a:pt x="3167"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4" name="Google Shape;104;p15"/>
            <p:cNvSpPr/>
            <p:nvPr/>
          </p:nvSpPr>
          <p:spPr>
            <a:xfrm>
              <a:off x="3942581" y="1622863"/>
              <a:ext cx="1153794" cy="247405"/>
            </a:xfrm>
            <a:custGeom>
              <a:rect b="b" l="l" r="r" t="t"/>
              <a:pathLst>
                <a:path extrusionOk="0" h="7443" w="34711">
                  <a:moveTo>
                    <a:pt x="1046" y="0"/>
                  </a:moveTo>
                  <a:cubicBezTo>
                    <a:pt x="476" y="0"/>
                    <a:pt x="1" y="475"/>
                    <a:pt x="1" y="1077"/>
                  </a:cubicBezTo>
                  <a:lnTo>
                    <a:pt x="1" y="6398"/>
                  </a:lnTo>
                  <a:cubicBezTo>
                    <a:pt x="1" y="6968"/>
                    <a:pt x="476" y="7443"/>
                    <a:pt x="1046" y="7443"/>
                  </a:cubicBezTo>
                  <a:lnTo>
                    <a:pt x="33634" y="7443"/>
                  </a:lnTo>
                  <a:cubicBezTo>
                    <a:pt x="34235" y="7443"/>
                    <a:pt x="34710" y="6968"/>
                    <a:pt x="34710" y="6398"/>
                  </a:cubicBezTo>
                  <a:lnTo>
                    <a:pt x="34710" y="1077"/>
                  </a:lnTo>
                  <a:cubicBezTo>
                    <a:pt x="34710" y="475"/>
                    <a:pt x="34235" y="0"/>
                    <a:pt x="33634"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5" name="Google Shape;105;p15"/>
            <p:cNvSpPr/>
            <p:nvPr/>
          </p:nvSpPr>
          <p:spPr>
            <a:xfrm>
              <a:off x="4004706" y="1676546"/>
              <a:ext cx="141104" cy="141104"/>
            </a:xfrm>
            <a:custGeom>
              <a:rect b="b" l="l" r="r" t="t"/>
              <a:pathLst>
                <a:path extrusionOk="0" h="4245" w="4245">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1"/>
                  </a:moveTo>
                  <a:cubicBezTo>
                    <a:pt x="475" y="1"/>
                    <a:pt x="0" y="476"/>
                    <a:pt x="0" y="1077"/>
                  </a:cubicBezTo>
                  <a:lnTo>
                    <a:pt x="0" y="3167"/>
                  </a:lnTo>
                  <a:cubicBezTo>
                    <a:pt x="0" y="3769"/>
                    <a:pt x="475" y="4244"/>
                    <a:pt x="1077" y="4244"/>
                  </a:cubicBezTo>
                  <a:lnTo>
                    <a:pt x="3167" y="4244"/>
                  </a:lnTo>
                  <a:cubicBezTo>
                    <a:pt x="3737" y="4244"/>
                    <a:pt x="4244" y="3769"/>
                    <a:pt x="4244" y="3167"/>
                  </a:cubicBezTo>
                  <a:lnTo>
                    <a:pt x="4244" y="1077"/>
                  </a:lnTo>
                  <a:cubicBezTo>
                    <a:pt x="4244" y="476"/>
                    <a:pt x="3737" y="1"/>
                    <a:pt x="3167" y="1"/>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6" name="Google Shape;106;p15"/>
            <p:cNvSpPr/>
            <p:nvPr/>
          </p:nvSpPr>
          <p:spPr>
            <a:xfrm>
              <a:off x="3942581" y="1963939"/>
              <a:ext cx="1153794" cy="247405"/>
            </a:xfrm>
            <a:custGeom>
              <a:rect b="b" l="l" r="r" t="t"/>
              <a:pathLst>
                <a:path extrusionOk="0" h="7443" w="34711">
                  <a:moveTo>
                    <a:pt x="1046" y="0"/>
                  </a:moveTo>
                  <a:cubicBezTo>
                    <a:pt x="476" y="0"/>
                    <a:pt x="1" y="475"/>
                    <a:pt x="1" y="1045"/>
                  </a:cubicBezTo>
                  <a:lnTo>
                    <a:pt x="1" y="6366"/>
                  </a:lnTo>
                  <a:cubicBezTo>
                    <a:pt x="1" y="6967"/>
                    <a:pt x="476" y="7442"/>
                    <a:pt x="1046" y="7442"/>
                  </a:cubicBezTo>
                  <a:lnTo>
                    <a:pt x="33634" y="7442"/>
                  </a:lnTo>
                  <a:cubicBezTo>
                    <a:pt x="34235" y="7442"/>
                    <a:pt x="34710" y="6967"/>
                    <a:pt x="34710" y="6366"/>
                  </a:cubicBezTo>
                  <a:lnTo>
                    <a:pt x="34710" y="1045"/>
                  </a:lnTo>
                  <a:cubicBezTo>
                    <a:pt x="34710" y="475"/>
                    <a:pt x="34235" y="0"/>
                    <a:pt x="33634"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7" name="Google Shape;107;p15"/>
            <p:cNvSpPr/>
            <p:nvPr/>
          </p:nvSpPr>
          <p:spPr>
            <a:xfrm>
              <a:off x="4004706" y="2017622"/>
              <a:ext cx="141104" cy="140040"/>
            </a:xfrm>
            <a:custGeom>
              <a:rect b="b" l="l" r="r" t="t"/>
              <a:pathLst>
                <a:path extrusionOk="0" h="4213" w="4245">
                  <a:moveTo>
                    <a:pt x="3167" y="697"/>
                  </a:moveTo>
                  <a:cubicBezTo>
                    <a:pt x="3357" y="697"/>
                    <a:pt x="3516" y="855"/>
                    <a:pt x="3516" y="1077"/>
                  </a:cubicBezTo>
                  <a:lnTo>
                    <a:pt x="3516" y="3167"/>
                  </a:lnTo>
                  <a:cubicBezTo>
                    <a:pt x="3516" y="3357"/>
                    <a:pt x="3357" y="3515"/>
                    <a:pt x="3167" y="3515"/>
                  </a:cubicBezTo>
                  <a:lnTo>
                    <a:pt x="1077" y="3515"/>
                  </a:lnTo>
                  <a:cubicBezTo>
                    <a:pt x="887" y="3515"/>
                    <a:pt x="729" y="3357"/>
                    <a:pt x="729" y="3167"/>
                  </a:cubicBezTo>
                  <a:lnTo>
                    <a:pt x="729" y="1077"/>
                  </a:lnTo>
                  <a:cubicBezTo>
                    <a:pt x="729" y="855"/>
                    <a:pt x="887" y="697"/>
                    <a:pt x="1077" y="697"/>
                  </a:cubicBezTo>
                  <a:close/>
                  <a:moveTo>
                    <a:pt x="1077" y="0"/>
                  </a:moveTo>
                  <a:cubicBezTo>
                    <a:pt x="475" y="0"/>
                    <a:pt x="0" y="475"/>
                    <a:pt x="0" y="1077"/>
                  </a:cubicBezTo>
                  <a:lnTo>
                    <a:pt x="0" y="3167"/>
                  </a:lnTo>
                  <a:cubicBezTo>
                    <a:pt x="0" y="3737"/>
                    <a:pt x="475" y="4212"/>
                    <a:pt x="1077" y="4212"/>
                  </a:cubicBezTo>
                  <a:lnTo>
                    <a:pt x="3167" y="4212"/>
                  </a:lnTo>
                  <a:cubicBezTo>
                    <a:pt x="3737" y="4212"/>
                    <a:pt x="4244" y="3737"/>
                    <a:pt x="4244" y="3167"/>
                  </a:cubicBezTo>
                  <a:lnTo>
                    <a:pt x="4244" y="1077"/>
                  </a:lnTo>
                  <a:cubicBezTo>
                    <a:pt x="4244" y="475"/>
                    <a:pt x="3737" y="0"/>
                    <a:pt x="3167"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8" name="Google Shape;108;p15"/>
            <p:cNvSpPr/>
            <p:nvPr/>
          </p:nvSpPr>
          <p:spPr>
            <a:xfrm>
              <a:off x="3942581" y="2303951"/>
              <a:ext cx="1153794" cy="248469"/>
            </a:xfrm>
            <a:custGeom>
              <a:rect b="b" l="l" r="r" t="t"/>
              <a:pathLst>
                <a:path extrusionOk="0" h="7475" w="34711">
                  <a:moveTo>
                    <a:pt x="1046" y="0"/>
                  </a:moveTo>
                  <a:cubicBezTo>
                    <a:pt x="476" y="0"/>
                    <a:pt x="1" y="475"/>
                    <a:pt x="1" y="1077"/>
                  </a:cubicBezTo>
                  <a:lnTo>
                    <a:pt x="1" y="6397"/>
                  </a:lnTo>
                  <a:cubicBezTo>
                    <a:pt x="1" y="6999"/>
                    <a:pt x="476" y="7474"/>
                    <a:pt x="1046" y="7474"/>
                  </a:cubicBezTo>
                  <a:lnTo>
                    <a:pt x="33634" y="7474"/>
                  </a:lnTo>
                  <a:cubicBezTo>
                    <a:pt x="34235" y="7474"/>
                    <a:pt x="34710" y="6999"/>
                    <a:pt x="34710" y="6397"/>
                  </a:cubicBezTo>
                  <a:lnTo>
                    <a:pt x="34710" y="1077"/>
                  </a:lnTo>
                  <a:cubicBezTo>
                    <a:pt x="34710" y="475"/>
                    <a:pt x="34235" y="0"/>
                    <a:pt x="33634"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9" name="Google Shape;109;p15"/>
            <p:cNvSpPr/>
            <p:nvPr/>
          </p:nvSpPr>
          <p:spPr>
            <a:xfrm>
              <a:off x="4004706" y="2357634"/>
              <a:ext cx="141104" cy="141071"/>
            </a:xfrm>
            <a:custGeom>
              <a:rect b="b" l="l" r="r" t="t"/>
              <a:pathLst>
                <a:path extrusionOk="0" h="4244" w="4245">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0"/>
                  </a:moveTo>
                  <a:cubicBezTo>
                    <a:pt x="475" y="0"/>
                    <a:pt x="0" y="507"/>
                    <a:pt x="0" y="1077"/>
                  </a:cubicBezTo>
                  <a:lnTo>
                    <a:pt x="0" y="3167"/>
                  </a:lnTo>
                  <a:cubicBezTo>
                    <a:pt x="0" y="3769"/>
                    <a:pt x="475" y="4244"/>
                    <a:pt x="1077" y="4244"/>
                  </a:cubicBezTo>
                  <a:lnTo>
                    <a:pt x="3167" y="4244"/>
                  </a:lnTo>
                  <a:cubicBezTo>
                    <a:pt x="3737" y="4244"/>
                    <a:pt x="4244" y="3769"/>
                    <a:pt x="4244" y="3167"/>
                  </a:cubicBezTo>
                  <a:lnTo>
                    <a:pt x="4244" y="1077"/>
                  </a:lnTo>
                  <a:cubicBezTo>
                    <a:pt x="4244" y="507"/>
                    <a:pt x="3737" y="0"/>
                    <a:pt x="3167"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0" name="Google Shape;110;p15"/>
            <p:cNvSpPr/>
            <p:nvPr/>
          </p:nvSpPr>
          <p:spPr>
            <a:xfrm>
              <a:off x="4038379" y="1347071"/>
              <a:ext cx="149514" cy="91609"/>
            </a:xfrm>
            <a:custGeom>
              <a:rect b="b" l="l" r="r" t="t"/>
              <a:pathLst>
                <a:path extrusionOk="0" h="2756" w="4498">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1" name="Google Shape;111;p15"/>
            <p:cNvSpPr/>
            <p:nvPr/>
          </p:nvSpPr>
          <p:spPr>
            <a:xfrm>
              <a:off x="4038379" y="1687083"/>
              <a:ext cx="149514" cy="91609"/>
            </a:xfrm>
            <a:custGeom>
              <a:rect b="b" l="l" r="r" t="t"/>
              <a:pathLst>
                <a:path extrusionOk="0" h="2756" w="4498">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2" name="Google Shape;112;p15"/>
            <p:cNvSpPr/>
            <p:nvPr/>
          </p:nvSpPr>
          <p:spPr>
            <a:xfrm>
              <a:off x="4038379" y="2022874"/>
              <a:ext cx="149514" cy="91609"/>
            </a:xfrm>
            <a:custGeom>
              <a:rect b="b" l="l" r="r" t="t"/>
              <a:pathLst>
                <a:path extrusionOk="0" h="2756" w="4498">
                  <a:moveTo>
                    <a:pt x="4086" y="1"/>
                  </a:moveTo>
                  <a:lnTo>
                    <a:pt x="1173" y="1901"/>
                  </a:lnTo>
                  <a:lnTo>
                    <a:pt x="539" y="1077"/>
                  </a:lnTo>
                  <a:lnTo>
                    <a:pt x="1" y="1521"/>
                  </a:lnTo>
                  <a:lnTo>
                    <a:pt x="793" y="2597"/>
                  </a:lnTo>
                  <a:cubicBezTo>
                    <a:pt x="888" y="2692"/>
                    <a:pt x="983" y="2756"/>
                    <a:pt x="1078" y="2756"/>
                  </a:cubicBezTo>
                  <a:cubicBezTo>
                    <a:pt x="1173" y="2756"/>
                    <a:pt x="1236" y="2724"/>
                    <a:pt x="1299" y="2692"/>
                  </a:cubicBezTo>
                  <a:lnTo>
                    <a:pt x="4498" y="571"/>
                  </a:lnTo>
                  <a:lnTo>
                    <a:pt x="4086" y="1"/>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3" name="Google Shape;113;p15"/>
            <p:cNvSpPr/>
            <p:nvPr/>
          </p:nvSpPr>
          <p:spPr>
            <a:xfrm>
              <a:off x="4038379" y="2371295"/>
              <a:ext cx="149514" cy="91643"/>
            </a:xfrm>
            <a:custGeom>
              <a:rect b="b" l="l" r="r" t="t"/>
              <a:pathLst>
                <a:path extrusionOk="0" h="2757" w="4498">
                  <a:moveTo>
                    <a:pt x="4086" y="1"/>
                  </a:moveTo>
                  <a:lnTo>
                    <a:pt x="1173" y="1933"/>
                  </a:lnTo>
                  <a:lnTo>
                    <a:pt x="539" y="1109"/>
                  </a:lnTo>
                  <a:lnTo>
                    <a:pt x="1" y="1521"/>
                  </a:lnTo>
                  <a:lnTo>
                    <a:pt x="793" y="2630"/>
                  </a:lnTo>
                  <a:cubicBezTo>
                    <a:pt x="888" y="2725"/>
                    <a:pt x="983" y="2756"/>
                    <a:pt x="1078" y="2756"/>
                  </a:cubicBezTo>
                  <a:cubicBezTo>
                    <a:pt x="1173" y="2756"/>
                    <a:pt x="1236" y="2756"/>
                    <a:pt x="1299" y="2725"/>
                  </a:cubicBezTo>
                  <a:lnTo>
                    <a:pt x="4498" y="603"/>
                  </a:lnTo>
                  <a:lnTo>
                    <a:pt x="4086" y="1"/>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114" name="Google Shape;114;p15"/>
          <p:cNvGrpSpPr/>
          <p:nvPr/>
        </p:nvGrpSpPr>
        <p:grpSpPr>
          <a:xfrm>
            <a:off x="7657400" y="3652674"/>
            <a:ext cx="1475431" cy="1964842"/>
            <a:chOff x="5708988" y="2432357"/>
            <a:chExt cx="1191687" cy="1939056"/>
          </a:xfrm>
        </p:grpSpPr>
        <p:sp>
          <p:nvSpPr>
            <p:cNvPr id="115" name="Google Shape;115;p15"/>
            <p:cNvSpPr/>
            <p:nvPr/>
          </p:nvSpPr>
          <p:spPr>
            <a:xfrm>
              <a:off x="6562724" y="3191359"/>
              <a:ext cx="337951" cy="184249"/>
            </a:xfrm>
            <a:custGeom>
              <a:rect b="b" l="l" r="r" t="t"/>
              <a:pathLst>
                <a:path extrusionOk="0" h="5543" w="10167">
                  <a:moveTo>
                    <a:pt x="0" y="0"/>
                  </a:moveTo>
                  <a:lnTo>
                    <a:pt x="0" y="5542"/>
                  </a:lnTo>
                  <a:lnTo>
                    <a:pt x="317" y="5542"/>
                  </a:lnTo>
                  <a:cubicBezTo>
                    <a:pt x="317" y="5194"/>
                    <a:pt x="602" y="4940"/>
                    <a:pt x="950" y="4940"/>
                  </a:cubicBezTo>
                  <a:cubicBezTo>
                    <a:pt x="1267" y="4940"/>
                    <a:pt x="1552" y="5194"/>
                    <a:pt x="1552" y="5542"/>
                  </a:cubicBezTo>
                  <a:lnTo>
                    <a:pt x="1932" y="5542"/>
                  </a:lnTo>
                  <a:cubicBezTo>
                    <a:pt x="1932" y="5194"/>
                    <a:pt x="2217" y="4940"/>
                    <a:pt x="2534" y="4940"/>
                  </a:cubicBezTo>
                  <a:cubicBezTo>
                    <a:pt x="2882" y="4940"/>
                    <a:pt x="3167" y="5194"/>
                    <a:pt x="3167" y="5542"/>
                  </a:cubicBezTo>
                  <a:lnTo>
                    <a:pt x="3547" y="5542"/>
                  </a:lnTo>
                  <a:cubicBezTo>
                    <a:pt x="3547" y="5194"/>
                    <a:pt x="3832" y="4940"/>
                    <a:pt x="4149" y="4940"/>
                  </a:cubicBezTo>
                  <a:cubicBezTo>
                    <a:pt x="4497" y="4940"/>
                    <a:pt x="4751" y="5194"/>
                    <a:pt x="4751" y="5542"/>
                  </a:cubicBezTo>
                  <a:lnTo>
                    <a:pt x="5162" y="5542"/>
                  </a:lnTo>
                  <a:cubicBezTo>
                    <a:pt x="5162" y="5194"/>
                    <a:pt x="5416" y="4940"/>
                    <a:pt x="5764" y="4940"/>
                  </a:cubicBezTo>
                  <a:cubicBezTo>
                    <a:pt x="6081" y="4940"/>
                    <a:pt x="6366" y="5194"/>
                    <a:pt x="6366" y="5542"/>
                  </a:cubicBezTo>
                  <a:lnTo>
                    <a:pt x="6746" y="5542"/>
                  </a:lnTo>
                  <a:cubicBezTo>
                    <a:pt x="6746" y="5194"/>
                    <a:pt x="7031" y="4940"/>
                    <a:pt x="7379" y="4940"/>
                  </a:cubicBezTo>
                  <a:cubicBezTo>
                    <a:pt x="7696" y="4940"/>
                    <a:pt x="7981" y="5194"/>
                    <a:pt x="7981" y="5542"/>
                  </a:cubicBezTo>
                  <a:lnTo>
                    <a:pt x="8361" y="5542"/>
                  </a:lnTo>
                  <a:cubicBezTo>
                    <a:pt x="8361" y="5194"/>
                    <a:pt x="8646" y="4940"/>
                    <a:pt x="8963" y="4940"/>
                  </a:cubicBezTo>
                  <a:cubicBezTo>
                    <a:pt x="9311" y="4940"/>
                    <a:pt x="9596" y="5194"/>
                    <a:pt x="9596" y="5542"/>
                  </a:cubicBezTo>
                  <a:lnTo>
                    <a:pt x="10166" y="5542"/>
                  </a:lnTo>
                  <a:lnTo>
                    <a:pt x="10166" y="3832"/>
                  </a:lnTo>
                  <a:cubicBezTo>
                    <a:pt x="10134" y="1710"/>
                    <a:pt x="8424" y="0"/>
                    <a:pt x="6302"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6" name="Google Shape;116;p15"/>
            <p:cNvSpPr/>
            <p:nvPr/>
          </p:nvSpPr>
          <p:spPr>
            <a:xfrm>
              <a:off x="6344802" y="3191359"/>
              <a:ext cx="427433" cy="781107"/>
            </a:xfrm>
            <a:custGeom>
              <a:rect b="b" l="l" r="r" t="t"/>
              <a:pathLst>
                <a:path extrusionOk="0" h="23499" w="12859">
                  <a:moveTo>
                    <a:pt x="3864" y="0"/>
                  </a:moveTo>
                  <a:cubicBezTo>
                    <a:pt x="1743" y="0"/>
                    <a:pt x="1" y="1710"/>
                    <a:pt x="1" y="3832"/>
                  </a:cubicBezTo>
                  <a:lnTo>
                    <a:pt x="1" y="23498"/>
                  </a:lnTo>
                  <a:lnTo>
                    <a:pt x="10135" y="23498"/>
                  </a:lnTo>
                  <a:lnTo>
                    <a:pt x="10135" y="4244"/>
                  </a:lnTo>
                  <a:cubicBezTo>
                    <a:pt x="10135" y="95"/>
                    <a:pt x="12858" y="0"/>
                    <a:pt x="12858"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7" name="Google Shape;117;p15"/>
            <p:cNvSpPr/>
            <p:nvPr/>
          </p:nvSpPr>
          <p:spPr>
            <a:xfrm>
              <a:off x="6364813" y="3375575"/>
              <a:ext cx="283205" cy="22138"/>
            </a:xfrm>
            <a:custGeom>
              <a:rect b="b" l="l" r="r" t="t"/>
              <a:pathLst>
                <a:path extrusionOk="0" h="666" w="8520">
                  <a:moveTo>
                    <a:pt x="317" y="0"/>
                  </a:moveTo>
                  <a:cubicBezTo>
                    <a:pt x="159" y="0"/>
                    <a:pt x="1" y="158"/>
                    <a:pt x="1" y="317"/>
                  </a:cubicBezTo>
                  <a:cubicBezTo>
                    <a:pt x="1" y="507"/>
                    <a:pt x="159" y="665"/>
                    <a:pt x="317" y="665"/>
                  </a:cubicBezTo>
                  <a:lnTo>
                    <a:pt x="8203" y="665"/>
                  </a:lnTo>
                  <a:cubicBezTo>
                    <a:pt x="8393" y="665"/>
                    <a:pt x="8519" y="507"/>
                    <a:pt x="8519" y="317"/>
                  </a:cubicBezTo>
                  <a:cubicBezTo>
                    <a:pt x="8519" y="158"/>
                    <a:pt x="8393" y="0"/>
                    <a:pt x="8203"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8" name="Google Shape;118;p15"/>
            <p:cNvSpPr/>
            <p:nvPr/>
          </p:nvSpPr>
          <p:spPr>
            <a:xfrm>
              <a:off x="6364813" y="3412405"/>
              <a:ext cx="283205" cy="22138"/>
            </a:xfrm>
            <a:custGeom>
              <a:rect b="b" l="l" r="r" t="t"/>
              <a:pathLst>
                <a:path extrusionOk="0" h="666" w="8520">
                  <a:moveTo>
                    <a:pt x="317" y="1"/>
                  </a:moveTo>
                  <a:cubicBezTo>
                    <a:pt x="159" y="1"/>
                    <a:pt x="1" y="159"/>
                    <a:pt x="1" y="349"/>
                  </a:cubicBezTo>
                  <a:cubicBezTo>
                    <a:pt x="1" y="507"/>
                    <a:pt x="159" y="666"/>
                    <a:pt x="317" y="666"/>
                  </a:cubicBezTo>
                  <a:lnTo>
                    <a:pt x="8203" y="666"/>
                  </a:lnTo>
                  <a:cubicBezTo>
                    <a:pt x="8393" y="666"/>
                    <a:pt x="8519" y="507"/>
                    <a:pt x="8519" y="349"/>
                  </a:cubicBezTo>
                  <a:cubicBezTo>
                    <a:pt x="8519" y="159"/>
                    <a:pt x="8393" y="1"/>
                    <a:pt x="8203" y="1"/>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9" name="Google Shape;119;p15"/>
            <p:cNvSpPr/>
            <p:nvPr/>
          </p:nvSpPr>
          <p:spPr>
            <a:xfrm>
              <a:off x="6364813" y="3450299"/>
              <a:ext cx="283205" cy="21074"/>
            </a:xfrm>
            <a:custGeom>
              <a:rect b="b" l="l" r="r" t="t"/>
              <a:pathLst>
                <a:path extrusionOk="0" h="634" w="8520">
                  <a:moveTo>
                    <a:pt x="317" y="1"/>
                  </a:moveTo>
                  <a:cubicBezTo>
                    <a:pt x="159" y="1"/>
                    <a:pt x="1" y="127"/>
                    <a:pt x="1" y="317"/>
                  </a:cubicBezTo>
                  <a:cubicBezTo>
                    <a:pt x="1" y="476"/>
                    <a:pt x="159" y="634"/>
                    <a:pt x="317" y="634"/>
                  </a:cubicBezTo>
                  <a:lnTo>
                    <a:pt x="8203" y="634"/>
                  </a:lnTo>
                  <a:cubicBezTo>
                    <a:pt x="8393" y="634"/>
                    <a:pt x="8519" y="476"/>
                    <a:pt x="8519" y="317"/>
                  </a:cubicBezTo>
                  <a:cubicBezTo>
                    <a:pt x="8519" y="127"/>
                    <a:pt x="8393" y="1"/>
                    <a:pt x="8203" y="1"/>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0" name="Google Shape;120;p15"/>
            <p:cNvSpPr/>
            <p:nvPr/>
          </p:nvSpPr>
          <p:spPr>
            <a:xfrm>
              <a:off x="6364813" y="3487162"/>
              <a:ext cx="283205" cy="21074"/>
            </a:xfrm>
            <a:custGeom>
              <a:rect b="b" l="l" r="r" t="t"/>
              <a:pathLst>
                <a:path extrusionOk="0" h="634" w="8520">
                  <a:moveTo>
                    <a:pt x="317" y="0"/>
                  </a:moveTo>
                  <a:cubicBezTo>
                    <a:pt x="159" y="0"/>
                    <a:pt x="1" y="127"/>
                    <a:pt x="1" y="317"/>
                  </a:cubicBezTo>
                  <a:cubicBezTo>
                    <a:pt x="1" y="475"/>
                    <a:pt x="159" y="633"/>
                    <a:pt x="317" y="633"/>
                  </a:cubicBezTo>
                  <a:lnTo>
                    <a:pt x="8203" y="633"/>
                  </a:lnTo>
                  <a:cubicBezTo>
                    <a:pt x="8393" y="633"/>
                    <a:pt x="8519" y="475"/>
                    <a:pt x="8519" y="317"/>
                  </a:cubicBezTo>
                  <a:cubicBezTo>
                    <a:pt x="8519" y="127"/>
                    <a:pt x="8393" y="0"/>
                    <a:pt x="8203"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1" name="Google Shape;121;p15"/>
            <p:cNvSpPr/>
            <p:nvPr/>
          </p:nvSpPr>
          <p:spPr>
            <a:xfrm>
              <a:off x="6364813" y="3340840"/>
              <a:ext cx="86358" cy="21074"/>
            </a:xfrm>
            <a:custGeom>
              <a:rect b="b" l="l" r="r" t="t"/>
              <a:pathLst>
                <a:path extrusionOk="0" h="634" w="2598">
                  <a:moveTo>
                    <a:pt x="317" y="0"/>
                  </a:moveTo>
                  <a:cubicBezTo>
                    <a:pt x="159" y="0"/>
                    <a:pt x="1" y="127"/>
                    <a:pt x="1" y="317"/>
                  </a:cubicBezTo>
                  <a:cubicBezTo>
                    <a:pt x="1" y="507"/>
                    <a:pt x="159" y="633"/>
                    <a:pt x="317"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2" name="Google Shape;122;p15"/>
            <p:cNvSpPr/>
            <p:nvPr/>
          </p:nvSpPr>
          <p:spPr>
            <a:xfrm>
              <a:off x="6463768" y="3340840"/>
              <a:ext cx="86358" cy="21074"/>
            </a:xfrm>
            <a:custGeom>
              <a:rect b="b" l="l" r="r" t="t"/>
              <a:pathLst>
                <a:path extrusionOk="0" h="634" w="2598">
                  <a:moveTo>
                    <a:pt x="349" y="0"/>
                  </a:moveTo>
                  <a:cubicBezTo>
                    <a:pt x="159" y="0"/>
                    <a:pt x="0" y="127"/>
                    <a:pt x="0" y="317"/>
                  </a:cubicBezTo>
                  <a:cubicBezTo>
                    <a:pt x="0" y="507"/>
                    <a:pt x="159" y="633"/>
                    <a:pt x="349"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3" name="Google Shape;123;p15"/>
            <p:cNvSpPr/>
            <p:nvPr/>
          </p:nvSpPr>
          <p:spPr>
            <a:xfrm>
              <a:off x="6562724" y="3340840"/>
              <a:ext cx="85294" cy="21074"/>
            </a:xfrm>
            <a:custGeom>
              <a:rect b="b" l="l" r="r" t="t"/>
              <a:pathLst>
                <a:path extrusionOk="0" h="634" w="2566">
                  <a:moveTo>
                    <a:pt x="317" y="0"/>
                  </a:moveTo>
                  <a:cubicBezTo>
                    <a:pt x="127" y="0"/>
                    <a:pt x="0" y="127"/>
                    <a:pt x="0" y="317"/>
                  </a:cubicBezTo>
                  <a:cubicBezTo>
                    <a:pt x="0" y="507"/>
                    <a:pt x="127" y="633"/>
                    <a:pt x="317" y="633"/>
                  </a:cubicBezTo>
                  <a:lnTo>
                    <a:pt x="2249" y="633"/>
                  </a:lnTo>
                  <a:cubicBezTo>
                    <a:pt x="2439" y="633"/>
                    <a:pt x="2565" y="507"/>
                    <a:pt x="2565" y="317"/>
                  </a:cubicBezTo>
                  <a:cubicBezTo>
                    <a:pt x="2565" y="127"/>
                    <a:pt x="2439" y="0"/>
                    <a:pt x="2249"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4" name="Google Shape;124;p15"/>
            <p:cNvSpPr/>
            <p:nvPr/>
          </p:nvSpPr>
          <p:spPr>
            <a:xfrm>
              <a:off x="6364813" y="3523992"/>
              <a:ext cx="41085" cy="21074"/>
            </a:xfrm>
            <a:custGeom>
              <a:rect b="b" l="l" r="r" t="t"/>
              <a:pathLst>
                <a:path extrusionOk="0" h="634" w="1236">
                  <a:moveTo>
                    <a:pt x="317" y="0"/>
                  </a:moveTo>
                  <a:cubicBezTo>
                    <a:pt x="159" y="0"/>
                    <a:pt x="1" y="159"/>
                    <a:pt x="1" y="317"/>
                  </a:cubicBezTo>
                  <a:cubicBezTo>
                    <a:pt x="1" y="507"/>
                    <a:pt x="159" y="634"/>
                    <a:pt x="317" y="634"/>
                  </a:cubicBezTo>
                  <a:lnTo>
                    <a:pt x="919" y="634"/>
                  </a:lnTo>
                  <a:cubicBezTo>
                    <a:pt x="1109" y="634"/>
                    <a:pt x="1236" y="507"/>
                    <a:pt x="1236" y="317"/>
                  </a:cubicBezTo>
                  <a:cubicBezTo>
                    <a:pt x="1236" y="159"/>
                    <a:pt x="1109" y="0"/>
                    <a:pt x="919"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5" name="Google Shape;125;p15"/>
            <p:cNvSpPr/>
            <p:nvPr/>
          </p:nvSpPr>
          <p:spPr>
            <a:xfrm>
              <a:off x="6419559" y="3523992"/>
              <a:ext cx="167397" cy="21074"/>
            </a:xfrm>
            <a:custGeom>
              <a:rect b="b" l="l" r="r" t="t"/>
              <a:pathLst>
                <a:path extrusionOk="0" h="634" w="5036">
                  <a:moveTo>
                    <a:pt x="317" y="0"/>
                  </a:moveTo>
                  <a:cubicBezTo>
                    <a:pt x="127" y="0"/>
                    <a:pt x="0" y="159"/>
                    <a:pt x="0" y="317"/>
                  </a:cubicBezTo>
                  <a:cubicBezTo>
                    <a:pt x="0" y="507"/>
                    <a:pt x="127" y="634"/>
                    <a:pt x="317" y="634"/>
                  </a:cubicBezTo>
                  <a:lnTo>
                    <a:pt x="4687" y="634"/>
                  </a:lnTo>
                  <a:cubicBezTo>
                    <a:pt x="4877" y="634"/>
                    <a:pt x="5036" y="507"/>
                    <a:pt x="5004" y="317"/>
                  </a:cubicBezTo>
                  <a:cubicBezTo>
                    <a:pt x="5004" y="159"/>
                    <a:pt x="4877" y="0"/>
                    <a:pt x="4687"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6" name="Google Shape;126;p15"/>
            <p:cNvSpPr/>
            <p:nvPr/>
          </p:nvSpPr>
          <p:spPr>
            <a:xfrm>
              <a:off x="6599554" y="3523992"/>
              <a:ext cx="48464" cy="21074"/>
            </a:xfrm>
            <a:custGeom>
              <a:rect b="b" l="l" r="r" t="t"/>
              <a:pathLst>
                <a:path extrusionOk="0" h="634" w="1458">
                  <a:moveTo>
                    <a:pt x="317" y="0"/>
                  </a:moveTo>
                  <a:cubicBezTo>
                    <a:pt x="127" y="0"/>
                    <a:pt x="1" y="159"/>
                    <a:pt x="1" y="317"/>
                  </a:cubicBezTo>
                  <a:cubicBezTo>
                    <a:pt x="1" y="507"/>
                    <a:pt x="127" y="634"/>
                    <a:pt x="317" y="634"/>
                  </a:cubicBezTo>
                  <a:lnTo>
                    <a:pt x="1141" y="634"/>
                  </a:lnTo>
                  <a:cubicBezTo>
                    <a:pt x="1331" y="634"/>
                    <a:pt x="1457" y="507"/>
                    <a:pt x="1457" y="317"/>
                  </a:cubicBezTo>
                  <a:cubicBezTo>
                    <a:pt x="1457" y="159"/>
                    <a:pt x="1331" y="0"/>
                    <a:pt x="1141"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7" name="Google Shape;127;p15"/>
            <p:cNvSpPr/>
            <p:nvPr/>
          </p:nvSpPr>
          <p:spPr>
            <a:xfrm>
              <a:off x="6364813" y="3557664"/>
              <a:ext cx="167397" cy="22138"/>
            </a:xfrm>
            <a:custGeom>
              <a:rect b="b" l="l" r="r" t="t"/>
              <a:pathLst>
                <a:path extrusionOk="0" h="666" w="5036">
                  <a:moveTo>
                    <a:pt x="317" y="1"/>
                  </a:moveTo>
                  <a:cubicBezTo>
                    <a:pt x="159" y="1"/>
                    <a:pt x="1" y="159"/>
                    <a:pt x="1" y="318"/>
                  </a:cubicBezTo>
                  <a:cubicBezTo>
                    <a:pt x="1" y="508"/>
                    <a:pt x="159" y="666"/>
                    <a:pt x="317" y="666"/>
                  </a:cubicBezTo>
                  <a:lnTo>
                    <a:pt x="4719" y="666"/>
                  </a:lnTo>
                  <a:cubicBezTo>
                    <a:pt x="4878" y="666"/>
                    <a:pt x="5036" y="508"/>
                    <a:pt x="5036" y="318"/>
                  </a:cubicBezTo>
                  <a:cubicBezTo>
                    <a:pt x="5036" y="159"/>
                    <a:pt x="4878" y="1"/>
                    <a:pt x="4719" y="1"/>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8" name="Google Shape;128;p15"/>
            <p:cNvSpPr/>
            <p:nvPr/>
          </p:nvSpPr>
          <p:spPr>
            <a:xfrm>
              <a:off x="6545871" y="3557664"/>
              <a:ext cx="41085" cy="22138"/>
            </a:xfrm>
            <a:custGeom>
              <a:rect b="b" l="l" r="r" t="t"/>
              <a:pathLst>
                <a:path extrusionOk="0" h="666" w="1236">
                  <a:moveTo>
                    <a:pt x="317" y="1"/>
                  </a:moveTo>
                  <a:cubicBezTo>
                    <a:pt x="127" y="1"/>
                    <a:pt x="1" y="159"/>
                    <a:pt x="1" y="318"/>
                  </a:cubicBezTo>
                  <a:cubicBezTo>
                    <a:pt x="1" y="508"/>
                    <a:pt x="127" y="666"/>
                    <a:pt x="317" y="666"/>
                  </a:cubicBezTo>
                  <a:lnTo>
                    <a:pt x="887" y="666"/>
                  </a:lnTo>
                  <a:cubicBezTo>
                    <a:pt x="1077" y="666"/>
                    <a:pt x="1236" y="508"/>
                    <a:pt x="1204" y="318"/>
                  </a:cubicBezTo>
                  <a:cubicBezTo>
                    <a:pt x="1204" y="159"/>
                    <a:pt x="1077" y="1"/>
                    <a:pt x="887" y="1"/>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9" name="Google Shape;129;p15"/>
            <p:cNvSpPr/>
            <p:nvPr/>
          </p:nvSpPr>
          <p:spPr>
            <a:xfrm>
              <a:off x="6599554" y="3557664"/>
              <a:ext cx="48464" cy="22138"/>
            </a:xfrm>
            <a:custGeom>
              <a:rect b="b" l="l" r="r" t="t"/>
              <a:pathLst>
                <a:path extrusionOk="0" h="666" w="1458">
                  <a:moveTo>
                    <a:pt x="317" y="1"/>
                  </a:moveTo>
                  <a:cubicBezTo>
                    <a:pt x="127" y="1"/>
                    <a:pt x="1" y="159"/>
                    <a:pt x="1" y="318"/>
                  </a:cubicBezTo>
                  <a:cubicBezTo>
                    <a:pt x="1" y="508"/>
                    <a:pt x="127" y="666"/>
                    <a:pt x="317" y="666"/>
                  </a:cubicBezTo>
                  <a:lnTo>
                    <a:pt x="1141" y="666"/>
                  </a:lnTo>
                  <a:cubicBezTo>
                    <a:pt x="1331" y="666"/>
                    <a:pt x="1457" y="508"/>
                    <a:pt x="1457" y="318"/>
                  </a:cubicBezTo>
                  <a:cubicBezTo>
                    <a:pt x="1457" y="159"/>
                    <a:pt x="1331" y="1"/>
                    <a:pt x="1141" y="1"/>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0" name="Google Shape;130;p15"/>
            <p:cNvSpPr/>
            <p:nvPr/>
          </p:nvSpPr>
          <p:spPr>
            <a:xfrm>
              <a:off x="6364813" y="3594527"/>
              <a:ext cx="122157" cy="21074"/>
            </a:xfrm>
            <a:custGeom>
              <a:rect b="b" l="l" r="r" t="t"/>
              <a:pathLst>
                <a:path extrusionOk="0" h="634" w="3675">
                  <a:moveTo>
                    <a:pt x="317" y="0"/>
                  </a:moveTo>
                  <a:cubicBezTo>
                    <a:pt x="159" y="0"/>
                    <a:pt x="1" y="127"/>
                    <a:pt x="1" y="317"/>
                  </a:cubicBezTo>
                  <a:cubicBezTo>
                    <a:pt x="1" y="507"/>
                    <a:pt x="159" y="634"/>
                    <a:pt x="317" y="634"/>
                  </a:cubicBezTo>
                  <a:lnTo>
                    <a:pt x="3357" y="634"/>
                  </a:lnTo>
                  <a:cubicBezTo>
                    <a:pt x="3547" y="634"/>
                    <a:pt x="3674" y="475"/>
                    <a:pt x="3674" y="317"/>
                  </a:cubicBezTo>
                  <a:cubicBezTo>
                    <a:pt x="3674" y="127"/>
                    <a:pt x="3547" y="0"/>
                    <a:pt x="3357"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1" name="Google Shape;131;p15"/>
            <p:cNvSpPr/>
            <p:nvPr/>
          </p:nvSpPr>
          <p:spPr>
            <a:xfrm>
              <a:off x="6500598" y="3594527"/>
              <a:ext cx="41085" cy="21074"/>
            </a:xfrm>
            <a:custGeom>
              <a:rect b="b" l="l" r="r" t="t"/>
              <a:pathLst>
                <a:path extrusionOk="0" h="634" w="1236">
                  <a:moveTo>
                    <a:pt x="318" y="0"/>
                  </a:moveTo>
                  <a:cubicBezTo>
                    <a:pt x="159" y="0"/>
                    <a:pt x="1" y="127"/>
                    <a:pt x="1" y="317"/>
                  </a:cubicBezTo>
                  <a:cubicBezTo>
                    <a:pt x="1" y="507"/>
                    <a:pt x="159" y="634"/>
                    <a:pt x="318" y="634"/>
                  </a:cubicBezTo>
                  <a:lnTo>
                    <a:pt x="919" y="634"/>
                  </a:lnTo>
                  <a:cubicBezTo>
                    <a:pt x="1109" y="634"/>
                    <a:pt x="1236" y="475"/>
                    <a:pt x="1236" y="317"/>
                  </a:cubicBezTo>
                  <a:cubicBezTo>
                    <a:pt x="1236" y="127"/>
                    <a:pt x="1109" y="0"/>
                    <a:pt x="919"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2" name="Google Shape;132;p15"/>
            <p:cNvSpPr/>
            <p:nvPr/>
          </p:nvSpPr>
          <p:spPr>
            <a:xfrm>
              <a:off x="6554281" y="3594527"/>
              <a:ext cx="93737" cy="21074"/>
            </a:xfrm>
            <a:custGeom>
              <a:rect b="b" l="l" r="r" t="t"/>
              <a:pathLst>
                <a:path extrusionOk="0" h="634" w="2820">
                  <a:moveTo>
                    <a:pt x="318" y="0"/>
                  </a:moveTo>
                  <a:cubicBezTo>
                    <a:pt x="159" y="0"/>
                    <a:pt x="1" y="127"/>
                    <a:pt x="1" y="317"/>
                  </a:cubicBezTo>
                  <a:cubicBezTo>
                    <a:pt x="1" y="507"/>
                    <a:pt x="159" y="634"/>
                    <a:pt x="318" y="634"/>
                  </a:cubicBezTo>
                  <a:lnTo>
                    <a:pt x="2503" y="634"/>
                  </a:lnTo>
                  <a:cubicBezTo>
                    <a:pt x="2693" y="634"/>
                    <a:pt x="2819" y="475"/>
                    <a:pt x="2819" y="317"/>
                  </a:cubicBezTo>
                  <a:cubicBezTo>
                    <a:pt x="2819" y="127"/>
                    <a:pt x="2693" y="0"/>
                    <a:pt x="2503" y="0"/>
                  </a:cubicBezTo>
                  <a:close/>
                </a:path>
              </a:pathLst>
            </a:custGeom>
            <a:solidFill>
              <a:srgbClr val="C4C4C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3" name="Google Shape;133;p15"/>
            <p:cNvSpPr/>
            <p:nvPr/>
          </p:nvSpPr>
          <p:spPr>
            <a:xfrm>
              <a:off x="6364813" y="3835584"/>
              <a:ext cx="41085" cy="21074"/>
            </a:xfrm>
            <a:custGeom>
              <a:rect b="b" l="l" r="r" t="t"/>
              <a:pathLst>
                <a:path extrusionOk="0" h="634" w="1236">
                  <a:moveTo>
                    <a:pt x="317" y="0"/>
                  </a:moveTo>
                  <a:cubicBezTo>
                    <a:pt x="159" y="0"/>
                    <a:pt x="1" y="127"/>
                    <a:pt x="1" y="317"/>
                  </a:cubicBezTo>
                  <a:cubicBezTo>
                    <a:pt x="1" y="507"/>
                    <a:pt x="159" y="634"/>
                    <a:pt x="317" y="634"/>
                  </a:cubicBezTo>
                  <a:lnTo>
                    <a:pt x="919" y="634"/>
                  </a:lnTo>
                  <a:cubicBezTo>
                    <a:pt x="1109" y="634"/>
                    <a:pt x="1236" y="507"/>
                    <a:pt x="1236" y="317"/>
                  </a:cubicBezTo>
                  <a:cubicBezTo>
                    <a:pt x="1236" y="127"/>
                    <a:pt x="1109" y="0"/>
                    <a:pt x="919" y="0"/>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4" name="Google Shape;134;p15"/>
            <p:cNvSpPr/>
            <p:nvPr/>
          </p:nvSpPr>
          <p:spPr>
            <a:xfrm>
              <a:off x="6419559" y="3835584"/>
              <a:ext cx="167397" cy="21074"/>
            </a:xfrm>
            <a:custGeom>
              <a:rect b="b" l="l" r="r" t="t"/>
              <a:pathLst>
                <a:path extrusionOk="0" h="634" w="5036">
                  <a:moveTo>
                    <a:pt x="317" y="0"/>
                  </a:moveTo>
                  <a:cubicBezTo>
                    <a:pt x="127" y="0"/>
                    <a:pt x="0" y="127"/>
                    <a:pt x="0" y="317"/>
                  </a:cubicBezTo>
                  <a:cubicBezTo>
                    <a:pt x="0" y="507"/>
                    <a:pt x="127" y="634"/>
                    <a:pt x="317" y="634"/>
                  </a:cubicBezTo>
                  <a:lnTo>
                    <a:pt x="4687" y="634"/>
                  </a:lnTo>
                  <a:cubicBezTo>
                    <a:pt x="4877" y="634"/>
                    <a:pt x="5036" y="507"/>
                    <a:pt x="5004" y="317"/>
                  </a:cubicBezTo>
                  <a:cubicBezTo>
                    <a:pt x="5004" y="127"/>
                    <a:pt x="4877" y="0"/>
                    <a:pt x="4687" y="0"/>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5" name="Google Shape;135;p15"/>
            <p:cNvSpPr/>
            <p:nvPr/>
          </p:nvSpPr>
          <p:spPr>
            <a:xfrm>
              <a:off x="6599554" y="3835584"/>
              <a:ext cx="48464" cy="21074"/>
            </a:xfrm>
            <a:custGeom>
              <a:rect b="b" l="l" r="r" t="t"/>
              <a:pathLst>
                <a:path extrusionOk="0" h="634" w="1458">
                  <a:moveTo>
                    <a:pt x="317" y="0"/>
                  </a:moveTo>
                  <a:cubicBezTo>
                    <a:pt x="127" y="0"/>
                    <a:pt x="1" y="127"/>
                    <a:pt x="1" y="317"/>
                  </a:cubicBezTo>
                  <a:cubicBezTo>
                    <a:pt x="1" y="507"/>
                    <a:pt x="127" y="634"/>
                    <a:pt x="317" y="634"/>
                  </a:cubicBezTo>
                  <a:lnTo>
                    <a:pt x="1141" y="634"/>
                  </a:lnTo>
                  <a:cubicBezTo>
                    <a:pt x="1331" y="634"/>
                    <a:pt x="1457" y="507"/>
                    <a:pt x="1457" y="317"/>
                  </a:cubicBezTo>
                  <a:cubicBezTo>
                    <a:pt x="1457" y="127"/>
                    <a:pt x="1331" y="0"/>
                    <a:pt x="1141" y="0"/>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6" name="Google Shape;136;p15"/>
            <p:cNvSpPr/>
            <p:nvPr/>
          </p:nvSpPr>
          <p:spPr>
            <a:xfrm>
              <a:off x="6364813" y="3869256"/>
              <a:ext cx="167397" cy="21107"/>
            </a:xfrm>
            <a:custGeom>
              <a:rect b="b" l="l" r="r" t="t"/>
              <a:pathLst>
                <a:path extrusionOk="0" h="635" w="5036">
                  <a:moveTo>
                    <a:pt x="317" y="1"/>
                  </a:moveTo>
                  <a:cubicBezTo>
                    <a:pt x="159" y="1"/>
                    <a:pt x="1" y="159"/>
                    <a:pt x="1" y="318"/>
                  </a:cubicBezTo>
                  <a:cubicBezTo>
                    <a:pt x="1" y="508"/>
                    <a:pt x="159" y="634"/>
                    <a:pt x="317" y="634"/>
                  </a:cubicBezTo>
                  <a:lnTo>
                    <a:pt x="4719" y="634"/>
                  </a:lnTo>
                  <a:cubicBezTo>
                    <a:pt x="4878" y="634"/>
                    <a:pt x="5036" y="508"/>
                    <a:pt x="5036" y="318"/>
                  </a:cubicBezTo>
                  <a:cubicBezTo>
                    <a:pt x="5036" y="159"/>
                    <a:pt x="4878" y="1"/>
                    <a:pt x="4719" y="1"/>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7" name="Google Shape;137;p15"/>
            <p:cNvSpPr/>
            <p:nvPr/>
          </p:nvSpPr>
          <p:spPr>
            <a:xfrm>
              <a:off x="6545871" y="3869256"/>
              <a:ext cx="41085" cy="21107"/>
            </a:xfrm>
            <a:custGeom>
              <a:rect b="b" l="l" r="r" t="t"/>
              <a:pathLst>
                <a:path extrusionOk="0" h="635" w="1236">
                  <a:moveTo>
                    <a:pt x="317" y="1"/>
                  </a:moveTo>
                  <a:cubicBezTo>
                    <a:pt x="127" y="1"/>
                    <a:pt x="1" y="159"/>
                    <a:pt x="1" y="318"/>
                  </a:cubicBezTo>
                  <a:cubicBezTo>
                    <a:pt x="1" y="508"/>
                    <a:pt x="127" y="634"/>
                    <a:pt x="317" y="634"/>
                  </a:cubicBezTo>
                  <a:lnTo>
                    <a:pt x="887" y="634"/>
                  </a:lnTo>
                  <a:cubicBezTo>
                    <a:pt x="1077" y="634"/>
                    <a:pt x="1236" y="508"/>
                    <a:pt x="1204" y="318"/>
                  </a:cubicBezTo>
                  <a:cubicBezTo>
                    <a:pt x="1204" y="159"/>
                    <a:pt x="1077" y="1"/>
                    <a:pt x="887" y="1"/>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8" name="Google Shape;138;p15"/>
            <p:cNvSpPr/>
            <p:nvPr/>
          </p:nvSpPr>
          <p:spPr>
            <a:xfrm>
              <a:off x="6599554" y="3869256"/>
              <a:ext cx="48464" cy="21107"/>
            </a:xfrm>
            <a:custGeom>
              <a:rect b="b" l="l" r="r" t="t"/>
              <a:pathLst>
                <a:path extrusionOk="0" h="635" w="1458">
                  <a:moveTo>
                    <a:pt x="317" y="1"/>
                  </a:moveTo>
                  <a:cubicBezTo>
                    <a:pt x="127" y="1"/>
                    <a:pt x="1" y="159"/>
                    <a:pt x="1" y="318"/>
                  </a:cubicBezTo>
                  <a:cubicBezTo>
                    <a:pt x="1" y="508"/>
                    <a:pt x="127" y="634"/>
                    <a:pt x="317" y="634"/>
                  </a:cubicBezTo>
                  <a:lnTo>
                    <a:pt x="1141" y="634"/>
                  </a:lnTo>
                  <a:cubicBezTo>
                    <a:pt x="1331" y="634"/>
                    <a:pt x="1457" y="508"/>
                    <a:pt x="1457" y="318"/>
                  </a:cubicBezTo>
                  <a:cubicBezTo>
                    <a:pt x="1457" y="159"/>
                    <a:pt x="1331" y="1"/>
                    <a:pt x="1141" y="1"/>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9" name="Google Shape;139;p15"/>
            <p:cNvSpPr/>
            <p:nvPr/>
          </p:nvSpPr>
          <p:spPr>
            <a:xfrm>
              <a:off x="6364813" y="3906119"/>
              <a:ext cx="122157" cy="21074"/>
            </a:xfrm>
            <a:custGeom>
              <a:rect b="b" l="l" r="r" t="t"/>
              <a:pathLst>
                <a:path extrusionOk="0" h="634" w="3675">
                  <a:moveTo>
                    <a:pt x="317" y="0"/>
                  </a:moveTo>
                  <a:cubicBezTo>
                    <a:pt x="159" y="0"/>
                    <a:pt x="1" y="127"/>
                    <a:pt x="1" y="317"/>
                  </a:cubicBezTo>
                  <a:cubicBezTo>
                    <a:pt x="1" y="475"/>
                    <a:pt x="159" y="634"/>
                    <a:pt x="317" y="634"/>
                  </a:cubicBezTo>
                  <a:lnTo>
                    <a:pt x="3357" y="634"/>
                  </a:lnTo>
                  <a:cubicBezTo>
                    <a:pt x="3547" y="634"/>
                    <a:pt x="3674" y="475"/>
                    <a:pt x="3674" y="317"/>
                  </a:cubicBezTo>
                  <a:cubicBezTo>
                    <a:pt x="3674" y="127"/>
                    <a:pt x="3547" y="0"/>
                    <a:pt x="3357" y="0"/>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0" name="Google Shape;140;p15"/>
            <p:cNvSpPr/>
            <p:nvPr/>
          </p:nvSpPr>
          <p:spPr>
            <a:xfrm>
              <a:off x="6500598" y="3906119"/>
              <a:ext cx="41085" cy="21074"/>
            </a:xfrm>
            <a:custGeom>
              <a:rect b="b" l="l" r="r" t="t"/>
              <a:pathLst>
                <a:path extrusionOk="0" h="634" w="1236">
                  <a:moveTo>
                    <a:pt x="318" y="0"/>
                  </a:moveTo>
                  <a:cubicBezTo>
                    <a:pt x="159" y="0"/>
                    <a:pt x="1" y="127"/>
                    <a:pt x="1" y="317"/>
                  </a:cubicBezTo>
                  <a:cubicBezTo>
                    <a:pt x="1" y="475"/>
                    <a:pt x="159" y="634"/>
                    <a:pt x="318" y="634"/>
                  </a:cubicBezTo>
                  <a:lnTo>
                    <a:pt x="919" y="634"/>
                  </a:lnTo>
                  <a:cubicBezTo>
                    <a:pt x="1109" y="634"/>
                    <a:pt x="1236" y="475"/>
                    <a:pt x="1236" y="317"/>
                  </a:cubicBezTo>
                  <a:cubicBezTo>
                    <a:pt x="1236" y="127"/>
                    <a:pt x="1109" y="0"/>
                    <a:pt x="919" y="0"/>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1" name="Google Shape;141;p15"/>
            <p:cNvSpPr/>
            <p:nvPr/>
          </p:nvSpPr>
          <p:spPr>
            <a:xfrm>
              <a:off x="6554281" y="3906119"/>
              <a:ext cx="93737" cy="21074"/>
            </a:xfrm>
            <a:custGeom>
              <a:rect b="b" l="l" r="r" t="t"/>
              <a:pathLst>
                <a:path extrusionOk="0" h="634" w="2820">
                  <a:moveTo>
                    <a:pt x="318" y="0"/>
                  </a:moveTo>
                  <a:cubicBezTo>
                    <a:pt x="159" y="0"/>
                    <a:pt x="1" y="127"/>
                    <a:pt x="1" y="317"/>
                  </a:cubicBezTo>
                  <a:cubicBezTo>
                    <a:pt x="1" y="475"/>
                    <a:pt x="159" y="634"/>
                    <a:pt x="318" y="634"/>
                  </a:cubicBezTo>
                  <a:lnTo>
                    <a:pt x="2503" y="634"/>
                  </a:lnTo>
                  <a:cubicBezTo>
                    <a:pt x="2693" y="634"/>
                    <a:pt x="2819" y="475"/>
                    <a:pt x="2819" y="317"/>
                  </a:cubicBezTo>
                  <a:cubicBezTo>
                    <a:pt x="2819" y="127"/>
                    <a:pt x="2693" y="0"/>
                    <a:pt x="2503" y="0"/>
                  </a:cubicBez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2" name="Google Shape;142;p15"/>
            <p:cNvSpPr/>
            <p:nvPr/>
          </p:nvSpPr>
          <p:spPr>
            <a:xfrm>
              <a:off x="6364813" y="3805069"/>
              <a:ext cx="283205" cy="8443"/>
            </a:xfrm>
            <a:custGeom>
              <a:rect b="b" l="l" r="r" t="t"/>
              <a:pathLst>
                <a:path extrusionOk="0" h="254" w="8520">
                  <a:moveTo>
                    <a:pt x="1" y="0"/>
                  </a:moveTo>
                  <a:lnTo>
                    <a:pt x="1" y="253"/>
                  </a:lnTo>
                  <a:lnTo>
                    <a:pt x="8519" y="253"/>
                  </a:lnTo>
                  <a:lnTo>
                    <a:pt x="8519" y="0"/>
                  </a:lnTo>
                  <a:close/>
                </a:path>
              </a:pathLst>
            </a:custGeom>
            <a:solidFill>
              <a:srgbClr val="CACACA"/>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3" name="Google Shape;143;p15"/>
            <p:cNvSpPr/>
            <p:nvPr/>
          </p:nvSpPr>
          <p:spPr>
            <a:xfrm>
              <a:off x="5800564" y="4286119"/>
              <a:ext cx="955883" cy="80042"/>
            </a:xfrm>
            <a:custGeom>
              <a:rect b="b" l="l" r="r" t="t"/>
              <a:pathLst>
                <a:path extrusionOk="0" h="2408" w="28757">
                  <a:moveTo>
                    <a:pt x="1204" y="1"/>
                  </a:moveTo>
                  <a:cubicBezTo>
                    <a:pt x="539" y="1"/>
                    <a:pt x="1" y="539"/>
                    <a:pt x="1" y="1204"/>
                  </a:cubicBezTo>
                  <a:cubicBezTo>
                    <a:pt x="1" y="1869"/>
                    <a:pt x="539" y="2408"/>
                    <a:pt x="1204" y="2408"/>
                  </a:cubicBezTo>
                  <a:lnTo>
                    <a:pt x="27553" y="2408"/>
                  </a:lnTo>
                  <a:cubicBezTo>
                    <a:pt x="28218" y="2408"/>
                    <a:pt x="28756" y="1869"/>
                    <a:pt x="28756" y="1204"/>
                  </a:cubicBezTo>
                  <a:cubicBezTo>
                    <a:pt x="28756" y="539"/>
                    <a:pt x="28218" y="1"/>
                    <a:pt x="27553" y="1"/>
                  </a:cubicBezTo>
                  <a:close/>
                </a:path>
              </a:pathLst>
            </a:custGeom>
            <a:solidFill>
              <a:srgbClr val="00000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4" name="Google Shape;144;p15"/>
            <p:cNvSpPr/>
            <p:nvPr/>
          </p:nvSpPr>
          <p:spPr>
            <a:xfrm>
              <a:off x="5825826" y="3747165"/>
              <a:ext cx="903231" cy="579008"/>
            </a:xfrm>
            <a:custGeom>
              <a:rect b="b" l="l" r="r" t="t"/>
              <a:pathLst>
                <a:path extrusionOk="0" h="17419" w="27173">
                  <a:moveTo>
                    <a:pt x="1964" y="0"/>
                  </a:moveTo>
                  <a:cubicBezTo>
                    <a:pt x="888" y="0"/>
                    <a:pt x="1" y="887"/>
                    <a:pt x="1" y="1995"/>
                  </a:cubicBezTo>
                  <a:lnTo>
                    <a:pt x="1" y="15423"/>
                  </a:lnTo>
                  <a:cubicBezTo>
                    <a:pt x="1" y="16500"/>
                    <a:pt x="888" y="17418"/>
                    <a:pt x="1964" y="17418"/>
                  </a:cubicBezTo>
                  <a:lnTo>
                    <a:pt x="25178" y="17418"/>
                  </a:lnTo>
                  <a:cubicBezTo>
                    <a:pt x="26286" y="17418"/>
                    <a:pt x="27173" y="16531"/>
                    <a:pt x="27173" y="15423"/>
                  </a:cubicBezTo>
                  <a:lnTo>
                    <a:pt x="27173" y="1995"/>
                  </a:lnTo>
                  <a:cubicBezTo>
                    <a:pt x="27173" y="887"/>
                    <a:pt x="26286" y="0"/>
                    <a:pt x="25178" y="0"/>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5" name="Google Shape;145;p15"/>
            <p:cNvSpPr/>
            <p:nvPr/>
          </p:nvSpPr>
          <p:spPr>
            <a:xfrm>
              <a:off x="5915308" y="4081892"/>
              <a:ext cx="160051" cy="53749"/>
            </a:xfrm>
            <a:custGeom>
              <a:rect b="b" l="l" r="r" t="t"/>
              <a:pathLst>
                <a:path extrusionOk="0" h="1617" w="4815">
                  <a:moveTo>
                    <a:pt x="824" y="1"/>
                  </a:moveTo>
                  <a:cubicBezTo>
                    <a:pt x="381" y="1"/>
                    <a:pt x="1" y="381"/>
                    <a:pt x="1" y="793"/>
                  </a:cubicBezTo>
                  <a:cubicBezTo>
                    <a:pt x="1" y="1236"/>
                    <a:pt x="381" y="1616"/>
                    <a:pt x="824" y="1616"/>
                  </a:cubicBezTo>
                  <a:lnTo>
                    <a:pt x="4023" y="1616"/>
                  </a:lnTo>
                  <a:cubicBezTo>
                    <a:pt x="4466" y="1616"/>
                    <a:pt x="4815" y="1236"/>
                    <a:pt x="4815" y="793"/>
                  </a:cubicBezTo>
                  <a:cubicBezTo>
                    <a:pt x="4815" y="381"/>
                    <a:pt x="4466" y="1"/>
                    <a:pt x="4023"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6" name="Google Shape;146;p15"/>
            <p:cNvSpPr/>
            <p:nvPr/>
          </p:nvSpPr>
          <p:spPr>
            <a:xfrm>
              <a:off x="6106904" y="4081892"/>
              <a:ext cx="160051" cy="53749"/>
            </a:xfrm>
            <a:custGeom>
              <a:rect b="b" l="l" r="r" t="t"/>
              <a:pathLst>
                <a:path extrusionOk="0" h="1617" w="4815">
                  <a:moveTo>
                    <a:pt x="792" y="1"/>
                  </a:moveTo>
                  <a:cubicBezTo>
                    <a:pt x="349" y="1"/>
                    <a:pt x="1" y="381"/>
                    <a:pt x="1" y="793"/>
                  </a:cubicBezTo>
                  <a:cubicBezTo>
                    <a:pt x="1" y="1236"/>
                    <a:pt x="349" y="1616"/>
                    <a:pt x="792" y="1616"/>
                  </a:cubicBezTo>
                  <a:lnTo>
                    <a:pt x="4023" y="1616"/>
                  </a:lnTo>
                  <a:cubicBezTo>
                    <a:pt x="4466" y="1616"/>
                    <a:pt x="4814" y="1236"/>
                    <a:pt x="4814" y="793"/>
                  </a:cubicBezTo>
                  <a:cubicBezTo>
                    <a:pt x="4814" y="381"/>
                    <a:pt x="4466" y="1"/>
                    <a:pt x="4023"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7" name="Google Shape;147;p15"/>
            <p:cNvSpPr/>
            <p:nvPr/>
          </p:nvSpPr>
          <p:spPr>
            <a:xfrm>
              <a:off x="6293247" y="4081892"/>
              <a:ext cx="160017" cy="53749"/>
            </a:xfrm>
            <a:custGeom>
              <a:rect b="b" l="l" r="r" t="t"/>
              <a:pathLst>
                <a:path extrusionOk="0" h="1617" w="4814">
                  <a:moveTo>
                    <a:pt x="792" y="1"/>
                  </a:moveTo>
                  <a:cubicBezTo>
                    <a:pt x="348" y="1"/>
                    <a:pt x="0" y="381"/>
                    <a:pt x="0" y="793"/>
                  </a:cubicBezTo>
                  <a:cubicBezTo>
                    <a:pt x="0" y="1236"/>
                    <a:pt x="348" y="1616"/>
                    <a:pt x="792" y="1616"/>
                  </a:cubicBezTo>
                  <a:lnTo>
                    <a:pt x="4022" y="1616"/>
                  </a:lnTo>
                  <a:cubicBezTo>
                    <a:pt x="4465" y="1616"/>
                    <a:pt x="4814" y="1236"/>
                    <a:pt x="4814" y="793"/>
                  </a:cubicBezTo>
                  <a:cubicBezTo>
                    <a:pt x="4814" y="381"/>
                    <a:pt x="4465" y="1"/>
                    <a:pt x="4022"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8" name="Google Shape;148;p15"/>
            <p:cNvSpPr/>
            <p:nvPr/>
          </p:nvSpPr>
          <p:spPr>
            <a:xfrm>
              <a:off x="6479557" y="4081892"/>
              <a:ext cx="160051" cy="53749"/>
            </a:xfrm>
            <a:custGeom>
              <a:rect b="b" l="l" r="r" t="t"/>
              <a:pathLst>
                <a:path extrusionOk="0" h="1617" w="4815">
                  <a:moveTo>
                    <a:pt x="792" y="1"/>
                  </a:moveTo>
                  <a:cubicBezTo>
                    <a:pt x="349" y="1"/>
                    <a:pt x="0" y="381"/>
                    <a:pt x="0" y="793"/>
                  </a:cubicBezTo>
                  <a:cubicBezTo>
                    <a:pt x="0" y="1236"/>
                    <a:pt x="349" y="1616"/>
                    <a:pt x="792" y="1616"/>
                  </a:cubicBezTo>
                  <a:lnTo>
                    <a:pt x="4022" y="1616"/>
                  </a:lnTo>
                  <a:cubicBezTo>
                    <a:pt x="4466" y="1616"/>
                    <a:pt x="4814" y="1236"/>
                    <a:pt x="4814" y="793"/>
                  </a:cubicBezTo>
                  <a:cubicBezTo>
                    <a:pt x="4814" y="381"/>
                    <a:pt x="4466" y="1"/>
                    <a:pt x="4022"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9" name="Google Shape;149;p15"/>
            <p:cNvSpPr/>
            <p:nvPr/>
          </p:nvSpPr>
          <p:spPr>
            <a:xfrm>
              <a:off x="5907962" y="4170344"/>
              <a:ext cx="737961" cy="53716"/>
            </a:xfrm>
            <a:custGeom>
              <a:rect b="b" l="l" r="r" t="t"/>
              <a:pathLst>
                <a:path extrusionOk="0" h="1616" w="22201">
                  <a:moveTo>
                    <a:pt x="824" y="0"/>
                  </a:moveTo>
                  <a:cubicBezTo>
                    <a:pt x="380" y="0"/>
                    <a:pt x="0" y="380"/>
                    <a:pt x="0" y="824"/>
                  </a:cubicBezTo>
                  <a:cubicBezTo>
                    <a:pt x="0" y="1267"/>
                    <a:pt x="380" y="1615"/>
                    <a:pt x="824" y="1615"/>
                  </a:cubicBezTo>
                  <a:lnTo>
                    <a:pt x="21408" y="1615"/>
                  </a:lnTo>
                  <a:cubicBezTo>
                    <a:pt x="21852" y="1615"/>
                    <a:pt x="22200" y="1267"/>
                    <a:pt x="22200" y="824"/>
                  </a:cubicBezTo>
                  <a:cubicBezTo>
                    <a:pt x="22200" y="380"/>
                    <a:pt x="21852" y="0"/>
                    <a:pt x="21408"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0" name="Google Shape;150;p15"/>
            <p:cNvSpPr/>
            <p:nvPr/>
          </p:nvSpPr>
          <p:spPr>
            <a:xfrm>
              <a:off x="5889016" y="3820858"/>
              <a:ext cx="146356" cy="145292"/>
            </a:xfrm>
            <a:custGeom>
              <a:rect b="b" l="l" r="r" t="t"/>
              <a:pathLst>
                <a:path extrusionOk="0" h="4371" w="4403">
                  <a:moveTo>
                    <a:pt x="2217" y="0"/>
                  </a:moveTo>
                  <a:cubicBezTo>
                    <a:pt x="982" y="0"/>
                    <a:pt x="0" y="982"/>
                    <a:pt x="0" y="2185"/>
                  </a:cubicBezTo>
                  <a:cubicBezTo>
                    <a:pt x="0" y="3389"/>
                    <a:pt x="982" y="4370"/>
                    <a:pt x="2217" y="4370"/>
                  </a:cubicBezTo>
                  <a:cubicBezTo>
                    <a:pt x="3420" y="4370"/>
                    <a:pt x="4402" y="3389"/>
                    <a:pt x="4402" y="2185"/>
                  </a:cubicBezTo>
                  <a:cubicBezTo>
                    <a:pt x="4402" y="982"/>
                    <a:pt x="3420" y="0"/>
                    <a:pt x="2217"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1" name="Google Shape;151;p15"/>
            <p:cNvSpPr/>
            <p:nvPr/>
          </p:nvSpPr>
          <p:spPr>
            <a:xfrm>
              <a:off x="5995317" y="3820858"/>
              <a:ext cx="146356" cy="145292"/>
            </a:xfrm>
            <a:custGeom>
              <a:rect b="b" l="l" r="r" t="t"/>
              <a:pathLst>
                <a:path extrusionOk="0" h="4371" w="4403">
                  <a:moveTo>
                    <a:pt x="2186" y="0"/>
                  </a:moveTo>
                  <a:cubicBezTo>
                    <a:pt x="982" y="0"/>
                    <a:pt x="1" y="982"/>
                    <a:pt x="1" y="2185"/>
                  </a:cubicBezTo>
                  <a:cubicBezTo>
                    <a:pt x="1" y="3389"/>
                    <a:pt x="982" y="4370"/>
                    <a:pt x="2186" y="4370"/>
                  </a:cubicBezTo>
                  <a:cubicBezTo>
                    <a:pt x="3421" y="4370"/>
                    <a:pt x="4403" y="3389"/>
                    <a:pt x="4403" y="2185"/>
                  </a:cubicBezTo>
                  <a:cubicBezTo>
                    <a:pt x="4403" y="982"/>
                    <a:pt x="3421" y="0"/>
                    <a:pt x="2186" y="0"/>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2" name="Google Shape;152;p15"/>
            <p:cNvSpPr/>
            <p:nvPr/>
          </p:nvSpPr>
          <p:spPr>
            <a:xfrm>
              <a:off x="6449043" y="3826110"/>
              <a:ext cx="196881" cy="142134"/>
            </a:xfrm>
            <a:custGeom>
              <a:rect b="b" l="l" r="r" t="t"/>
              <a:pathLst>
                <a:path extrusionOk="0" h="4276" w="5923">
                  <a:moveTo>
                    <a:pt x="1045" y="0"/>
                  </a:moveTo>
                  <a:cubicBezTo>
                    <a:pt x="443" y="0"/>
                    <a:pt x="0" y="444"/>
                    <a:pt x="0" y="1045"/>
                  </a:cubicBezTo>
                  <a:lnTo>
                    <a:pt x="0" y="3231"/>
                  </a:lnTo>
                  <a:cubicBezTo>
                    <a:pt x="0" y="3801"/>
                    <a:pt x="443" y="4276"/>
                    <a:pt x="1045" y="4276"/>
                  </a:cubicBezTo>
                  <a:lnTo>
                    <a:pt x="4877" y="4276"/>
                  </a:lnTo>
                  <a:cubicBezTo>
                    <a:pt x="5447" y="4276"/>
                    <a:pt x="5922" y="3801"/>
                    <a:pt x="5922" y="3231"/>
                  </a:cubicBezTo>
                  <a:lnTo>
                    <a:pt x="5922" y="1045"/>
                  </a:lnTo>
                  <a:cubicBezTo>
                    <a:pt x="5922" y="444"/>
                    <a:pt x="5447" y="0"/>
                    <a:pt x="4877" y="0"/>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3" name="Google Shape;153;p15"/>
            <p:cNvSpPr/>
            <p:nvPr/>
          </p:nvSpPr>
          <p:spPr>
            <a:xfrm>
              <a:off x="6449043" y="3825047"/>
              <a:ext cx="196881" cy="143198"/>
            </a:xfrm>
            <a:custGeom>
              <a:rect b="b" l="l" r="r" t="t"/>
              <a:pathLst>
                <a:path extrusionOk="0" h="4308" w="5923">
                  <a:moveTo>
                    <a:pt x="1298" y="1299"/>
                  </a:moveTo>
                  <a:lnTo>
                    <a:pt x="1298" y="2091"/>
                  </a:lnTo>
                  <a:lnTo>
                    <a:pt x="982" y="2091"/>
                  </a:lnTo>
                  <a:lnTo>
                    <a:pt x="982" y="1299"/>
                  </a:lnTo>
                  <a:close/>
                  <a:moveTo>
                    <a:pt x="4909" y="1299"/>
                  </a:moveTo>
                  <a:lnTo>
                    <a:pt x="4909" y="2091"/>
                  </a:lnTo>
                  <a:lnTo>
                    <a:pt x="4465" y="2091"/>
                  </a:lnTo>
                  <a:lnTo>
                    <a:pt x="4465" y="1299"/>
                  </a:lnTo>
                  <a:close/>
                  <a:moveTo>
                    <a:pt x="1298" y="2249"/>
                  </a:moveTo>
                  <a:lnTo>
                    <a:pt x="1298" y="3041"/>
                  </a:lnTo>
                  <a:lnTo>
                    <a:pt x="982" y="3041"/>
                  </a:lnTo>
                  <a:lnTo>
                    <a:pt x="982" y="2249"/>
                  </a:lnTo>
                  <a:close/>
                  <a:moveTo>
                    <a:pt x="4909" y="2249"/>
                  </a:moveTo>
                  <a:lnTo>
                    <a:pt x="4909" y="3041"/>
                  </a:lnTo>
                  <a:lnTo>
                    <a:pt x="4465" y="3041"/>
                  </a:lnTo>
                  <a:lnTo>
                    <a:pt x="4465" y="2249"/>
                  </a:lnTo>
                  <a:close/>
                  <a:moveTo>
                    <a:pt x="4275" y="666"/>
                  </a:moveTo>
                  <a:lnTo>
                    <a:pt x="4275" y="3674"/>
                  </a:lnTo>
                  <a:lnTo>
                    <a:pt x="1488" y="3674"/>
                  </a:lnTo>
                  <a:lnTo>
                    <a:pt x="1488" y="666"/>
                  </a:lnTo>
                  <a:close/>
                  <a:moveTo>
                    <a:pt x="1298" y="1"/>
                  </a:moveTo>
                  <a:lnTo>
                    <a:pt x="1298" y="1109"/>
                  </a:lnTo>
                  <a:lnTo>
                    <a:pt x="982" y="1109"/>
                  </a:lnTo>
                  <a:lnTo>
                    <a:pt x="982" y="32"/>
                  </a:lnTo>
                  <a:lnTo>
                    <a:pt x="792" y="32"/>
                  </a:lnTo>
                  <a:lnTo>
                    <a:pt x="792" y="1109"/>
                  </a:lnTo>
                  <a:lnTo>
                    <a:pt x="0" y="1109"/>
                  </a:lnTo>
                  <a:lnTo>
                    <a:pt x="0" y="1299"/>
                  </a:lnTo>
                  <a:lnTo>
                    <a:pt x="792" y="1299"/>
                  </a:lnTo>
                  <a:lnTo>
                    <a:pt x="792" y="2059"/>
                  </a:lnTo>
                  <a:lnTo>
                    <a:pt x="0" y="2059"/>
                  </a:lnTo>
                  <a:lnTo>
                    <a:pt x="0" y="2249"/>
                  </a:lnTo>
                  <a:lnTo>
                    <a:pt x="792" y="2249"/>
                  </a:lnTo>
                  <a:lnTo>
                    <a:pt x="792" y="3041"/>
                  </a:lnTo>
                  <a:lnTo>
                    <a:pt x="0" y="3041"/>
                  </a:lnTo>
                  <a:lnTo>
                    <a:pt x="0" y="3199"/>
                  </a:lnTo>
                  <a:lnTo>
                    <a:pt x="792" y="3199"/>
                  </a:lnTo>
                  <a:lnTo>
                    <a:pt x="792" y="4276"/>
                  </a:lnTo>
                  <a:lnTo>
                    <a:pt x="982" y="4276"/>
                  </a:lnTo>
                  <a:lnTo>
                    <a:pt x="982" y="3199"/>
                  </a:lnTo>
                  <a:lnTo>
                    <a:pt x="1298" y="3199"/>
                  </a:lnTo>
                  <a:lnTo>
                    <a:pt x="1298" y="4308"/>
                  </a:lnTo>
                  <a:lnTo>
                    <a:pt x="1488" y="4308"/>
                  </a:lnTo>
                  <a:lnTo>
                    <a:pt x="1488" y="3864"/>
                  </a:lnTo>
                  <a:lnTo>
                    <a:pt x="4275" y="3864"/>
                  </a:lnTo>
                  <a:lnTo>
                    <a:pt x="4275" y="4308"/>
                  </a:lnTo>
                  <a:lnTo>
                    <a:pt x="4465" y="4308"/>
                  </a:lnTo>
                  <a:lnTo>
                    <a:pt x="4465" y="3199"/>
                  </a:lnTo>
                  <a:lnTo>
                    <a:pt x="4909" y="3199"/>
                  </a:lnTo>
                  <a:lnTo>
                    <a:pt x="4909" y="4276"/>
                  </a:lnTo>
                  <a:lnTo>
                    <a:pt x="5099" y="4276"/>
                  </a:lnTo>
                  <a:lnTo>
                    <a:pt x="5099" y="3199"/>
                  </a:lnTo>
                  <a:lnTo>
                    <a:pt x="5922" y="3199"/>
                  </a:lnTo>
                  <a:lnTo>
                    <a:pt x="5922" y="3041"/>
                  </a:lnTo>
                  <a:lnTo>
                    <a:pt x="5099" y="3041"/>
                  </a:lnTo>
                  <a:lnTo>
                    <a:pt x="5099" y="2249"/>
                  </a:lnTo>
                  <a:lnTo>
                    <a:pt x="5922" y="2249"/>
                  </a:lnTo>
                  <a:lnTo>
                    <a:pt x="5922" y="2091"/>
                  </a:lnTo>
                  <a:lnTo>
                    <a:pt x="5099" y="2091"/>
                  </a:lnTo>
                  <a:lnTo>
                    <a:pt x="5099" y="1299"/>
                  </a:lnTo>
                  <a:lnTo>
                    <a:pt x="5922" y="1299"/>
                  </a:lnTo>
                  <a:lnTo>
                    <a:pt x="5922" y="1109"/>
                  </a:lnTo>
                  <a:lnTo>
                    <a:pt x="5099" y="1109"/>
                  </a:lnTo>
                  <a:lnTo>
                    <a:pt x="5099" y="32"/>
                  </a:lnTo>
                  <a:lnTo>
                    <a:pt x="4909" y="32"/>
                  </a:lnTo>
                  <a:lnTo>
                    <a:pt x="4909" y="1109"/>
                  </a:lnTo>
                  <a:lnTo>
                    <a:pt x="4465" y="1109"/>
                  </a:lnTo>
                  <a:lnTo>
                    <a:pt x="4465" y="1"/>
                  </a:lnTo>
                  <a:lnTo>
                    <a:pt x="4275" y="1"/>
                  </a:lnTo>
                  <a:lnTo>
                    <a:pt x="4275" y="476"/>
                  </a:lnTo>
                  <a:lnTo>
                    <a:pt x="1488" y="476"/>
                  </a:lnTo>
                  <a:lnTo>
                    <a:pt x="1488" y="1"/>
                  </a:lnTo>
                  <a:close/>
                </a:path>
              </a:pathLst>
            </a:custGeom>
            <a:solidFill>
              <a:srgbClr val="DD915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4" name="Google Shape;154;p15"/>
            <p:cNvSpPr/>
            <p:nvPr/>
          </p:nvSpPr>
          <p:spPr>
            <a:xfrm>
              <a:off x="5838457" y="2528155"/>
              <a:ext cx="269543" cy="385318"/>
            </a:xfrm>
            <a:custGeom>
              <a:rect b="b" l="l" r="r" t="t"/>
              <a:pathLst>
                <a:path extrusionOk="0" h="11592" w="8109">
                  <a:moveTo>
                    <a:pt x="7570" y="349"/>
                  </a:moveTo>
                  <a:cubicBezTo>
                    <a:pt x="7665" y="349"/>
                    <a:pt x="7760" y="412"/>
                    <a:pt x="7760" y="539"/>
                  </a:cubicBezTo>
                  <a:lnTo>
                    <a:pt x="7760" y="11211"/>
                  </a:lnTo>
                  <a:lnTo>
                    <a:pt x="349" y="11211"/>
                  </a:lnTo>
                  <a:lnTo>
                    <a:pt x="349" y="539"/>
                  </a:lnTo>
                  <a:cubicBezTo>
                    <a:pt x="349" y="412"/>
                    <a:pt x="444" y="349"/>
                    <a:pt x="571" y="349"/>
                  </a:cubicBezTo>
                  <a:close/>
                  <a:moveTo>
                    <a:pt x="571" y="1"/>
                  </a:moveTo>
                  <a:cubicBezTo>
                    <a:pt x="254" y="1"/>
                    <a:pt x="1" y="222"/>
                    <a:pt x="1" y="539"/>
                  </a:cubicBezTo>
                  <a:lnTo>
                    <a:pt x="1" y="11591"/>
                  </a:lnTo>
                  <a:lnTo>
                    <a:pt x="8108" y="11591"/>
                  </a:lnTo>
                  <a:lnTo>
                    <a:pt x="8108" y="539"/>
                  </a:lnTo>
                  <a:cubicBezTo>
                    <a:pt x="8108" y="222"/>
                    <a:pt x="7855" y="1"/>
                    <a:pt x="7570"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5" name="Google Shape;155;p15"/>
            <p:cNvSpPr/>
            <p:nvPr/>
          </p:nvSpPr>
          <p:spPr>
            <a:xfrm>
              <a:off x="5863753" y="2560797"/>
              <a:ext cx="216858" cy="66347"/>
            </a:xfrm>
            <a:custGeom>
              <a:rect b="b" l="l" r="r" t="t"/>
              <a:pathLst>
                <a:path extrusionOk="0" h="1996" w="6524">
                  <a:moveTo>
                    <a:pt x="6176" y="380"/>
                  </a:moveTo>
                  <a:lnTo>
                    <a:pt x="6176" y="1647"/>
                  </a:lnTo>
                  <a:lnTo>
                    <a:pt x="348" y="1647"/>
                  </a:lnTo>
                  <a:lnTo>
                    <a:pt x="348" y="380"/>
                  </a:lnTo>
                  <a:close/>
                  <a:moveTo>
                    <a:pt x="0" y="0"/>
                  </a:moveTo>
                  <a:lnTo>
                    <a:pt x="0" y="1996"/>
                  </a:lnTo>
                  <a:lnTo>
                    <a:pt x="6524" y="1996"/>
                  </a:lnTo>
                  <a:lnTo>
                    <a:pt x="6524"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6" name="Google Shape;156;p15"/>
            <p:cNvSpPr/>
            <p:nvPr/>
          </p:nvSpPr>
          <p:spPr>
            <a:xfrm>
              <a:off x="5863753" y="2679729"/>
              <a:ext cx="58968" cy="59001"/>
            </a:xfrm>
            <a:custGeom>
              <a:rect b="b" l="l" r="r" t="t"/>
              <a:pathLst>
                <a:path extrusionOk="0" h="1775" w="1774">
                  <a:moveTo>
                    <a:pt x="1425" y="381"/>
                  </a:moveTo>
                  <a:lnTo>
                    <a:pt x="1425" y="1426"/>
                  </a:lnTo>
                  <a:lnTo>
                    <a:pt x="348" y="1426"/>
                  </a:lnTo>
                  <a:lnTo>
                    <a:pt x="348" y="381"/>
                  </a:lnTo>
                  <a:close/>
                  <a:moveTo>
                    <a:pt x="0" y="1"/>
                  </a:moveTo>
                  <a:lnTo>
                    <a:pt x="0" y="1774"/>
                  </a:lnTo>
                  <a:lnTo>
                    <a:pt x="1774" y="1774"/>
                  </a:lnTo>
                  <a:lnTo>
                    <a:pt x="1774"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7" name="Google Shape;157;p15"/>
            <p:cNvSpPr/>
            <p:nvPr/>
          </p:nvSpPr>
          <p:spPr>
            <a:xfrm>
              <a:off x="5942698" y="2679729"/>
              <a:ext cx="58968" cy="59001"/>
            </a:xfrm>
            <a:custGeom>
              <a:rect b="b" l="l" r="r" t="t"/>
              <a:pathLst>
                <a:path extrusionOk="0" h="1775" w="1774">
                  <a:moveTo>
                    <a:pt x="1394" y="381"/>
                  </a:moveTo>
                  <a:lnTo>
                    <a:pt x="1394" y="1426"/>
                  </a:lnTo>
                  <a:lnTo>
                    <a:pt x="349" y="1426"/>
                  </a:lnTo>
                  <a:lnTo>
                    <a:pt x="349" y="381"/>
                  </a:lnTo>
                  <a:close/>
                  <a:moveTo>
                    <a:pt x="0" y="1"/>
                  </a:moveTo>
                  <a:lnTo>
                    <a:pt x="0" y="1774"/>
                  </a:lnTo>
                  <a:lnTo>
                    <a:pt x="1774" y="1774"/>
                  </a:lnTo>
                  <a:lnTo>
                    <a:pt x="1774"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8" name="Google Shape;158;p15"/>
            <p:cNvSpPr/>
            <p:nvPr/>
          </p:nvSpPr>
          <p:spPr>
            <a:xfrm>
              <a:off x="6021643" y="2679729"/>
              <a:ext cx="57937" cy="59001"/>
            </a:xfrm>
            <a:custGeom>
              <a:rect b="b" l="l" r="r" t="t"/>
              <a:pathLst>
                <a:path extrusionOk="0" h="1775" w="1743">
                  <a:moveTo>
                    <a:pt x="1394" y="381"/>
                  </a:moveTo>
                  <a:lnTo>
                    <a:pt x="1394" y="1426"/>
                  </a:lnTo>
                  <a:lnTo>
                    <a:pt x="349" y="1426"/>
                  </a:lnTo>
                  <a:lnTo>
                    <a:pt x="349" y="381"/>
                  </a:lnTo>
                  <a:close/>
                  <a:moveTo>
                    <a:pt x="0" y="1"/>
                  </a:moveTo>
                  <a:lnTo>
                    <a:pt x="0" y="1774"/>
                  </a:lnTo>
                  <a:lnTo>
                    <a:pt x="1742" y="1774"/>
                  </a:lnTo>
                  <a:lnTo>
                    <a:pt x="1742"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9" name="Google Shape;159;p15"/>
            <p:cNvSpPr/>
            <p:nvPr/>
          </p:nvSpPr>
          <p:spPr>
            <a:xfrm>
              <a:off x="5863753" y="2754486"/>
              <a:ext cx="58968" cy="58968"/>
            </a:xfrm>
            <a:custGeom>
              <a:rect b="b" l="l" r="r" t="t"/>
              <a:pathLst>
                <a:path extrusionOk="0" h="1774" w="1774">
                  <a:moveTo>
                    <a:pt x="1425" y="349"/>
                  </a:moveTo>
                  <a:lnTo>
                    <a:pt x="1425" y="1394"/>
                  </a:lnTo>
                  <a:lnTo>
                    <a:pt x="348" y="1394"/>
                  </a:lnTo>
                  <a:lnTo>
                    <a:pt x="348" y="349"/>
                  </a:lnTo>
                  <a:close/>
                  <a:moveTo>
                    <a:pt x="0" y="0"/>
                  </a:moveTo>
                  <a:lnTo>
                    <a:pt x="0" y="1774"/>
                  </a:lnTo>
                  <a:lnTo>
                    <a:pt x="1774" y="1774"/>
                  </a:lnTo>
                  <a:lnTo>
                    <a:pt x="1774"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0" name="Google Shape;160;p15"/>
            <p:cNvSpPr/>
            <p:nvPr/>
          </p:nvSpPr>
          <p:spPr>
            <a:xfrm>
              <a:off x="5942698" y="2754486"/>
              <a:ext cx="58968" cy="58968"/>
            </a:xfrm>
            <a:custGeom>
              <a:rect b="b" l="l" r="r" t="t"/>
              <a:pathLst>
                <a:path extrusionOk="0" h="1774" w="1774">
                  <a:moveTo>
                    <a:pt x="1394" y="349"/>
                  </a:moveTo>
                  <a:lnTo>
                    <a:pt x="1394" y="1394"/>
                  </a:lnTo>
                  <a:lnTo>
                    <a:pt x="349" y="1394"/>
                  </a:lnTo>
                  <a:lnTo>
                    <a:pt x="349" y="349"/>
                  </a:lnTo>
                  <a:close/>
                  <a:moveTo>
                    <a:pt x="0" y="0"/>
                  </a:moveTo>
                  <a:lnTo>
                    <a:pt x="0" y="1774"/>
                  </a:lnTo>
                  <a:lnTo>
                    <a:pt x="1774" y="1774"/>
                  </a:lnTo>
                  <a:lnTo>
                    <a:pt x="1774"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1" name="Google Shape;161;p15"/>
            <p:cNvSpPr/>
            <p:nvPr/>
          </p:nvSpPr>
          <p:spPr>
            <a:xfrm>
              <a:off x="6021643" y="2754486"/>
              <a:ext cx="57937" cy="58968"/>
            </a:xfrm>
            <a:custGeom>
              <a:rect b="b" l="l" r="r" t="t"/>
              <a:pathLst>
                <a:path extrusionOk="0" h="1774" w="1743">
                  <a:moveTo>
                    <a:pt x="1394" y="349"/>
                  </a:moveTo>
                  <a:lnTo>
                    <a:pt x="1394" y="1394"/>
                  </a:lnTo>
                  <a:lnTo>
                    <a:pt x="349" y="1394"/>
                  </a:lnTo>
                  <a:lnTo>
                    <a:pt x="349" y="349"/>
                  </a:lnTo>
                  <a:close/>
                  <a:moveTo>
                    <a:pt x="0" y="0"/>
                  </a:moveTo>
                  <a:lnTo>
                    <a:pt x="0" y="1774"/>
                  </a:lnTo>
                  <a:lnTo>
                    <a:pt x="1742" y="1774"/>
                  </a:lnTo>
                  <a:lnTo>
                    <a:pt x="1742"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2" name="Google Shape;162;p15"/>
            <p:cNvSpPr/>
            <p:nvPr/>
          </p:nvSpPr>
          <p:spPr>
            <a:xfrm>
              <a:off x="5863753" y="2828179"/>
              <a:ext cx="58968" cy="58968"/>
            </a:xfrm>
            <a:custGeom>
              <a:rect b="b" l="l" r="r" t="t"/>
              <a:pathLst>
                <a:path extrusionOk="0" h="1774" w="1774">
                  <a:moveTo>
                    <a:pt x="1425" y="349"/>
                  </a:moveTo>
                  <a:lnTo>
                    <a:pt x="1425" y="1394"/>
                  </a:lnTo>
                  <a:lnTo>
                    <a:pt x="348" y="1394"/>
                  </a:lnTo>
                  <a:lnTo>
                    <a:pt x="348" y="349"/>
                  </a:lnTo>
                  <a:close/>
                  <a:moveTo>
                    <a:pt x="0" y="0"/>
                  </a:moveTo>
                  <a:lnTo>
                    <a:pt x="0" y="1774"/>
                  </a:lnTo>
                  <a:lnTo>
                    <a:pt x="1774" y="1774"/>
                  </a:lnTo>
                  <a:lnTo>
                    <a:pt x="1774"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3" name="Google Shape;163;p15"/>
            <p:cNvSpPr/>
            <p:nvPr/>
          </p:nvSpPr>
          <p:spPr>
            <a:xfrm>
              <a:off x="5942698" y="2828179"/>
              <a:ext cx="58968" cy="58968"/>
            </a:xfrm>
            <a:custGeom>
              <a:rect b="b" l="l" r="r" t="t"/>
              <a:pathLst>
                <a:path extrusionOk="0" h="1774" w="1774">
                  <a:moveTo>
                    <a:pt x="1394" y="349"/>
                  </a:moveTo>
                  <a:lnTo>
                    <a:pt x="1394" y="1394"/>
                  </a:lnTo>
                  <a:lnTo>
                    <a:pt x="349" y="1394"/>
                  </a:lnTo>
                  <a:lnTo>
                    <a:pt x="349" y="349"/>
                  </a:lnTo>
                  <a:close/>
                  <a:moveTo>
                    <a:pt x="0" y="0"/>
                  </a:moveTo>
                  <a:lnTo>
                    <a:pt x="0" y="1774"/>
                  </a:lnTo>
                  <a:lnTo>
                    <a:pt x="1774" y="1774"/>
                  </a:lnTo>
                  <a:lnTo>
                    <a:pt x="1774"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4" name="Google Shape;164;p15"/>
            <p:cNvSpPr/>
            <p:nvPr/>
          </p:nvSpPr>
          <p:spPr>
            <a:xfrm>
              <a:off x="6021643" y="2828179"/>
              <a:ext cx="57937" cy="58968"/>
            </a:xfrm>
            <a:custGeom>
              <a:rect b="b" l="l" r="r" t="t"/>
              <a:pathLst>
                <a:path extrusionOk="0" h="1774" w="1743">
                  <a:moveTo>
                    <a:pt x="1394" y="349"/>
                  </a:moveTo>
                  <a:lnTo>
                    <a:pt x="1394" y="1394"/>
                  </a:lnTo>
                  <a:lnTo>
                    <a:pt x="349" y="1394"/>
                  </a:lnTo>
                  <a:lnTo>
                    <a:pt x="349" y="349"/>
                  </a:lnTo>
                  <a:close/>
                  <a:moveTo>
                    <a:pt x="0" y="0"/>
                  </a:moveTo>
                  <a:lnTo>
                    <a:pt x="0" y="1774"/>
                  </a:lnTo>
                  <a:lnTo>
                    <a:pt x="1742" y="1774"/>
                  </a:lnTo>
                  <a:lnTo>
                    <a:pt x="1742"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5" name="Google Shape;165;p15"/>
            <p:cNvSpPr/>
            <p:nvPr/>
          </p:nvSpPr>
          <p:spPr>
            <a:xfrm>
              <a:off x="5863753" y="2647121"/>
              <a:ext cx="145292" cy="11601"/>
            </a:xfrm>
            <a:custGeom>
              <a:rect b="b" l="l" r="r" t="t"/>
              <a:pathLst>
                <a:path extrusionOk="0" h="349" w="4371">
                  <a:moveTo>
                    <a:pt x="0" y="0"/>
                  </a:moveTo>
                  <a:lnTo>
                    <a:pt x="0" y="349"/>
                  </a:lnTo>
                  <a:lnTo>
                    <a:pt x="4370" y="349"/>
                  </a:lnTo>
                  <a:lnTo>
                    <a:pt x="4370"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15"/>
            <p:cNvSpPr/>
            <p:nvPr/>
          </p:nvSpPr>
          <p:spPr>
            <a:xfrm>
              <a:off x="6022707" y="2639742"/>
              <a:ext cx="23168" cy="23202"/>
            </a:xfrm>
            <a:custGeom>
              <a:rect b="b" l="l" r="r" t="t"/>
              <a:pathLst>
                <a:path extrusionOk="0" h="698" w="697">
                  <a:moveTo>
                    <a:pt x="348" y="1"/>
                  </a:moveTo>
                  <a:cubicBezTo>
                    <a:pt x="158" y="1"/>
                    <a:pt x="0" y="159"/>
                    <a:pt x="0" y="349"/>
                  </a:cubicBezTo>
                  <a:cubicBezTo>
                    <a:pt x="0" y="539"/>
                    <a:pt x="158" y="697"/>
                    <a:pt x="348" y="697"/>
                  </a:cubicBezTo>
                  <a:cubicBezTo>
                    <a:pt x="538" y="697"/>
                    <a:pt x="697" y="539"/>
                    <a:pt x="697" y="349"/>
                  </a:cubicBezTo>
                  <a:cubicBezTo>
                    <a:pt x="697" y="159"/>
                    <a:pt x="538" y="1"/>
                    <a:pt x="348"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7" name="Google Shape;167;p15"/>
            <p:cNvSpPr/>
            <p:nvPr/>
          </p:nvSpPr>
          <p:spPr>
            <a:xfrm>
              <a:off x="6057443" y="2639742"/>
              <a:ext cx="23168" cy="23202"/>
            </a:xfrm>
            <a:custGeom>
              <a:rect b="b" l="l" r="r" t="t"/>
              <a:pathLst>
                <a:path extrusionOk="0" h="698" w="697">
                  <a:moveTo>
                    <a:pt x="349" y="1"/>
                  </a:moveTo>
                  <a:cubicBezTo>
                    <a:pt x="158" y="1"/>
                    <a:pt x="0" y="159"/>
                    <a:pt x="0" y="349"/>
                  </a:cubicBezTo>
                  <a:cubicBezTo>
                    <a:pt x="0" y="539"/>
                    <a:pt x="158" y="697"/>
                    <a:pt x="349" y="697"/>
                  </a:cubicBezTo>
                  <a:cubicBezTo>
                    <a:pt x="539" y="697"/>
                    <a:pt x="697" y="539"/>
                    <a:pt x="697" y="349"/>
                  </a:cubicBezTo>
                  <a:cubicBezTo>
                    <a:pt x="697" y="159"/>
                    <a:pt x="539" y="1"/>
                    <a:pt x="349"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8" name="Google Shape;168;p15"/>
            <p:cNvSpPr/>
            <p:nvPr/>
          </p:nvSpPr>
          <p:spPr>
            <a:xfrm>
              <a:off x="5738472" y="3003952"/>
              <a:ext cx="360056" cy="222176"/>
            </a:xfrm>
            <a:custGeom>
              <a:rect b="b" l="l" r="r" t="t"/>
              <a:pathLst>
                <a:path extrusionOk="0" h="6684" w="10832">
                  <a:moveTo>
                    <a:pt x="1647" y="286"/>
                  </a:moveTo>
                  <a:cubicBezTo>
                    <a:pt x="1584" y="983"/>
                    <a:pt x="982" y="1553"/>
                    <a:pt x="254" y="1553"/>
                  </a:cubicBezTo>
                  <a:lnTo>
                    <a:pt x="254" y="286"/>
                  </a:lnTo>
                  <a:close/>
                  <a:moveTo>
                    <a:pt x="10546" y="286"/>
                  </a:moveTo>
                  <a:lnTo>
                    <a:pt x="10546" y="1553"/>
                  </a:lnTo>
                  <a:cubicBezTo>
                    <a:pt x="9818" y="1553"/>
                    <a:pt x="9216" y="983"/>
                    <a:pt x="9184" y="286"/>
                  </a:cubicBezTo>
                  <a:close/>
                  <a:moveTo>
                    <a:pt x="5226" y="2440"/>
                  </a:moveTo>
                  <a:cubicBezTo>
                    <a:pt x="5036" y="2471"/>
                    <a:pt x="4941" y="2566"/>
                    <a:pt x="4941" y="2725"/>
                  </a:cubicBezTo>
                  <a:cubicBezTo>
                    <a:pt x="4941" y="2820"/>
                    <a:pt x="5036" y="2883"/>
                    <a:pt x="5226" y="2946"/>
                  </a:cubicBezTo>
                  <a:lnTo>
                    <a:pt x="5226" y="2440"/>
                  </a:lnTo>
                  <a:close/>
                  <a:moveTo>
                    <a:pt x="5606" y="3706"/>
                  </a:moveTo>
                  <a:lnTo>
                    <a:pt x="5606" y="4245"/>
                  </a:lnTo>
                  <a:cubicBezTo>
                    <a:pt x="5828" y="4213"/>
                    <a:pt x="5923" y="4086"/>
                    <a:pt x="5923" y="3960"/>
                  </a:cubicBezTo>
                  <a:cubicBezTo>
                    <a:pt x="5923" y="3833"/>
                    <a:pt x="5796" y="3770"/>
                    <a:pt x="5606" y="3706"/>
                  </a:cubicBezTo>
                  <a:close/>
                  <a:moveTo>
                    <a:pt x="5416" y="1521"/>
                  </a:moveTo>
                  <a:cubicBezTo>
                    <a:pt x="5543" y="1521"/>
                    <a:pt x="5606" y="1616"/>
                    <a:pt x="5606" y="1711"/>
                  </a:cubicBezTo>
                  <a:lnTo>
                    <a:pt x="5606" y="1933"/>
                  </a:lnTo>
                  <a:cubicBezTo>
                    <a:pt x="5859" y="1964"/>
                    <a:pt x="6208" y="2059"/>
                    <a:pt x="6334" y="2249"/>
                  </a:cubicBezTo>
                  <a:cubicBezTo>
                    <a:pt x="6366" y="2281"/>
                    <a:pt x="6366" y="2313"/>
                    <a:pt x="6366" y="2376"/>
                  </a:cubicBezTo>
                  <a:cubicBezTo>
                    <a:pt x="6366" y="2535"/>
                    <a:pt x="6239" y="2630"/>
                    <a:pt x="6081" y="2630"/>
                  </a:cubicBezTo>
                  <a:lnTo>
                    <a:pt x="6018" y="2630"/>
                  </a:lnTo>
                  <a:cubicBezTo>
                    <a:pt x="5891" y="2598"/>
                    <a:pt x="5733" y="2503"/>
                    <a:pt x="5606" y="2471"/>
                  </a:cubicBezTo>
                  <a:lnTo>
                    <a:pt x="5606" y="3041"/>
                  </a:lnTo>
                  <a:cubicBezTo>
                    <a:pt x="6049" y="3168"/>
                    <a:pt x="6524" y="3326"/>
                    <a:pt x="6524" y="3896"/>
                  </a:cubicBezTo>
                  <a:cubicBezTo>
                    <a:pt x="6524" y="4371"/>
                    <a:pt x="6208" y="4720"/>
                    <a:pt x="5606" y="4783"/>
                  </a:cubicBezTo>
                  <a:lnTo>
                    <a:pt x="5606" y="5005"/>
                  </a:lnTo>
                  <a:cubicBezTo>
                    <a:pt x="5606" y="5100"/>
                    <a:pt x="5543" y="5195"/>
                    <a:pt x="5416" y="5195"/>
                  </a:cubicBezTo>
                  <a:cubicBezTo>
                    <a:pt x="5321" y="5195"/>
                    <a:pt x="5226" y="5100"/>
                    <a:pt x="5226" y="5005"/>
                  </a:cubicBezTo>
                  <a:lnTo>
                    <a:pt x="5226" y="4783"/>
                  </a:lnTo>
                  <a:cubicBezTo>
                    <a:pt x="4877" y="4751"/>
                    <a:pt x="4466" y="4625"/>
                    <a:pt x="4339" y="4435"/>
                  </a:cubicBezTo>
                  <a:cubicBezTo>
                    <a:pt x="4339" y="4371"/>
                    <a:pt x="4307" y="4340"/>
                    <a:pt x="4307" y="4276"/>
                  </a:cubicBezTo>
                  <a:cubicBezTo>
                    <a:pt x="4307" y="4118"/>
                    <a:pt x="4434" y="4023"/>
                    <a:pt x="4592" y="4023"/>
                  </a:cubicBezTo>
                  <a:cubicBezTo>
                    <a:pt x="4624" y="4023"/>
                    <a:pt x="4687" y="4023"/>
                    <a:pt x="4751" y="4055"/>
                  </a:cubicBezTo>
                  <a:cubicBezTo>
                    <a:pt x="4877" y="4150"/>
                    <a:pt x="5036" y="4213"/>
                    <a:pt x="5226" y="4245"/>
                  </a:cubicBezTo>
                  <a:lnTo>
                    <a:pt x="5226" y="3580"/>
                  </a:lnTo>
                  <a:cubicBezTo>
                    <a:pt x="4782" y="3485"/>
                    <a:pt x="4339" y="3326"/>
                    <a:pt x="4339" y="2756"/>
                  </a:cubicBezTo>
                  <a:cubicBezTo>
                    <a:pt x="4339" y="2344"/>
                    <a:pt x="4656" y="1996"/>
                    <a:pt x="5226" y="1933"/>
                  </a:cubicBezTo>
                  <a:lnTo>
                    <a:pt x="5226" y="1711"/>
                  </a:lnTo>
                  <a:cubicBezTo>
                    <a:pt x="5226" y="1616"/>
                    <a:pt x="5321" y="1521"/>
                    <a:pt x="5416" y="1521"/>
                  </a:cubicBezTo>
                  <a:close/>
                  <a:moveTo>
                    <a:pt x="5416" y="1141"/>
                  </a:moveTo>
                  <a:cubicBezTo>
                    <a:pt x="5131" y="1173"/>
                    <a:pt x="4909" y="1363"/>
                    <a:pt x="4877" y="1648"/>
                  </a:cubicBezTo>
                  <a:cubicBezTo>
                    <a:pt x="4339" y="1806"/>
                    <a:pt x="3959" y="2218"/>
                    <a:pt x="3959" y="2756"/>
                  </a:cubicBezTo>
                  <a:cubicBezTo>
                    <a:pt x="3959" y="3231"/>
                    <a:pt x="4181" y="3485"/>
                    <a:pt x="4434" y="3675"/>
                  </a:cubicBezTo>
                  <a:cubicBezTo>
                    <a:pt x="4181" y="3738"/>
                    <a:pt x="3959" y="3991"/>
                    <a:pt x="3959" y="4276"/>
                  </a:cubicBezTo>
                  <a:cubicBezTo>
                    <a:pt x="3959" y="4403"/>
                    <a:pt x="3991" y="4498"/>
                    <a:pt x="4054" y="4593"/>
                  </a:cubicBezTo>
                  <a:cubicBezTo>
                    <a:pt x="4212" y="4878"/>
                    <a:pt x="4592" y="5005"/>
                    <a:pt x="4877" y="5068"/>
                  </a:cubicBezTo>
                  <a:cubicBezTo>
                    <a:pt x="4909" y="5321"/>
                    <a:pt x="5131" y="5543"/>
                    <a:pt x="5416" y="5543"/>
                  </a:cubicBezTo>
                  <a:cubicBezTo>
                    <a:pt x="5701" y="5543"/>
                    <a:pt x="5923" y="5321"/>
                    <a:pt x="5954" y="5068"/>
                  </a:cubicBezTo>
                  <a:cubicBezTo>
                    <a:pt x="6524" y="4910"/>
                    <a:pt x="6873" y="4466"/>
                    <a:pt x="6873" y="3896"/>
                  </a:cubicBezTo>
                  <a:cubicBezTo>
                    <a:pt x="6873" y="3390"/>
                    <a:pt x="6619" y="3105"/>
                    <a:pt x="6334" y="2946"/>
                  </a:cubicBezTo>
                  <a:cubicBezTo>
                    <a:pt x="6556" y="2851"/>
                    <a:pt x="6746" y="2630"/>
                    <a:pt x="6746" y="2376"/>
                  </a:cubicBezTo>
                  <a:cubicBezTo>
                    <a:pt x="6746" y="2249"/>
                    <a:pt x="6683" y="2154"/>
                    <a:pt x="6619" y="2028"/>
                  </a:cubicBezTo>
                  <a:cubicBezTo>
                    <a:pt x="6493" y="1806"/>
                    <a:pt x="6208" y="1711"/>
                    <a:pt x="5954" y="1648"/>
                  </a:cubicBezTo>
                  <a:cubicBezTo>
                    <a:pt x="5923" y="1363"/>
                    <a:pt x="5701" y="1141"/>
                    <a:pt x="5416" y="1141"/>
                  </a:cubicBezTo>
                  <a:close/>
                  <a:moveTo>
                    <a:pt x="8836" y="381"/>
                  </a:moveTo>
                  <a:cubicBezTo>
                    <a:pt x="8931" y="1204"/>
                    <a:pt x="9628" y="1869"/>
                    <a:pt x="10451" y="1901"/>
                  </a:cubicBezTo>
                  <a:lnTo>
                    <a:pt x="10451" y="4688"/>
                  </a:lnTo>
                  <a:cubicBezTo>
                    <a:pt x="9564" y="4720"/>
                    <a:pt x="8868" y="5448"/>
                    <a:pt x="8804" y="6303"/>
                  </a:cubicBezTo>
                  <a:lnTo>
                    <a:pt x="1996" y="6303"/>
                  </a:lnTo>
                  <a:cubicBezTo>
                    <a:pt x="1964" y="5448"/>
                    <a:pt x="1236" y="4720"/>
                    <a:pt x="380" y="4688"/>
                  </a:cubicBezTo>
                  <a:lnTo>
                    <a:pt x="380" y="1901"/>
                  </a:lnTo>
                  <a:cubicBezTo>
                    <a:pt x="1204" y="1838"/>
                    <a:pt x="1901" y="1204"/>
                    <a:pt x="1996" y="381"/>
                  </a:cubicBezTo>
                  <a:close/>
                  <a:moveTo>
                    <a:pt x="254" y="5036"/>
                  </a:moveTo>
                  <a:cubicBezTo>
                    <a:pt x="1045" y="5036"/>
                    <a:pt x="1647" y="5670"/>
                    <a:pt x="1647" y="6430"/>
                  </a:cubicBezTo>
                  <a:lnTo>
                    <a:pt x="254" y="6430"/>
                  </a:lnTo>
                  <a:lnTo>
                    <a:pt x="254" y="5036"/>
                  </a:lnTo>
                  <a:close/>
                  <a:moveTo>
                    <a:pt x="10546" y="5036"/>
                  </a:moveTo>
                  <a:lnTo>
                    <a:pt x="10546" y="6430"/>
                  </a:lnTo>
                  <a:lnTo>
                    <a:pt x="9153" y="6430"/>
                  </a:lnTo>
                  <a:cubicBezTo>
                    <a:pt x="9153" y="5670"/>
                    <a:pt x="9786" y="5036"/>
                    <a:pt x="10546" y="5036"/>
                  </a:cubicBezTo>
                  <a:close/>
                  <a:moveTo>
                    <a:pt x="0" y="1"/>
                  </a:moveTo>
                  <a:lnTo>
                    <a:pt x="0" y="6683"/>
                  </a:lnTo>
                  <a:lnTo>
                    <a:pt x="10831" y="6683"/>
                  </a:lnTo>
                  <a:lnTo>
                    <a:pt x="10831"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9" name="Google Shape;169;p15"/>
            <p:cNvSpPr/>
            <p:nvPr/>
          </p:nvSpPr>
          <p:spPr>
            <a:xfrm>
              <a:off x="6209017" y="2851347"/>
              <a:ext cx="415832" cy="256879"/>
            </a:xfrm>
            <a:custGeom>
              <a:rect b="b" l="l" r="r" t="t"/>
              <a:pathLst>
                <a:path extrusionOk="0" h="7728" w="12510">
                  <a:moveTo>
                    <a:pt x="0" y="0"/>
                  </a:moveTo>
                  <a:lnTo>
                    <a:pt x="0" y="7727"/>
                  </a:lnTo>
                  <a:lnTo>
                    <a:pt x="1077" y="7727"/>
                  </a:lnTo>
                  <a:lnTo>
                    <a:pt x="1077" y="0"/>
                  </a:lnTo>
                  <a:close/>
                  <a:moveTo>
                    <a:pt x="1172" y="0"/>
                  </a:moveTo>
                  <a:lnTo>
                    <a:pt x="1172" y="7727"/>
                  </a:lnTo>
                  <a:lnTo>
                    <a:pt x="1299" y="7727"/>
                  </a:lnTo>
                  <a:lnTo>
                    <a:pt x="1299" y="0"/>
                  </a:lnTo>
                  <a:close/>
                  <a:moveTo>
                    <a:pt x="1489" y="0"/>
                  </a:moveTo>
                  <a:lnTo>
                    <a:pt x="1489" y="7727"/>
                  </a:lnTo>
                  <a:lnTo>
                    <a:pt x="2566" y="7727"/>
                  </a:lnTo>
                  <a:lnTo>
                    <a:pt x="2566" y="0"/>
                  </a:lnTo>
                  <a:close/>
                  <a:moveTo>
                    <a:pt x="3104" y="0"/>
                  </a:moveTo>
                  <a:lnTo>
                    <a:pt x="3104" y="7727"/>
                  </a:lnTo>
                  <a:lnTo>
                    <a:pt x="3199" y="7727"/>
                  </a:lnTo>
                  <a:lnTo>
                    <a:pt x="3199" y="0"/>
                  </a:lnTo>
                  <a:close/>
                  <a:moveTo>
                    <a:pt x="3357" y="0"/>
                  </a:moveTo>
                  <a:lnTo>
                    <a:pt x="3357" y="7727"/>
                  </a:lnTo>
                  <a:lnTo>
                    <a:pt x="3579" y="7727"/>
                  </a:lnTo>
                  <a:lnTo>
                    <a:pt x="3579" y="0"/>
                  </a:lnTo>
                  <a:close/>
                  <a:moveTo>
                    <a:pt x="4117" y="0"/>
                  </a:moveTo>
                  <a:lnTo>
                    <a:pt x="4117" y="7727"/>
                  </a:lnTo>
                  <a:lnTo>
                    <a:pt x="4307" y="7727"/>
                  </a:lnTo>
                  <a:lnTo>
                    <a:pt x="4307" y="0"/>
                  </a:lnTo>
                  <a:close/>
                  <a:moveTo>
                    <a:pt x="4593" y="0"/>
                  </a:moveTo>
                  <a:lnTo>
                    <a:pt x="4593" y="7727"/>
                  </a:lnTo>
                  <a:lnTo>
                    <a:pt x="5669" y="7727"/>
                  </a:lnTo>
                  <a:lnTo>
                    <a:pt x="5669" y="0"/>
                  </a:lnTo>
                  <a:close/>
                  <a:moveTo>
                    <a:pt x="6144" y="0"/>
                  </a:moveTo>
                  <a:lnTo>
                    <a:pt x="6144" y="7727"/>
                  </a:lnTo>
                  <a:lnTo>
                    <a:pt x="6334" y="7727"/>
                  </a:lnTo>
                  <a:lnTo>
                    <a:pt x="6334" y="0"/>
                  </a:lnTo>
                  <a:close/>
                  <a:moveTo>
                    <a:pt x="6651" y="0"/>
                  </a:moveTo>
                  <a:lnTo>
                    <a:pt x="6651" y="7727"/>
                  </a:lnTo>
                  <a:lnTo>
                    <a:pt x="6746" y="7727"/>
                  </a:lnTo>
                  <a:lnTo>
                    <a:pt x="6746" y="0"/>
                  </a:lnTo>
                  <a:close/>
                  <a:moveTo>
                    <a:pt x="6999" y="0"/>
                  </a:moveTo>
                  <a:lnTo>
                    <a:pt x="6999" y="7727"/>
                  </a:lnTo>
                  <a:lnTo>
                    <a:pt x="7189" y="7727"/>
                  </a:lnTo>
                  <a:lnTo>
                    <a:pt x="7189" y="0"/>
                  </a:lnTo>
                  <a:close/>
                  <a:moveTo>
                    <a:pt x="7664" y="0"/>
                  </a:moveTo>
                  <a:lnTo>
                    <a:pt x="7664" y="7727"/>
                  </a:lnTo>
                  <a:lnTo>
                    <a:pt x="9121" y="7727"/>
                  </a:lnTo>
                  <a:lnTo>
                    <a:pt x="9121" y="0"/>
                  </a:lnTo>
                  <a:close/>
                  <a:moveTo>
                    <a:pt x="9596" y="0"/>
                  </a:moveTo>
                  <a:lnTo>
                    <a:pt x="9596" y="7727"/>
                  </a:lnTo>
                  <a:lnTo>
                    <a:pt x="9691" y="7727"/>
                  </a:lnTo>
                  <a:lnTo>
                    <a:pt x="9691" y="0"/>
                  </a:lnTo>
                  <a:close/>
                  <a:moveTo>
                    <a:pt x="9786" y="0"/>
                  </a:moveTo>
                  <a:lnTo>
                    <a:pt x="9786" y="7727"/>
                  </a:lnTo>
                  <a:lnTo>
                    <a:pt x="10008" y="7727"/>
                  </a:lnTo>
                  <a:lnTo>
                    <a:pt x="10008" y="0"/>
                  </a:lnTo>
                  <a:close/>
                  <a:moveTo>
                    <a:pt x="10325" y="0"/>
                  </a:moveTo>
                  <a:lnTo>
                    <a:pt x="10325" y="7727"/>
                  </a:lnTo>
                  <a:lnTo>
                    <a:pt x="11940" y="7727"/>
                  </a:lnTo>
                  <a:lnTo>
                    <a:pt x="11940" y="0"/>
                  </a:lnTo>
                  <a:close/>
                  <a:moveTo>
                    <a:pt x="12288" y="0"/>
                  </a:moveTo>
                  <a:lnTo>
                    <a:pt x="12288" y="7727"/>
                  </a:lnTo>
                  <a:lnTo>
                    <a:pt x="12510" y="7727"/>
                  </a:lnTo>
                  <a:lnTo>
                    <a:pt x="12510"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0" name="Google Shape;170;p15"/>
            <p:cNvSpPr/>
            <p:nvPr/>
          </p:nvSpPr>
          <p:spPr>
            <a:xfrm>
              <a:off x="6197449" y="3555570"/>
              <a:ext cx="49494" cy="64253"/>
            </a:xfrm>
            <a:custGeom>
              <a:rect b="b" l="l" r="r" t="t"/>
              <a:pathLst>
                <a:path extrusionOk="0" h="1933" w="1489">
                  <a:moveTo>
                    <a:pt x="1172" y="0"/>
                  </a:moveTo>
                  <a:cubicBezTo>
                    <a:pt x="919" y="634"/>
                    <a:pt x="507" y="1204"/>
                    <a:pt x="0" y="1679"/>
                  </a:cubicBezTo>
                  <a:lnTo>
                    <a:pt x="253" y="1932"/>
                  </a:lnTo>
                  <a:cubicBezTo>
                    <a:pt x="792" y="1457"/>
                    <a:pt x="1204" y="824"/>
                    <a:pt x="1489" y="159"/>
                  </a:cubicBezTo>
                  <a:lnTo>
                    <a:pt x="1172"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1" name="Google Shape;171;p15"/>
            <p:cNvSpPr/>
            <p:nvPr/>
          </p:nvSpPr>
          <p:spPr>
            <a:xfrm>
              <a:off x="6237437" y="3439762"/>
              <a:ext cx="22138" cy="63222"/>
            </a:xfrm>
            <a:custGeom>
              <a:rect b="b" l="l" r="r" t="t"/>
              <a:pathLst>
                <a:path extrusionOk="0" h="1902" w="666">
                  <a:moveTo>
                    <a:pt x="349" y="1"/>
                  </a:moveTo>
                  <a:lnTo>
                    <a:pt x="1" y="128"/>
                  </a:lnTo>
                  <a:cubicBezTo>
                    <a:pt x="222" y="634"/>
                    <a:pt x="317" y="1173"/>
                    <a:pt x="317" y="1743"/>
                  </a:cubicBezTo>
                  <a:cubicBezTo>
                    <a:pt x="317" y="1806"/>
                    <a:pt x="317" y="1838"/>
                    <a:pt x="317" y="1869"/>
                  </a:cubicBezTo>
                  <a:lnTo>
                    <a:pt x="666" y="1901"/>
                  </a:lnTo>
                  <a:cubicBezTo>
                    <a:pt x="666" y="1838"/>
                    <a:pt x="666" y="1806"/>
                    <a:pt x="666" y="1743"/>
                  </a:cubicBezTo>
                  <a:cubicBezTo>
                    <a:pt x="666" y="1141"/>
                    <a:pt x="571" y="539"/>
                    <a:pt x="349"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2" name="Google Shape;172;p15"/>
            <p:cNvSpPr/>
            <p:nvPr/>
          </p:nvSpPr>
          <p:spPr>
            <a:xfrm>
              <a:off x="6222712" y="3408184"/>
              <a:ext cx="15822" cy="14792"/>
            </a:xfrm>
            <a:custGeom>
              <a:rect b="b" l="l" r="r" t="t"/>
              <a:pathLst>
                <a:path extrusionOk="0" h="445" w="476">
                  <a:moveTo>
                    <a:pt x="317" y="1"/>
                  </a:moveTo>
                  <a:lnTo>
                    <a:pt x="0" y="191"/>
                  </a:lnTo>
                  <a:cubicBezTo>
                    <a:pt x="64" y="286"/>
                    <a:pt x="95" y="349"/>
                    <a:pt x="159" y="444"/>
                  </a:cubicBezTo>
                  <a:lnTo>
                    <a:pt x="475" y="254"/>
                  </a:lnTo>
                  <a:cubicBezTo>
                    <a:pt x="412" y="191"/>
                    <a:pt x="349" y="96"/>
                    <a:pt x="317"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3" name="Google Shape;173;p15"/>
            <p:cNvSpPr/>
            <p:nvPr/>
          </p:nvSpPr>
          <p:spPr>
            <a:xfrm>
              <a:off x="6164808" y="3351343"/>
              <a:ext cx="68441" cy="63189"/>
            </a:xfrm>
            <a:custGeom>
              <a:rect b="b" l="l" r="r" t="t"/>
              <a:pathLst>
                <a:path extrusionOk="0" h="1901" w="2059">
                  <a:moveTo>
                    <a:pt x="159" y="1"/>
                  </a:moveTo>
                  <a:lnTo>
                    <a:pt x="0" y="317"/>
                  </a:lnTo>
                  <a:cubicBezTo>
                    <a:pt x="697" y="666"/>
                    <a:pt x="1299" y="1236"/>
                    <a:pt x="1742" y="1901"/>
                  </a:cubicBezTo>
                  <a:lnTo>
                    <a:pt x="2059" y="1711"/>
                  </a:lnTo>
                  <a:cubicBezTo>
                    <a:pt x="1584" y="982"/>
                    <a:pt x="919" y="381"/>
                    <a:pt x="159"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4" name="Google Shape;174;p15"/>
            <p:cNvSpPr/>
            <p:nvPr/>
          </p:nvSpPr>
          <p:spPr>
            <a:xfrm>
              <a:off x="5995317" y="3340840"/>
              <a:ext cx="49528" cy="33705"/>
            </a:xfrm>
            <a:custGeom>
              <a:rect b="b" l="l" r="r" t="t"/>
              <a:pathLst>
                <a:path extrusionOk="0" h="1014" w="1490">
                  <a:moveTo>
                    <a:pt x="1394" y="0"/>
                  </a:moveTo>
                  <a:cubicBezTo>
                    <a:pt x="887" y="190"/>
                    <a:pt x="412" y="412"/>
                    <a:pt x="1" y="728"/>
                  </a:cubicBezTo>
                  <a:lnTo>
                    <a:pt x="222" y="1013"/>
                  </a:lnTo>
                  <a:cubicBezTo>
                    <a:pt x="602" y="728"/>
                    <a:pt x="1046" y="507"/>
                    <a:pt x="1489" y="348"/>
                  </a:cubicBezTo>
                  <a:lnTo>
                    <a:pt x="1394"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5" name="Google Shape;175;p15"/>
            <p:cNvSpPr/>
            <p:nvPr/>
          </p:nvSpPr>
          <p:spPr>
            <a:xfrm>
              <a:off x="5953202" y="3365038"/>
              <a:ext cx="49528" cy="53716"/>
            </a:xfrm>
            <a:custGeom>
              <a:rect b="b" l="l" r="r" t="t"/>
              <a:pathLst>
                <a:path extrusionOk="0" h="1616" w="1490">
                  <a:moveTo>
                    <a:pt x="1268" y="0"/>
                  </a:moveTo>
                  <a:cubicBezTo>
                    <a:pt x="761" y="380"/>
                    <a:pt x="318" y="855"/>
                    <a:pt x="1" y="1426"/>
                  </a:cubicBezTo>
                  <a:lnTo>
                    <a:pt x="286" y="1616"/>
                  </a:lnTo>
                  <a:cubicBezTo>
                    <a:pt x="603" y="1077"/>
                    <a:pt x="1014" y="634"/>
                    <a:pt x="1489" y="285"/>
                  </a:cubicBezTo>
                  <a:lnTo>
                    <a:pt x="1268"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6" name="Google Shape;176;p15"/>
            <p:cNvSpPr/>
            <p:nvPr/>
          </p:nvSpPr>
          <p:spPr>
            <a:xfrm>
              <a:off x="5947950" y="3412405"/>
              <a:ext cx="14759" cy="12664"/>
            </a:xfrm>
            <a:custGeom>
              <a:rect b="b" l="l" r="r" t="t"/>
              <a:pathLst>
                <a:path extrusionOk="0" h="381" w="444">
                  <a:moveTo>
                    <a:pt x="127" y="1"/>
                  </a:moveTo>
                  <a:cubicBezTo>
                    <a:pt x="96" y="64"/>
                    <a:pt x="64" y="127"/>
                    <a:pt x="1" y="222"/>
                  </a:cubicBezTo>
                  <a:lnTo>
                    <a:pt x="317" y="381"/>
                  </a:lnTo>
                  <a:cubicBezTo>
                    <a:pt x="381" y="317"/>
                    <a:pt x="412" y="254"/>
                    <a:pt x="444" y="159"/>
                  </a:cubicBezTo>
                  <a:lnTo>
                    <a:pt x="127"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7" name="Google Shape;177;p15"/>
            <p:cNvSpPr/>
            <p:nvPr/>
          </p:nvSpPr>
          <p:spPr>
            <a:xfrm>
              <a:off x="5929003" y="3450299"/>
              <a:ext cx="17916" cy="61095"/>
            </a:xfrm>
            <a:custGeom>
              <a:rect b="b" l="l" r="r" t="t"/>
              <a:pathLst>
                <a:path extrusionOk="0" h="1838" w="539">
                  <a:moveTo>
                    <a:pt x="191" y="1"/>
                  </a:moveTo>
                  <a:cubicBezTo>
                    <a:pt x="64" y="476"/>
                    <a:pt x="1" y="951"/>
                    <a:pt x="1" y="1426"/>
                  </a:cubicBezTo>
                  <a:cubicBezTo>
                    <a:pt x="1" y="1584"/>
                    <a:pt x="1" y="1711"/>
                    <a:pt x="1" y="1837"/>
                  </a:cubicBezTo>
                  <a:lnTo>
                    <a:pt x="381" y="1806"/>
                  </a:lnTo>
                  <a:cubicBezTo>
                    <a:pt x="349" y="1679"/>
                    <a:pt x="349" y="1552"/>
                    <a:pt x="349" y="1426"/>
                  </a:cubicBezTo>
                  <a:cubicBezTo>
                    <a:pt x="349" y="982"/>
                    <a:pt x="412" y="539"/>
                    <a:pt x="539" y="96"/>
                  </a:cubicBezTo>
                  <a:lnTo>
                    <a:pt x="191"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8" name="Google Shape;178;p15"/>
            <p:cNvSpPr/>
            <p:nvPr/>
          </p:nvSpPr>
          <p:spPr>
            <a:xfrm>
              <a:off x="5933225" y="3532402"/>
              <a:ext cx="34769" cy="60031"/>
            </a:xfrm>
            <a:custGeom>
              <a:rect b="b" l="l" r="r" t="t"/>
              <a:pathLst>
                <a:path extrusionOk="0" h="1806" w="1046">
                  <a:moveTo>
                    <a:pt x="349" y="1"/>
                  </a:moveTo>
                  <a:lnTo>
                    <a:pt x="0" y="64"/>
                  </a:lnTo>
                  <a:cubicBezTo>
                    <a:pt x="127" y="697"/>
                    <a:pt x="380" y="1268"/>
                    <a:pt x="760" y="1806"/>
                  </a:cubicBezTo>
                  <a:lnTo>
                    <a:pt x="1045" y="1584"/>
                  </a:lnTo>
                  <a:cubicBezTo>
                    <a:pt x="697" y="1109"/>
                    <a:pt x="475" y="571"/>
                    <a:pt x="349"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9" name="Google Shape;179;p15"/>
            <p:cNvSpPr/>
            <p:nvPr/>
          </p:nvSpPr>
          <p:spPr>
            <a:xfrm>
              <a:off x="6154271" y="3397680"/>
              <a:ext cx="60031" cy="170554"/>
            </a:xfrm>
            <a:custGeom>
              <a:rect b="b" l="l" r="r" t="t"/>
              <a:pathLst>
                <a:path extrusionOk="0" h="5131" w="1806">
                  <a:moveTo>
                    <a:pt x="222" y="0"/>
                  </a:moveTo>
                  <a:lnTo>
                    <a:pt x="1" y="317"/>
                  </a:lnTo>
                  <a:cubicBezTo>
                    <a:pt x="919" y="919"/>
                    <a:pt x="1457" y="1932"/>
                    <a:pt x="1457" y="3009"/>
                  </a:cubicBezTo>
                  <a:cubicBezTo>
                    <a:pt x="1457" y="3705"/>
                    <a:pt x="1236" y="4370"/>
                    <a:pt x="824" y="4941"/>
                  </a:cubicBezTo>
                  <a:lnTo>
                    <a:pt x="1141" y="5131"/>
                  </a:lnTo>
                  <a:cubicBezTo>
                    <a:pt x="1584" y="4529"/>
                    <a:pt x="1806" y="3800"/>
                    <a:pt x="1806" y="3009"/>
                  </a:cubicBezTo>
                  <a:cubicBezTo>
                    <a:pt x="1806" y="1805"/>
                    <a:pt x="1204" y="697"/>
                    <a:pt x="222" y="0"/>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0" name="Google Shape;180;p15"/>
            <p:cNvSpPr/>
            <p:nvPr/>
          </p:nvSpPr>
          <p:spPr>
            <a:xfrm>
              <a:off x="6070074" y="3377670"/>
              <a:ext cx="91609" cy="30548"/>
            </a:xfrm>
            <a:custGeom>
              <a:rect b="b" l="l" r="r" t="t"/>
              <a:pathLst>
                <a:path extrusionOk="0" h="919" w="2756">
                  <a:moveTo>
                    <a:pt x="729" y="0"/>
                  </a:moveTo>
                  <a:cubicBezTo>
                    <a:pt x="475" y="0"/>
                    <a:pt x="222" y="32"/>
                    <a:pt x="0" y="64"/>
                  </a:cubicBezTo>
                  <a:lnTo>
                    <a:pt x="64" y="412"/>
                  </a:lnTo>
                  <a:cubicBezTo>
                    <a:pt x="285" y="380"/>
                    <a:pt x="507" y="349"/>
                    <a:pt x="729" y="349"/>
                  </a:cubicBezTo>
                  <a:cubicBezTo>
                    <a:pt x="1362" y="349"/>
                    <a:pt x="1995" y="539"/>
                    <a:pt x="2565" y="919"/>
                  </a:cubicBezTo>
                  <a:lnTo>
                    <a:pt x="2755" y="602"/>
                  </a:lnTo>
                  <a:cubicBezTo>
                    <a:pt x="2154" y="190"/>
                    <a:pt x="1457" y="0"/>
                    <a:pt x="729" y="0"/>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1" name="Google Shape;181;p15"/>
            <p:cNvSpPr/>
            <p:nvPr/>
          </p:nvSpPr>
          <p:spPr>
            <a:xfrm>
              <a:off x="6034274" y="3379764"/>
              <a:ext cx="37927" cy="23202"/>
            </a:xfrm>
            <a:custGeom>
              <a:rect b="b" l="l" r="r" t="t"/>
              <a:pathLst>
                <a:path extrusionOk="0" h="698" w="1141">
                  <a:moveTo>
                    <a:pt x="1077" y="1"/>
                  </a:moveTo>
                  <a:cubicBezTo>
                    <a:pt x="697" y="64"/>
                    <a:pt x="349" y="222"/>
                    <a:pt x="0" y="412"/>
                  </a:cubicBezTo>
                  <a:lnTo>
                    <a:pt x="190" y="698"/>
                  </a:lnTo>
                  <a:cubicBezTo>
                    <a:pt x="475" y="539"/>
                    <a:pt x="792" y="412"/>
                    <a:pt x="1141" y="349"/>
                  </a:cubicBezTo>
                  <a:lnTo>
                    <a:pt x="1077"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2" name="Google Shape;182;p15"/>
            <p:cNvSpPr/>
            <p:nvPr/>
          </p:nvSpPr>
          <p:spPr>
            <a:xfrm>
              <a:off x="5973212" y="3416627"/>
              <a:ext cx="40054" cy="128439"/>
            </a:xfrm>
            <a:custGeom>
              <a:rect b="b" l="l" r="r" t="t"/>
              <a:pathLst>
                <a:path extrusionOk="0" h="3864" w="1205">
                  <a:moveTo>
                    <a:pt x="951" y="0"/>
                  </a:moveTo>
                  <a:cubicBezTo>
                    <a:pt x="349" y="665"/>
                    <a:pt x="1" y="1552"/>
                    <a:pt x="1" y="2439"/>
                  </a:cubicBezTo>
                  <a:cubicBezTo>
                    <a:pt x="1" y="2945"/>
                    <a:pt x="96" y="3420"/>
                    <a:pt x="286" y="3864"/>
                  </a:cubicBezTo>
                  <a:lnTo>
                    <a:pt x="634" y="3737"/>
                  </a:lnTo>
                  <a:cubicBezTo>
                    <a:pt x="444" y="3325"/>
                    <a:pt x="349" y="2882"/>
                    <a:pt x="349" y="2439"/>
                  </a:cubicBezTo>
                  <a:cubicBezTo>
                    <a:pt x="349" y="1615"/>
                    <a:pt x="666" y="855"/>
                    <a:pt x="1204" y="254"/>
                  </a:cubicBezTo>
                  <a:lnTo>
                    <a:pt x="951"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3" name="Google Shape;183;p15"/>
            <p:cNvSpPr/>
            <p:nvPr/>
          </p:nvSpPr>
          <p:spPr>
            <a:xfrm>
              <a:off x="6138482" y="3446077"/>
              <a:ext cx="29517" cy="51622"/>
            </a:xfrm>
            <a:custGeom>
              <a:rect b="b" l="l" r="r" t="t"/>
              <a:pathLst>
                <a:path extrusionOk="0" h="1553" w="888">
                  <a:moveTo>
                    <a:pt x="222" y="1"/>
                  </a:moveTo>
                  <a:lnTo>
                    <a:pt x="1" y="254"/>
                  </a:lnTo>
                  <a:cubicBezTo>
                    <a:pt x="349" y="603"/>
                    <a:pt x="539" y="1078"/>
                    <a:pt x="539" y="1553"/>
                  </a:cubicBezTo>
                  <a:lnTo>
                    <a:pt x="887" y="1553"/>
                  </a:lnTo>
                  <a:cubicBezTo>
                    <a:pt x="887" y="983"/>
                    <a:pt x="666" y="413"/>
                    <a:pt x="222"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4" name="Google Shape;184;p15"/>
            <p:cNvSpPr/>
            <p:nvPr/>
          </p:nvSpPr>
          <p:spPr>
            <a:xfrm>
              <a:off x="6020579" y="3423973"/>
              <a:ext cx="69505" cy="107432"/>
            </a:xfrm>
            <a:custGeom>
              <a:rect b="b" l="l" r="r" t="t"/>
              <a:pathLst>
                <a:path extrusionOk="0" h="3232" w="2091">
                  <a:moveTo>
                    <a:pt x="2091" y="1"/>
                  </a:moveTo>
                  <a:cubicBezTo>
                    <a:pt x="919" y="64"/>
                    <a:pt x="1" y="1046"/>
                    <a:pt x="1" y="2218"/>
                  </a:cubicBezTo>
                  <a:cubicBezTo>
                    <a:pt x="1" y="2566"/>
                    <a:pt x="64" y="2946"/>
                    <a:pt x="222" y="3231"/>
                  </a:cubicBezTo>
                  <a:lnTo>
                    <a:pt x="539" y="3073"/>
                  </a:lnTo>
                  <a:cubicBezTo>
                    <a:pt x="412" y="2819"/>
                    <a:pt x="349" y="2534"/>
                    <a:pt x="349" y="2218"/>
                  </a:cubicBezTo>
                  <a:cubicBezTo>
                    <a:pt x="349" y="1236"/>
                    <a:pt x="1109" y="413"/>
                    <a:pt x="2091" y="349"/>
                  </a:cubicBezTo>
                  <a:lnTo>
                    <a:pt x="2091"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5" name="Google Shape;185;p15"/>
            <p:cNvSpPr/>
            <p:nvPr/>
          </p:nvSpPr>
          <p:spPr>
            <a:xfrm>
              <a:off x="6060600" y="3591369"/>
              <a:ext cx="48431" cy="64253"/>
            </a:xfrm>
            <a:custGeom>
              <a:rect b="b" l="l" r="r" t="t"/>
              <a:pathLst>
                <a:path extrusionOk="0" h="1933" w="1457">
                  <a:moveTo>
                    <a:pt x="1140" y="0"/>
                  </a:moveTo>
                  <a:cubicBezTo>
                    <a:pt x="824" y="634"/>
                    <a:pt x="444" y="1172"/>
                    <a:pt x="0" y="1679"/>
                  </a:cubicBezTo>
                  <a:lnTo>
                    <a:pt x="254" y="1932"/>
                  </a:lnTo>
                  <a:cubicBezTo>
                    <a:pt x="729" y="1394"/>
                    <a:pt x="1140" y="824"/>
                    <a:pt x="1457" y="159"/>
                  </a:cubicBezTo>
                  <a:lnTo>
                    <a:pt x="1140"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6" name="Google Shape;186;p15"/>
            <p:cNvSpPr/>
            <p:nvPr/>
          </p:nvSpPr>
          <p:spPr>
            <a:xfrm>
              <a:off x="5979528" y="3461866"/>
              <a:ext cx="151608" cy="163208"/>
            </a:xfrm>
            <a:custGeom>
              <a:rect b="b" l="l" r="r" t="t"/>
              <a:pathLst>
                <a:path extrusionOk="0" h="4910" w="4561">
                  <a:moveTo>
                    <a:pt x="3453" y="1"/>
                  </a:moveTo>
                  <a:cubicBezTo>
                    <a:pt x="2819" y="1"/>
                    <a:pt x="2344" y="476"/>
                    <a:pt x="2344" y="1109"/>
                  </a:cubicBezTo>
                  <a:cubicBezTo>
                    <a:pt x="2344" y="1204"/>
                    <a:pt x="2534" y="3516"/>
                    <a:pt x="1" y="4593"/>
                  </a:cubicBezTo>
                  <a:lnTo>
                    <a:pt x="127" y="4910"/>
                  </a:lnTo>
                  <a:cubicBezTo>
                    <a:pt x="2914" y="3738"/>
                    <a:pt x="2693" y="1109"/>
                    <a:pt x="2693" y="1078"/>
                  </a:cubicBezTo>
                  <a:cubicBezTo>
                    <a:pt x="2693" y="666"/>
                    <a:pt x="3009" y="349"/>
                    <a:pt x="3421" y="349"/>
                  </a:cubicBezTo>
                  <a:cubicBezTo>
                    <a:pt x="3833" y="349"/>
                    <a:pt x="4181" y="666"/>
                    <a:pt x="4181" y="1109"/>
                  </a:cubicBezTo>
                  <a:cubicBezTo>
                    <a:pt x="4181" y="1109"/>
                    <a:pt x="4213" y="1806"/>
                    <a:pt x="3959" y="2756"/>
                  </a:cubicBezTo>
                  <a:lnTo>
                    <a:pt x="4308" y="2819"/>
                  </a:lnTo>
                  <a:cubicBezTo>
                    <a:pt x="4561" y="1838"/>
                    <a:pt x="4529" y="1109"/>
                    <a:pt x="4529" y="1078"/>
                  </a:cubicBezTo>
                  <a:cubicBezTo>
                    <a:pt x="4529" y="476"/>
                    <a:pt x="4054" y="1"/>
                    <a:pt x="3453"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7" name="Google Shape;187;p15"/>
            <p:cNvSpPr/>
            <p:nvPr/>
          </p:nvSpPr>
          <p:spPr>
            <a:xfrm>
              <a:off x="6108998" y="3589242"/>
              <a:ext cx="62159" cy="59001"/>
            </a:xfrm>
            <a:custGeom>
              <a:rect b="b" l="l" r="r" t="t"/>
              <a:pathLst>
                <a:path extrusionOk="0" h="1775" w="1870">
                  <a:moveTo>
                    <a:pt x="1553" y="1"/>
                  </a:moveTo>
                  <a:cubicBezTo>
                    <a:pt x="1553" y="1"/>
                    <a:pt x="919" y="1078"/>
                    <a:pt x="1" y="1458"/>
                  </a:cubicBezTo>
                  <a:lnTo>
                    <a:pt x="159" y="1774"/>
                  </a:lnTo>
                  <a:cubicBezTo>
                    <a:pt x="1173" y="1363"/>
                    <a:pt x="1838" y="223"/>
                    <a:pt x="1869" y="159"/>
                  </a:cubicBezTo>
                  <a:lnTo>
                    <a:pt x="1553"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8" name="Google Shape;188;p15"/>
            <p:cNvSpPr/>
            <p:nvPr/>
          </p:nvSpPr>
          <p:spPr>
            <a:xfrm>
              <a:off x="6157429" y="3623978"/>
              <a:ext cx="26359" cy="20044"/>
            </a:xfrm>
            <a:custGeom>
              <a:rect b="b" l="l" r="r" t="t"/>
              <a:pathLst>
                <a:path extrusionOk="0" h="603" w="793">
                  <a:moveTo>
                    <a:pt x="602" y="1"/>
                  </a:moveTo>
                  <a:cubicBezTo>
                    <a:pt x="602" y="1"/>
                    <a:pt x="381" y="159"/>
                    <a:pt x="1" y="286"/>
                  </a:cubicBezTo>
                  <a:lnTo>
                    <a:pt x="96" y="603"/>
                  </a:lnTo>
                  <a:cubicBezTo>
                    <a:pt x="539" y="476"/>
                    <a:pt x="792" y="318"/>
                    <a:pt x="792" y="286"/>
                  </a:cubicBezTo>
                  <a:lnTo>
                    <a:pt x="602"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9" name="Google Shape;189;p15"/>
            <p:cNvSpPr/>
            <p:nvPr/>
          </p:nvSpPr>
          <p:spPr>
            <a:xfrm>
              <a:off x="5990065" y="3561886"/>
              <a:ext cx="18980" cy="21074"/>
            </a:xfrm>
            <a:custGeom>
              <a:rect b="b" l="l" r="r" t="t"/>
              <a:pathLst>
                <a:path extrusionOk="0" h="634" w="571">
                  <a:moveTo>
                    <a:pt x="317" y="1"/>
                  </a:moveTo>
                  <a:lnTo>
                    <a:pt x="0" y="159"/>
                  </a:lnTo>
                  <a:lnTo>
                    <a:pt x="254" y="634"/>
                  </a:lnTo>
                  <a:lnTo>
                    <a:pt x="570" y="476"/>
                  </a:lnTo>
                  <a:lnTo>
                    <a:pt x="317"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0" name="Google Shape;190;p15"/>
            <p:cNvSpPr/>
            <p:nvPr/>
          </p:nvSpPr>
          <p:spPr>
            <a:xfrm>
              <a:off x="6071104" y="3332264"/>
              <a:ext cx="71632" cy="21240"/>
            </a:xfrm>
            <a:custGeom>
              <a:rect b="b" l="l" r="r" t="t"/>
              <a:pathLst>
                <a:path extrusionOk="0" h="639" w="2155">
                  <a:moveTo>
                    <a:pt x="646" y="1"/>
                  </a:moveTo>
                  <a:cubicBezTo>
                    <a:pt x="276" y="1"/>
                    <a:pt x="31" y="53"/>
                    <a:pt x="1" y="68"/>
                  </a:cubicBezTo>
                  <a:lnTo>
                    <a:pt x="64" y="416"/>
                  </a:lnTo>
                  <a:cubicBezTo>
                    <a:pt x="79" y="416"/>
                    <a:pt x="299" y="373"/>
                    <a:pt x="632" y="373"/>
                  </a:cubicBezTo>
                  <a:cubicBezTo>
                    <a:pt x="992" y="373"/>
                    <a:pt x="1485" y="424"/>
                    <a:pt x="1996" y="638"/>
                  </a:cubicBezTo>
                  <a:lnTo>
                    <a:pt x="2154" y="290"/>
                  </a:lnTo>
                  <a:cubicBezTo>
                    <a:pt x="1581" y="60"/>
                    <a:pt x="1042" y="1"/>
                    <a:pt x="646" y="1"/>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1" name="Google Shape;191;p15"/>
            <p:cNvSpPr/>
            <p:nvPr/>
          </p:nvSpPr>
          <p:spPr>
            <a:xfrm>
              <a:off x="6054285" y="3538717"/>
              <a:ext cx="41085" cy="65317"/>
            </a:xfrm>
            <a:custGeom>
              <a:rect b="b" l="l" r="r" t="t"/>
              <a:pathLst>
                <a:path extrusionOk="0" h="1965" w="1236">
                  <a:moveTo>
                    <a:pt x="887" y="1"/>
                  </a:moveTo>
                  <a:cubicBezTo>
                    <a:pt x="887" y="32"/>
                    <a:pt x="602" y="1268"/>
                    <a:pt x="0" y="1679"/>
                  </a:cubicBezTo>
                  <a:lnTo>
                    <a:pt x="190" y="1964"/>
                  </a:lnTo>
                  <a:cubicBezTo>
                    <a:pt x="919" y="1489"/>
                    <a:pt x="1235" y="159"/>
                    <a:pt x="1235" y="96"/>
                  </a:cubicBezTo>
                  <a:lnTo>
                    <a:pt x="887" y="1"/>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2" name="Google Shape;192;p15"/>
            <p:cNvSpPr/>
            <p:nvPr/>
          </p:nvSpPr>
          <p:spPr>
            <a:xfrm>
              <a:off x="6011106" y="3613474"/>
              <a:ext cx="32675" cy="28453"/>
            </a:xfrm>
            <a:custGeom>
              <a:rect b="b" l="l" r="r" t="t"/>
              <a:pathLst>
                <a:path extrusionOk="0" h="856" w="983">
                  <a:moveTo>
                    <a:pt x="761" y="0"/>
                  </a:moveTo>
                  <a:lnTo>
                    <a:pt x="1" y="570"/>
                  </a:lnTo>
                  <a:lnTo>
                    <a:pt x="222" y="855"/>
                  </a:lnTo>
                  <a:lnTo>
                    <a:pt x="982" y="285"/>
                  </a:lnTo>
                  <a:lnTo>
                    <a:pt x="761" y="0"/>
                  </a:ln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3" name="Google Shape;193;p15"/>
            <p:cNvSpPr/>
            <p:nvPr/>
          </p:nvSpPr>
          <p:spPr>
            <a:xfrm>
              <a:off x="6131102" y="3525056"/>
              <a:ext cx="34802" cy="57904"/>
            </a:xfrm>
            <a:custGeom>
              <a:rect b="b" l="l" r="r" t="t"/>
              <a:pathLst>
                <a:path extrusionOk="0" h="1742" w="1047">
                  <a:moveTo>
                    <a:pt x="698" y="0"/>
                  </a:moveTo>
                  <a:cubicBezTo>
                    <a:pt x="698" y="0"/>
                    <a:pt x="634" y="887"/>
                    <a:pt x="1" y="1489"/>
                  </a:cubicBezTo>
                  <a:lnTo>
                    <a:pt x="254" y="1742"/>
                  </a:lnTo>
                  <a:cubicBezTo>
                    <a:pt x="983" y="1045"/>
                    <a:pt x="1046" y="63"/>
                    <a:pt x="1046" y="0"/>
                  </a:cubicBezTo>
                  <a:close/>
                </a:path>
              </a:pathLst>
            </a:custGeom>
            <a:solidFill>
              <a:srgbClr val="CECE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4" name="Google Shape;194;p15"/>
            <p:cNvSpPr/>
            <p:nvPr/>
          </p:nvSpPr>
          <p:spPr>
            <a:xfrm>
              <a:off x="6786928" y="3400838"/>
              <a:ext cx="22138" cy="175806"/>
            </a:xfrm>
            <a:custGeom>
              <a:rect b="b" l="l" r="r" t="t"/>
              <a:pathLst>
                <a:path extrusionOk="0" h="5289" w="666">
                  <a:moveTo>
                    <a:pt x="317" y="0"/>
                  </a:moveTo>
                  <a:cubicBezTo>
                    <a:pt x="159" y="0"/>
                    <a:pt x="1" y="127"/>
                    <a:pt x="1" y="317"/>
                  </a:cubicBezTo>
                  <a:lnTo>
                    <a:pt x="1" y="4972"/>
                  </a:lnTo>
                  <a:cubicBezTo>
                    <a:pt x="1" y="5131"/>
                    <a:pt x="159" y="5289"/>
                    <a:pt x="317" y="5289"/>
                  </a:cubicBezTo>
                  <a:cubicBezTo>
                    <a:pt x="508" y="5289"/>
                    <a:pt x="666" y="5131"/>
                    <a:pt x="666" y="4972"/>
                  </a:cubicBezTo>
                  <a:lnTo>
                    <a:pt x="666" y="317"/>
                  </a:lnTo>
                  <a:cubicBezTo>
                    <a:pt x="666" y="127"/>
                    <a:pt x="508" y="0"/>
                    <a:pt x="317" y="0"/>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5" name="Google Shape;195;p15"/>
            <p:cNvSpPr/>
            <p:nvPr/>
          </p:nvSpPr>
          <p:spPr>
            <a:xfrm>
              <a:off x="6729057" y="3608189"/>
              <a:ext cx="140007" cy="105304"/>
            </a:xfrm>
            <a:custGeom>
              <a:rect b="b" l="l" r="r" t="t"/>
              <a:pathLst>
                <a:path extrusionOk="0" h="3168" w="4212">
                  <a:moveTo>
                    <a:pt x="3579" y="634"/>
                  </a:moveTo>
                  <a:lnTo>
                    <a:pt x="2058" y="2534"/>
                  </a:lnTo>
                  <a:lnTo>
                    <a:pt x="697" y="634"/>
                  </a:lnTo>
                  <a:close/>
                  <a:moveTo>
                    <a:pt x="697" y="1"/>
                  </a:moveTo>
                  <a:cubicBezTo>
                    <a:pt x="475" y="1"/>
                    <a:pt x="253" y="128"/>
                    <a:pt x="127" y="349"/>
                  </a:cubicBezTo>
                  <a:cubicBezTo>
                    <a:pt x="0" y="571"/>
                    <a:pt x="32" y="824"/>
                    <a:pt x="190" y="1014"/>
                  </a:cubicBezTo>
                  <a:lnTo>
                    <a:pt x="1552" y="2914"/>
                  </a:lnTo>
                  <a:cubicBezTo>
                    <a:pt x="1647" y="3073"/>
                    <a:pt x="1837" y="3168"/>
                    <a:pt x="2058" y="3168"/>
                  </a:cubicBezTo>
                  <a:cubicBezTo>
                    <a:pt x="2249" y="3168"/>
                    <a:pt x="2439" y="3073"/>
                    <a:pt x="2565" y="2914"/>
                  </a:cubicBezTo>
                  <a:lnTo>
                    <a:pt x="4054" y="1046"/>
                  </a:lnTo>
                  <a:cubicBezTo>
                    <a:pt x="4149" y="951"/>
                    <a:pt x="4212" y="793"/>
                    <a:pt x="4212" y="634"/>
                  </a:cubicBezTo>
                  <a:cubicBezTo>
                    <a:pt x="4212" y="286"/>
                    <a:pt x="3927" y="1"/>
                    <a:pt x="3579" y="1"/>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6" name="Google Shape;196;p15"/>
            <p:cNvSpPr/>
            <p:nvPr/>
          </p:nvSpPr>
          <p:spPr>
            <a:xfrm>
              <a:off x="6285868" y="2569206"/>
              <a:ext cx="21074" cy="176903"/>
            </a:xfrm>
            <a:custGeom>
              <a:rect b="b" l="l" r="r" t="t"/>
              <a:pathLst>
                <a:path extrusionOk="0" h="5322" w="634">
                  <a:moveTo>
                    <a:pt x="317" y="1"/>
                  </a:moveTo>
                  <a:cubicBezTo>
                    <a:pt x="127" y="1"/>
                    <a:pt x="0" y="159"/>
                    <a:pt x="0" y="349"/>
                  </a:cubicBezTo>
                  <a:lnTo>
                    <a:pt x="0" y="4973"/>
                  </a:lnTo>
                  <a:cubicBezTo>
                    <a:pt x="0" y="5163"/>
                    <a:pt x="127" y="5321"/>
                    <a:pt x="317" y="5321"/>
                  </a:cubicBezTo>
                  <a:cubicBezTo>
                    <a:pt x="475" y="5321"/>
                    <a:pt x="634" y="5163"/>
                    <a:pt x="634" y="4973"/>
                  </a:cubicBezTo>
                  <a:lnTo>
                    <a:pt x="634" y="349"/>
                  </a:lnTo>
                  <a:cubicBezTo>
                    <a:pt x="634" y="159"/>
                    <a:pt x="475" y="1"/>
                    <a:pt x="317" y="1"/>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7" name="Google Shape;197;p15"/>
            <p:cNvSpPr/>
            <p:nvPr/>
          </p:nvSpPr>
          <p:spPr>
            <a:xfrm>
              <a:off x="6224806" y="2432357"/>
              <a:ext cx="140040" cy="105304"/>
            </a:xfrm>
            <a:custGeom>
              <a:rect b="b" l="l" r="r" t="t"/>
              <a:pathLst>
                <a:path extrusionOk="0" h="3168" w="4213">
                  <a:moveTo>
                    <a:pt x="2154" y="634"/>
                  </a:moveTo>
                  <a:lnTo>
                    <a:pt x="3516" y="2534"/>
                  </a:lnTo>
                  <a:lnTo>
                    <a:pt x="634" y="2534"/>
                  </a:lnTo>
                  <a:lnTo>
                    <a:pt x="2154" y="634"/>
                  </a:lnTo>
                  <a:close/>
                  <a:moveTo>
                    <a:pt x="2154" y="1"/>
                  </a:moveTo>
                  <a:cubicBezTo>
                    <a:pt x="1964" y="1"/>
                    <a:pt x="1774" y="96"/>
                    <a:pt x="1647" y="254"/>
                  </a:cubicBezTo>
                  <a:lnTo>
                    <a:pt x="159" y="2123"/>
                  </a:lnTo>
                  <a:cubicBezTo>
                    <a:pt x="64" y="2218"/>
                    <a:pt x="1" y="2376"/>
                    <a:pt x="1" y="2534"/>
                  </a:cubicBezTo>
                  <a:cubicBezTo>
                    <a:pt x="1" y="2883"/>
                    <a:pt x="286" y="3168"/>
                    <a:pt x="634" y="3168"/>
                  </a:cubicBezTo>
                  <a:lnTo>
                    <a:pt x="3516" y="3168"/>
                  </a:lnTo>
                  <a:cubicBezTo>
                    <a:pt x="3769" y="3168"/>
                    <a:pt x="3991" y="3041"/>
                    <a:pt x="4086" y="2819"/>
                  </a:cubicBezTo>
                  <a:cubicBezTo>
                    <a:pt x="4213" y="2598"/>
                    <a:pt x="4181" y="2344"/>
                    <a:pt x="4054" y="2154"/>
                  </a:cubicBezTo>
                  <a:lnTo>
                    <a:pt x="2661" y="254"/>
                  </a:lnTo>
                  <a:cubicBezTo>
                    <a:pt x="2566" y="96"/>
                    <a:pt x="2376" y="1"/>
                    <a:pt x="2154" y="1"/>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8" name="Google Shape;198;p15"/>
            <p:cNvSpPr/>
            <p:nvPr/>
          </p:nvSpPr>
          <p:spPr>
            <a:xfrm>
              <a:off x="6758507" y="2593438"/>
              <a:ext cx="7413" cy="276889"/>
            </a:xfrm>
            <a:custGeom>
              <a:rect b="b" l="l" r="r" t="t"/>
              <a:pathLst>
                <a:path extrusionOk="0" h="8330" w="223">
                  <a:moveTo>
                    <a:pt x="1" y="0"/>
                  </a:moveTo>
                  <a:lnTo>
                    <a:pt x="1" y="8329"/>
                  </a:lnTo>
                  <a:lnTo>
                    <a:pt x="222" y="8329"/>
                  </a:lnTo>
                  <a:lnTo>
                    <a:pt x="222" y="0"/>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9" name="Google Shape;199;p15"/>
            <p:cNvSpPr/>
            <p:nvPr/>
          </p:nvSpPr>
          <p:spPr>
            <a:xfrm>
              <a:off x="5726904" y="3358723"/>
              <a:ext cx="7379" cy="480052"/>
            </a:xfrm>
            <a:custGeom>
              <a:rect b="b" l="l" r="r" t="t"/>
              <a:pathLst>
                <a:path extrusionOk="0" h="14442" w="222">
                  <a:moveTo>
                    <a:pt x="0" y="0"/>
                  </a:moveTo>
                  <a:lnTo>
                    <a:pt x="0" y="14441"/>
                  </a:lnTo>
                  <a:lnTo>
                    <a:pt x="222" y="14441"/>
                  </a:lnTo>
                  <a:lnTo>
                    <a:pt x="222" y="0"/>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0" name="Google Shape;200;p15"/>
            <p:cNvSpPr/>
            <p:nvPr/>
          </p:nvSpPr>
          <p:spPr>
            <a:xfrm>
              <a:off x="6731151" y="2489198"/>
              <a:ext cx="63189" cy="64253"/>
            </a:xfrm>
            <a:custGeom>
              <a:rect b="b" l="l" r="r" t="t"/>
              <a:pathLst>
                <a:path extrusionOk="0" h="1933" w="1901">
                  <a:moveTo>
                    <a:pt x="950" y="1"/>
                  </a:moveTo>
                  <a:cubicBezTo>
                    <a:pt x="412" y="1"/>
                    <a:pt x="0" y="444"/>
                    <a:pt x="0" y="983"/>
                  </a:cubicBezTo>
                  <a:cubicBezTo>
                    <a:pt x="0" y="1489"/>
                    <a:pt x="412" y="1933"/>
                    <a:pt x="950" y="1933"/>
                  </a:cubicBezTo>
                  <a:cubicBezTo>
                    <a:pt x="1489" y="1933"/>
                    <a:pt x="1900" y="1489"/>
                    <a:pt x="1900" y="983"/>
                  </a:cubicBezTo>
                  <a:cubicBezTo>
                    <a:pt x="1900" y="444"/>
                    <a:pt x="1489" y="1"/>
                    <a:pt x="950" y="1"/>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1" name="Google Shape;201;p15"/>
            <p:cNvSpPr/>
            <p:nvPr/>
          </p:nvSpPr>
          <p:spPr>
            <a:xfrm>
              <a:off x="6222712" y="3218716"/>
              <a:ext cx="64220" cy="64253"/>
            </a:xfrm>
            <a:custGeom>
              <a:rect b="b" l="l" r="r" t="t"/>
              <a:pathLst>
                <a:path extrusionOk="0" h="1933" w="1932">
                  <a:moveTo>
                    <a:pt x="950" y="0"/>
                  </a:moveTo>
                  <a:cubicBezTo>
                    <a:pt x="412" y="0"/>
                    <a:pt x="0" y="444"/>
                    <a:pt x="0" y="951"/>
                  </a:cubicBezTo>
                  <a:cubicBezTo>
                    <a:pt x="0" y="1489"/>
                    <a:pt x="412" y="1932"/>
                    <a:pt x="950" y="1932"/>
                  </a:cubicBezTo>
                  <a:cubicBezTo>
                    <a:pt x="1489" y="1932"/>
                    <a:pt x="1932" y="1489"/>
                    <a:pt x="1932" y="951"/>
                  </a:cubicBezTo>
                  <a:cubicBezTo>
                    <a:pt x="1932" y="444"/>
                    <a:pt x="1489" y="0"/>
                    <a:pt x="950" y="0"/>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2" name="Google Shape;202;p15"/>
            <p:cNvSpPr/>
            <p:nvPr/>
          </p:nvSpPr>
          <p:spPr>
            <a:xfrm>
              <a:off x="5708988" y="3932412"/>
              <a:ext cx="63189" cy="64253"/>
            </a:xfrm>
            <a:custGeom>
              <a:rect b="b" l="l" r="r" t="t"/>
              <a:pathLst>
                <a:path extrusionOk="0" h="1933" w="1901">
                  <a:moveTo>
                    <a:pt x="951" y="1"/>
                  </a:moveTo>
                  <a:cubicBezTo>
                    <a:pt x="412" y="1"/>
                    <a:pt x="1" y="444"/>
                    <a:pt x="1" y="951"/>
                  </a:cubicBezTo>
                  <a:cubicBezTo>
                    <a:pt x="1" y="1489"/>
                    <a:pt x="412" y="1933"/>
                    <a:pt x="951" y="1933"/>
                  </a:cubicBezTo>
                  <a:cubicBezTo>
                    <a:pt x="1489" y="1933"/>
                    <a:pt x="1901" y="1489"/>
                    <a:pt x="1901" y="951"/>
                  </a:cubicBezTo>
                  <a:cubicBezTo>
                    <a:pt x="1901" y="444"/>
                    <a:pt x="1489" y="1"/>
                    <a:pt x="951" y="1"/>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3" name="Google Shape;203;p15"/>
            <p:cNvSpPr/>
            <p:nvPr/>
          </p:nvSpPr>
          <p:spPr>
            <a:xfrm>
              <a:off x="6846926" y="4095587"/>
              <a:ext cx="8476" cy="275826"/>
            </a:xfrm>
            <a:custGeom>
              <a:rect b="b" l="l" r="r" t="t"/>
              <a:pathLst>
                <a:path extrusionOk="0" h="8298" w="255">
                  <a:moveTo>
                    <a:pt x="1" y="1"/>
                  </a:moveTo>
                  <a:lnTo>
                    <a:pt x="1" y="8298"/>
                  </a:lnTo>
                  <a:lnTo>
                    <a:pt x="254" y="8298"/>
                  </a:lnTo>
                  <a:lnTo>
                    <a:pt x="254" y="1"/>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204" name="Google Shape;204;p15"/>
          <p:cNvSpPr txBox="1"/>
          <p:nvPr/>
        </p:nvSpPr>
        <p:spPr>
          <a:xfrm>
            <a:off x="548279" y="2895543"/>
            <a:ext cx="1717600" cy="34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GAC Forecast</a:t>
            </a:r>
            <a:endParaRPr b="1" sz="1500">
              <a:solidFill>
                <a:schemeClr val="dk1"/>
              </a:solidFill>
              <a:latin typeface="Calibri"/>
              <a:ea typeface="Calibri"/>
              <a:cs typeface="Calibri"/>
              <a:sym typeface="Calibri"/>
            </a:endParaRPr>
          </a:p>
        </p:txBody>
      </p:sp>
      <p:sp>
        <p:nvSpPr>
          <p:cNvPr id="205" name="Google Shape;205;p15"/>
          <p:cNvSpPr txBox="1"/>
          <p:nvPr/>
        </p:nvSpPr>
        <p:spPr>
          <a:xfrm>
            <a:off x="360292" y="3680212"/>
            <a:ext cx="2067300" cy="8175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lang="en-US" sz="1200">
                <a:solidFill>
                  <a:schemeClr val="dk1"/>
                </a:solidFill>
                <a:latin typeface="Fira Sans Medium"/>
                <a:ea typeface="Fira Sans Medium"/>
                <a:cs typeface="Fira Sans Medium"/>
                <a:sym typeface="Fira Sans Medium"/>
              </a:rPr>
              <a:t>Understanding Case Study background and scope with an overview of data depth. </a:t>
            </a:r>
            <a:endParaRPr sz="1200">
              <a:solidFill>
                <a:schemeClr val="dk1"/>
              </a:solidFill>
              <a:latin typeface="Fira Sans Medium"/>
              <a:ea typeface="Fira Sans Medium"/>
              <a:cs typeface="Fira Sans Medium"/>
              <a:sym typeface="Fira Sans Medium"/>
            </a:endParaRPr>
          </a:p>
        </p:txBody>
      </p:sp>
      <p:sp>
        <p:nvSpPr>
          <p:cNvPr id="206" name="Google Shape;206;p15"/>
          <p:cNvSpPr txBox="1"/>
          <p:nvPr/>
        </p:nvSpPr>
        <p:spPr>
          <a:xfrm>
            <a:off x="2856232" y="1381800"/>
            <a:ext cx="1717600" cy="34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Fira Sans Medium"/>
              <a:ea typeface="Fira Sans Medium"/>
              <a:cs typeface="Fira Sans Medium"/>
              <a:sym typeface="Fira Sans Medium"/>
            </a:endParaRPr>
          </a:p>
        </p:txBody>
      </p:sp>
      <p:sp>
        <p:nvSpPr>
          <p:cNvPr id="207" name="Google Shape;207;p15"/>
          <p:cNvSpPr txBox="1"/>
          <p:nvPr/>
        </p:nvSpPr>
        <p:spPr>
          <a:xfrm>
            <a:off x="2734618" y="2135081"/>
            <a:ext cx="1858207" cy="81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lang="en-US" sz="1200">
                <a:solidFill>
                  <a:schemeClr val="dk1"/>
                </a:solidFill>
                <a:latin typeface="Fira Sans Medium"/>
                <a:ea typeface="Fira Sans Medium"/>
                <a:cs typeface="Fira Sans Medium"/>
                <a:sym typeface="Fira Sans Medium"/>
              </a:rPr>
              <a:t>Curated Data Insights on varied levels to analyze the features and gauge the interdependence of variables. </a:t>
            </a:r>
            <a:endParaRPr sz="1200">
              <a:solidFill>
                <a:schemeClr val="dk1"/>
              </a:solidFill>
              <a:latin typeface="Fira Sans Medium"/>
              <a:ea typeface="Fira Sans Medium"/>
              <a:cs typeface="Fira Sans Medium"/>
              <a:sym typeface="Fira Sans Medium"/>
            </a:endParaRPr>
          </a:p>
        </p:txBody>
      </p:sp>
      <p:sp>
        <p:nvSpPr>
          <p:cNvPr id="208" name="Google Shape;208;p15"/>
          <p:cNvSpPr txBox="1"/>
          <p:nvPr/>
        </p:nvSpPr>
        <p:spPr>
          <a:xfrm>
            <a:off x="7489586" y="2087583"/>
            <a:ext cx="1980490" cy="81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lang="en-US" sz="1200">
                <a:solidFill>
                  <a:schemeClr val="dk1"/>
                </a:solidFill>
                <a:latin typeface="Fira Sans Medium"/>
                <a:ea typeface="Fira Sans Medium"/>
                <a:cs typeface="Fira Sans Medium"/>
                <a:sym typeface="Fira Sans Medium"/>
              </a:rPr>
              <a:t>Details of prospective additional models  that can be used for prediction with </a:t>
            </a:r>
            <a:r>
              <a:rPr lang="en-US" sz="1200">
                <a:solidFill>
                  <a:schemeClr val="dk1"/>
                </a:solidFill>
                <a:latin typeface="Fira Sans Medium"/>
                <a:ea typeface="Fira Sans Medium"/>
                <a:cs typeface="Fira Sans Medium"/>
                <a:sym typeface="Fira Sans Medium"/>
              </a:rPr>
              <a:t>their</a:t>
            </a:r>
            <a:r>
              <a:rPr lang="en-US" sz="1200">
                <a:solidFill>
                  <a:schemeClr val="dk1"/>
                </a:solidFill>
                <a:latin typeface="Fira Sans Medium"/>
                <a:ea typeface="Fira Sans Medium"/>
                <a:cs typeface="Fira Sans Medium"/>
                <a:sym typeface="Fira Sans Medium"/>
              </a:rPr>
              <a:t> pros and cons. </a:t>
            </a:r>
            <a:endParaRPr sz="1200">
              <a:solidFill>
                <a:schemeClr val="dk1"/>
              </a:solidFill>
              <a:latin typeface="Fira Sans Medium"/>
              <a:ea typeface="Fira Sans Medium"/>
              <a:cs typeface="Fira Sans Medium"/>
              <a:sym typeface="Fira Sans Medium"/>
            </a:endParaRPr>
          </a:p>
        </p:txBody>
      </p:sp>
      <p:sp>
        <p:nvSpPr>
          <p:cNvPr id="209" name="Google Shape;209;p15"/>
          <p:cNvSpPr txBox="1"/>
          <p:nvPr/>
        </p:nvSpPr>
        <p:spPr>
          <a:xfrm>
            <a:off x="5210425" y="3536979"/>
            <a:ext cx="1713000" cy="11004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lang="en-US" sz="1200">
                <a:solidFill>
                  <a:schemeClr val="dk1"/>
                </a:solidFill>
                <a:latin typeface="Fira Sans Medium"/>
                <a:ea typeface="Fira Sans Medium"/>
                <a:cs typeface="Fira Sans Medium"/>
                <a:sym typeface="Fira Sans Medium"/>
              </a:rPr>
              <a:t>Case Study workflow and detailing the </a:t>
            </a:r>
            <a:r>
              <a:rPr lang="en-US" sz="1200">
                <a:solidFill>
                  <a:schemeClr val="dk1"/>
                </a:solidFill>
                <a:latin typeface="Fira Sans Medium"/>
                <a:ea typeface="Fira Sans Medium"/>
                <a:cs typeface="Fira Sans Medium"/>
                <a:sym typeface="Fira Sans Medium"/>
              </a:rPr>
              <a:t>models</a:t>
            </a:r>
            <a:r>
              <a:rPr lang="en-US" sz="1200">
                <a:solidFill>
                  <a:schemeClr val="dk1"/>
                </a:solidFill>
                <a:latin typeface="Fira Sans Medium"/>
                <a:ea typeface="Fira Sans Medium"/>
                <a:cs typeface="Fira Sans Medium"/>
                <a:sym typeface="Fira Sans Medium"/>
              </a:rPr>
              <a:t> deployed for training and obtaining results.</a:t>
            </a:r>
            <a:endParaRPr sz="1200">
              <a:solidFill>
                <a:schemeClr val="dk1"/>
              </a:solidFill>
              <a:latin typeface="Fira Sans Medium"/>
              <a:ea typeface="Fira Sans Medium"/>
              <a:cs typeface="Fira Sans Medium"/>
              <a:sym typeface="Fira Sans Medium"/>
            </a:endParaRPr>
          </a:p>
        </p:txBody>
      </p:sp>
      <p:sp>
        <p:nvSpPr>
          <p:cNvPr id="210" name="Google Shape;210;p15"/>
          <p:cNvSpPr txBox="1"/>
          <p:nvPr/>
        </p:nvSpPr>
        <p:spPr>
          <a:xfrm>
            <a:off x="9967775" y="3819775"/>
            <a:ext cx="2025499" cy="81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lang="en-US" sz="1200">
                <a:solidFill>
                  <a:schemeClr val="dk1"/>
                </a:solidFill>
                <a:latin typeface="Fira Sans Medium"/>
                <a:ea typeface="Fira Sans Medium"/>
                <a:cs typeface="Fira Sans Medium"/>
                <a:sym typeface="Fira Sans Medium"/>
              </a:rPr>
              <a:t>Pertinent areas where the approach can be improvised and performance can be increased.</a:t>
            </a:r>
            <a:endParaRPr sz="1200">
              <a:solidFill>
                <a:schemeClr val="dk1"/>
              </a:solidFill>
              <a:latin typeface="Fira Sans Medium"/>
              <a:ea typeface="Fira Sans Medium"/>
              <a:cs typeface="Fira Sans Medium"/>
              <a:sym typeface="Fira Sans Medium"/>
            </a:endParaRPr>
          </a:p>
        </p:txBody>
      </p:sp>
      <p:sp>
        <p:nvSpPr>
          <p:cNvPr id="211" name="Google Shape;211;p15"/>
          <p:cNvSpPr/>
          <p:nvPr/>
        </p:nvSpPr>
        <p:spPr>
          <a:xfrm>
            <a:off x="6791597" y="1600260"/>
            <a:ext cx="825372" cy="2905441"/>
          </a:xfrm>
          <a:custGeom>
            <a:rect b="b" l="l" r="r" t="t"/>
            <a:pathLst>
              <a:path extrusionOk="0" h="65556" w="18623">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rgbClr val="6D6E7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2" name="Google Shape;212;p15"/>
          <p:cNvSpPr/>
          <p:nvPr/>
        </p:nvSpPr>
        <p:spPr>
          <a:xfrm>
            <a:off x="9163134" y="1607906"/>
            <a:ext cx="675221" cy="2861941"/>
          </a:xfrm>
          <a:custGeom>
            <a:rect b="b" l="l" r="r" t="t"/>
            <a:pathLst>
              <a:path extrusionOk="0" h="64701" w="15265">
                <a:moveTo>
                  <a:pt x="0" y="1"/>
                </a:moveTo>
                <a:lnTo>
                  <a:pt x="0" y="223"/>
                </a:lnTo>
                <a:lnTo>
                  <a:pt x="728" y="223"/>
                </a:lnTo>
                <a:lnTo>
                  <a:pt x="728" y="1"/>
                </a:lnTo>
                <a:close/>
                <a:moveTo>
                  <a:pt x="1900" y="1"/>
                </a:moveTo>
                <a:lnTo>
                  <a:pt x="1900" y="223"/>
                </a:lnTo>
                <a:lnTo>
                  <a:pt x="2597" y="223"/>
                </a:lnTo>
                <a:lnTo>
                  <a:pt x="2597" y="1"/>
                </a:lnTo>
                <a:close/>
                <a:moveTo>
                  <a:pt x="3800" y="1"/>
                </a:moveTo>
                <a:lnTo>
                  <a:pt x="3800" y="223"/>
                </a:lnTo>
                <a:lnTo>
                  <a:pt x="4497" y="223"/>
                </a:lnTo>
                <a:lnTo>
                  <a:pt x="4497" y="1"/>
                </a:lnTo>
                <a:close/>
                <a:moveTo>
                  <a:pt x="5700" y="191"/>
                </a:moveTo>
                <a:lnTo>
                  <a:pt x="5637" y="413"/>
                </a:lnTo>
                <a:cubicBezTo>
                  <a:pt x="5859" y="476"/>
                  <a:pt x="6049" y="571"/>
                  <a:pt x="6271" y="666"/>
                </a:cubicBezTo>
                <a:lnTo>
                  <a:pt x="6366" y="476"/>
                </a:lnTo>
                <a:cubicBezTo>
                  <a:pt x="6144" y="349"/>
                  <a:pt x="5922" y="254"/>
                  <a:pt x="5700" y="191"/>
                </a:cubicBezTo>
                <a:close/>
                <a:moveTo>
                  <a:pt x="7347" y="1204"/>
                </a:moveTo>
                <a:lnTo>
                  <a:pt x="7189" y="1363"/>
                </a:lnTo>
                <a:cubicBezTo>
                  <a:pt x="7347" y="1521"/>
                  <a:pt x="7506" y="1679"/>
                  <a:pt x="7632" y="1869"/>
                </a:cubicBezTo>
                <a:lnTo>
                  <a:pt x="7822" y="1743"/>
                </a:lnTo>
                <a:cubicBezTo>
                  <a:pt x="7696" y="1553"/>
                  <a:pt x="7537" y="1363"/>
                  <a:pt x="7347" y="1204"/>
                </a:cubicBezTo>
                <a:close/>
                <a:moveTo>
                  <a:pt x="8361" y="2819"/>
                </a:moveTo>
                <a:lnTo>
                  <a:pt x="8139" y="2883"/>
                </a:lnTo>
                <a:cubicBezTo>
                  <a:pt x="8202" y="3104"/>
                  <a:pt x="8266" y="3326"/>
                  <a:pt x="8297" y="3579"/>
                </a:cubicBezTo>
                <a:lnTo>
                  <a:pt x="8551" y="3516"/>
                </a:lnTo>
                <a:cubicBezTo>
                  <a:pt x="8487" y="3294"/>
                  <a:pt x="8456" y="3041"/>
                  <a:pt x="8361" y="2819"/>
                </a:cubicBezTo>
                <a:close/>
                <a:moveTo>
                  <a:pt x="8329" y="4720"/>
                </a:moveTo>
                <a:lnTo>
                  <a:pt x="8329" y="5416"/>
                </a:lnTo>
                <a:lnTo>
                  <a:pt x="8582" y="5416"/>
                </a:lnTo>
                <a:lnTo>
                  <a:pt x="8582" y="4720"/>
                </a:lnTo>
                <a:close/>
                <a:moveTo>
                  <a:pt x="8329" y="6620"/>
                </a:moveTo>
                <a:lnTo>
                  <a:pt x="8329" y="7316"/>
                </a:lnTo>
                <a:lnTo>
                  <a:pt x="8582" y="7316"/>
                </a:lnTo>
                <a:lnTo>
                  <a:pt x="8582" y="6620"/>
                </a:lnTo>
                <a:close/>
                <a:moveTo>
                  <a:pt x="8329" y="8520"/>
                </a:moveTo>
                <a:lnTo>
                  <a:pt x="8329" y="9217"/>
                </a:lnTo>
                <a:lnTo>
                  <a:pt x="8582" y="9217"/>
                </a:lnTo>
                <a:lnTo>
                  <a:pt x="8582" y="8520"/>
                </a:lnTo>
                <a:close/>
                <a:moveTo>
                  <a:pt x="8329" y="10388"/>
                </a:moveTo>
                <a:lnTo>
                  <a:pt x="8329" y="11117"/>
                </a:lnTo>
                <a:lnTo>
                  <a:pt x="8582" y="11117"/>
                </a:lnTo>
                <a:lnTo>
                  <a:pt x="8582" y="10388"/>
                </a:lnTo>
                <a:close/>
                <a:moveTo>
                  <a:pt x="8329" y="12288"/>
                </a:moveTo>
                <a:lnTo>
                  <a:pt x="8329" y="12985"/>
                </a:lnTo>
                <a:lnTo>
                  <a:pt x="8582" y="12985"/>
                </a:lnTo>
                <a:lnTo>
                  <a:pt x="8582" y="12288"/>
                </a:lnTo>
                <a:close/>
                <a:moveTo>
                  <a:pt x="8329" y="14157"/>
                </a:moveTo>
                <a:lnTo>
                  <a:pt x="8329" y="14885"/>
                </a:lnTo>
                <a:lnTo>
                  <a:pt x="8582" y="14885"/>
                </a:lnTo>
                <a:lnTo>
                  <a:pt x="8582" y="14157"/>
                </a:lnTo>
                <a:close/>
                <a:moveTo>
                  <a:pt x="8329" y="16057"/>
                </a:moveTo>
                <a:lnTo>
                  <a:pt x="8329" y="16785"/>
                </a:lnTo>
                <a:lnTo>
                  <a:pt x="8582" y="16785"/>
                </a:lnTo>
                <a:lnTo>
                  <a:pt x="8582" y="16057"/>
                </a:lnTo>
                <a:close/>
                <a:moveTo>
                  <a:pt x="8329" y="17957"/>
                </a:moveTo>
                <a:lnTo>
                  <a:pt x="8329" y="18654"/>
                </a:lnTo>
                <a:lnTo>
                  <a:pt x="8582" y="18654"/>
                </a:lnTo>
                <a:lnTo>
                  <a:pt x="8582" y="17957"/>
                </a:lnTo>
                <a:close/>
                <a:moveTo>
                  <a:pt x="8329" y="19826"/>
                </a:moveTo>
                <a:lnTo>
                  <a:pt x="8329" y="20554"/>
                </a:lnTo>
                <a:lnTo>
                  <a:pt x="8582" y="20554"/>
                </a:lnTo>
                <a:lnTo>
                  <a:pt x="8582" y="19826"/>
                </a:lnTo>
                <a:close/>
                <a:moveTo>
                  <a:pt x="8329" y="21726"/>
                </a:moveTo>
                <a:lnTo>
                  <a:pt x="8329" y="22422"/>
                </a:lnTo>
                <a:lnTo>
                  <a:pt x="8582" y="22422"/>
                </a:lnTo>
                <a:lnTo>
                  <a:pt x="8582" y="21726"/>
                </a:lnTo>
                <a:close/>
                <a:moveTo>
                  <a:pt x="8329" y="23626"/>
                </a:moveTo>
                <a:lnTo>
                  <a:pt x="8329" y="24323"/>
                </a:lnTo>
                <a:lnTo>
                  <a:pt x="8582" y="24323"/>
                </a:lnTo>
                <a:lnTo>
                  <a:pt x="8582" y="23626"/>
                </a:lnTo>
                <a:close/>
                <a:moveTo>
                  <a:pt x="8329" y="25494"/>
                </a:moveTo>
                <a:lnTo>
                  <a:pt x="8329" y="26223"/>
                </a:lnTo>
                <a:lnTo>
                  <a:pt x="8582" y="26223"/>
                </a:lnTo>
                <a:lnTo>
                  <a:pt x="8582" y="25494"/>
                </a:lnTo>
                <a:close/>
                <a:moveTo>
                  <a:pt x="8329" y="27394"/>
                </a:moveTo>
                <a:lnTo>
                  <a:pt x="8329" y="28091"/>
                </a:lnTo>
                <a:lnTo>
                  <a:pt x="8582" y="28091"/>
                </a:lnTo>
                <a:lnTo>
                  <a:pt x="8582" y="27394"/>
                </a:lnTo>
                <a:close/>
                <a:moveTo>
                  <a:pt x="8329" y="29295"/>
                </a:moveTo>
                <a:lnTo>
                  <a:pt x="8329" y="29991"/>
                </a:lnTo>
                <a:lnTo>
                  <a:pt x="8582" y="29991"/>
                </a:lnTo>
                <a:lnTo>
                  <a:pt x="8582" y="29295"/>
                </a:lnTo>
                <a:close/>
                <a:moveTo>
                  <a:pt x="8329" y="31163"/>
                </a:moveTo>
                <a:lnTo>
                  <a:pt x="8329" y="31891"/>
                </a:lnTo>
                <a:lnTo>
                  <a:pt x="8582" y="31891"/>
                </a:lnTo>
                <a:lnTo>
                  <a:pt x="8582" y="31163"/>
                </a:lnTo>
                <a:close/>
                <a:moveTo>
                  <a:pt x="8329" y="33063"/>
                </a:moveTo>
                <a:lnTo>
                  <a:pt x="8329" y="33760"/>
                </a:lnTo>
                <a:lnTo>
                  <a:pt x="8582" y="33760"/>
                </a:lnTo>
                <a:lnTo>
                  <a:pt x="8582" y="33063"/>
                </a:lnTo>
                <a:close/>
                <a:moveTo>
                  <a:pt x="8329" y="34963"/>
                </a:moveTo>
                <a:lnTo>
                  <a:pt x="8329" y="35660"/>
                </a:lnTo>
                <a:lnTo>
                  <a:pt x="8582" y="35660"/>
                </a:lnTo>
                <a:lnTo>
                  <a:pt x="8582" y="34963"/>
                </a:lnTo>
                <a:close/>
                <a:moveTo>
                  <a:pt x="8329" y="36832"/>
                </a:moveTo>
                <a:lnTo>
                  <a:pt x="8329" y="37560"/>
                </a:lnTo>
                <a:lnTo>
                  <a:pt x="8582" y="37560"/>
                </a:lnTo>
                <a:lnTo>
                  <a:pt x="8582" y="36832"/>
                </a:lnTo>
                <a:close/>
                <a:moveTo>
                  <a:pt x="8329" y="38732"/>
                </a:moveTo>
                <a:lnTo>
                  <a:pt x="8329" y="39429"/>
                </a:lnTo>
                <a:lnTo>
                  <a:pt x="8582" y="39429"/>
                </a:lnTo>
                <a:lnTo>
                  <a:pt x="8582" y="38732"/>
                </a:lnTo>
                <a:close/>
                <a:moveTo>
                  <a:pt x="8329" y="40632"/>
                </a:moveTo>
                <a:lnTo>
                  <a:pt x="8329" y="41329"/>
                </a:lnTo>
                <a:lnTo>
                  <a:pt x="8582" y="41329"/>
                </a:lnTo>
                <a:lnTo>
                  <a:pt x="8582" y="40632"/>
                </a:lnTo>
                <a:close/>
                <a:moveTo>
                  <a:pt x="8329" y="42501"/>
                </a:moveTo>
                <a:lnTo>
                  <a:pt x="8329" y="43229"/>
                </a:lnTo>
                <a:lnTo>
                  <a:pt x="8582" y="43229"/>
                </a:lnTo>
                <a:lnTo>
                  <a:pt x="8582" y="42501"/>
                </a:lnTo>
                <a:close/>
                <a:moveTo>
                  <a:pt x="8329" y="44401"/>
                </a:moveTo>
                <a:lnTo>
                  <a:pt x="8329" y="45097"/>
                </a:lnTo>
                <a:lnTo>
                  <a:pt x="8582" y="45097"/>
                </a:lnTo>
                <a:lnTo>
                  <a:pt x="8582" y="44401"/>
                </a:lnTo>
                <a:close/>
                <a:moveTo>
                  <a:pt x="8329" y="46301"/>
                </a:moveTo>
                <a:lnTo>
                  <a:pt x="8329" y="46998"/>
                </a:lnTo>
                <a:lnTo>
                  <a:pt x="8582" y="46998"/>
                </a:lnTo>
                <a:lnTo>
                  <a:pt x="8582" y="46301"/>
                </a:lnTo>
                <a:close/>
                <a:moveTo>
                  <a:pt x="8329" y="48169"/>
                </a:moveTo>
                <a:lnTo>
                  <a:pt x="8329" y="48898"/>
                </a:lnTo>
                <a:lnTo>
                  <a:pt x="8582" y="48898"/>
                </a:lnTo>
                <a:lnTo>
                  <a:pt x="8582" y="48169"/>
                </a:lnTo>
                <a:close/>
                <a:moveTo>
                  <a:pt x="8329" y="50069"/>
                </a:moveTo>
                <a:lnTo>
                  <a:pt x="8329" y="50766"/>
                </a:lnTo>
                <a:lnTo>
                  <a:pt x="8582" y="50766"/>
                </a:lnTo>
                <a:lnTo>
                  <a:pt x="8582" y="50069"/>
                </a:lnTo>
                <a:close/>
                <a:moveTo>
                  <a:pt x="8329" y="51970"/>
                </a:moveTo>
                <a:lnTo>
                  <a:pt x="8329" y="52666"/>
                </a:lnTo>
                <a:lnTo>
                  <a:pt x="8582" y="52666"/>
                </a:lnTo>
                <a:lnTo>
                  <a:pt x="8582" y="51970"/>
                </a:lnTo>
                <a:close/>
                <a:moveTo>
                  <a:pt x="8329" y="53838"/>
                </a:moveTo>
                <a:lnTo>
                  <a:pt x="8329" y="54566"/>
                </a:lnTo>
                <a:lnTo>
                  <a:pt x="8582" y="54566"/>
                </a:lnTo>
                <a:lnTo>
                  <a:pt x="8582" y="53838"/>
                </a:lnTo>
                <a:close/>
                <a:moveTo>
                  <a:pt x="8329" y="55738"/>
                </a:moveTo>
                <a:lnTo>
                  <a:pt x="8329" y="56435"/>
                </a:lnTo>
                <a:lnTo>
                  <a:pt x="8582" y="56435"/>
                </a:lnTo>
                <a:lnTo>
                  <a:pt x="8582" y="55738"/>
                </a:lnTo>
                <a:close/>
                <a:moveTo>
                  <a:pt x="8329" y="57638"/>
                </a:moveTo>
                <a:lnTo>
                  <a:pt x="8329" y="58335"/>
                </a:lnTo>
                <a:lnTo>
                  <a:pt x="8582" y="58335"/>
                </a:lnTo>
                <a:lnTo>
                  <a:pt x="8582" y="57638"/>
                </a:lnTo>
                <a:close/>
                <a:moveTo>
                  <a:pt x="8329" y="59507"/>
                </a:moveTo>
                <a:lnTo>
                  <a:pt x="8329" y="60235"/>
                </a:lnTo>
                <a:lnTo>
                  <a:pt x="8582" y="60235"/>
                </a:lnTo>
                <a:lnTo>
                  <a:pt x="8582" y="59507"/>
                </a:lnTo>
                <a:close/>
                <a:moveTo>
                  <a:pt x="8646" y="61375"/>
                </a:moveTo>
                <a:lnTo>
                  <a:pt x="8424" y="61407"/>
                </a:lnTo>
                <a:cubicBezTo>
                  <a:pt x="8487" y="61660"/>
                  <a:pt x="8551" y="61882"/>
                  <a:pt x="8646" y="62104"/>
                </a:cubicBezTo>
                <a:lnTo>
                  <a:pt x="8867" y="62040"/>
                </a:lnTo>
                <a:cubicBezTo>
                  <a:pt x="8772" y="61819"/>
                  <a:pt x="8709" y="61597"/>
                  <a:pt x="8646" y="61375"/>
                </a:cubicBezTo>
                <a:close/>
                <a:moveTo>
                  <a:pt x="9437" y="63022"/>
                </a:moveTo>
                <a:lnTo>
                  <a:pt x="9247" y="63149"/>
                </a:lnTo>
                <a:cubicBezTo>
                  <a:pt x="9406" y="63339"/>
                  <a:pt x="9564" y="63529"/>
                  <a:pt x="9754" y="63687"/>
                </a:cubicBezTo>
                <a:lnTo>
                  <a:pt x="9912" y="63497"/>
                </a:lnTo>
                <a:cubicBezTo>
                  <a:pt x="9754" y="63370"/>
                  <a:pt x="9596" y="63180"/>
                  <a:pt x="9437" y="63022"/>
                </a:cubicBezTo>
                <a:close/>
                <a:moveTo>
                  <a:pt x="10863" y="64130"/>
                </a:moveTo>
                <a:lnTo>
                  <a:pt x="10768" y="64352"/>
                </a:lnTo>
                <a:cubicBezTo>
                  <a:pt x="10989" y="64447"/>
                  <a:pt x="11243" y="64510"/>
                  <a:pt x="11464" y="64574"/>
                </a:cubicBezTo>
                <a:lnTo>
                  <a:pt x="11528" y="64352"/>
                </a:lnTo>
                <a:cubicBezTo>
                  <a:pt x="11306" y="64289"/>
                  <a:pt x="11084" y="64225"/>
                  <a:pt x="10863" y="64130"/>
                </a:cubicBezTo>
                <a:close/>
                <a:moveTo>
                  <a:pt x="12668" y="64447"/>
                </a:moveTo>
                <a:lnTo>
                  <a:pt x="12668" y="64700"/>
                </a:lnTo>
                <a:lnTo>
                  <a:pt x="13364" y="64700"/>
                </a:lnTo>
                <a:lnTo>
                  <a:pt x="13364" y="64447"/>
                </a:lnTo>
                <a:close/>
                <a:moveTo>
                  <a:pt x="14568" y="64447"/>
                </a:moveTo>
                <a:lnTo>
                  <a:pt x="14568" y="64700"/>
                </a:lnTo>
                <a:lnTo>
                  <a:pt x="15265" y="64700"/>
                </a:lnTo>
                <a:lnTo>
                  <a:pt x="15265" y="64447"/>
                </a:lnTo>
                <a:close/>
              </a:path>
            </a:pathLst>
          </a:custGeom>
          <a:solidFill>
            <a:srgbClr val="6D6E7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3" name="Google Shape;213;p15"/>
          <p:cNvSpPr txBox="1"/>
          <p:nvPr/>
        </p:nvSpPr>
        <p:spPr>
          <a:xfrm>
            <a:off x="3063472" y="1338749"/>
            <a:ext cx="1687462" cy="34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Strategies</a:t>
            </a:r>
            <a:endParaRPr b="1" sz="1500">
              <a:solidFill>
                <a:schemeClr val="dk1"/>
              </a:solidFill>
              <a:latin typeface="Calibri"/>
              <a:ea typeface="Calibri"/>
              <a:cs typeface="Calibri"/>
              <a:sym typeface="Calibri"/>
            </a:endParaRPr>
          </a:p>
        </p:txBody>
      </p:sp>
      <p:sp>
        <p:nvSpPr>
          <p:cNvPr id="214" name="Google Shape;214;p15"/>
          <p:cNvSpPr txBox="1"/>
          <p:nvPr/>
        </p:nvSpPr>
        <p:spPr>
          <a:xfrm>
            <a:off x="5386348" y="2921099"/>
            <a:ext cx="1717600" cy="34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Historicals</a:t>
            </a:r>
            <a:endParaRPr b="1" sz="1500">
              <a:solidFill>
                <a:schemeClr val="dk1"/>
              </a:solidFill>
              <a:latin typeface="Calibri"/>
              <a:ea typeface="Calibri"/>
              <a:cs typeface="Calibri"/>
              <a:sym typeface="Calibri"/>
            </a:endParaRPr>
          </a:p>
        </p:txBody>
      </p:sp>
      <p:sp>
        <p:nvSpPr>
          <p:cNvPr id="215" name="Google Shape;215;p15"/>
          <p:cNvSpPr txBox="1"/>
          <p:nvPr/>
        </p:nvSpPr>
        <p:spPr>
          <a:xfrm>
            <a:off x="7608716" y="1425568"/>
            <a:ext cx="1717600" cy="34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216" name="Google Shape;216;p15"/>
          <p:cNvSpPr txBox="1"/>
          <p:nvPr/>
        </p:nvSpPr>
        <p:spPr>
          <a:xfrm>
            <a:off x="7789931" y="1329543"/>
            <a:ext cx="1717600" cy="34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Historicals</a:t>
            </a:r>
            <a:endParaRPr b="1" sz="1500">
              <a:solidFill>
                <a:schemeClr val="dk1"/>
              </a:solidFill>
              <a:latin typeface="Calibri"/>
              <a:ea typeface="Calibri"/>
              <a:cs typeface="Calibri"/>
              <a:sym typeface="Calibri"/>
            </a:endParaRPr>
          </a:p>
        </p:txBody>
      </p:sp>
      <p:sp>
        <p:nvSpPr>
          <p:cNvPr id="217" name="Google Shape;217;p15"/>
          <p:cNvSpPr txBox="1"/>
          <p:nvPr/>
        </p:nvSpPr>
        <p:spPr>
          <a:xfrm>
            <a:off x="9942368" y="3014166"/>
            <a:ext cx="1845730" cy="3476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Carrier Forecast</a:t>
            </a:r>
            <a:endParaRPr b="1" sz="1500">
              <a:solidFill>
                <a:schemeClr val="dk1"/>
              </a:solidFill>
              <a:latin typeface="Calibri"/>
              <a:ea typeface="Calibri"/>
              <a:cs typeface="Calibri"/>
              <a:sym typeface="Calibri"/>
            </a:endParaRPr>
          </a:p>
        </p:txBody>
      </p:sp>
      <p:sp>
        <p:nvSpPr>
          <p:cNvPr id="218" name="Google Shape;218;p15"/>
          <p:cNvSpPr/>
          <p:nvPr/>
        </p:nvSpPr>
        <p:spPr>
          <a:xfrm>
            <a:off x="7578154" y="1337261"/>
            <a:ext cx="1713081" cy="461665"/>
          </a:xfrm>
          <a:prstGeom prst="roundRect">
            <a:avLst>
              <a:gd fmla="val 15331" name="adj"/>
            </a:avLst>
          </a:prstGeom>
          <a:solidFill>
            <a:schemeClr val="dk2"/>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300"/>
              <a:buFont typeface="Fira Sans Medium"/>
              <a:buNone/>
            </a:pPr>
            <a:r>
              <a:rPr b="1" lang="en-US" sz="1300">
                <a:solidFill>
                  <a:schemeClr val="lt1"/>
                </a:solidFill>
                <a:latin typeface="Fira Sans Medium"/>
                <a:ea typeface="Fira Sans Medium"/>
                <a:cs typeface="Fira Sans Medium"/>
                <a:sym typeface="Fira Sans Medium"/>
              </a:rPr>
              <a:t>Alternate Methodologies</a:t>
            </a:r>
            <a:endParaRPr/>
          </a:p>
        </p:txBody>
      </p:sp>
      <p:sp>
        <p:nvSpPr>
          <p:cNvPr id="219" name="Google Shape;219;p15"/>
          <p:cNvSpPr/>
          <p:nvPr/>
        </p:nvSpPr>
        <p:spPr>
          <a:xfrm>
            <a:off x="2715255" y="1338657"/>
            <a:ext cx="1713081" cy="461665"/>
          </a:xfrm>
          <a:prstGeom prst="roundRect">
            <a:avLst>
              <a:gd fmla="val 15331"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00"/>
              <a:buFont typeface="Fira Sans Medium"/>
              <a:buNone/>
            </a:pPr>
            <a:r>
              <a:rPr b="1" lang="en-US" sz="1300">
                <a:solidFill>
                  <a:srgbClr val="FFFFFF"/>
                </a:solidFill>
                <a:latin typeface="Fira Sans Medium"/>
                <a:ea typeface="Fira Sans Medium"/>
                <a:cs typeface="Fira Sans Medium"/>
                <a:sym typeface="Fira Sans Medium"/>
              </a:rPr>
              <a:t>Data Analysis</a:t>
            </a:r>
            <a:endParaRPr/>
          </a:p>
        </p:txBody>
      </p:sp>
      <p:sp>
        <p:nvSpPr>
          <p:cNvPr id="220" name="Google Shape;220;p15"/>
          <p:cNvSpPr/>
          <p:nvPr/>
        </p:nvSpPr>
        <p:spPr>
          <a:xfrm>
            <a:off x="5233265" y="2900630"/>
            <a:ext cx="1713081" cy="461665"/>
          </a:xfrm>
          <a:prstGeom prst="roundRect">
            <a:avLst>
              <a:gd fmla="val 15331"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00"/>
              <a:buFont typeface="Fira Sans Medium"/>
              <a:buNone/>
            </a:pPr>
            <a:r>
              <a:rPr b="1" lang="en-US" sz="1300">
                <a:solidFill>
                  <a:srgbClr val="FFFFFF"/>
                </a:solidFill>
                <a:latin typeface="Fira Sans Medium"/>
                <a:ea typeface="Fira Sans Medium"/>
                <a:cs typeface="Fira Sans Medium"/>
                <a:sym typeface="Fira Sans Medium"/>
              </a:rPr>
              <a:t>Solution </a:t>
            </a:r>
            <a:r>
              <a:rPr b="1" lang="en-US" sz="1300">
                <a:solidFill>
                  <a:srgbClr val="FFFFFF"/>
                </a:solidFill>
                <a:latin typeface="Fira Sans Medium"/>
                <a:ea typeface="Fira Sans Medium"/>
                <a:cs typeface="Fira Sans Medium"/>
                <a:sym typeface="Fira Sans Medium"/>
              </a:rPr>
              <a:t>Devised</a:t>
            </a:r>
            <a:endParaRPr/>
          </a:p>
        </p:txBody>
      </p:sp>
      <p:sp>
        <p:nvSpPr>
          <p:cNvPr id="221" name="Google Shape;221;p15"/>
          <p:cNvSpPr/>
          <p:nvPr/>
        </p:nvSpPr>
        <p:spPr>
          <a:xfrm>
            <a:off x="510686" y="2888268"/>
            <a:ext cx="1713081" cy="461665"/>
          </a:xfrm>
          <a:prstGeom prst="roundRect">
            <a:avLst>
              <a:gd fmla="val 15331"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00"/>
              <a:buFont typeface="Fira Sans Medium"/>
              <a:buNone/>
            </a:pPr>
            <a:r>
              <a:rPr b="1" lang="en-US" sz="1300">
                <a:solidFill>
                  <a:srgbClr val="FFFFFF"/>
                </a:solidFill>
                <a:latin typeface="Fira Sans Medium"/>
                <a:ea typeface="Fira Sans Medium"/>
                <a:cs typeface="Fira Sans Medium"/>
                <a:sym typeface="Fira Sans Medium"/>
              </a:rPr>
              <a:t>Data Overview</a:t>
            </a:r>
            <a:endParaRPr/>
          </a:p>
        </p:txBody>
      </p:sp>
      <p:grpSp>
        <p:nvGrpSpPr>
          <p:cNvPr id="222" name="Google Shape;222;p15"/>
          <p:cNvGrpSpPr/>
          <p:nvPr/>
        </p:nvGrpSpPr>
        <p:grpSpPr>
          <a:xfrm>
            <a:off x="10289031" y="1492821"/>
            <a:ext cx="1147262" cy="1242245"/>
            <a:chOff x="7299588" y="1721819"/>
            <a:chExt cx="1322188" cy="1309556"/>
          </a:xfrm>
        </p:grpSpPr>
        <p:sp>
          <p:nvSpPr>
            <p:cNvPr id="223" name="Google Shape;223;p15"/>
            <p:cNvSpPr/>
            <p:nvPr/>
          </p:nvSpPr>
          <p:spPr>
            <a:xfrm>
              <a:off x="7977518" y="2155501"/>
              <a:ext cx="644258" cy="135852"/>
            </a:xfrm>
            <a:custGeom>
              <a:rect b="b" l="l" r="r" t="t"/>
              <a:pathLst>
                <a:path extrusionOk="0" h="4087" w="19382">
                  <a:moveTo>
                    <a:pt x="2059" y="1"/>
                  </a:moveTo>
                  <a:cubicBezTo>
                    <a:pt x="919" y="1"/>
                    <a:pt x="1" y="919"/>
                    <a:pt x="1" y="2059"/>
                  </a:cubicBezTo>
                  <a:cubicBezTo>
                    <a:pt x="1" y="3168"/>
                    <a:pt x="919" y="4086"/>
                    <a:pt x="2059" y="4086"/>
                  </a:cubicBezTo>
                  <a:lnTo>
                    <a:pt x="17355" y="4086"/>
                  </a:lnTo>
                  <a:cubicBezTo>
                    <a:pt x="18464" y="4086"/>
                    <a:pt x="19382" y="3168"/>
                    <a:pt x="19382" y="2059"/>
                  </a:cubicBezTo>
                  <a:cubicBezTo>
                    <a:pt x="19382" y="919"/>
                    <a:pt x="18464" y="1"/>
                    <a:pt x="17355" y="1"/>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4" name="Google Shape;224;p15"/>
            <p:cNvSpPr/>
            <p:nvPr/>
          </p:nvSpPr>
          <p:spPr>
            <a:xfrm>
              <a:off x="7619623" y="1721819"/>
              <a:ext cx="644258" cy="136882"/>
            </a:xfrm>
            <a:custGeom>
              <a:rect b="b" l="l" r="r" t="t"/>
              <a:pathLst>
                <a:path extrusionOk="0" h="4118" w="19382">
                  <a:moveTo>
                    <a:pt x="2059" y="0"/>
                  </a:moveTo>
                  <a:cubicBezTo>
                    <a:pt x="918" y="0"/>
                    <a:pt x="0" y="919"/>
                    <a:pt x="0" y="2059"/>
                  </a:cubicBezTo>
                  <a:cubicBezTo>
                    <a:pt x="0" y="3199"/>
                    <a:pt x="918" y="4117"/>
                    <a:pt x="2059" y="4117"/>
                  </a:cubicBezTo>
                  <a:lnTo>
                    <a:pt x="17355" y="4117"/>
                  </a:lnTo>
                  <a:cubicBezTo>
                    <a:pt x="18463" y="4117"/>
                    <a:pt x="19382" y="3199"/>
                    <a:pt x="19382" y="2059"/>
                  </a:cubicBezTo>
                  <a:cubicBezTo>
                    <a:pt x="19382" y="919"/>
                    <a:pt x="18463" y="0"/>
                    <a:pt x="17355"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5" name="Google Shape;225;p15"/>
            <p:cNvSpPr/>
            <p:nvPr/>
          </p:nvSpPr>
          <p:spPr>
            <a:xfrm>
              <a:off x="7440659" y="2055515"/>
              <a:ext cx="362150" cy="135819"/>
            </a:xfrm>
            <a:custGeom>
              <a:rect b="b" l="l" r="r" t="t"/>
              <a:pathLst>
                <a:path extrusionOk="0" h="4086" w="10895">
                  <a:moveTo>
                    <a:pt x="2059" y="0"/>
                  </a:moveTo>
                  <a:cubicBezTo>
                    <a:pt x="919" y="0"/>
                    <a:pt x="0" y="919"/>
                    <a:pt x="0" y="2027"/>
                  </a:cubicBezTo>
                  <a:cubicBezTo>
                    <a:pt x="0" y="3167"/>
                    <a:pt x="919" y="4086"/>
                    <a:pt x="2059" y="4086"/>
                  </a:cubicBezTo>
                  <a:lnTo>
                    <a:pt x="8836" y="4086"/>
                  </a:lnTo>
                  <a:cubicBezTo>
                    <a:pt x="9976" y="4086"/>
                    <a:pt x="10894" y="3167"/>
                    <a:pt x="10863" y="2027"/>
                  </a:cubicBezTo>
                  <a:cubicBezTo>
                    <a:pt x="10863" y="919"/>
                    <a:pt x="9976" y="0"/>
                    <a:pt x="8836"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6" name="Google Shape;226;p15"/>
            <p:cNvSpPr/>
            <p:nvPr/>
          </p:nvSpPr>
          <p:spPr>
            <a:xfrm>
              <a:off x="7299588" y="2820800"/>
              <a:ext cx="456917" cy="90579"/>
            </a:xfrm>
            <a:custGeom>
              <a:rect b="b" l="l" r="r" t="t"/>
              <a:pathLst>
                <a:path extrusionOk="0" h="2725" w="13746">
                  <a:moveTo>
                    <a:pt x="1362" y="1"/>
                  </a:moveTo>
                  <a:cubicBezTo>
                    <a:pt x="602" y="1"/>
                    <a:pt x="1" y="634"/>
                    <a:pt x="1" y="1362"/>
                  </a:cubicBezTo>
                  <a:cubicBezTo>
                    <a:pt x="1" y="2122"/>
                    <a:pt x="602" y="2724"/>
                    <a:pt x="1362" y="2724"/>
                  </a:cubicBezTo>
                  <a:lnTo>
                    <a:pt x="13745" y="2724"/>
                  </a:lnTo>
                  <a:lnTo>
                    <a:pt x="13745" y="1"/>
                  </a:lnTo>
                  <a:close/>
                </a:path>
              </a:pathLst>
            </a:custGeom>
            <a:solidFill>
              <a:srgbClr val="263C4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7" name="Google Shape;227;p15"/>
            <p:cNvSpPr/>
            <p:nvPr/>
          </p:nvSpPr>
          <p:spPr>
            <a:xfrm>
              <a:off x="7462763" y="2667098"/>
              <a:ext cx="293742" cy="82169"/>
            </a:xfrm>
            <a:custGeom>
              <a:rect b="b" l="l" r="r" t="t"/>
              <a:pathLst>
                <a:path extrusionOk="0" h="2472" w="8837">
                  <a:moveTo>
                    <a:pt x="1235" y="1"/>
                  </a:moveTo>
                  <a:cubicBezTo>
                    <a:pt x="539" y="1"/>
                    <a:pt x="0" y="539"/>
                    <a:pt x="0" y="1236"/>
                  </a:cubicBezTo>
                  <a:cubicBezTo>
                    <a:pt x="0" y="1901"/>
                    <a:pt x="539" y="2471"/>
                    <a:pt x="1235" y="2471"/>
                  </a:cubicBezTo>
                  <a:lnTo>
                    <a:pt x="8836" y="2471"/>
                  </a:lnTo>
                  <a:lnTo>
                    <a:pt x="8836" y="1"/>
                  </a:lnTo>
                  <a:close/>
                </a:path>
              </a:pathLst>
            </a:custGeom>
            <a:solidFill>
              <a:srgbClr val="263C4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8" name="Google Shape;228;p15"/>
            <p:cNvSpPr/>
            <p:nvPr/>
          </p:nvSpPr>
          <p:spPr>
            <a:xfrm>
              <a:off x="7540645" y="2509208"/>
              <a:ext cx="215861" cy="84263"/>
            </a:xfrm>
            <a:custGeom>
              <a:rect b="b" l="l" r="r" t="t"/>
              <a:pathLst>
                <a:path extrusionOk="0" h="2535" w="6494">
                  <a:moveTo>
                    <a:pt x="1268" y="1"/>
                  </a:moveTo>
                  <a:cubicBezTo>
                    <a:pt x="571" y="1"/>
                    <a:pt x="1" y="571"/>
                    <a:pt x="1" y="1267"/>
                  </a:cubicBezTo>
                  <a:cubicBezTo>
                    <a:pt x="1" y="1964"/>
                    <a:pt x="571" y="2534"/>
                    <a:pt x="1268" y="2534"/>
                  </a:cubicBezTo>
                  <a:lnTo>
                    <a:pt x="6493" y="2534"/>
                  </a:lnTo>
                  <a:lnTo>
                    <a:pt x="6493" y="1"/>
                  </a:lnTo>
                  <a:close/>
                </a:path>
              </a:pathLst>
            </a:custGeom>
            <a:solidFill>
              <a:srgbClr val="263C4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9" name="Google Shape;229;p15"/>
            <p:cNvSpPr/>
            <p:nvPr/>
          </p:nvSpPr>
          <p:spPr>
            <a:xfrm>
              <a:off x="7505909" y="2982911"/>
              <a:ext cx="250596" cy="47400"/>
            </a:xfrm>
            <a:custGeom>
              <a:rect b="b" l="l" r="r" t="t"/>
              <a:pathLst>
                <a:path extrusionOk="0" h="1426" w="7539">
                  <a:moveTo>
                    <a:pt x="697" y="1"/>
                  </a:moveTo>
                  <a:cubicBezTo>
                    <a:pt x="317" y="1"/>
                    <a:pt x="1" y="349"/>
                    <a:pt x="1" y="729"/>
                  </a:cubicBezTo>
                  <a:cubicBezTo>
                    <a:pt x="1" y="1109"/>
                    <a:pt x="317" y="1426"/>
                    <a:pt x="697" y="1426"/>
                  </a:cubicBezTo>
                  <a:lnTo>
                    <a:pt x="7538" y="1426"/>
                  </a:lnTo>
                  <a:lnTo>
                    <a:pt x="7538" y="1"/>
                  </a:lnTo>
                  <a:close/>
                </a:path>
              </a:pathLst>
            </a:custGeom>
            <a:solidFill>
              <a:srgbClr val="263C4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0" name="Google Shape;230;p15"/>
            <p:cNvSpPr/>
            <p:nvPr/>
          </p:nvSpPr>
          <p:spPr>
            <a:xfrm>
              <a:off x="7701726" y="2437642"/>
              <a:ext cx="572692" cy="593733"/>
            </a:xfrm>
            <a:custGeom>
              <a:rect b="b" l="l" r="r" t="t"/>
              <a:pathLst>
                <a:path extrusionOk="0" h="17862" w="17229">
                  <a:moveTo>
                    <a:pt x="2090" y="0"/>
                  </a:moveTo>
                  <a:cubicBezTo>
                    <a:pt x="919" y="0"/>
                    <a:pt x="0" y="950"/>
                    <a:pt x="0" y="2090"/>
                  </a:cubicBezTo>
                  <a:lnTo>
                    <a:pt x="0" y="17070"/>
                  </a:lnTo>
                  <a:cubicBezTo>
                    <a:pt x="0" y="17513"/>
                    <a:pt x="349" y="17861"/>
                    <a:pt x="792" y="17861"/>
                  </a:cubicBezTo>
                  <a:lnTo>
                    <a:pt x="5701" y="17861"/>
                  </a:lnTo>
                  <a:cubicBezTo>
                    <a:pt x="6207" y="16753"/>
                    <a:pt x="7316" y="15961"/>
                    <a:pt x="8614" y="15961"/>
                  </a:cubicBezTo>
                  <a:cubicBezTo>
                    <a:pt x="9913" y="15961"/>
                    <a:pt x="11021" y="16753"/>
                    <a:pt x="11496" y="17861"/>
                  </a:cubicBezTo>
                  <a:lnTo>
                    <a:pt x="17228" y="17861"/>
                  </a:lnTo>
                  <a:lnTo>
                    <a:pt x="17228" y="2090"/>
                  </a:lnTo>
                  <a:cubicBezTo>
                    <a:pt x="17228" y="950"/>
                    <a:pt x="16278" y="0"/>
                    <a:pt x="15138" y="0"/>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1" name="Google Shape;231;p15"/>
            <p:cNvSpPr/>
            <p:nvPr/>
          </p:nvSpPr>
          <p:spPr>
            <a:xfrm>
              <a:off x="7701726" y="2437642"/>
              <a:ext cx="572692" cy="69505"/>
            </a:xfrm>
            <a:custGeom>
              <a:rect b="b" l="l" r="r" t="t"/>
              <a:pathLst>
                <a:path extrusionOk="0" h="2091" w="17229">
                  <a:moveTo>
                    <a:pt x="2090" y="0"/>
                  </a:moveTo>
                  <a:cubicBezTo>
                    <a:pt x="919" y="0"/>
                    <a:pt x="0" y="950"/>
                    <a:pt x="0" y="2090"/>
                  </a:cubicBezTo>
                  <a:lnTo>
                    <a:pt x="17228" y="2090"/>
                  </a:lnTo>
                  <a:cubicBezTo>
                    <a:pt x="17228" y="950"/>
                    <a:pt x="16310" y="0"/>
                    <a:pt x="15138" y="0"/>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2" name="Google Shape;232;p15"/>
            <p:cNvSpPr/>
            <p:nvPr/>
          </p:nvSpPr>
          <p:spPr>
            <a:xfrm>
              <a:off x="7701726" y="2594469"/>
              <a:ext cx="572692" cy="69505"/>
            </a:xfrm>
            <a:custGeom>
              <a:rect b="b" l="l" r="r" t="t"/>
              <a:pathLst>
                <a:path extrusionOk="0" h="2091" w="17229">
                  <a:moveTo>
                    <a:pt x="0" y="1"/>
                  </a:moveTo>
                  <a:lnTo>
                    <a:pt x="0" y="2091"/>
                  </a:lnTo>
                  <a:lnTo>
                    <a:pt x="17228" y="2091"/>
                  </a:lnTo>
                  <a:lnTo>
                    <a:pt x="17228" y="1"/>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3" name="Google Shape;233;p15"/>
            <p:cNvSpPr/>
            <p:nvPr/>
          </p:nvSpPr>
          <p:spPr>
            <a:xfrm>
              <a:off x="7701726" y="2750265"/>
              <a:ext cx="572692" cy="69505"/>
            </a:xfrm>
            <a:custGeom>
              <a:rect b="b" l="l" r="r" t="t"/>
              <a:pathLst>
                <a:path extrusionOk="0" h="2091" w="17229">
                  <a:moveTo>
                    <a:pt x="0" y="1"/>
                  </a:moveTo>
                  <a:lnTo>
                    <a:pt x="0" y="2091"/>
                  </a:lnTo>
                  <a:lnTo>
                    <a:pt x="17228" y="2091"/>
                  </a:lnTo>
                  <a:lnTo>
                    <a:pt x="17228" y="1"/>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4" name="Google Shape;234;p15"/>
            <p:cNvSpPr/>
            <p:nvPr/>
          </p:nvSpPr>
          <p:spPr>
            <a:xfrm>
              <a:off x="7701726" y="2912376"/>
              <a:ext cx="572692" cy="69505"/>
            </a:xfrm>
            <a:custGeom>
              <a:rect b="b" l="l" r="r" t="t"/>
              <a:pathLst>
                <a:path extrusionOk="0" h="2091" w="17229">
                  <a:moveTo>
                    <a:pt x="0" y="1"/>
                  </a:moveTo>
                  <a:lnTo>
                    <a:pt x="0" y="2091"/>
                  </a:lnTo>
                  <a:lnTo>
                    <a:pt x="7062" y="2091"/>
                  </a:lnTo>
                  <a:cubicBezTo>
                    <a:pt x="7537" y="1838"/>
                    <a:pt x="8044" y="1679"/>
                    <a:pt x="8614" y="1679"/>
                  </a:cubicBezTo>
                  <a:cubicBezTo>
                    <a:pt x="9184" y="1679"/>
                    <a:pt x="9691" y="1838"/>
                    <a:pt x="10166" y="2091"/>
                  </a:cubicBezTo>
                  <a:lnTo>
                    <a:pt x="17228" y="2091"/>
                  </a:lnTo>
                  <a:lnTo>
                    <a:pt x="17228" y="1"/>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5" name="Google Shape;235;p15"/>
            <p:cNvSpPr/>
            <p:nvPr/>
          </p:nvSpPr>
          <p:spPr>
            <a:xfrm>
              <a:off x="8060684" y="1723913"/>
              <a:ext cx="107398" cy="140040"/>
            </a:xfrm>
            <a:custGeom>
              <a:rect b="b" l="l" r="r" t="t"/>
              <a:pathLst>
                <a:path extrusionOk="0" h="4213" w="3231">
                  <a:moveTo>
                    <a:pt x="1679" y="1"/>
                  </a:moveTo>
                  <a:cubicBezTo>
                    <a:pt x="1109" y="1"/>
                    <a:pt x="539" y="191"/>
                    <a:pt x="0" y="634"/>
                  </a:cubicBezTo>
                  <a:lnTo>
                    <a:pt x="380" y="1426"/>
                  </a:lnTo>
                  <a:cubicBezTo>
                    <a:pt x="570" y="1267"/>
                    <a:pt x="760" y="1141"/>
                    <a:pt x="982" y="1046"/>
                  </a:cubicBezTo>
                  <a:cubicBezTo>
                    <a:pt x="1172" y="951"/>
                    <a:pt x="1362" y="887"/>
                    <a:pt x="1520" y="887"/>
                  </a:cubicBezTo>
                  <a:cubicBezTo>
                    <a:pt x="1679" y="887"/>
                    <a:pt x="1774" y="919"/>
                    <a:pt x="1869" y="982"/>
                  </a:cubicBezTo>
                  <a:cubicBezTo>
                    <a:pt x="1964" y="1046"/>
                    <a:pt x="1996" y="1141"/>
                    <a:pt x="1996" y="1236"/>
                  </a:cubicBezTo>
                  <a:cubicBezTo>
                    <a:pt x="1996" y="1331"/>
                    <a:pt x="1964" y="1457"/>
                    <a:pt x="1869" y="1584"/>
                  </a:cubicBezTo>
                  <a:cubicBezTo>
                    <a:pt x="1806" y="1679"/>
                    <a:pt x="1711" y="1806"/>
                    <a:pt x="1584" y="1932"/>
                  </a:cubicBezTo>
                  <a:lnTo>
                    <a:pt x="95" y="3516"/>
                  </a:lnTo>
                  <a:lnTo>
                    <a:pt x="95" y="4213"/>
                  </a:lnTo>
                  <a:lnTo>
                    <a:pt x="3231" y="4213"/>
                  </a:lnTo>
                  <a:lnTo>
                    <a:pt x="3231" y="3358"/>
                  </a:lnTo>
                  <a:lnTo>
                    <a:pt x="1489" y="3358"/>
                  </a:lnTo>
                  <a:lnTo>
                    <a:pt x="2312" y="2502"/>
                  </a:lnTo>
                  <a:cubicBezTo>
                    <a:pt x="2566" y="2217"/>
                    <a:pt x="2756" y="1996"/>
                    <a:pt x="2914" y="1742"/>
                  </a:cubicBezTo>
                  <a:cubicBezTo>
                    <a:pt x="3041" y="1521"/>
                    <a:pt x="3104" y="1299"/>
                    <a:pt x="3104" y="1077"/>
                  </a:cubicBezTo>
                  <a:cubicBezTo>
                    <a:pt x="3104" y="887"/>
                    <a:pt x="3041" y="697"/>
                    <a:pt x="2914" y="507"/>
                  </a:cubicBezTo>
                  <a:cubicBezTo>
                    <a:pt x="2819" y="349"/>
                    <a:pt x="2629" y="222"/>
                    <a:pt x="2407" y="127"/>
                  </a:cubicBezTo>
                  <a:cubicBezTo>
                    <a:pt x="2217" y="32"/>
                    <a:pt x="1964" y="1"/>
                    <a:pt x="1679"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236" name="Google Shape;236;p15"/>
          <p:cNvSpPr/>
          <p:nvPr/>
        </p:nvSpPr>
        <p:spPr>
          <a:xfrm>
            <a:off x="9964638" y="2957133"/>
            <a:ext cx="1713081" cy="461665"/>
          </a:xfrm>
          <a:prstGeom prst="roundRect">
            <a:avLst>
              <a:gd fmla="val 15331"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00"/>
              <a:buFont typeface="Fira Sans Medium"/>
              <a:buNone/>
            </a:pPr>
            <a:r>
              <a:rPr b="1" lang="en-US" sz="1300">
                <a:solidFill>
                  <a:srgbClr val="FFFFFF"/>
                </a:solidFill>
                <a:latin typeface="Fira Sans Medium"/>
                <a:ea typeface="Fira Sans Medium"/>
                <a:cs typeface="Fira Sans Medium"/>
                <a:sym typeface="Fira Sans Medium"/>
              </a:rPr>
              <a:t>Improvement Areas </a:t>
            </a:r>
            <a:endParaRPr b="1" i="0" sz="1300" u="none" cap="none" strike="noStrike">
              <a:solidFill>
                <a:srgbClr val="FFFFFF"/>
              </a:solidFill>
              <a:latin typeface="Fira Sans Medium"/>
              <a:ea typeface="Fira Sans Medium"/>
              <a:cs typeface="Fira Sans Medium"/>
              <a:sym typeface="Fira Sans Medium"/>
            </a:endParaRPr>
          </a:p>
        </p:txBody>
      </p:sp>
      <p:sp>
        <p:nvSpPr>
          <p:cNvPr id="237" name="Google Shape;237;p15"/>
          <p:cNvSpPr/>
          <p:nvPr/>
        </p:nvSpPr>
        <p:spPr>
          <a:xfrm>
            <a:off x="958994" y="1280515"/>
            <a:ext cx="954786" cy="1277475"/>
          </a:xfrm>
          <a:custGeom>
            <a:rect b="b" l="l" r="r" t="t"/>
            <a:pathLst>
              <a:path extrusionOk="0" h="47694" w="28724">
                <a:moveTo>
                  <a:pt x="0" y="0"/>
                </a:moveTo>
                <a:lnTo>
                  <a:pt x="0" y="47694"/>
                </a:lnTo>
                <a:lnTo>
                  <a:pt x="28724" y="47694"/>
                </a:lnTo>
                <a:lnTo>
                  <a:pt x="287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38" name="Google Shape;238;p15"/>
          <p:cNvSpPr/>
          <p:nvPr/>
        </p:nvSpPr>
        <p:spPr>
          <a:xfrm>
            <a:off x="939644" y="1461010"/>
            <a:ext cx="954786" cy="120063"/>
          </a:xfrm>
          <a:custGeom>
            <a:rect b="b" l="l" r="r" t="t"/>
            <a:pathLst>
              <a:path extrusionOk="0" h="3612" w="28724">
                <a:moveTo>
                  <a:pt x="0" y="1"/>
                </a:moveTo>
                <a:lnTo>
                  <a:pt x="0" y="3611"/>
                </a:lnTo>
                <a:lnTo>
                  <a:pt x="28724" y="3611"/>
                </a:lnTo>
                <a:lnTo>
                  <a:pt x="2872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39" name="Google Shape;239;p15"/>
          <p:cNvSpPr/>
          <p:nvPr/>
        </p:nvSpPr>
        <p:spPr>
          <a:xfrm>
            <a:off x="1001508" y="1957810"/>
            <a:ext cx="805339" cy="172649"/>
          </a:xfrm>
          <a:custGeom>
            <a:rect b="b" l="l" r="r" t="t"/>
            <a:pathLst>
              <a:path extrusionOk="0" h="5194" w="24228">
                <a:moveTo>
                  <a:pt x="729" y="0"/>
                </a:moveTo>
                <a:cubicBezTo>
                  <a:pt x="318" y="0"/>
                  <a:pt x="1" y="317"/>
                  <a:pt x="1" y="728"/>
                </a:cubicBezTo>
                <a:lnTo>
                  <a:pt x="1" y="4434"/>
                </a:lnTo>
                <a:cubicBezTo>
                  <a:pt x="1" y="4845"/>
                  <a:pt x="318" y="5194"/>
                  <a:pt x="729" y="5194"/>
                </a:cubicBezTo>
                <a:lnTo>
                  <a:pt x="23468" y="5194"/>
                </a:lnTo>
                <a:cubicBezTo>
                  <a:pt x="23879" y="5194"/>
                  <a:pt x="24228" y="4845"/>
                  <a:pt x="24228" y="4434"/>
                </a:cubicBezTo>
                <a:lnTo>
                  <a:pt x="24228" y="728"/>
                </a:lnTo>
                <a:cubicBezTo>
                  <a:pt x="24228" y="317"/>
                  <a:pt x="23879" y="0"/>
                  <a:pt x="23468"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   forecast</a:t>
            </a:r>
            <a:endParaRPr sz="1000">
              <a:solidFill>
                <a:schemeClr val="dk1"/>
              </a:solidFill>
              <a:latin typeface="Calibri"/>
              <a:ea typeface="Calibri"/>
              <a:cs typeface="Calibri"/>
              <a:sym typeface="Calibri"/>
            </a:endParaRPr>
          </a:p>
        </p:txBody>
      </p:sp>
      <p:sp>
        <p:nvSpPr>
          <p:cNvPr id="240" name="Google Shape;240;p15"/>
          <p:cNvSpPr/>
          <p:nvPr/>
        </p:nvSpPr>
        <p:spPr>
          <a:xfrm>
            <a:off x="1194367" y="2340069"/>
            <a:ext cx="399013" cy="217921"/>
          </a:xfrm>
          <a:custGeom>
            <a:rect b="b" l="l" r="r" t="t"/>
            <a:pathLst>
              <a:path extrusionOk="0" h="6556" w="12004">
                <a:moveTo>
                  <a:pt x="3262" y="0"/>
                </a:moveTo>
                <a:cubicBezTo>
                  <a:pt x="1457" y="0"/>
                  <a:pt x="0" y="1457"/>
                  <a:pt x="0" y="3262"/>
                </a:cubicBezTo>
                <a:cubicBezTo>
                  <a:pt x="0" y="5067"/>
                  <a:pt x="1457" y="6556"/>
                  <a:pt x="3262" y="6556"/>
                </a:cubicBezTo>
                <a:lnTo>
                  <a:pt x="8709" y="6556"/>
                </a:lnTo>
                <a:cubicBezTo>
                  <a:pt x="10515" y="6556"/>
                  <a:pt x="12003" y="5067"/>
                  <a:pt x="12003" y="3262"/>
                </a:cubicBezTo>
                <a:cubicBezTo>
                  <a:pt x="12003" y="1457"/>
                  <a:pt x="10515" y="0"/>
                  <a:pt x="8709"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1" name="Google Shape;241;p15"/>
          <p:cNvSpPr/>
          <p:nvPr/>
        </p:nvSpPr>
        <p:spPr>
          <a:xfrm>
            <a:off x="1181534" y="2616331"/>
            <a:ext cx="397949" cy="67411"/>
          </a:xfrm>
          <a:custGeom>
            <a:rect b="b" l="l" r="r" t="t"/>
            <a:pathLst>
              <a:path extrusionOk="0" h="2028" w="11972">
                <a:moveTo>
                  <a:pt x="982" y="0"/>
                </a:moveTo>
                <a:cubicBezTo>
                  <a:pt x="444" y="0"/>
                  <a:pt x="0" y="475"/>
                  <a:pt x="0" y="1014"/>
                </a:cubicBezTo>
                <a:cubicBezTo>
                  <a:pt x="0" y="1552"/>
                  <a:pt x="444" y="2027"/>
                  <a:pt x="982" y="2027"/>
                </a:cubicBezTo>
                <a:lnTo>
                  <a:pt x="10958" y="2027"/>
                </a:lnTo>
                <a:cubicBezTo>
                  <a:pt x="11528" y="2027"/>
                  <a:pt x="11971" y="1552"/>
                  <a:pt x="11971" y="1014"/>
                </a:cubicBezTo>
                <a:cubicBezTo>
                  <a:pt x="11971" y="475"/>
                  <a:pt x="11528" y="0"/>
                  <a:pt x="10958" y="0"/>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2" name="Google Shape;242;p15"/>
          <p:cNvSpPr/>
          <p:nvPr/>
        </p:nvSpPr>
        <p:spPr>
          <a:xfrm>
            <a:off x="1010981" y="2218237"/>
            <a:ext cx="786392" cy="46370"/>
          </a:xfrm>
          <a:custGeom>
            <a:rect b="b" l="l" r="r" t="t"/>
            <a:pathLst>
              <a:path extrusionOk="0" h="1395" w="23658">
                <a:moveTo>
                  <a:pt x="1" y="1"/>
                </a:moveTo>
                <a:lnTo>
                  <a:pt x="1" y="1394"/>
                </a:lnTo>
                <a:lnTo>
                  <a:pt x="23658" y="1394"/>
                </a:lnTo>
                <a:lnTo>
                  <a:pt x="23658" y="1"/>
                </a:lnTo>
                <a:close/>
              </a:path>
            </a:pathLst>
          </a:custGeom>
          <a:solidFill>
            <a:srgbClr val="C4C4C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3" name="Google Shape;243;p15"/>
          <p:cNvSpPr/>
          <p:nvPr/>
        </p:nvSpPr>
        <p:spPr>
          <a:xfrm>
            <a:off x="1310067" y="1648656"/>
            <a:ext cx="213733" cy="263228"/>
          </a:xfrm>
          <a:custGeom>
            <a:rect b="b" l="l" r="r" t="t"/>
            <a:pathLst>
              <a:path extrusionOk="0" h="7919" w="6430">
                <a:moveTo>
                  <a:pt x="3199" y="698"/>
                </a:moveTo>
                <a:cubicBezTo>
                  <a:pt x="3421" y="698"/>
                  <a:pt x="3642" y="824"/>
                  <a:pt x="3769" y="983"/>
                </a:cubicBezTo>
                <a:cubicBezTo>
                  <a:pt x="3927" y="1141"/>
                  <a:pt x="4022" y="1363"/>
                  <a:pt x="4022" y="1584"/>
                </a:cubicBezTo>
                <a:cubicBezTo>
                  <a:pt x="3991" y="1869"/>
                  <a:pt x="3801" y="2154"/>
                  <a:pt x="3516" y="2281"/>
                </a:cubicBezTo>
                <a:lnTo>
                  <a:pt x="3199" y="2408"/>
                </a:lnTo>
                <a:lnTo>
                  <a:pt x="2882" y="2281"/>
                </a:lnTo>
                <a:cubicBezTo>
                  <a:pt x="2566" y="2154"/>
                  <a:pt x="2376" y="1838"/>
                  <a:pt x="2376" y="1521"/>
                </a:cubicBezTo>
                <a:cubicBezTo>
                  <a:pt x="2376" y="1078"/>
                  <a:pt x="2724" y="698"/>
                  <a:pt x="3199" y="698"/>
                </a:cubicBezTo>
                <a:close/>
                <a:moveTo>
                  <a:pt x="3231" y="3548"/>
                </a:moveTo>
                <a:lnTo>
                  <a:pt x="3642" y="3611"/>
                </a:lnTo>
                <a:cubicBezTo>
                  <a:pt x="3706" y="3643"/>
                  <a:pt x="5637" y="4055"/>
                  <a:pt x="5447" y="5828"/>
                </a:cubicBezTo>
                <a:cubicBezTo>
                  <a:pt x="5416" y="6050"/>
                  <a:pt x="5416" y="6271"/>
                  <a:pt x="5479" y="6556"/>
                </a:cubicBezTo>
                <a:lnTo>
                  <a:pt x="5574" y="7221"/>
                </a:lnTo>
                <a:lnTo>
                  <a:pt x="824" y="7221"/>
                </a:lnTo>
                <a:lnTo>
                  <a:pt x="1014" y="6018"/>
                </a:lnTo>
                <a:cubicBezTo>
                  <a:pt x="1014" y="5828"/>
                  <a:pt x="1045" y="5638"/>
                  <a:pt x="1045" y="5511"/>
                </a:cubicBezTo>
                <a:cubicBezTo>
                  <a:pt x="1045" y="3991"/>
                  <a:pt x="2566" y="3675"/>
                  <a:pt x="2724" y="3643"/>
                </a:cubicBezTo>
                <a:lnTo>
                  <a:pt x="3231" y="3548"/>
                </a:lnTo>
                <a:close/>
                <a:moveTo>
                  <a:pt x="3199" y="1"/>
                </a:moveTo>
                <a:cubicBezTo>
                  <a:pt x="2344" y="1"/>
                  <a:pt x="1647" y="666"/>
                  <a:pt x="1647" y="1521"/>
                </a:cubicBezTo>
                <a:cubicBezTo>
                  <a:pt x="1647" y="2154"/>
                  <a:pt x="2059" y="2693"/>
                  <a:pt x="2597" y="2946"/>
                </a:cubicBezTo>
                <a:cubicBezTo>
                  <a:pt x="2597" y="2946"/>
                  <a:pt x="317" y="3358"/>
                  <a:pt x="317" y="5511"/>
                </a:cubicBezTo>
                <a:cubicBezTo>
                  <a:pt x="317" y="5638"/>
                  <a:pt x="317" y="5796"/>
                  <a:pt x="285" y="5923"/>
                </a:cubicBezTo>
                <a:lnTo>
                  <a:pt x="0" y="7918"/>
                </a:lnTo>
                <a:lnTo>
                  <a:pt x="6397" y="7918"/>
                </a:lnTo>
                <a:lnTo>
                  <a:pt x="6176" y="6430"/>
                </a:lnTo>
                <a:cubicBezTo>
                  <a:pt x="6144" y="6271"/>
                  <a:pt x="6112" y="6081"/>
                  <a:pt x="6144" y="5891"/>
                </a:cubicBezTo>
                <a:cubicBezTo>
                  <a:pt x="6429" y="3485"/>
                  <a:pt x="3769" y="2946"/>
                  <a:pt x="3769" y="2946"/>
                </a:cubicBezTo>
                <a:cubicBezTo>
                  <a:pt x="4307" y="2724"/>
                  <a:pt x="4687" y="2218"/>
                  <a:pt x="4719" y="1616"/>
                </a:cubicBezTo>
                <a:cubicBezTo>
                  <a:pt x="4751" y="793"/>
                  <a:pt x="4086" y="33"/>
                  <a:pt x="323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4" name="Google Shape;244;p15"/>
          <p:cNvSpPr/>
          <p:nvPr/>
        </p:nvSpPr>
        <p:spPr>
          <a:xfrm>
            <a:off x="1180470" y="2617361"/>
            <a:ext cx="200038" cy="66380"/>
          </a:xfrm>
          <a:custGeom>
            <a:rect b="b" l="l" r="r" t="t"/>
            <a:pathLst>
              <a:path extrusionOk="0" h="1997" w="6018">
                <a:moveTo>
                  <a:pt x="1014" y="1"/>
                </a:moveTo>
                <a:cubicBezTo>
                  <a:pt x="476" y="1"/>
                  <a:pt x="1" y="444"/>
                  <a:pt x="1" y="983"/>
                </a:cubicBezTo>
                <a:cubicBezTo>
                  <a:pt x="1" y="1521"/>
                  <a:pt x="476" y="1996"/>
                  <a:pt x="1014" y="1996"/>
                </a:cubicBezTo>
                <a:lnTo>
                  <a:pt x="6018" y="1996"/>
                </a:lnTo>
                <a:lnTo>
                  <a:pt x="6018"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5" name="Google Shape;245;p15"/>
          <p:cNvSpPr/>
          <p:nvPr/>
        </p:nvSpPr>
        <p:spPr>
          <a:xfrm>
            <a:off x="1316289" y="2635278"/>
            <a:ext cx="124251" cy="29517"/>
          </a:xfrm>
          <a:custGeom>
            <a:rect b="b" l="l" r="r" t="t"/>
            <a:pathLst>
              <a:path extrusionOk="0" h="888" w="3738">
                <a:moveTo>
                  <a:pt x="443" y="0"/>
                </a:moveTo>
                <a:cubicBezTo>
                  <a:pt x="190" y="0"/>
                  <a:pt x="0" y="190"/>
                  <a:pt x="0" y="444"/>
                </a:cubicBezTo>
                <a:cubicBezTo>
                  <a:pt x="0" y="697"/>
                  <a:pt x="190" y="887"/>
                  <a:pt x="443" y="887"/>
                </a:cubicBezTo>
                <a:lnTo>
                  <a:pt x="3294" y="887"/>
                </a:lnTo>
                <a:cubicBezTo>
                  <a:pt x="3547" y="887"/>
                  <a:pt x="3737" y="697"/>
                  <a:pt x="3737" y="444"/>
                </a:cubicBezTo>
                <a:cubicBezTo>
                  <a:pt x="3737" y="190"/>
                  <a:pt x="3547" y="0"/>
                  <a:pt x="32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246" name="Google Shape;246;p15"/>
          <p:cNvGrpSpPr/>
          <p:nvPr/>
        </p:nvGrpSpPr>
        <p:grpSpPr>
          <a:xfrm>
            <a:off x="2911571" y="3536980"/>
            <a:ext cx="1380712" cy="1903949"/>
            <a:chOff x="1975138" y="2071304"/>
            <a:chExt cx="1399039" cy="2302236"/>
          </a:xfrm>
        </p:grpSpPr>
        <p:sp>
          <p:nvSpPr>
            <p:cNvPr id="247" name="Google Shape;247;p15"/>
            <p:cNvSpPr/>
            <p:nvPr/>
          </p:nvSpPr>
          <p:spPr>
            <a:xfrm>
              <a:off x="2027757" y="2454462"/>
              <a:ext cx="408486" cy="408486"/>
            </a:xfrm>
            <a:custGeom>
              <a:rect b="b" l="l" r="r" t="t"/>
              <a:pathLst>
                <a:path extrusionOk="0" h="12289" w="12289">
                  <a:moveTo>
                    <a:pt x="2788" y="1"/>
                  </a:moveTo>
                  <a:cubicBezTo>
                    <a:pt x="1236" y="1"/>
                    <a:pt x="1" y="1236"/>
                    <a:pt x="1" y="2788"/>
                  </a:cubicBezTo>
                  <a:lnTo>
                    <a:pt x="1" y="9502"/>
                  </a:lnTo>
                  <a:cubicBezTo>
                    <a:pt x="1" y="11053"/>
                    <a:pt x="1236" y="12288"/>
                    <a:pt x="2788" y="12288"/>
                  </a:cubicBezTo>
                  <a:lnTo>
                    <a:pt x="9502" y="12288"/>
                  </a:lnTo>
                  <a:cubicBezTo>
                    <a:pt x="11053" y="12288"/>
                    <a:pt x="12289" y="11053"/>
                    <a:pt x="12289" y="9502"/>
                  </a:cubicBezTo>
                  <a:lnTo>
                    <a:pt x="12289" y="2788"/>
                  </a:lnTo>
                  <a:cubicBezTo>
                    <a:pt x="12289" y="1236"/>
                    <a:pt x="11053" y="1"/>
                    <a:pt x="9502" y="1"/>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8" name="Google Shape;248;p15"/>
            <p:cNvSpPr/>
            <p:nvPr/>
          </p:nvSpPr>
          <p:spPr>
            <a:xfrm>
              <a:off x="2495178" y="2536598"/>
              <a:ext cx="407389" cy="408453"/>
            </a:xfrm>
            <a:custGeom>
              <a:rect b="b" l="l" r="r" t="t"/>
              <a:pathLst>
                <a:path extrusionOk="0" h="12288" w="12256">
                  <a:moveTo>
                    <a:pt x="2755" y="0"/>
                  </a:moveTo>
                  <a:cubicBezTo>
                    <a:pt x="1235" y="0"/>
                    <a:pt x="0" y="1267"/>
                    <a:pt x="0" y="2787"/>
                  </a:cubicBezTo>
                  <a:lnTo>
                    <a:pt x="0" y="9532"/>
                  </a:lnTo>
                  <a:cubicBezTo>
                    <a:pt x="0" y="11052"/>
                    <a:pt x="1235" y="12288"/>
                    <a:pt x="2755" y="12288"/>
                  </a:cubicBezTo>
                  <a:lnTo>
                    <a:pt x="9501" y="12288"/>
                  </a:lnTo>
                  <a:cubicBezTo>
                    <a:pt x="11021" y="12288"/>
                    <a:pt x="12256" y="11052"/>
                    <a:pt x="12256" y="9532"/>
                  </a:cubicBezTo>
                  <a:lnTo>
                    <a:pt x="12256" y="2787"/>
                  </a:lnTo>
                  <a:cubicBezTo>
                    <a:pt x="12256" y="1267"/>
                    <a:pt x="11021" y="0"/>
                    <a:pt x="9501"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9" name="Google Shape;249;p15"/>
            <p:cNvSpPr/>
            <p:nvPr/>
          </p:nvSpPr>
          <p:spPr>
            <a:xfrm>
              <a:off x="2109893" y="2956585"/>
              <a:ext cx="408453" cy="408486"/>
            </a:xfrm>
            <a:custGeom>
              <a:rect b="b" l="l" r="r" t="t"/>
              <a:pathLst>
                <a:path extrusionOk="0" h="12289" w="12288">
                  <a:moveTo>
                    <a:pt x="2787" y="1"/>
                  </a:moveTo>
                  <a:cubicBezTo>
                    <a:pt x="1267" y="1"/>
                    <a:pt x="0" y="1268"/>
                    <a:pt x="0" y="2788"/>
                  </a:cubicBezTo>
                  <a:lnTo>
                    <a:pt x="0" y="9502"/>
                  </a:lnTo>
                  <a:cubicBezTo>
                    <a:pt x="0" y="11053"/>
                    <a:pt x="1267" y="12288"/>
                    <a:pt x="2787" y="12288"/>
                  </a:cubicBezTo>
                  <a:lnTo>
                    <a:pt x="9501" y="12288"/>
                  </a:lnTo>
                  <a:cubicBezTo>
                    <a:pt x="11053" y="12288"/>
                    <a:pt x="12288" y="11053"/>
                    <a:pt x="12288" y="9502"/>
                  </a:cubicBezTo>
                  <a:lnTo>
                    <a:pt x="12288" y="2788"/>
                  </a:lnTo>
                  <a:cubicBezTo>
                    <a:pt x="12288" y="1268"/>
                    <a:pt x="11053" y="1"/>
                    <a:pt x="9501" y="1"/>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0" name="Google Shape;250;p15"/>
            <p:cNvSpPr/>
            <p:nvPr/>
          </p:nvSpPr>
          <p:spPr>
            <a:xfrm>
              <a:off x="2608859" y="3008174"/>
              <a:ext cx="325320" cy="325320"/>
            </a:xfrm>
            <a:custGeom>
              <a:rect b="b" l="l" r="r" t="t"/>
              <a:pathLst>
                <a:path extrusionOk="0" h="9787" w="9787">
                  <a:moveTo>
                    <a:pt x="2217" y="1"/>
                  </a:moveTo>
                  <a:cubicBezTo>
                    <a:pt x="982" y="1"/>
                    <a:pt x="0" y="982"/>
                    <a:pt x="0" y="2217"/>
                  </a:cubicBezTo>
                  <a:lnTo>
                    <a:pt x="0" y="7570"/>
                  </a:lnTo>
                  <a:cubicBezTo>
                    <a:pt x="0" y="8805"/>
                    <a:pt x="982" y="9786"/>
                    <a:pt x="2217" y="9786"/>
                  </a:cubicBezTo>
                  <a:lnTo>
                    <a:pt x="7569" y="9786"/>
                  </a:lnTo>
                  <a:cubicBezTo>
                    <a:pt x="8804" y="9786"/>
                    <a:pt x="9786" y="8805"/>
                    <a:pt x="9786" y="7570"/>
                  </a:cubicBezTo>
                  <a:lnTo>
                    <a:pt x="9786" y="2217"/>
                  </a:lnTo>
                  <a:cubicBezTo>
                    <a:pt x="9786" y="982"/>
                    <a:pt x="8804" y="1"/>
                    <a:pt x="7569" y="1"/>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1" name="Google Shape;251;p15"/>
            <p:cNvSpPr/>
            <p:nvPr/>
          </p:nvSpPr>
          <p:spPr>
            <a:xfrm>
              <a:off x="2470946" y="3392395"/>
              <a:ext cx="428464" cy="428497"/>
            </a:xfrm>
            <a:custGeom>
              <a:rect b="b" l="l" r="r" t="t"/>
              <a:pathLst>
                <a:path extrusionOk="0" h="12891" w="12890">
                  <a:moveTo>
                    <a:pt x="2914" y="1"/>
                  </a:moveTo>
                  <a:cubicBezTo>
                    <a:pt x="1299" y="1"/>
                    <a:pt x="1" y="1299"/>
                    <a:pt x="1" y="2914"/>
                  </a:cubicBezTo>
                  <a:lnTo>
                    <a:pt x="1" y="9977"/>
                  </a:lnTo>
                  <a:cubicBezTo>
                    <a:pt x="1" y="11560"/>
                    <a:pt x="1299" y="12890"/>
                    <a:pt x="2914" y="12890"/>
                  </a:cubicBezTo>
                  <a:lnTo>
                    <a:pt x="9976" y="12890"/>
                  </a:lnTo>
                  <a:cubicBezTo>
                    <a:pt x="11592" y="12890"/>
                    <a:pt x="12890" y="11560"/>
                    <a:pt x="12890" y="9977"/>
                  </a:cubicBezTo>
                  <a:lnTo>
                    <a:pt x="12890" y="2914"/>
                  </a:lnTo>
                  <a:cubicBezTo>
                    <a:pt x="12890" y="1299"/>
                    <a:pt x="11592" y="1"/>
                    <a:pt x="9976" y="1"/>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2" name="Google Shape;252;p15"/>
            <p:cNvSpPr/>
            <p:nvPr/>
          </p:nvSpPr>
          <p:spPr>
            <a:xfrm>
              <a:off x="2965724" y="2427105"/>
              <a:ext cx="326350" cy="325320"/>
            </a:xfrm>
            <a:custGeom>
              <a:rect b="b" l="l" r="r" t="t"/>
              <a:pathLst>
                <a:path extrusionOk="0" h="9787" w="9818">
                  <a:moveTo>
                    <a:pt x="2217" y="0"/>
                  </a:moveTo>
                  <a:cubicBezTo>
                    <a:pt x="982" y="0"/>
                    <a:pt x="0" y="982"/>
                    <a:pt x="0" y="2217"/>
                  </a:cubicBezTo>
                  <a:lnTo>
                    <a:pt x="0" y="7601"/>
                  </a:lnTo>
                  <a:cubicBezTo>
                    <a:pt x="0" y="8804"/>
                    <a:pt x="982" y="9786"/>
                    <a:pt x="2217" y="9786"/>
                  </a:cubicBezTo>
                  <a:lnTo>
                    <a:pt x="7601" y="9786"/>
                  </a:lnTo>
                  <a:cubicBezTo>
                    <a:pt x="8804" y="9786"/>
                    <a:pt x="9817" y="8804"/>
                    <a:pt x="9786" y="7601"/>
                  </a:cubicBezTo>
                  <a:lnTo>
                    <a:pt x="9786" y="2217"/>
                  </a:lnTo>
                  <a:cubicBezTo>
                    <a:pt x="9786" y="982"/>
                    <a:pt x="8804" y="0"/>
                    <a:pt x="7601"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3" name="Google Shape;253;p15"/>
            <p:cNvSpPr/>
            <p:nvPr/>
          </p:nvSpPr>
          <p:spPr>
            <a:xfrm>
              <a:off x="2965724" y="2823958"/>
              <a:ext cx="408453" cy="407423"/>
            </a:xfrm>
            <a:custGeom>
              <a:rect b="b" l="l" r="r" t="t"/>
              <a:pathLst>
                <a:path extrusionOk="0" h="12257" w="12288">
                  <a:moveTo>
                    <a:pt x="2787" y="1"/>
                  </a:moveTo>
                  <a:cubicBezTo>
                    <a:pt x="1235" y="1"/>
                    <a:pt x="0" y="1236"/>
                    <a:pt x="0" y="2756"/>
                  </a:cubicBezTo>
                  <a:lnTo>
                    <a:pt x="0" y="9501"/>
                  </a:lnTo>
                  <a:cubicBezTo>
                    <a:pt x="0" y="11021"/>
                    <a:pt x="1235" y="12256"/>
                    <a:pt x="2787" y="12256"/>
                  </a:cubicBezTo>
                  <a:lnTo>
                    <a:pt x="9501" y="12256"/>
                  </a:lnTo>
                  <a:cubicBezTo>
                    <a:pt x="11053" y="12256"/>
                    <a:pt x="12288" y="11021"/>
                    <a:pt x="12288" y="9501"/>
                  </a:cubicBezTo>
                  <a:lnTo>
                    <a:pt x="12288" y="2756"/>
                  </a:lnTo>
                  <a:cubicBezTo>
                    <a:pt x="12288" y="1236"/>
                    <a:pt x="11053" y="1"/>
                    <a:pt x="9501" y="1"/>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4" name="Google Shape;254;p15"/>
            <p:cNvSpPr/>
            <p:nvPr/>
          </p:nvSpPr>
          <p:spPr>
            <a:xfrm>
              <a:off x="2209879" y="4270330"/>
              <a:ext cx="752720" cy="103210"/>
            </a:xfrm>
            <a:custGeom>
              <a:rect b="b" l="l" r="r" t="t"/>
              <a:pathLst>
                <a:path extrusionOk="0" h="3105" w="22645">
                  <a:moveTo>
                    <a:pt x="1552" y="1"/>
                  </a:moveTo>
                  <a:cubicBezTo>
                    <a:pt x="697" y="1"/>
                    <a:pt x="1" y="697"/>
                    <a:pt x="1" y="1552"/>
                  </a:cubicBezTo>
                  <a:cubicBezTo>
                    <a:pt x="1" y="2408"/>
                    <a:pt x="697" y="3104"/>
                    <a:pt x="1552" y="3104"/>
                  </a:cubicBezTo>
                  <a:lnTo>
                    <a:pt x="21092" y="3104"/>
                  </a:lnTo>
                  <a:cubicBezTo>
                    <a:pt x="21947" y="3104"/>
                    <a:pt x="22644" y="2408"/>
                    <a:pt x="22644" y="1552"/>
                  </a:cubicBezTo>
                  <a:cubicBezTo>
                    <a:pt x="22644" y="697"/>
                    <a:pt x="21947" y="1"/>
                    <a:pt x="21092" y="1"/>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5" name="Google Shape;255;p15"/>
            <p:cNvSpPr/>
            <p:nvPr/>
          </p:nvSpPr>
          <p:spPr>
            <a:xfrm>
              <a:off x="2195154" y="3591369"/>
              <a:ext cx="895851" cy="503187"/>
            </a:xfrm>
            <a:custGeom>
              <a:rect b="b" l="l" r="r" t="t"/>
              <a:pathLst>
                <a:path extrusionOk="0" h="15138" w="26951">
                  <a:moveTo>
                    <a:pt x="0" y="0"/>
                  </a:moveTo>
                  <a:lnTo>
                    <a:pt x="1394" y="15138"/>
                  </a:lnTo>
                  <a:lnTo>
                    <a:pt x="21314" y="15138"/>
                  </a:lnTo>
                  <a:lnTo>
                    <a:pt x="26951" y="0"/>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6" name="Google Shape;256;p15"/>
            <p:cNvSpPr/>
            <p:nvPr/>
          </p:nvSpPr>
          <p:spPr>
            <a:xfrm>
              <a:off x="2213037" y="3549554"/>
              <a:ext cx="916925" cy="608192"/>
            </a:xfrm>
            <a:custGeom>
              <a:rect b="b" l="l" r="r" t="t"/>
              <a:pathLst>
                <a:path extrusionOk="0" h="18297" w="27585">
                  <a:moveTo>
                    <a:pt x="26262" y="0"/>
                  </a:moveTo>
                  <a:cubicBezTo>
                    <a:pt x="25749" y="0"/>
                    <a:pt x="25267" y="305"/>
                    <a:pt x="25114" y="815"/>
                  </a:cubicBezTo>
                  <a:lnTo>
                    <a:pt x="20079" y="15889"/>
                  </a:lnTo>
                  <a:lnTo>
                    <a:pt x="1204" y="15889"/>
                  </a:lnTo>
                  <a:cubicBezTo>
                    <a:pt x="539" y="15889"/>
                    <a:pt x="1" y="16428"/>
                    <a:pt x="1" y="17093"/>
                  </a:cubicBezTo>
                  <a:cubicBezTo>
                    <a:pt x="1" y="17758"/>
                    <a:pt x="539" y="18296"/>
                    <a:pt x="1204" y="18296"/>
                  </a:cubicBezTo>
                  <a:lnTo>
                    <a:pt x="20934" y="18296"/>
                  </a:lnTo>
                  <a:cubicBezTo>
                    <a:pt x="21472" y="18296"/>
                    <a:pt x="21916" y="17979"/>
                    <a:pt x="22106" y="17473"/>
                  </a:cubicBezTo>
                  <a:lnTo>
                    <a:pt x="27394" y="1575"/>
                  </a:lnTo>
                  <a:cubicBezTo>
                    <a:pt x="27584" y="942"/>
                    <a:pt x="27268" y="277"/>
                    <a:pt x="26634" y="55"/>
                  </a:cubicBezTo>
                  <a:cubicBezTo>
                    <a:pt x="26511" y="18"/>
                    <a:pt x="26385" y="0"/>
                    <a:pt x="26262" y="0"/>
                  </a:cubicBezTo>
                  <a:close/>
                </a:path>
              </a:pathLst>
            </a:custGeom>
            <a:solidFill>
              <a:srgbClr val="22283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7" name="Google Shape;257;p15"/>
            <p:cNvSpPr/>
            <p:nvPr/>
          </p:nvSpPr>
          <p:spPr>
            <a:xfrm>
              <a:off x="2989922" y="3401835"/>
              <a:ext cx="349519" cy="273765"/>
            </a:xfrm>
            <a:custGeom>
              <a:rect b="b" l="l" r="r" t="t"/>
              <a:pathLst>
                <a:path extrusionOk="0" h="8236" w="10515">
                  <a:moveTo>
                    <a:pt x="8076" y="1"/>
                  </a:moveTo>
                  <a:cubicBezTo>
                    <a:pt x="7650" y="1"/>
                    <a:pt x="7220" y="125"/>
                    <a:pt x="6841" y="382"/>
                  </a:cubicBezTo>
                  <a:lnTo>
                    <a:pt x="1204" y="4340"/>
                  </a:lnTo>
                  <a:cubicBezTo>
                    <a:pt x="222" y="5037"/>
                    <a:pt x="0" y="6367"/>
                    <a:pt x="666" y="7317"/>
                  </a:cubicBezTo>
                  <a:cubicBezTo>
                    <a:pt x="1077" y="7919"/>
                    <a:pt x="1742" y="8236"/>
                    <a:pt x="2407" y="8236"/>
                  </a:cubicBezTo>
                  <a:cubicBezTo>
                    <a:pt x="2851" y="8236"/>
                    <a:pt x="3262" y="8109"/>
                    <a:pt x="3642" y="7856"/>
                  </a:cubicBezTo>
                  <a:lnTo>
                    <a:pt x="9311" y="3897"/>
                  </a:lnTo>
                  <a:cubicBezTo>
                    <a:pt x="10261" y="3232"/>
                    <a:pt x="10515" y="1902"/>
                    <a:pt x="9850" y="920"/>
                  </a:cubicBezTo>
                  <a:cubicBezTo>
                    <a:pt x="9422" y="317"/>
                    <a:pt x="8754" y="1"/>
                    <a:pt x="8076" y="1"/>
                  </a:cubicBezTo>
                  <a:close/>
                </a:path>
              </a:pathLst>
            </a:custGeom>
            <a:solidFill>
              <a:srgbClr val="22283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8" name="Google Shape;258;p15"/>
            <p:cNvSpPr/>
            <p:nvPr/>
          </p:nvSpPr>
          <p:spPr>
            <a:xfrm>
              <a:off x="3029910" y="3562949"/>
              <a:ext cx="77948" cy="77915"/>
            </a:xfrm>
            <a:custGeom>
              <a:rect b="b" l="l" r="r" t="t"/>
              <a:pathLst>
                <a:path extrusionOk="0" h="2344" w="2345">
                  <a:moveTo>
                    <a:pt x="1173" y="0"/>
                  </a:moveTo>
                  <a:cubicBezTo>
                    <a:pt x="539" y="0"/>
                    <a:pt x="1" y="539"/>
                    <a:pt x="1" y="1172"/>
                  </a:cubicBezTo>
                  <a:cubicBezTo>
                    <a:pt x="1" y="1805"/>
                    <a:pt x="539" y="2344"/>
                    <a:pt x="1173" y="2344"/>
                  </a:cubicBezTo>
                  <a:cubicBezTo>
                    <a:pt x="1806" y="2344"/>
                    <a:pt x="2344" y="1805"/>
                    <a:pt x="2344" y="1172"/>
                  </a:cubicBezTo>
                  <a:cubicBezTo>
                    <a:pt x="2344" y="539"/>
                    <a:pt x="1806" y="0"/>
                    <a:pt x="1173" y="0"/>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9" name="Google Shape;259;p15"/>
            <p:cNvSpPr/>
            <p:nvPr/>
          </p:nvSpPr>
          <p:spPr>
            <a:xfrm>
              <a:off x="2306741" y="3705050"/>
              <a:ext cx="527419" cy="295836"/>
            </a:xfrm>
            <a:custGeom>
              <a:rect b="b" l="l" r="r" t="t"/>
              <a:pathLst>
                <a:path extrusionOk="0" h="8900" w="15867">
                  <a:moveTo>
                    <a:pt x="950" y="0"/>
                  </a:moveTo>
                  <a:cubicBezTo>
                    <a:pt x="412" y="0"/>
                    <a:pt x="0" y="412"/>
                    <a:pt x="0" y="951"/>
                  </a:cubicBezTo>
                  <a:lnTo>
                    <a:pt x="0" y="7918"/>
                  </a:lnTo>
                  <a:cubicBezTo>
                    <a:pt x="0" y="8456"/>
                    <a:pt x="412" y="8899"/>
                    <a:pt x="950" y="8899"/>
                  </a:cubicBezTo>
                  <a:cubicBezTo>
                    <a:pt x="1489" y="8899"/>
                    <a:pt x="1900" y="8456"/>
                    <a:pt x="1900" y="7918"/>
                  </a:cubicBezTo>
                  <a:lnTo>
                    <a:pt x="1900" y="951"/>
                  </a:lnTo>
                  <a:cubicBezTo>
                    <a:pt x="1900" y="412"/>
                    <a:pt x="1489" y="0"/>
                    <a:pt x="950" y="0"/>
                  </a:cubicBezTo>
                  <a:close/>
                  <a:moveTo>
                    <a:pt x="5447" y="0"/>
                  </a:moveTo>
                  <a:cubicBezTo>
                    <a:pt x="4909" y="0"/>
                    <a:pt x="4497" y="412"/>
                    <a:pt x="4497" y="951"/>
                  </a:cubicBezTo>
                  <a:lnTo>
                    <a:pt x="4497" y="7918"/>
                  </a:lnTo>
                  <a:cubicBezTo>
                    <a:pt x="4497" y="8456"/>
                    <a:pt x="4909" y="8899"/>
                    <a:pt x="5447" y="8899"/>
                  </a:cubicBezTo>
                  <a:cubicBezTo>
                    <a:pt x="5986" y="8899"/>
                    <a:pt x="6397" y="8456"/>
                    <a:pt x="6397" y="7918"/>
                  </a:cubicBezTo>
                  <a:lnTo>
                    <a:pt x="6397" y="951"/>
                  </a:lnTo>
                  <a:cubicBezTo>
                    <a:pt x="6397" y="412"/>
                    <a:pt x="5954" y="0"/>
                    <a:pt x="5447" y="0"/>
                  </a:cubicBezTo>
                  <a:close/>
                  <a:moveTo>
                    <a:pt x="10293" y="0"/>
                  </a:moveTo>
                  <a:cubicBezTo>
                    <a:pt x="9754" y="0"/>
                    <a:pt x="9343" y="412"/>
                    <a:pt x="9343" y="951"/>
                  </a:cubicBezTo>
                  <a:lnTo>
                    <a:pt x="9343" y="7918"/>
                  </a:lnTo>
                  <a:cubicBezTo>
                    <a:pt x="9343" y="8456"/>
                    <a:pt x="9786" y="8899"/>
                    <a:pt x="10293" y="8899"/>
                  </a:cubicBezTo>
                  <a:cubicBezTo>
                    <a:pt x="10831" y="8899"/>
                    <a:pt x="11243" y="8456"/>
                    <a:pt x="11243" y="7918"/>
                  </a:cubicBezTo>
                  <a:lnTo>
                    <a:pt x="11243" y="951"/>
                  </a:lnTo>
                  <a:cubicBezTo>
                    <a:pt x="11243" y="412"/>
                    <a:pt x="10831" y="0"/>
                    <a:pt x="10293" y="0"/>
                  </a:cubicBezTo>
                  <a:close/>
                  <a:moveTo>
                    <a:pt x="14916" y="0"/>
                  </a:moveTo>
                  <a:cubicBezTo>
                    <a:pt x="14378" y="0"/>
                    <a:pt x="13966" y="412"/>
                    <a:pt x="13966" y="951"/>
                  </a:cubicBezTo>
                  <a:lnTo>
                    <a:pt x="13966" y="7918"/>
                  </a:lnTo>
                  <a:cubicBezTo>
                    <a:pt x="13966" y="8456"/>
                    <a:pt x="14378" y="8899"/>
                    <a:pt x="14916" y="8899"/>
                  </a:cubicBezTo>
                  <a:cubicBezTo>
                    <a:pt x="15423" y="8899"/>
                    <a:pt x="15866" y="8456"/>
                    <a:pt x="15866" y="7918"/>
                  </a:cubicBezTo>
                  <a:lnTo>
                    <a:pt x="15866" y="951"/>
                  </a:lnTo>
                  <a:cubicBezTo>
                    <a:pt x="15866" y="412"/>
                    <a:pt x="15423" y="0"/>
                    <a:pt x="14916"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0" name="Google Shape;260;p15"/>
            <p:cNvSpPr/>
            <p:nvPr/>
          </p:nvSpPr>
          <p:spPr>
            <a:xfrm>
              <a:off x="2257246" y="4155585"/>
              <a:ext cx="180061" cy="180061"/>
            </a:xfrm>
            <a:custGeom>
              <a:rect b="b" l="l" r="r" t="t"/>
              <a:pathLst>
                <a:path extrusionOk="0" h="5417" w="5417">
                  <a:moveTo>
                    <a:pt x="2724" y="1"/>
                  </a:moveTo>
                  <a:cubicBezTo>
                    <a:pt x="1236" y="1"/>
                    <a:pt x="1" y="1204"/>
                    <a:pt x="1" y="2693"/>
                  </a:cubicBezTo>
                  <a:cubicBezTo>
                    <a:pt x="1" y="4213"/>
                    <a:pt x="1236" y="5416"/>
                    <a:pt x="2724" y="5416"/>
                  </a:cubicBezTo>
                  <a:cubicBezTo>
                    <a:pt x="4213" y="5416"/>
                    <a:pt x="5416" y="4213"/>
                    <a:pt x="5416" y="2693"/>
                  </a:cubicBezTo>
                  <a:cubicBezTo>
                    <a:pt x="5416" y="1204"/>
                    <a:pt x="4213" y="1"/>
                    <a:pt x="2724" y="1"/>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1" name="Google Shape;261;p15"/>
            <p:cNvSpPr/>
            <p:nvPr/>
          </p:nvSpPr>
          <p:spPr>
            <a:xfrm>
              <a:off x="2290952" y="4188227"/>
              <a:ext cx="113714" cy="114778"/>
            </a:xfrm>
            <a:custGeom>
              <a:rect b="b" l="l" r="r" t="t"/>
              <a:pathLst>
                <a:path extrusionOk="0" h="3453" w="3421">
                  <a:moveTo>
                    <a:pt x="1710" y="0"/>
                  </a:moveTo>
                  <a:cubicBezTo>
                    <a:pt x="760" y="0"/>
                    <a:pt x="0" y="761"/>
                    <a:pt x="0" y="1711"/>
                  </a:cubicBezTo>
                  <a:cubicBezTo>
                    <a:pt x="0" y="2661"/>
                    <a:pt x="760" y="3452"/>
                    <a:pt x="1710" y="3452"/>
                  </a:cubicBezTo>
                  <a:cubicBezTo>
                    <a:pt x="2660" y="3452"/>
                    <a:pt x="3420" y="2661"/>
                    <a:pt x="3420" y="1711"/>
                  </a:cubicBezTo>
                  <a:cubicBezTo>
                    <a:pt x="3420" y="761"/>
                    <a:pt x="2660" y="0"/>
                    <a:pt x="1710" y="0"/>
                  </a:cubicBezTo>
                  <a:close/>
                </a:path>
              </a:pathLst>
            </a:custGeom>
            <a:solidFill>
              <a:srgbClr val="22283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2" name="Google Shape;262;p15"/>
            <p:cNvSpPr/>
            <p:nvPr/>
          </p:nvSpPr>
          <p:spPr>
            <a:xfrm>
              <a:off x="2739393" y="4155585"/>
              <a:ext cx="180028" cy="180061"/>
            </a:xfrm>
            <a:custGeom>
              <a:rect b="b" l="l" r="r" t="t"/>
              <a:pathLst>
                <a:path extrusionOk="0" h="5417" w="5416">
                  <a:moveTo>
                    <a:pt x="2692" y="1"/>
                  </a:moveTo>
                  <a:cubicBezTo>
                    <a:pt x="1204" y="1"/>
                    <a:pt x="0" y="1204"/>
                    <a:pt x="0" y="2693"/>
                  </a:cubicBezTo>
                  <a:cubicBezTo>
                    <a:pt x="0" y="4213"/>
                    <a:pt x="1204" y="5416"/>
                    <a:pt x="2692" y="5416"/>
                  </a:cubicBezTo>
                  <a:cubicBezTo>
                    <a:pt x="4181" y="5416"/>
                    <a:pt x="5416" y="4213"/>
                    <a:pt x="5416" y="2693"/>
                  </a:cubicBezTo>
                  <a:cubicBezTo>
                    <a:pt x="5416" y="1204"/>
                    <a:pt x="4181" y="1"/>
                    <a:pt x="2692" y="1"/>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3" name="Google Shape;263;p15"/>
            <p:cNvSpPr/>
            <p:nvPr/>
          </p:nvSpPr>
          <p:spPr>
            <a:xfrm>
              <a:off x="2772001" y="4188227"/>
              <a:ext cx="114778" cy="114778"/>
            </a:xfrm>
            <a:custGeom>
              <a:rect b="b" l="l" r="r" t="t"/>
              <a:pathLst>
                <a:path extrusionOk="0" h="3453" w="3453">
                  <a:moveTo>
                    <a:pt x="1711" y="0"/>
                  </a:moveTo>
                  <a:cubicBezTo>
                    <a:pt x="761" y="0"/>
                    <a:pt x="1" y="761"/>
                    <a:pt x="1" y="1711"/>
                  </a:cubicBezTo>
                  <a:cubicBezTo>
                    <a:pt x="1" y="2661"/>
                    <a:pt x="761" y="3452"/>
                    <a:pt x="1711" y="3452"/>
                  </a:cubicBezTo>
                  <a:cubicBezTo>
                    <a:pt x="2661" y="3452"/>
                    <a:pt x="3453" y="2661"/>
                    <a:pt x="3453" y="1711"/>
                  </a:cubicBezTo>
                  <a:cubicBezTo>
                    <a:pt x="3453" y="761"/>
                    <a:pt x="2661" y="0"/>
                    <a:pt x="1711" y="0"/>
                  </a:cubicBezTo>
                  <a:close/>
                </a:path>
              </a:pathLst>
            </a:custGeom>
            <a:solidFill>
              <a:srgbClr val="22283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4" name="Google Shape;264;p15"/>
            <p:cNvSpPr/>
            <p:nvPr/>
          </p:nvSpPr>
          <p:spPr>
            <a:xfrm>
              <a:off x="2764655" y="2369201"/>
              <a:ext cx="11601" cy="269510"/>
            </a:xfrm>
            <a:custGeom>
              <a:rect b="b" l="l" r="r" t="t"/>
              <a:pathLst>
                <a:path extrusionOk="0" h="8108" w="349">
                  <a:moveTo>
                    <a:pt x="0" y="1"/>
                  </a:moveTo>
                  <a:lnTo>
                    <a:pt x="0" y="8108"/>
                  </a:lnTo>
                  <a:lnTo>
                    <a:pt x="349" y="8108"/>
                  </a:lnTo>
                  <a:lnTo>
                    <a:pt x="349" y="1"/>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5" name="Google Shape;265;p15"/>
            <p:cNvSpPr/>
            <p:nvPr/>
          </p:nvSpPr>
          <p:spPr>
            <a:xfrm>
              <a:off x="2044610" y="2071304"/>
              <a:ext cx="11634" cy="315846"/>
            </a:xfrm>
            <a:custGeom>
              <a:rect b="b" l="l" r="r" t="t"/>
              <a:pathLst>
                <a:path extrusionOk="0" h="9502" w="350">
                  <a:moveTo>
                    <a:pt x="1" y="0"/>
                  </a:moveTo>
                  <a:lnTo>
                    <a:pt x="1" y="9501"/>
                  </a:lnTo>
                  <a:lnTo>
                    <a:pt x="349" y="9501"/>
                  </a:lnTo>
                  <a:lnTo>
                    <a:pt x="349" y="0"/>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6" name="Google Shape;266;p15"/>
            <p:cNvSpPr/>
            <p:nvPr/>
          </p:nvSpPr>
          <p:spPr>
            <a:xfrm>
              <a:off x="2004622" y="3191359"/>
              <a:ext cx="11601" cy="256879"/>
            </a:xfrm>
            <a:custGeom>
              <a:rect b="b" l="l" r="r" t="t"/>
              <a:pathLst>
                <a:path extrusionOk="0" h="7728" w="349">
                  <a:moveTo>
                    <a:pt x="0" y="0"/>
                  </a:moveTo>
                  <a:lnTo>
                    <a:pt x="0" y="7727"/>
                  </a:lnTo>
                  <a:lnTo>
                    <a:pt x="349" y="7727"/>
                  </a:lnTo>
                  <a:lnTo>
                    <a:pt x="349" y="0"/>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7" name="Google Shape;267;p15"/>
            <p:cNvSpPr/>
            <p:nvPr/>
          </p:nvSpPr>
          <p:spPr>
            <a:xfrm>
              <a:off x="3055173" y="3089246"/>
              <a:ext cx="11634" cy="255815"/>
            </a:xfrm>
            <a:custGeom>
              <a:rect b="b" l="l" r="r" t="t"/>
              <a:pathLst>
                <a:path extrusionOk="0" h="7696" w="350">
                  <a:moveTo>
                    <a:pt x="1" y="0"/>
                  </a:moveTo>
                  <a:lnTo>
                    <a:pt x="1" y="7696"/>
                  </a:lnTo>
                  <a:lnTo>
                    <a:pt x="349" y="7696"/>
                  </a:lnTo>
                  <a:lnTo>
                    <a:pt x="349" y="0"/>
                  </a:ln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8" name="Google Shape;268;p15"/>
            <p:cNvSpPr/>
            <p:nvPr/>
          </p:nvSpPr>
          <p:spPr>
            <a:xfrm>
              <a:off x="1975138" y="3078709"/>
              <a:ext cx="64253" cy="64253"/>
            </a:xfrm>
            <a:custGeom>
              <a:rect b="b" l="l" r="r" t="t"/>
              <a:pathLst>
                <a:path extrusionOk="0" h="1933" w="1933">
                  <a:moveTo>
                    <a:pt x="982" y="0"/>
                  </a:moveTo>
                  <a:cubicBezTo>
                    <a:pt x="444" y="0"/>
                    <a:pt x="0" y="412"/>
                    <a:pt x="0" y="951"/>
                  </a:cubicBezTo>
                  <a:cubicBezTo>
                    <a:pt x="0" y="1489"/>
                    <a:pt x="444" y="1932"/>
                    <a:pt x="982" y="1932"/>
                  </a:cubicBezTo>
                  <a:cubicBezTo>
                    <a:pt x="1521" y="1932"/>
                    <a:pt x="1932" y="1489"/>
                    <a:pt x="1932" y="951"/>
                  </a:cubicBezTo>
                  <a:cubicBezTo>
                    <a:pt x="1932" y="412"/>
                    <a:pt x="1521" y="0"/>
                    <a:pt x="982" y="0"/>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9" name="Google Shape;269;p15"/>
            <p:cNvSpPr/>
            <p:nvPr/>
          </p:nvSpPr>
          <p:spPr>
            <a:xfrm>
              <a:off x="2752024" y="2692394"/>
              <a:ext cx="64253" cy="63189"/>
            </a:xfrm>
            <a:custGeom>
              <a:rect b="b" l="l" r="r" t="t"/>
              <a:pathLst>
                <a:path extrusionOk="0" h="1901" w="1933">
                  <a:moveTo>
                    <a:pt x="982" y="0"/>
                  </a:moveTo>
                  <a:cubicBezTo>
                    <a:pt x="444" y="0"/>
                    <a:pt x="0" y="412"/>
                    <a:pt x="0" y="950"/>
                  </a:cubicBezTo>
                  <a:cubicBezTo>
                    <a:pt x="0" y="1488"/>
                    <a:pt x="444" y="1900"/>
                    <a:pt x="982" y="1900"/>
                  </a:cubicBezTo>
                  <a:cubicBezTo>
                    <a:pt x="1489" y="1900"/>
                    <a:pt x="1932" y="1488"/>
                    <a:pt x="1932" y="950"/>
                  </a:cubicBezTo>
                  <a:cubicBezTo>
                    <a:pt x="1932" y="412"/>
                    <a:pt x="1489" y="0"/>
                    <a:pt x="982" y="0"/>
                  </a:cubicBezTo>
                  <a:close/>
                </a:path>
              </a:pathLst>
            </a:custGeom>
            <a:solidFill>
              <a:srgbClr val="F2A36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0" name="Google Shape;270;p15"/>
            <p:cNvSpPr/>
            <p:nvPr/>
          </p:nvSpPr>
          <p:spPr>
            <a:xfrm>
              <a:off x="2096199" y="3544002"/>
              <a:ext cx="1062184" cy="95798"/>
            </a:xfrm>
            <a:custGeom>
              <a:rect b="b" l="l" r="r" t="t"/>
              <a:pathLst>
                <a:path extrusionOk="0" h="2882" w="31955">
                  <a:moveTo>
                    <a:pt x="1426" y="0"/>
                  </a:moveTo>
                  <a:cubicBezTo>
                    <a:pt x="634" y="0"/>
                    <a:pt x="0" y="634"/>
                    <a:pt x="0" y="1425"/>
                  </a:cubicBezTo>
                  <a:cubicBezTo>
                    <a:pt x="0" y="2217"/>
                    <a:pt x="634" y="2882"/>
                    <a:pt x="1426" y="2882"/>
                  </a:cubicBezTo>
                  <a:lnTo>
                    <a:pt x="30498" y="2882"/>
                  </a:lnTo>
                  <a:cubicBezTo>
                    <a:pt x="31321" y="2882"/>
                    <a:pt x="31955" y="2217"/>
                    <a:pt x="31955" y="1425"/>
                  </a:cubicBezTo>
                  <a:cubicBezTo>
                    <a:pt x="31955" y="634"/>
                    <a:pt x="31321" y="0"/>
                    <a:pt x="30498" y="0"/>
                  </a:cubicBezTo>
                  <a:close/>
                </a:path>
              </a:pathLst>
            </a:custGeom>
            <a:solidFill>
              <a:srgbClr val="22283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nvSpPr>
        <p:spPr>
          <a:xfrm>
            <a:off x="276826" y="268650"/>
            <a:ext cx="6418500" cy="728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2564"/>
              <a:buFont typeface="Calibri"/>
              <a:buNone/>
            </a:pPr>
            <a:r>
              <a:rPr lang="en-US" sz="3550">
                <a:solidFill>
                  <a:schemeClr val="dk1"/>
                </a:solidFill>
                <a:latin typeface="Calibri"/>
                <a:ea typeface="Calibri"/>
                <a:cs typeface="Calibri"/>
                <a:sym typeface="Calibri"/>
              </a:rPr>
              <a:t>Data Overview</a:t>
            </a:r>
            <a:endParaRPr sz="3550">
              <a:solidFill>
                <a:schemeClr val="dk1"/>
              </a:solidFill>
            </a:endParaRPr>
          </a:p>
        </p:txBody>
      </p:sp>
      <p:sp>
        <p:nvSpPr>
          <p:cNvPr id="276" name="Google Shape;276;p16"/>
          <p:cNvSpPr txBox="1"/>
          <p:nvPr/>
        </p:nvSpPr>
        <p:spPr>
          <a:xfrm>
            <a:off x="523375" y="986125"/>
            <a:ext cx="7547700" cy="3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highlight>
                  <a:srgbClr val="FFFFFF"/>
                </a:highlight>
                <a:latin typeface="Fira Sans"/>
                <a:ea typeface="Fira Sans"/>
                <a:cs typeface="Fira Sans"/>
                <a:sym typeface="Fira Sans"/>
              </a:rPr>
              <a:t>The data primarily consists of the following files:</a:t>
            </a:r>
            <a:endParaRPr sz="1700">
              <a:solidFill>
                <a:schemeClr val="dk1"/>
              </a:solidFill>
              <a:highlight>
                <a:srgbClr val="FFFFFF"/>
              </a:highlight>
              <a:latin typeface="Fira Sans"/>
              <a:ea typeface="Fira Sans"/>
              <a:cs typeface="Fira Sans"/>
              <a:sym typeface="Fira Sans"/>
            </a:endParaRPr>
          </a:p>
          <a:p>
            <a:pPr indent="-336550" lvl="0" marL="457200" rtl="0" algn="l">
              <a:lnSpc>
                <a:spcPct val="115000"/>
              </a:lnSpc>
              <a:spcBef>
                <a:spcPts val="1200"/>
              </a:spcBef>
              <a:spcAft>
                <a:spcPts val="0"/>
              </a:spcAft>
              <a:buClr>
                <a:schemeClr val="dk1"/>
              </a:buClr>
              <a:buSzPts val="1700"/>
              <a:buFont typeface="Fira Sans"/>
              <a:buChar char="●"/>
            </a:pPr>
            <a:r>
              <a:rPr lang="en-US" sz="1700">
                <a:solidFill>
                  <a:schemeClr val="dk1"/>
                </a:solidFill>
                <a:highlight>
                  <a:srgbClr val="FFFFFF"/>
                </a:highlight>
                <a:latin typeface="Fira Sans"/>
                <a:ea typeface="Fira Sans"/>
                <a:cs typeface="Fira Sans"/>
                <a:sym typeface="Fira Sans"/>
              </a:rPr>
              <a:t>Account level historical sales data for 8 years for the products Drug_1 and Drug_2.</a:t>
            </a:r>
            <a:endParaRPr sz="1700">
              <a:solidFill>
                <a:schemeClr val="dk1"/>
              </a:solidFill>
              <a:highlight>
                <a:srgbClr val="FFFFFF"/>
              </a:highlight>
              <a:latin typeface="Fira Sans"/>
              <a:ea typeface="Fira Sans"/>
              <a:cs typeface="Fira Sans"/>
              <a:sym typeface="Fira Sans"/>
            </a:endParaRPr>
          </a:p>
          <a:p>
            <a:pPr indent="-336550" lvl="0" marL="457200" rtl="0" algn="l">
              <a:lnSpc>
                <a:spcPct val="115000"/>
              </a:lnSpc>
              <a:spcBef>
                <a:spcPts val="0"/>
              </a:spcBef>
              <a:spcAft>
                <a:spcPts val="0"/>
              </a:spcAft>
              <a:buClr>
                <a:schemeClr val="dk1"/>
              </a:buClr>
              <a:buSzPts val="1700"/>
              <a:buFont typeface="Fira Sans"/>
              <a:buChar char="●"/>
            </a:pPr>
            <a:r>
              <a:rPr lang="en-US" sz="1700">
                <a:solidFill>
                  <a:schemeClr val="dk1"/>
                </a:solidFill>
                <a:highlight>
                  <a:srgbClr val="FFFFFF"/>
                </a:highlight>
                <a:latin typeface="Fira Sans"/>
                <a:ea typeface="Fira Sans"/>
                <a:cs typeface="Fira Sans"/>
                <a:sym typeface="Fira Sans"/>
              </a:rPr>
              <a:t>Sales data for a new product launched in the market (Drug_3).</a:t>
            </a:r>
            <a:endParaRPr sz="1700">
              <a:solidFill>
                <a:schemeClr val="dk1"/>
              </a:solidFill>
              <a:highlight>
                <a:srgbClr val="FFFFFF"/>
              </a:highlight>
              <a:latin typeface="Fira Sans"/>
              <a:ea typeface="Fira Sans"/>
              <a:cs typeface="Fira Sans"/>
              <a:sym typeface="Fira Sans"/>
            </a:endParaRPr>
          </a:p>
          <a:p>
            <a:pPr indent="-336550" lvl="0" marL="457200" rtl="0" algn="l">
              <a:lnSpc>
                <a:spcPct val="115000"/>
              </a:lnSpc>
              <a:spcBef>
                <a:spcPts val="0"/>
              </a:spcBef>
              <a:spcAft>
                <a:spcPts val="0"/>
              </a:spcAft>
              <a:buClr>
                <a:schemeClr val="dk1"/>
              </a:buClr>
              <a:buSzPts val="1700"/>
              <a:buFont typeface="Fira Sans"/>
              <a:buChar char="●"/>
            </a:pPr>
            <a:r>
              <a:rPr lang="en-US" sz="1700">
                <a:solidFill>
                  <a:schemeClr val="dk1"/>
                </a:solidFill>
                <a:highlight>
                  <a:srgbClr val="FFFFFF"/>
                </a:highlight>
                <a:latin typeface="Fira Sans"/>
                <a:ea typeface="Fira Sans"/>
                <a:cs typeface="Fira Sans"/>
                <a:sym typeface="Fira Sans"/>
              </a:rPr>
              <a:t>Potential of each account available based on patient size - classified into high, low and medium.</a:t>
            </a:r>
            <a:endParaRPr sz="1700">
              <a:solidFill>
                <a:schemeClr val="dk1"/>
              </a:solidFill>
              <a:highlight>
                <a:srgbClr val="FFFFFF"/>
              </a:highlight>
              <a:latin typeface="Fira Sans"/>
              <a:ea typeface="Fira Sans"/>
              <a:cs typeface="Fira Sans"/>
              <a:sym typeface="Fira Sans"/>
            </a:endParaRPr>
          </a:p>
          <a:p>
            <a:pPr indent="-336550" lvl="0" marL="457200" rtl="0" algn="l">
              <a:lnSpc>
                <a:spcPct val="115000"/>
              </a:lnSpc>
              <a:spcBef>
                <a:spcPts val="0"/>
              </a:spcBef>
              <a:spcAft>
                <a:spcPts val="0"/>
              </a:spcAft>
              <a:buClr>
                <a:schemeClr val="dk1"/>
              </a:buClr>
              <a:buSzPts val="1700"/>
              <a:buFont typeface="Fira Sans"/>
              <a:buChar char="●"/>
            </a:pPr>
            <a:r>
              <a:rPr lang="en-US" sz="1700">
                <a:solidFill>
                  <a:schemeClr val="dk1"/>
                </a:solidFill>
                <a:highlight>
                  <a:srgbClr val="FFFFFF"/>
                </a:highlight>
                <a:latin typeface="Fira Sans"/>
                <a:ea typeface="Fira Sans"/>
                <a:cs typeface="Fira Sans"/>
                <a:sym typeface="Fira Sans"/>
              </a:rPr>
              <a:t>Promotional Expenses for each product in each account and the split numbers into Salesforce and Digital expenses.</a:t>
            </a:r>
            <a:endParaRPr sz="1700">
              <a:solidFill>
                <a:schemeClr val="dk1"/>
              </a:solidFill>
              <a:latin typeface="Fira Sans"/>
              <a:ea typeface="Fira Sans"/>
              <a:cs typeface="Fira Sans"/>
              <a:sym typeface="Fira Sans"/>
            </a:endParaRPr>
          </a:p>
          <a:p>
            <a:pPr indent="0" lvl="0" marL="0" rtl="0" algn="l">
              <a:spcBef>
                <a:spcPts val="1200"/>
              </a:spcBef>
              <a:spcAft>
                <a:spcPts val="0"/>
              </a:spcAft>
              <a:buNone/>
            </a:pPr>
            <a:r>
              <a:rPr lang="en-US" sz="1700">
                <a:solidFill>
                  <a:schemeClr val="dk1"/>
                </a:solidFill>
                <a:latin typeface="Fira Sans"/>
                <a:ea typeface="Fira Sans"/>
                <a:cs typeface="Fira Sans"/>
                <a:sym typeface="Fira Sans"/>
              </a:rPr>
              <a:t>.</a:t>
            </a:r>
            <a:endParaRPr sz="1700">
              <a:solidFill>
                <a:schemeClr val="dk1"/>
              </a:solidFill>
              <a:latin typeface="Fira Sans"/>
              <a:ea typeface="Fira Sans"/>
              <a:cs typeface="Fira Sans"/>
              <a:sym typeface="Fira Sans"/>
            </a:endParaRPr>
          </a:p>
        </p:txBody>
      </p:sp>
      <p:sp>
        <p:nvSpPr>
          <p:cNvPr id="277" name="Google Shape;277;p16"/>
          <p:cNvSpPr/>
          <p:nvPr/>
        </p:nvSpPr>
        <p:spPr>
          <a:xfrm>
            <a:off x="8498012" y="1296846"/>
            <a:ext cx="1016100" cy="1016100"/>
          </a:xfrm>
          <a:prstGeom prst="ellipse">
            <a:avLst/>
          </a:prstGeom>
          <a:solidFill>
            <a:srgbClr val="4472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FFFFFF"/>
              </a:solidFill>
              <a:latin typeface="Calibri"/>
              <a:ea typeface="Calibri"/>
              <a:cs typeface="Calibri"/>
              <a:sym typeface="Calibri"/>
            </a:endParaRPr>
          </a:p>
        </p:txBody>
      </p:sp>
      <p:sp>
        <p:nvSpPr>
          <p:cNvPr id="278" name="Google Shape;278;p16"/>
          <p:cNvSpPr/>
          <p:nvPr/>
        </p:nvSpPr>
        <p:spPr>
          <a:xfrm>
            <a:off x="8498012" y="2624419"/>
            <a:ext cx="1016100" cy="10161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FFFFFF"/>
              </a:solidFill>
              <a:latin typeface="Calibri"/>
              <a:ea typeface="Calibri"/>
              <a:cs typeface="Calibri"/>
              <a:sym typeface="Calibri"/>
            </a:endParaRPr>
          </a:p>
        </p:txBody>
      </p:sp>
      <p:sp>
        <p:nvSpPr>
          <p:cNvPr id="279" name="Google Shape;279;p16"/>
          <p:cNvSpPr/>
          <p:nvPr/>
        </p:nvSpPr>
        <p:spPr>
          <a:xfrm>
            <a:off x="8498012" y="3951993"/>
            <a:ext cx="1016100" cy="1016100"/>
          </a:xfrm>
          <a:prstGeom prst="ellipse">
            <a:avLst/>
          </a:prstGeom>
          <a:solidFill>
            <a:srgbClr val="5B9B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FFFFFF"/>
              </a:solidFill>
              <a:latin typeface="Calibri"/>
              <a:ea typeface="Calibri"/>
              <a:cs typeface="Calibri"/>
              <a:sym typeface="Calibri"/>
            </a:endParaRPr>
          </a:p>
        </p:txBody>
      </p:sp>
      <p:sp>
        <p:nvSpPr>
          <p:cNvPr id="280" name="Google Shape;280;p16"/>
          <p:cNvSpPr/>
          <p:nvPr/>
        </p:nvSpPr>
        <p:spPr>
          <a:xfrm>
            <a:off x="9683346" y="1960633"/>
            <a:ext cx="1016100" cy="10161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FFFFFF"/>
              </a:solidFill>
              <a:latin typeface="Calibri"/>
              <a:ea typeface="Calibri"/>
              <a:cs typeface="Calibri"/>
              <a:sym typeface="Calibri"/>
            </a:endParaRPr>
          </a:p>
        </p:txBody>
      </p:sp>
      <p:sp>
        <p:nvSpPr>
          <p:cNvPr id="281" name="Google Shape;281;p16"/>
          <p:cNvSpPr/>
          <p:nvPr/>
        </p:nvSpPr>
        <p:spPr>
          <a:xfrm>
            <a:off x="9683346" y="3288206"/>
            <a:ext cx="1016100" cy="10161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FFFFFF"/>
              </a:solidFill>
              <a:latin typeface="Calibri"/>
              <a:ea typeface="Calibri"/>
              <a:cs typeface="Calibri"/>
              <a:sym typeface="Calibri"/>
            </a:endParaRPr>
          </a:p>
        </p:txBody>
      </p:sp>
      <p:sp>
        <p:nvSpPr>
          <p:cNvPr id="282" name="Google Shape;282;p16"/>
          <p:cNvSpPr/>
          <p:nvPr/>
        </p:nvSpPr>
        <p:spPr>
          <a:xfrm>
            <a:off x="10308626" y="2899349"/>
            <a:ext cx="1513800" cy="27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Font typeface="Arial"/>
              <a:buNone/>
            </a:pPr>
            <a:r>
              <a:rPr b="1" lang="en-US" sz="1600">
                <a:solidFill>
                  <a:schemeClr val="dk1"/>
                </a:solidFill>
                <a:latin typeface="Calibri"/>
                <a:ea typeface="Calibri"/>
                <a:cs typeface="Calibri"/>
                <a:sym typeface="Calibri"/>
              </a:rPr>
              <a:t>125 Accounts</a:t>
            </a:r>
            <a:endParaRPr b="1"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b="1" sz="1300">
              <a:latin typeface="Calibri"/>
              <a:ea typeface="Calibri"/>
              <a:cs typeface="Calibri"/>
              <a:sym typeface="Calibri"/>
            </a:endParaRPr>
          </a:p>
        </p:txBody>
      </p:sp>
      <p:sp>
        <p:nvSpPr>
          <p:cNvPr id="283" name="Google Shape;283;p16"/>
          <p:cNvSpPr/>
          <p:nvPr/>
        </p:nvSpPr>
        <p:spPr>
          <a:xfrm>
            <a:off x="5834081" y="2289136"/>
            <a:ext cx="3759300" cy="2724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Font typeface="Arial"/>
              <a:buNone/>
            </a:pPr>
            <a:r>
              <a:rPr b="1" lang="en-US" sz="1600">
                <a:solidFill>
                  <a:schemeClr val="dk1"/>
                </a:solidFill>
                <a:latin typeface="Calibri"/>
                <a:ea typeface="Calibri"/>
                <a:cs typeface="Calibri"/>
                <a:sym typeface="Calibri"/>
              </a:rPr>
              <a:t>5 Countries</a:t>
            </a:r>
            <a:endParaRPr b="1" sz="1600">
              <a:solidFill>
                <a:schemeClr val="dk1"/>
              </a:solidFill>
              <a:latin typeface="Calibri"/>
              <a:ea typeface="Calibri"/>
              <a:cs typeface="Calibri"/>
              <a:sym typeface="Calibri"/>
            </a:endParaRPr>
          </a:p>
          <a:p>
            <a:pPr indent="0" lvl="0" marL="0" marR="0" rtl="0" algn="r">
              <a:lnSpc>
                <a:spcPct val="90000"/>
              </a:lnSpc>
              <a:spcBef>
                <a:spcPts val="0"/>
              </a:spcBef>
              <a:spcAft>
                <a:spcPts val="0"/>
              </a:spcAft>
              <a:buNone/>
            </a:pPr>
            <a:r>
              <a:t/>
            </a:r>
            <a:endParaRPr b="1" sz="1300">
              <a:latin typeface="Calibri"/>
              <a:ea typeface="Calibri"/>
              <a:cs typeface="Calibri"/>
              <a:sym typeface="Calibri"/>
            </a:endParaRPr>
          </a:p>
        </p:txBody>
      </p:sp>
      <p:sp>
        <p:nvSpPr>
          <p:cNvPr id="284" name="Google Shape;284;p16"/>
          <p:cNvSpPr/>
          <p:nvPr/>
        </p:nvSpPr>
        <p:spPr>
          <a:xfrm>
            <a:off x="5858157" y="4978219"/>
            <a:ext cx="3759300" cy="2724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None/>
            </a:pPr>
            <a:r>
              <a:t/>
            </a:r>
            <a:endParaRPr b="1" i="0" sz="1300" u="none" cap="none" strike="noStrike">
              <a:solidFill>
                <a:srgbClr val="000000"/>
              </a:solidFill>
              <a:latin typeface="Calibri"/>
              <a:ea typeface="Calibri"/>
              <a:cs typeface="Calibri"/>
              <a:sym typeface="Calibri"/>
            </a:endParaRPr>
          </a:p>
        </p:txBody>
      </p:sp>
      <p:sp>
        <p:nvSpPr>
          <p:cNvPr id="285" name="Google Shape;285;p16"/>
          <p:cNvSpPr/>
          <p:nvPr/>
        </p:nvSpPr>
        <p:spPr>
          <a:xfrm>
            <a:off x="5538653" y="3579248"/>
            <a:ext cx="3759300" cy="2724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Font typeface="Arial"/>
              <a:buNone/>
            </a:pPr>
            <a:r>
              <a:rPr b="1" lang="en-US" sz="1600">
                <a:solidFill>
                  <a:schemeClr val="dk1"/>
                </a:solidFill>
                <a:latin typeface="Calibri"/>
                <a:ea typeface="Calibri"/>
                <a:cs typeface="Calibri"/>
                <a:sym typeface="Calibri"/>
              </a:rPr>
              <a:t>3 Drugs</a:t>
            </a:r>
            <a:endParaRPr b="1" sz="1600">
              <a:solidFill>
                <a:schemeClr val="dk1"/>
              </a:solidFill>
              <a:latin typeface="Calibri"/>
              <a:ea typeface="Calibri"/>
              <a:cs typeface="Calibri"/>
              <a:sym typeface="Calibri"/>
            </a:endParaRPr>
          </a:p>
          <a:p>
            <a:pPr indent="0" lvl="0" marL="0" marR="0" rtl="0" algn="r">
              <a:lnSpc>
                <a:spcPct val="90000"/>
              </a:lnSpc>
              <a:spcBef>
                <a:spcPts val="0"/>
              </a:spcBef>
              <a:spcAft>
                <a:spcPts val="0"/>
              </a:spcAft>
              <a:buNone/>
            </a:pPr>
            <a:r>
              <a:t/>
            </a:r>
            <a:endParaRPr b="1" sz="1300">
              <a:latin typeface="Calibri"/>
              <a:ea typeface="Calibri"/>
              <a:cs typeface="Calibri"/>
              <a:sym typeface="Calibri"/>
            </a:endParaRPr>
          </a:p>
        </p:txBody>
      </p:sp>
      <p:pic>
        <p:nvPicPr>
          <p:cNvPr id="286" name="Google Shape;286;p16"/>
          <p:cNvPicPr preferRelativeResize="0"/>
          <p:nvPr/>
        </p:nvPicPr>
        <p:blipFill rotWithShape="1">
          <a:blip r:embed="rId3">
            <a:alphaModFix/>
          </a:blip>
          <a:srcRect b="0" l="0" r="0" t="0"/>
          <a:stretch/>
        </p:blipFill>
        <p:spPr>
          <a:xfrm>
            <a:off x="9825402" y="4951963"/>
            <a:ext cx="699412" cy="397479"/>
          </a:xfrm>
          <a:prstGeom prst="rect">
            <a:avLst/>
          </a:prstGeom>
          <a:noFill/>
          <a:ln>
            <a:noFill/>
          </a:ln>
        </p:spPr>
      </p:pic>
      <p:pic>
        <p:nvPicPr>
          <p:cNvPr id="287" name="Google Shape;287;p16"/>
          <p:cNvPicPr preferRelativeResize="0"/>
          <p:nvPr/>
        </p:nvPicPr>
        <p:blipFill rotWithShape="1">
          <a:blip r:embed="rId4">
            <a:alphaModFix/>
          </a:blip>
          <a:srcRect b="0" l="0" r="0" t="0"/>
          <a:stretch/>
        </p:blipFill>
        <p:spPr>
          <a:xfrm>
            <a:off x="9845849" y="3585722"/>
            <a:ext cx="678963" cy="354991"/>
          </a:xfrm>
          <a:prstGeom prst="rect">
            <a:avLst/>
          </a:prstGeom>
          <a:noFill/>
          <a:ln>
            <a:noFill/>
          </a:ln>
        </p:spPr>
      </p:pic>
      <p:cxnSp>
        <p:nvCxnSpPr>
          <p:cNvPr id="288" name="Google Shape;288;p16"/>
          <p:cNvCxnSpPr/>
          <p:nvPr/>
        </p:nvCxnSpPr>
        <p:spPr>
          <a:xfrm>
            <a:off x="9437792" y="2018926"/>
            <a:ext cx="341400" cy="207300"/>
          </a:xfrm>
          <a:prstGeom prst="straightConnector1">
            <a:avLst/>
          </a:prstGeom>
          <a:noFill/>
          <a:ln cap="flat" cmpd="sng" w="19050">
            <a:solidFill>
              <a:srgbClr val="4472C4"/>
            </a:solidFill>
            <a:prstDash val="solid"/>
            <a:miter lim="800000"/>
            <a:headEnd len="sm" w="sm" type="none"/>
            <a:tailEnd len="sm" w="sm" type="none"/>
          </a:ln>
        </p:spPr>
      </p:cxnSp>
      <p:cxnSp>
        <p:nvCxnSpPr>
          <p:cNvPr id="289" name="Google Shape;289;p16"/>
          <p:cNvCxnSpPr/>
          <p:nvPr/>
        </p:nvCxnSpPr>
        <p:spPr>
          <a:xfrm>
            <a:off x="9437792" y="3349403"/>
            <a:ext cx="341400" cy="207300"/>
          </a:xfrm>
          <a:prstGeom prst="straightConnector1">
            <a:avLst/>
          </a:prstGeom>
          <a:noFill/>
          <a:ln cap="flat" cmpd="sng" w="19050">
            <a:solidFill>
              <a:srgbClr val="A5A5A5"/>
            </a:solidFill>
            <a:prstDash val="solid"/>
            <a:miter lim="800000"/>
            <a:headEnd len="sm" w="sm" type="none"/>
            <a:tailEnd len="sm" w="sm" type="none"/>
          </a:ln>
        </p:spPr>
      </p:cxnSp>
      <p:cxnSp>
        <p:nvCxnSpPr>
          <p:cNvPr id="290" name="Google Shape;290;p16"/>
          <p:cNvCxnSpPr/>
          <p:nvPr/>
        </p:nvCxnSpPr>
        <p:spPr>
          <a:xfrm flipH="1">
            <a:off x="9437767" y="2708355"/>
            <a:ext cx="341400" cy="207300"/>
          </a:xfrm>
          <a:prstGeom prst="straightConnector1">
            <a:avLst/>
          </a:prstGeom>
          <a:noFill/>
          <a:ln cap="flat" cmpd="sng" w="19050">
            <a:solidFill>
              <a:srgbClr val="ED7D31"/>
            </a:solidFill>
            <a:prstDash val="solid"/>
            <a:miter lim="800000"/>
            <a:headEnd len="sm" w="sm" type="none"/>
            <a:tailEnd len="sm" w="sm" type="none"/>
          </a:ln>
        </p:spPr>
      </p:cxnSp>
      <p:cxnSp>
        <p:nvCxnSpPr>
          <p:cNvPr id="291" name="Google Shape;291;p16"/>
          <p:cNvCxnSpPr/>
          <p:nvPr/>
        </p:nvCxnSpPr>
        <p:spPr>
          <a:xfrm flipH="1">
            <a:off x="9437767" y="4050927"/>
            <a:ext cx="341400" cy="207300"/>
          </a:xfrm>
          <a:prstGeom prst="straightConnector1">
            <a:avLst/>
          </a:prstGeom>
          <a:noFill/>
          <a:ln cap="flat" cmpd="sng" w="19050">
            <a:solidFill>
              <a:srgbClr val="FFC000"/>
            </a:solidFill>
            <a:prstDash val="solid"/>
            <a:miter lim="800000"/>
            <a:headEnd len="sm" w="sm" type="none"/>
            <a:tailEnd len="sm" w="sm" type="none"/>
          </a:ln>
        </p:spPr>
      </p:cxnSp>
      <p:pic>
        <p:nvPicPr>
          <p:cNvPr id="292" name="Google Shape;292;p16"/>
          <p:cNvPicPr preferRelativeResize="0"/>
          <p:nvPr/>
        </p:nvPicPr>
        <p:blipFill>
          <a:blip r:embed="rId5">
            <a:alphaModFix/>
          </a:blip>
          <a:stretch>
            <a:fillRect/>
          </a:stretch>
        </p:blipFill>
        <p:spPr>
          <a:xfrm>
            <a:off x="8710776" y="1496211"/>
            <a:ext cx="591925" cy="635239"/>
          </a:xfrm>
          <a:prstGeom prst="rect">
            <a:avLst/>
          </a:prstGeom>
          <a:noFill/>
          <a:ln>
            <a:noFill/>
          </a:ln>
        </p:spPr>
      </p:pic>
      <p:pic>
        <p:nvPicPr>
          <p:cNvPr id="293" name="Google Shape;293;p16"/>
          <p:cNvPicPr preferRelativeResize="0"/>
          <p:nvPr/>
        </p:nvPicPr>
        <p:blipFill>
          <a:blip r:embed="rId6">
            <a:alphaModFix/>
          </a:blip>
          <a:stretch>
            <a:fillRect/>
          </a:stretch>
        </p:blipFill>
        <p:spPr>
          <a:xfrm>
            <a:off x="9941021" y="2156378"/>
            <a:ext cx="583807" cy="626531"/>
          </a:xfrm>
          <a:prstGeom prst="rect">
            <a:avLst/>
          </a:prstGeom>
          <a:noFill/>
          <a:ln>
            <a:noFill/>
          </a:ln>
        </p:spPr>
      </p:pic>
      <p:pic>
        <p:nvPicPr>
          <p:cNvPr id="294" name="Google Shape;294;p16"/>
          <p:cNvPicPr preferRelativeResize="0"/>
          <p:nvPr/>
        </p:nvPicPr>
        <p:blipFill>
          <a:blip r:embed="rId7">
            <a:alphaModFix/>
          </a:blip>
          <a:stretch>
            <a:fillRect/>
          </a:stretch>
        </p:blipFill>
        <p:spPr>
          <a:xfrm>
            <a:off x="8714144" y="2802183"/>
            <a:ext cx="583807" cy="626531"/>
          </a:xfrm>
          <a:prstGeom prst="rect">
            <a:avLst/>
          </a:prstGeom>
          <a:noFill/>
          <a:ln>
            <a:noFill/>
          </a:ln>
        </p:spPr>
      </p:pic>
      <p:sp>
        <p:nvSpPr>
          <p:cNvPr id="295" name="Google Shape;295;p16"/>
          <p:cNvSpPr txBox="1"/>
          <p:nvPr/>
        </p:nvSpPr>
        <p:spPr>
          <a:xfrm>
            <a:off x="8732913" y="4243238"/>
            <a:ext cx="3000000" cy="406200"/>
          </a:xfrm>
          <a:prstGeom prst="rect">
            <a:avLst/>
          </a:prstGeom>
          <a:noFill/>
          <a:ln>
            <a:noFill/>
          </a:ln>
        </p:spPr>
        <p:txBody>
          <a:bodyPr anchorCtr="0" anchor="t" bIns="91425" lIns="91425" spcFirstLastPara="1" rIns="91425" wrap="square" tIns="91425">
            <a:spAutoFit/>
          </a:bodyPr>
          <a:lstStyle/>
          <a:p>
            <a:pPr indent="0" lvl="0" marL="0" rtl="0" algn="r">
              <a:lnSpc>
                <a:spcPct val="90000"/>
              </a:lnSpc>
              <a:spcBef>
                <a:spcPts val="0"/>
              </a:spcBef>
              <a:spcAft>
                <a:spcPts val="0"/>
              </a:spcAft>
              <a:buNone/>
            </a:pPr>
            <a:r>
              <a:rPr b="1" lang="en-US" sz="1600">
                <a:solidFill>
                  <a:schemeClr val="dk1"/>
                </a:solidFill>
                <a:latin typeface="Calibri"/>
                <a:ea typeface="Calibri"/>
                <a:cs typeface="Calibri"/>
                <a:sym typeface="Calibri"/>
              </a:rPr>
              <a:t>8 Years Historicals</a:t>
            </a:r>
            <a:endParaRPr/>
          </a:p>
        </p:txBody>
      </p:sp>
      <p:sp>
        <p:nvSpPr>
          <p:cNvPr id="296" name="Google Shape;296;p16"/>
          <p:cNvSpPr txBox="1"/>
          <p:nvPr/>
        </p:nvSpPr>
        <p:spPr>
          <a:xfrm>
            <a:off x="7308625" y="4951975"/>
            <a:ext cx="3000000" cy="406200"/>
          </a:xfrm>
          <a:prstGeom prst="rect">
            <a:avLst/>
          </a:prstGeom>
          <a:noFill/>
          <a:ln>
            <a:noFill/>
          </a:ln>
        </p:spPr>
        <p:txBody>
          <a:bodyPr anchorCtr="0" anchor="t" bIns="91425" lIns="91425" spcFirstLastPara="1" rIns="91425" wrap="square" tIns="91425">
            <a:spAutoFit/>
          </a:bodyPr>
          <a:lstStyle/>
          <a:p>
            <a:pPr indent="0" lvl="0" marL="0" rtl="0" algn="r">
              <a:lnSpc>
                <a:spcPct val="90000"/>
              </a:lnSpc>
              <a:spcBef>
                <a:spcPts val="0"/>
              </a:spcBef>
              <a:spcAft>
                <a:spcPts val="0"/>
              </a:spcAft>
              <a:buNone/>
            </a:pPr>
            <a:r>
              <a:rPr b="1" lang="en-US" sz="1600">
                <a:solidFill>
                  <a:schemeClr val="dk1"/>
                </a:solidFill>
                <a:latin typeface="Calibri"/>
                <a:ea typeface="Calibri"/>
                <a:cs typeface="Calibri"/>
                <a:sym typeface="Calibri"/>
              </a:rPr>
              <a:t>3 Account Potentials</a:t>
            </a:r>
            <a:endParaRPr>
              <a:solidFill>
                <a:schemeClr val="dk1"/>
              </a:solidFill>
            </a:endParaRPr>
          </a:p>
        </p:txBody>
      </p:sp>
      <p:pic>
        <p:nvPicPr>
          <p:cNvPr id="297" name="Google Shape;297;p16"/>
          <p:cNvPicPr preferRelativeResize="0"/>
          <p:nvPr/>
        </p:nvPicPr>
        <p:blipFill rotWithShape="1">
          <a:blip r:embed="rId8">
            <a:alphaModFix/>
          </a:blip>
          <a:srcRect b="0" l="0" r="0" t="0"/>
          <a:stretch/>
        </p:blipFill>
        <p:spPr>
          <a:xfrm>
            <a:off x="8672168" y="4212914"/>
            <a:ext cx="562493" cy="475208"/>
          </a:xfrm>
          <a:prstGeom prst="rect">
            <a:avLst/>
          </a:prstGeom>
          <a:noFill/>
          <a:ln>
            <a:noFill/>
          </a:ln>
        </p:spPr>
      </p:pic>
      <p:pic>
        <p:nvPicPr>
          <p:cNvPr id="298" name="Google Shape;298;p16"/>
          <p:cNvPicPr preferRelativeResize="0"/>
          <p:nvPr/>
        </p:nvPicPr>
        <p:blipFill rotWithShape="1">
          <a:blip r:embed="rId9">
            <a:alphaModFix/>
          </a:blip>
          <a:srcRect b="0" l="0" r="1719" t="0"/>
          <a:stretch/>
        </p:blipFill>
        <p:spPr>
          <a:xfrm>
            <a:off x="458838" y="4688125"/>
            <a:ext cx="7978775" cy="1972450"/>
          </a:xfrm>
          <a:prstGeom prst="rect">
            <a:avLst/>
          </a:prstGeom>
          <a:noFill/>
          <a:ln>
            <a:noFill/>
          </a:ln>
        </p:spPr>
      </p:pic>
      <p:sp>
        <p:nvSpPr>
          <p:cNvPr id="299" name="Google Shape;299;p16"/>
          <p:cNvSpPr/>
          <p:nvPr/>
        </p:nvSpPr>
        <p:spPr>
          <a:xfrm>
            <a:off x="2936875" y="4281050"/>
            <a:ext cx="1798800" cy="330600"/>
          </a:xfrm>
          <a:prstGeom prst="rect">
            <a:avLst/>
          </a:prstGeom>
          <a:solidFill>
            <a:schemeClr val="dk1"/>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300" name="Google Shape;300;p16"/>
          <p:cNvSpPr txBox="1"/>
          <p:nvPr/>
        </p:nvSpPr>
        <p:spPr>
          <a:xfrm>
            <a:off x="3220163" y="4246250"/>
            <a:ext cx="24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Fira Sans"/>
                <a:ea typeface="Fira Sans"/>
                <a:cs typeface="Fira Sans"/>
                <a:sym typeface="Fira Sans"/>
              </a:rPr>
              <a:t>Data Fields</a:t>
            </a:r>
            <a:endParaRPr>
              <a:solidFill>
                <a:schemeClr val="lt1"/>
              </a:solidFill>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sp>
        <p:nvSpPr>
          <p:cNvPr id="305" name="Google Shape;305;p17"/>
          <p:cNvSpPr txBox="1"/>
          <p:nvPr>
            <p:ph type="ctrTitle"/>
          </p:nvPr>
        </p:nvSpPr>
        <p:spPr>
          <a:xfrm>
            <a:off x="1173297" y="1137252"/>
            <a:ext cx="9845400" cy="3204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br>
              <a:rPr lang="en-US" sz="5300"/>
            </a:br>
            <a:r>
              <a:rPr lang="en-US" sz="5300">
                <a:solidFill>
                  <a:srgbClr val="FFD966"/>
                </a:solidFill>
                <a:latin typeface="Fira Sans Medium"/>
                <a:ea typeface="Fira Sans Medium"/>
                <a:cs typeface="Fira Sans Medium"/>
                <a:sym typeface="Fira Sans Medium"/>
              </a:rPr>
              <a:t>Exploratory Data Analysis  </a:t>
            </a:r>
            <a:br>
              <a:rPr lang="en-US" sz="5300">
                <a:solidFill>
                  <a:schemeClr val="accent2"/>
                </a:solidFill>
                <a:latin typeface="Fira Sans Medium"/>
                <a:ea typeface="Fira Sans Medium"/>
                <a:cs typeface="Fira Sans Medium"/>
                <a:sym typeface="Fira Sans Medium"/>
              </a:rPr>
            </a:br>
            <a:endParaRPr sz="5300">
              <a:solidFill>
                <a:schemeClr val="lt1"/>
              </a:solidFill>
              <a:latin typeface="Fira Sans Medium"/>
              <a:ea typeface="Fira Sans Medium"/>
              <a:cs typeface="Fira Sans Medium"/>
              <a:sym typeface="Fira Sans Medium"/>
            </a:endParaRPr>
          </a:p>
        </p:txBody>
      </p:sp>
      <p:sp>
        <p:nvSpPr>
          <p:cNvPr id="306" name="Google Shape;306;p17"/>
          <p:cNvSpPr/>
          <p:nvPr/>
        </p:nvSpPr>
        <p:spPr>
          <a:xfrm>
            <a:off x="477979" y="625683"/>
            <a:ext cx="704100" cy="146400"/>
          </a:xfrm>
          <a:prstGeom prst="rect">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478349" y="75205"/>
            <a:ext cx="11235300" cy="728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960"/>
              <a:buFont typeface="Calibri"/>
              <a:buNone/>
            </a:pPr>
            <a:r>
              <a:rPr lang="en-US" sz="3759"/>
              <a:t>Data Visualization: Overall Sales Distribution</a:t>
            </a:r>
            <a:endParaRPr sz="3759"/>
          </a:p>
        </p:txBody>
      </p:sp>
      <p:sp>
        <p:nvSpPr>
          <p:cNvPr id="312" name="Google Shape;312;p18"/>
          <p:cNvSpPr/>
          <p:nvPr/>
        </p:nvSpPr>
        <p:spPr>
          <a:xfrm>
            <a:off x="4191801" y="1221550"/>
            <a:ext cx="3253500" cy="461700"/>
          </a:xfrm>
          <a:prstGeom prst="roundRect">
            <a:avLst>
              <a:gd fmla="val 15331" name="adj"/>
            </a:avLst>
          </a:prstGeom>
          <a:solidFill>
            <a:srgbClr val="323F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Fira Sans Medium"/>
              <a:buNone/>
            </a:pPr>
            <a:r>
              <a:rPr b="1" lang="en-US" sz="1200">
                <a:solidFill>
                  <a:srgbClr val="FFFFFF"/>
                </a:solidFill>
                <a:latin typeface="Fira Sans Medium"/>
                <a:ea typeface="Fira Sans Medium"/>
                <a:cs typeface="Fira Sans Medium"/>
                <a:sym typeface="Fira Sans Medium"/>
              </a:rPr>
              <a:t>Empirical Cumulative Distribution Graph</a:t>
            </a:r>
            <a:endParaRPr/>
          </a:p>
        </p:txBody>
      </p:sp>
      <p:sp>
        <p:nvSpPr>
          <p:cNvPr id="313" name="Google Shape;313;p18"/>
          <p:cNvSpPr txBox="1"/>
          <p:nvPr/>
        </p:nvSpPr>
        <p:spPr>
          <a:xfrm>
            <a:off x="1944126" y="5456350"/>
            <a:ext cx="80577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Calibri"/>
              <a:buNone/>
            </a:pPr>
            <a:r>
              <a:rPr lang="en-US" sz="1800">
                <a:solidFill>
                  <a:srgbClr val="010101"/>
                </a:solidFill>
                <a:latin typeface="Fira Sans"/>
                <a:ea typeface="Fira Sans"/>
                <a:cs typeface="Fira Sans"/>
                <a:sym typeface="Fira Sans"/>
              </a:rPr>
              <a:t>Although the highest monthly sales exceeded the massive figure of 10,000 million dollars, it is interesting to note that more than </a:t>
            </a:r>
            <a:r>
              <a:rPr b="1" lang="en-US" sz="1800">
                <a:solidFill>
                  <a:srgbClr val="010101"/>
                </a:solidFill>
                <a:latin typeface="Fira Sans"/>
                <a:ea typeface="Fira Sans"/>
                <a:cs typeface="Fira Sans"/>
                <a:sym typeface="Fira Sans"/>
              </a:rPr>
              <a:t>90% </a:t>
            </a:r>
            <a:r>
              <a:rPr lang="en-US" sz="1800">
                <a:solidFill>
                  <a:srgbClr val="010101"/>
                </a:solidFill>
                <a:latin typeface="Fira Sans"/>
                <a:ea typeface="Fira Sans"/>
                <a:cs typeface="Fira Sans"/>
                <a:sym typeface="Fira Sans"/>
              </a:rPr>
              <a:t>of the data had monthly sales less than ~ 1000 million dollars.</a:t>
            </a:r>
            <a:endParaRPr sz="1700" u="none" cap="none" strike="noStrike">
              <a:solidFill>
                <a:srgbClr val="010101"/>
              </a:solidFill>
              <a:latin typeface="Fira Sans Medium"/>
              <a:ea typeface="Fira Sans Medium"/>
              <a:cs typeface="Fira Sans Medium"/>
              <a:sym typeface="Fira Sans Medium"/>
            </a:endParaRPr>
          </a:p>
        </p:txBody>
      </p:sp>
      <p:pic>
        <p:nvPicPr>
          <p:cNvPr id="314" name="Google Shape;314;p18"/>
          <p:cNvPicPr preferRelativeResize="0"/>
          <p:nvPr/>
        </p:nvPicPr>
        <p:blipFill>
          <a:blip r:embed="rId3">
            <a:alphaModFix/>
          </a:blip>
          <a:stretch>
            <a:fillRect/>
          </a:stretch>
        </p:blipFill>
        <p:spPr>
          <a:xfrm>
            <a:off x="3393545" y="1767868"/>
            <a:ext cx="4606905" cy="3521049"/>
          </a:xfrm>
          <a:prstGeom prst="rect">
            <a:avLst/>
          </a:prstGeom>
          <a:noFill/>
          <a:ln>
            <a:noFill/>
          </a:ln>
        </p:spPr>
      </p:pic>
      <p:sp>
        <p:nvSpPr>
          <p:cNvPr id="315" name="Google Shape;315;p18"/>
          <p:cNvSpPr/>
          <p:nvPr/>
        </p:nvSpPr>
        <p:spPr>
          <a:xfrm>
            <a:off x="3827509" y="1860235"/>
            <a:ext cx="1628700" cy="1847400"/>
          </a:xfrm>
          <a:prstGeom prst="rect">
            <a:avLst/>
          </a:prstGeom>
          <a:noFill/>
          <a:ln cap="flat" cmpd="sng" w="19050">
            <a:solidFill>
              <a:schemeClr val="dk1"/>
            </a:solidFill>
            <a:prstDash val="solid"/>
            <a:miter lim="800000"/>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b="0" i="0" lang="en-US" sz="2000">
                <a:solidFill>
                  <a:srgbClr val="000000"/>
                </a:solidFill>
                <a:latin typeface="Times New Roman"/>
                <a:ea typeface="Times New Roman"/>
                <a:cs typeface="Times New Roman"/>
                <a:sym typeface="Times New Roman"/>
              </a:rPr>
              <a:t> </a:t>
            </a:r>
            <a:endParaRPr sz="2000">
              <a:solidFill>
                <a:schemeClr val="lt1"/>
              </a:solidFill>
              <a:latin typeface="Calibri"/>
              <a:ea typeface="Calibri"/>
              <a:cs typeface="Calibri"/>
              <a:sym typeface="Calibri"/>
            </a:endParaRPr>
          </a:p>
        </p:txBody>
      </p:sp>
      <p:sp>
        <p:nvSpPr>
          <p:cNvPr id="316" name="Google Shape;316;p18"/>
          <p:cNvSpPr txBox="1"/>
          <p:nvPr/>
        </p:nvSpPr>
        <p:spPr>
          <a:xfrm>
            <a:off x="1548224" y="1498425"/>
            <a:ext cx="2055000" cy="4308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100">
                <a:solidFill>
                  <a:schemeClr val="dk1"/>
                </a:solidFill>
                <a:latin typeface="Fira Sans Medium"/>
                <a:ea typeface="Fira Sans Medium"/>
                <a:cs typeface="Fira Sans Medium"/>
                <a:sym typeface="Fira Sans Medium"/>
              </a:rPr>
              <a:t>Majority </a:t>
            </a:r>
            <a:r>
              <a:rPr lang="en-US" sz="1100">
                <a:solidFill>
                  <a:schemeClr val="dk1"/>
                </a:solidFill>
                <a:latin typeface="Fira Sans Medium"/>
                <a:ea typeface="Fira Sans Medium"/>
                <a:cs typeface="Fira Sans Medium"/>
                <a:sym typeface="Fira Sans Medium"/>
              </a:rPr>
              <a:t>cumulative</a:t>
            </a:r>
            <a:r>
              <a:rPr lang="en-US" sz="1100">
                <a:solidFill>
                  <a:schemeClr val="dk1"/>
                </a:solidFill>
                <a:latin typeface="Fira Sans Medium"/>
                <a:ea typeface="Fira Sans Medium"/>
                <a:cs typeface="Fira Sans Medium"/>
                <a:sym typeface="Fira Sans Medium"/>
              </a:rPr>
              <a:t> distribution captured initially </a:t>
            </a:r>
            <a:endParaRPr sz="1100">
              <a:solidFill>
                <a:schemeClr val="dk1"/>
              </a:solidFill>
              <a:latin typeface="Fira Sans Medium"/>
              <a:ea typeface="Fira Sans Medium"/>
              <a:cs typeface="Fira Sans Medium"/>
              <a:sym typeface="Fira Sans Medium"/>
            </a:endParaRPr>
          </a:p>
        </p:txBody>
      </p:sp>
      <p:cxnSp>
        <p:nvCxnSpPr>
          <p:cNvPr id="317" name="Google Shape;317;p18"/>
          <p:cNvCxnSpPr/>
          <p:nvPr/>
        </p:nvCxnSpPr>
        <p:spPr>
          <a:xfrm>
            <a:off x="2825304" y="2098725"/>
            <a:ext cx="777900" cy="57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388093" y="94995"/>
            <a:ext cx="11235300" cy="728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Analyzing Sales: Different Perspectives</a:t>
            </a:r>
            <a:endParaRPr/>
          </a:p>
        </p:txBody>
      </p:sp>
      <p:sp>
        <p:nvSpPr>
          <p:cNvPr id="324" name="Google Shape;324;p19"/>
          <p:cNvSpPr txBox="1"/>
          <p:nvPr/>
        </p:nvSpPr>
        <p:spPr>
          <a:xfrm flipH="1">
            <a:off x="2330171" y="619264"/>
            <a:ext cx="7573200" cy="3231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Quattrocento Sans"/>
              <a:ea typeface="Quattrocento Sans"/>
              <a:cs typeface="Quattrocento Sans"/>
              <a:sym typeface="Quattrocento Sans"/>
            </a:endParaRPr>
          </a:p>
        </p:txBody>
      </p:sp>
      <p:cxnSp>
        <p:nvCxnSpPr>
          <p:cNvPr id="325" name="Google Shape;325;p19"/>
          <p:cNvCxnSpPr/>
          <p:nvPr/>
        </p:nvCxnSpPr>
        <p:spPr>
          <a:xfrm>
            <a:off x="6266045" y="1275616"/>
            <a:ext cx="26400" cy="2738400"/>
          </a:xfrm>
          <a:prstGeom prst="straightConnector1">
            <a:avLst/>
          </a:prstGeom>
          <a:noFill/>
          <a:ln cap="flat" cmpd="sng" w="12700">
            <a:solidFill>
              <a:schemeClr val="dk1"/>
            </a:solidFill>
            <a:prstDash val="dash"/>
            <a:round/>
            <a:headEnd len="sm" w="sm" type="none"/>
            <a:tailEnd len="sm" w="sm" type="none"/>
          </a:ln>
        </p:spPr>
      </p:cxnSp>
      <p:cxnSp>
        <p:nvCxnSpPr>
          <p:cNvPr id="326" name="Google Shape;326;p19"/>
          <p:cNvCxnSpPr/>
          <p:nvPr/>
        </p:nvCxnSpPr>
        <p:spPr>
          <a:xfrm>
            <a:off x="388104" y="4011363"/>
            <a:ext cx="11359500" cy="0"/>
          </a:xfrm>
          <a:prstGeom prst="straightConnector1">
            <a:avLst/>
          </a:prstGeom>
          <a:noFill/>
          <a:ln cap="flat" cmpd="sng" w="12700">
            <a:solidFill>
              <a:schemeClr val="dk1"/>
            </a:solidFill>
            <a:prstDash val="dash"/>
            <a:round/>
            <a:headEnd len="sm" w="sm" type="none"/>
            <a:tailEnd len="sm" w="sm" type="none"/>
          </a:ln>
        </p:spPr>
      </p:cxnSp>
      <p:sp>
        <p:nvSpPr>
          <p:cNvPr id="327" name="Google Shape;327;p19"/>
          <p:cNvSpPr txBox="1"/>
          <p:nvPr/>
        </p:nvSpPr>
        <p:spPr>
          <a:xfrm>
            <a:off x="4439651" y="1674584"/>
            <a:ext cx="1521300" cy="1785600"/>
          </a:xfrm>
          <a:prstGeom prst="rect">
            <a:avLst/>
          </a:prstGeom>
          <a:noFill/>
          <a:ln cap="flat" cmpd="sng" w="9525">
            <a:solidFill>
              <a:srgbClr val="7F7F7F"/>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spcBef>
                <a:spcPts val="0"/>
              </a:spcBef>
              <a:spcAft>
                <a:spcPts val="0"/>
              </a:spcAft>
              <a:buNone/>
            </a:pPr>
            <a:r>
              <a:rPr lang="en-US" sz="1100">
                <a:solidFill>
                  <a:schemeClr val="dk1"/>
                </a:solidFill>
                <a:latin typeface="Fira Sans"/>
                <a:ea typeface="Fira Sans"/>
                <a:cs typeface="Fira Sans"/>
                <a:sym typeface="Fira Sans"/>
              </a:rPr>
              <a:t>Countries 2,3 and 4 have had a somewhat </a:t>
            </a:r>
            <a:r>
              <a:rPr b="1" lang="en-US" sz="1100">
                <a:solidFill>
                  <a:schemeClr val="dk1"/>
                </a:solidFill>
                <a:latin typeface="Fira Sans"/>
                <a:ea typeface="Fira Sans"/>
                <a:cs typeface="Fira Sans"/>
                <a:sym typeface="Fira Sans"/>
              </a:rPr>
              <a:t>steady increase</a:t>
            </a:r>
            <a:r>
              <a:rPr lang="en-US" sz="1100">
                <a:solidFill>
                  <a:schemeClr val="dk1"/>
                </a:solidFill>
                <a:latin typeface="Fira Sans"/>
                <a:ea typeface="Fira Sans"/>
                <a:cs typeface="Fira Sans"/>
                <a:sym typeface="Fira Sans"/>
              </a:rPr>
              <a:t> in the drug sales.</a:t>
            </a:r>
            <a:endParaRPr sz="1100">
              <a:solidFill>
                <a:schemeClr val="dk1"/>
              </a:solidFill>
              <a:latin typeface="Fira Sans"/>
              <a:ea typeface="Fira Sans"/>
              <a:cs typeface="Fira Sans"/>
              <a:sym typeface="Fira Sans"/>
            </a:endParaRPr>
          </a:p>
          <a:p>
            <a:pPr indent="0" lvl="0" marL="0" marR="0" rtl="0" algn="l">
              <a:spcBef>
                <a:spcPts val="0"/>
              </a:spcBef>
              <a:spcAft>
                <a:spcPts val="0"/>
              </a:spcAft>
              <a:buNone/>
            </a:pPr>
            <a:r>
              <a:t/>
            </a:r>
            <a:endParaRPr sz="1100">
              <a:solidFill>
                <a:schemeClr val="dk1"/>
              </a:solidFill>
              <a:latin typeface="Fira Sans"/>
              <a:ea typeface="Fira Sans"/>
              <a:cs typeface="Fira Sans"/>
              <a:sym typeface="Fira Sans"/>
            </a:endParaRPr>
          </a:p>
          <a:p>
            <a:pPr indent="0" lvl="0" marL="0" marR="0" rtl="0" algn="l">
              <a:spcBef>
                <a:spcPts val="0"/>
              </a:spcBef>
              <a:spcAft>
                <a:spcPts val="0"/>
              </a:spcAft>
              <a:buNone/>
            </a:pPr>
            <a:r>
              <a:rPr lang="en-US" sz="1100">
                <a:solidFill>
                  <a:schemeClr val="dk1"/>
                </a:solidFill>
                <a:latin typeface="Fira Sans"/>
                <a:ea typeface="Fira Sans"/>
                <a:cs typeface="Fira Sans"/>
                <a:sym typeface="Fira Sans"/>
              </a:rPr>
              <a:t>Country 1 and 5 have experienced a decrease in its sales in the latter half of the decade.</a:t>
            </a:r>
            <a:endParaRPr sz="1100">
              <a:solidFill>
                <a:schemeClr val="dk1"/>
              </a:solidFill>
              <a:latin typeface="Fira Sans"/>
              <a:ea typeface="Fira Sans"/>
              <a:cs typeface="Fira Sans"/>
              <a:sym typeface="Fira Sans"/>
            </a:endParaRPr>
          </a:p>
        </p:txBody>
      </p:sp>
      <p:pic>
        <p:nvPicPr>
          <p:cNvPr id="328" name="Google Shape;328;p19"/>
          <p:cNvPicPr preferRelativeResize="0"/>
          <p:nvPr/>
        </p:nvPicPr>
        <p:blipFill>
          <a:blip r:embed="rId3">
            <a:alphaModFix/>
          </a:blip>
          <a:stretch>
            <a:fillRect/>
          </a:stretch>
        </p:blipFill>
        <p:spPr>
          <a:xfrm>
            <a:off x="388100" y="976263"/>
            <a:ext cx="3986387" cy="2881950"/>
          </a:xfrm>
          <a:prstGeom prst="rect">
            <a:avLst/>
          </a:prstGeom>
          <a:noFill/>
          <a:ln>
            <a:noFill/>
          </a:ln>
        </p:spPr>
      </p:pic>
      <p:pic>
        <p:nvPicPr>
          <p:cNvPr id="329" name="Google Shape;329;p19"/>
          <p:cNvPicPr preferRelativeResize="0"/>
          <p:nvPr/>
        </p:nvPicPr>
        <p:blipFill>
          <a:blip r:embed="rId4">
            <a:alphaModFix/>
          </a:blip>
          <a:stretch>
            <a:fillRect/>
          </a:stretch>
        </p:blipFill>
        <p:spPr>
          <a:xfrm>
            <a:off x="6537388" y="1077913"/>
            <a:ext cx="3705199" cy="2678648"/>
          </a:xfrm>
          <a:prstGeom prst="rect">
            <a:avLst/>
          </a:prstGeom>
          <a:noFill/>
          <a:ln>
            <a:noFill/>
          </a:ln>
        </p:spPr>
      </p:pic>
      <p:sp>
        <p:nvSpPr>
          <p:cNvPr id="330" name="Google Shape;330;p19"/>
          <p:cNvSpPr txBox="1"/>
          <p:nvPr/>
        </p:nvSpPr>
        <p:spPr>
          <a:xfrm>
            <a:off x="10318375" y="1674575"/>
            <a:ext cx="1368900" cy="1616100"/>
          </a:xfrm>
          <a:prstGeom prst="rect">
            <a:avLst/>
          </a:prstGeom>
          <a:noFill/>
          <a:ln cap="flat" cmpd="sng" w="9525">
            <a:solidFill>
              <a:srgbClr val="7F7F7F"/>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spcBef>
                <a:spcPts val="0"/>
              </a:spcBef>
              <a:spcAft>
                <a:spcPts val="0"/>
              </a:spcAft>
              <a:buNone/>
            </a:pPr>
            <a:r>
              <a:rPr lang="en-US" sz="1100">
                <a:solidFill>
                  <a:schemeClr val="dk1"/>
                </a:solidFill>
                <a:latin typeface="Fira Sans"/>
                <a:ea typeface="Fira Sans"/>
                <a:cs typeface="Fira Sans"/>
                <a:sym typeface="Fira Sans"/>
              </a:rPr>
              <a:t>Majority of the sales have been recorded for Drug-2 followed by Drug-1.</a:t>
            </a:r>
            <a:endParaRPr sz="1100">
              <a:solidFill>
                <a:schemeClr val="dk1"/>
              </a:solidFill>
              <a:latin typeface="Fira Sans"/>
              <a:ea typeface="Fira Sans"/>
              <a:cs typeface="Fira Sans"/>
              <a:sym typeface="Fira Sans"/>
            </a:endParaRPr>
          </a:p>
          <a:p>
            <a:pPr indent="0" lvl="0" marL="0" marR="0" rtl="0" algn="l">
              <a:spcBef>
                <a:spcPts val="0"/>
              </a:spcBef>
              <a:spcAft>
                <a:spcPts val="0"/>
              </a:spcAft>
              <a:buNone/>
            </a:pPr>
            <a:r>
              <a:t/>
            </a:r>
            <a:endParaRPr sz="1100">
              <a:solidFill>
                <a:schemeClr val="dk1"/>
              </a:solidFill>
              <a:latin typeface="Fira Sans"/>
              <a:ea typeface="Fira Sans"/>
              <a:cs typeface="Fira Sans"/>
              <a:sym typeface="Fira Sans"/>
            </a:endParaRPr>
          </a:p>
          <a:p>
            <a:pPr indent="0" lvl="0" marL="0" marR="0" rtl="0" algn="l">
              <a:spcBef>
                <a:spcPts val="0"/>
              </a:spcBef>
              <a:spcAft>
                <a:spcPts val="0"/>
              </a:spcAft>
              <a:buNone/>
            </a:pPr>
            <a:r>
              <a:rPr lang="en-US" sz="1100">
                <a:solidFill>
                  <a:schemeClr val="dk1"/>
                </a:solidFill>
                <a:latin typeface="Fira Sans"/>
                <a:ea typeface="Fira Sans"/>
                <a:cs typeface="Fira Sans"/>
                <a:sym typeface="Fira Sans"/>
              </a:rPr>
              <a:t>Drug-3 has recorded relatively lower levels of sales. </a:t>
            </a:r>
            <a:endParaRPr sz="1100">
              <a:solidFill>
                <a:schemeClr val="dk1"/>
              </a:solidFill>
              <a:latin typeface="Fira Sans"/>
              <a:ea typeface="Fira Sans"/>
              <a:cs typeface="Fira Sans"/>
              <a:sym typeface="Fira Sans"/>
            </a:endParaRPr>
          </a:p>
          <a:p>
            <a:pPr indent="0" lvl="0" marL="0" marR="0" rtl="0" algn="l">
              <a:spcBef>
                <a:spcPts val="0"/>
              </a:spcBef>
              <a:spcAft>
                <a:spcPts val="0"/>
              </a:spcAft>
              <a:buNone/>
            </a:pPr>
            <a:r>
              <a:t/>
            </a:r>
            <a:endParaRPr sz="1100">
              <a:solidFill>
                <a:schemeClr val="dk1"/>
              </a:solidFill>
              <a:latin typeface="Fira Sans"/>
              <a:ea typeface="Fira Sans"/>
              <a:cs typeface="Fira Sans"/>
              <a:sym typeface="Fira Sans"/>
            </a:endParaRPr>
          </a:p>
        </p:txBody>
      </p:sp>
      <p:pic>
        <p:nvPicPr>
          <p:cNvPr id="331" name="Google Shape;331;p19"/>
          <p:cNvPicPr preferRelativeResize="0"/>
          <p:nvPr/>
        </p:nvPicPr>
        <p:blipFill>
          <a:blip r:embed="rId5">
            <a:alphaModFix/>
          </a:blip>
          <a:stretch>
            <a:fillRect/>
          </a:stretch>
        </p:blipFill>
        <p:spPr>
          <a:xfrm>
            <a:off x="3239239" y="4176650"/>
            <a:ext cx="3534599" cy="2555350"/>
          </a:xfrm>
          <a:prstGeom prst="rect">
            <a:avLst/>
          </a:prstGeom>
          <a:noFill/>
          <a:ln>
            <a:noFill/>
          </a:ln>
        </p:spPr>
      </p:pic>
      <p:sp>
        <p:nvSpPr>
          <p:cNvPr id="332" name="Google Shape;332;p19"/>
          <p:cNvSpPr txBox="1"/>
          <p:nvPr/>
        </p:nvSpPr>
        <p:spPr>
          <a:xfrm>
            <a:off x="6938763" y="4561525"/>
            <a:ext cx="2380500" cy="1785600"/>
          </a:xfrm>
          <a:prstGeom prst="rect">
            <a:avLst/>
          </a:prstGeom>
          <a:noFill/>
          <a:ln cap="flat" cmpd="sng" w="9525">
            <a:solidFill>
              <a:srgbClr val="7F7F7F"/>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spcBef>
                <a:spcPts val="0"/>
              </a:spcBef>
              <a:spcAft>
                <a:spcPts val="0"/>
              </a:spcAft>
              <a:buClr>
                <a:schemeClr val="dk1"/>
              </a:buClr>
              <a:buSzPts val="1100"/>
              <a:buFont typeface="Arial"/>
              <a:buNone/>
            </a:pPr>
            <a:r>
              <a:rPr lang="en-US" sz="1100">
                <a:solidFill>
                  <a:schemeClr val="dk1"/>
                </a:solidFill>
                <a:latin typeface="Fira Sans"/>
                <a:ea typeface="Fira Sans"/>
                <a:cs typeface="Fira Sans"/>
                <a:sym typeface="Fira Sans"/>
              </a:rPr>
              <a:t>Intuitively, High potential accounts have recorded the</a:t>
            </a:r>
            <a:r>
              <a:rPr b="1" lang="en-US" sz="1100">
                <a:solidFill>
                  <a:schemeClr val="dk1"/>
                </a:solidFill>
                <a:latin typeface="Fira Sans"/>
                <a:ea typeface="Fira Sans"/>
                <a:cs typeface="Fira Sans"/>
                <a:sym typeface="Fira Sans"/>
              </a:rPr>
              <a:t> maximum sales </a:t>
            </a:r>
            <a:r>
              <a:rPr lang="en-US" sz="1100">
                <a:solidFill>
                  <a:schemeClr val="dk1"/>
                </a:solidFill>
                <a:latin typeface="Fira Sans"/>
                <a:ea typeface="Fira Sans"/>
                <a:cs typeface="Fira Sans"/>
                <a:sym typeface="Fira Sans"/>
              </a:rPr>
              <a:t>with a steady increase upto the year 2017. It has recorded a significant dip of around </a:t>
            </a:r>
            <a:r>
              <a:rPr b="1" lang="en-US" sz="1100">
                <a:solidFill>
                  <a:schemeClr val="dk1"/>
                </a:solidFill>
                <a:latin typeface="Fira Sans"/>
                <a:ea typeface="Fira Sans"/>
                <a:cs typeface="Fira Sans"/>
                <a:sym typeface="Fira Sans"/>
              </a:rPr>
              <a:t>16%</a:t>
            </a:r>
            <a:r>
              <a:rPr lang="en-US" sz="1100">
                <a:solidFill>
                  <a:schemeClr val="dk1"/>
                </a:solidFill>
                <a:latin typeface="Fira Sans"/>
                <a:ea typeface="Fira Sans"/>
                <a:cs typeface="Fira Sans"/>
                <a:sym typeface="Fira Sans"/>
              </a:rPr>
              <a:t> in its total sales in the year 2018.</a:t>
            </a:r>
            <a:endParaRPr sz="1100">
              <a:solidFill>
                <a:schemeClr val="dk1"/>
              </a:solidFill>
              <a:latin typeface="Fira Sans"/>
              <a:ea typeface="Fira Sans"/>
              <a:cs typeface="Fira Sans"/>
              <a:sym typeface="Fira Sans"/>
            </a:endParaRPr>
          </a:p>
          <a:p>
            <a:pPr indent="0" lvl="0" marL="0" marR="0" rtl="0" algn="l">
              <a:spcBef>
                <a:spcPts val="0"/>
              </a:spcBef>
              <a:spcAft>
                <a:spcPts val="0"/>
              </a:spcAft>
              <a:buClr>
                <a:schemeClr val="dk1"/>
              </a:buClr>
              <a:buSzPts val="1100"/>
              <a:buFont typeface="Arial"/>
              <a:buNone/>
            </a:pPr>
            <a:r>
              <a:t/>
            </a:r>
            <a:endParaRPr sz="1100">
              <a:solidFill>
                <a:schemeClr val="dk1"/>
              </a:solidFill>
              <a:latin typeface="Fira Sans"/>
              <a:ea typeface="Fira Sans"/>
              <a:cs typeface="Fira Sans"/>
              <a:sym typeface="Fira Sans"/>
            </a:endParaRPr>
          </a:p>
          <a:p>
            <a:pPr indent="0" lvl="0" marL="0" marR="0" rtl="0" algn="l">
              <a:spcBef>
                <a:spcPts val="0"/>
              </a:spcBef>
              <a:spcAft>
                <a:spcPts val="0"/>
              </a:spcAft>
              <a:buSzPts val="1100"/>
              <a:buNone/>
            </a:pPr>
            <a:r>
              <a:rPr lang="en-US" sz="1100">
                <a:solidFill>
                  <a:schemeClr val="dk1"/>
                </a:solidFill>
                <a:latin typeface="Fira Sans"/>
                <a:ea typeface="Fira Sans"/>
                <a:cs typeface="Fira Sans"/>
                <a:sym typeface="Fira Sans"/>
              </a:rPr>
              <a:t>Medium and Low potential accounts have had a </a:t>
            </a:r>
            <a:r>
              <a:rPr lang="en-US" sz="1100">
                <a:solidFill>
                  <a:schemeClr val="dk1"/>
                </a:solidFill>
                <a:latin typeface="Fira Sans"/>
                <a:ea typeface="Fira Sans"/>
                <a:cs typeface="Fira Sans"/>
                <a:sym typeface="Fira Sans"/>
              </a:rPr>
              <a:t>relatively</a:t>
            </a:r>
            <a:r>
              <a:rPr lang="en-US" sz="1100">
                <a:solidFill>
                  <a:schemeClr val="dk1"/>
                </a:solidFill>
                <a:latin typeface="Fira Sans"/>
                <a:ea typeface="Fira Sans"/>
                <a:cs typeface="Fira Sans"/>
                <a:sym typeface="Fira Sans"/>
              </a:rPr>
              <a:t> steady sale </a:t>
            </a:r>
            <a:r>
              <a:rPr lang="en-US" sz="1100">
                <a:solidFill>
                  <a:schemeClr val="dk1"/>
                </a:solidFill>
                <a:latin typeface="Fira Sans"/>
                <a:ea typeface="Fira Sans"/>
                <a:cs typeface="Fira Sans"/>
                <a:sym typeface="Fira Sans"/>
              </a:rPr>
              <a:t>progress</a:t>
            </a:r>
            <a:r>
              <a:rPr lang="en-US" sz="1100">
                <a:solidFill>
                  <a:schemeClr val="dk1"/>
                </a:solidFill>
                <a:latin typeface="Fira Sans"/>
                <a:ea typeface="Fira Sans"/>
                <a:cs typeface="Fira Sans"/>
                <a:sym typeface="Fira Sans"/>
              </a:rPr>
              <a:t>.</a:t>
            </a:r>
            <a:endParaRPr sz="1100">
              <a:solidFill>
                <a:schemeClr val="dk1"/>
              </a:solidFill>
              <a:latin typeface="Fira Sans"/>
              <a:ea typeface="Fira Sans"/>
              <a:cs typeface="Fira Sans"/>
              <a:sym typeface="Fira Sans"/>
            </a:endParaRPr>
          </a:p>
        </p:txBody>
      </p:sp>
      <p:sp>
        <p:nvSpPr>
          <p:cNvPr id="333" name="Google Shape;333;p19"/>
          <p:cNvSpPr/>
          <p:nvPr/>
        </p:nvSpPr>
        <p:spPr>
          <a:xfrm>
            <a:off x="4515850" y="1146925"/>
            <a:ext cx="1368900" cy="323100"/>
          </a:xfrm>
          <a:prstGeom prst="roundRect">
            <a:avLst>
              <a:gd fmla="val 50000" name="adj"/>
            </a:avLst>
          </a:prstGeom>
          <a:solidFill>
            <a:schemeClr val="accent1"/>
          </a:solidFill>
          <a:ln>
            <a:noFill/>
          </a:ln>
        </p:spPr>
        <p:txBody>
          <a:bodyPr anchorCtr="0" anchor="ctr" bIns="48200" lIns="48200" spcFirstLastPara="1" rIns="48200" wrap="square" tIns="48200">
            <a:noAutofit/>
          </a:bodyPr>
          <a:lstStyle/>
          <a:p>
            <a:pPr indent="0" lvl="0" marL="0" marR="0" rtl="0" algn="ctr">
              <a:lnSpc>
                <a:spcPct val="90000"/>
              </a:lnSpc>
              <a:spcBef>
                <a:spcPts val="0"/>
              </a:spcBef>
              <a:spcAft>
                <a:spcPts val="0"/>
              </a:spcAft>
              <a:buClr>
                <a:srgbClr val="FFFFFF"/>
              </a:buClr>
              <a:buSzPts val="1867"/>
              <a:buFont typeface="Arial"/>
              <a:buNone/>
            </a:pPr>
            <a:r>
              <a:rPr lang="en-US" sz="1667">
                <a:solidFill>
                  <a:srgbClr val="FFFFFF"/>
                </a:solidFill>
              </a:rPr>
              <a:t>Country</a:t>
            </a:r>
            <a:endParaRPr b="0" i="0" sz="1667" u="none" cap="none" strike="noStrike">
              <a:solidFill>
                <a:srgbClr val="FFFFFF"/>
              </a:solidFill>
              <a:latin typeface="Arial"/>
              <a:ea typeface="Arial"/>
              <a:cs typeface="Arial"/>
              <a:sym typeface="Arial"/>
            </a:endParaRPr>
          </a:p>
        </p:txBody>
      </p:sp>
      <p:sp>
        <p:nvSpPr>
          <p:cNvPr id="334" name="Google Shape;334;p19"/>
          <p:cNvSpPr/>
          <p:nvPr/>
        </p:nvSpPr>
        <p:spPr>
          <a:xfrm>
            <a:off x="10318375" y="1146913"/>
            <a:ext cx="1368900" cy="323100"/>
          </a:xfrm>
          <a:prstGeom prst="roundRect">
            <a:avLst>
              <a:gd fmla="val 50000" name="adj"/>
            </a:avLst>
          </a:prstGeom>
          <a:solidFill>
            <a:schemeClr val="accent1"/>
          </a:solidFill>
          <a:ln>
            <a:noFill/>
          </a:ln>
        </p:spPr>
        <p:txBody>
          <a:bodyPr anchorCtr="0" anchor="ctr" bIns="48200" lIns="48200" spcFirstLastPara="1" rIns="48200" wrap="square" tIns="48200">
            <a:noAutofit/>
          </a:bodyPr>
          <a:lstStyle/>
          <a:p>
            <a:pPr indent="0" lvl="0" marL="0" marR="0" rtl="0" algn="ctr">
              <a:lnSpc>
                <a:spcPct val="90000"/>
              </a:lnSpc>
              <a:spcBef>
                <a:spcPts val="0"/>
              </a:spcBef>
              <a:spcAft>
                <a:spcPts val="0"/>
              </a:spcAft>
              <a:buClr>
                <a:srgbClr val="FFFFFF"/>
              </a:buClr>
              <a:buSzPts val="1867"/>
              <a:buFont typeface="Arial"/>
              <a:buNone/>
            </a:pPr>
            <a:r>
              <a:rPr lang="en-US" sz="1667">
                <a:solidFill>
                  <a:srgbClr val="FFFFFF"/>
                </a:solidFill>
              </a:rPr>
              <a:t>Drug</a:t>
            </a:r>
            <a:endParaRPr b="0" i="0" sz="1667" u="none" cap="none" strike="noStrike">
              <a:solidFill>
                <a:srgbClr val="FFFFFF"/>
              </a:solidFill>
              <a:latin typeface="Arial"/>
              <a:ea typeface="Arial"/>
              <a:cs typeface="Arial"/>
              <a:sym typeface="Arial"/>
            </a:endParaRPr>
          </a:p>
        </p:txBody>
      </p:sp>
      <p:sp>
        <p:nvSpPr>
          <p:cNvPr id="335" name="Google Shape;335;p19"/>
          <p:cNvSpPr/>
          <p:nvPr/>
        </p:nvSpPr>
        <p:spPr>
          <a:xfrm>
            <a:off x="7188237" y="4124900"/>
            <a:ext cx="1881600" cy="323100"/>
          </a:xfrm>
          <a:prstGeom prst="roundRect">
            <a:avLst>
              <a:gd fmla="val 50000" name="adj"/>
            </a:avLst>
          </a:prstGeom>
          <a:solidFill>
            <a:schemeClr val="accent1"/>
          </a:solidFill>
          <a:ln>
            <a:noFill/>
          </a:ln>
        </p:spPr>
        <p:txBody>
          <a:bodyPr anchorCtr="0" anchor="ctr" bIns="48200" lIns="48200" spcFirstLastPara="1" rIns="48200" wrap="square" tIns="48200">
            <a:noAutofit/>
          </a:bodyPr>
          <a:lstStyle/>
          <a:p>
            <a:pPr indent="0" lvl="0" marL="0" marR="0" rtl="0" algn="ctr">
              <a:lnSpc>
                <a:spcPct val="90000"/>
              </a:lnSpc>
              <a:spcBef>
                <a:spcPts val="0"/>
              </a:spcBef>
              <a:spcAft>
                <a:spcPts val="0"/>
              </a:spcAft>
              <a:buClr>
                <a:srgbClr val="FFFFFF"/>
              </a:buClr>
              <a:buSzPts val="1867"/>
              <a:buFont typeface="Arial"/>
              <a:buNone/>
            </a:pPr>
            <a:r>
              <a:rPr lang="en-US" sz="1667">
                <a:solidFill>
                  <a:srgbClr val="FFFFFF"/>
                </a:solidFill>
              </a:rPr>
              <a:t>Account Level</a:t>
            </a:r>
            <a:endParaRPr b="0" i="0" sz="1667"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0"/>
          <p:cNvSpPr/>
          <p:nvPr/>
        </p:nvSpPr>
        <p:spPr>
          <a:xfrm>
            <a:off x="6557750" y="5429850"/>
            <a:ext cx="5088600" cy="1046400"/>
          </a:xfrm>
          <a:prstGeom prst="roundRect">
            <a:avLst>
              <a:gd fmla="val 16667" name="adj"/>
            </a:avLst>
          </a:prstGeom>
          <a:solidFill>
            <a:srgbClr val="8DA9DB"/>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341" name="Google Shape;341;p20"/>
          <p:cNvSpPr/>
          <p:nvPr/>
        </p:nvSpPr>
        <p:spPr>
          <a:xfrm>
            <a:off x="609434" y="5429839"/>
            <a:ext cx="4792124" cy="1046375"/>
          </a:xfrm>
          <a:prstGeom prst="roundRect">
            <a:avLst>
              <a:gd fmla="val 16667" name="adj"/>
            </a:avLst>
          </a:prstGeom>
          <a:solidFill>
            <a:srgbClr val="8DA9DB"/>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342" name="Google Shape;342;p20"/>
          <p:cNvSpPr txBox="1"/>
          <p:nvPr>
            <p:ph type="title"/>
          </p:nvPr>
        </p:nvSpPr>
        <p:spPr>
          <a:xfrm>
            <a:off x="201724" y="61580"/>
            <a:ext cx="11235267" cy="728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960"/>
              <a:buFont typeface="Calibri"/>
              <a:buNone/>
            </a:pPr>
            <a:r>
              <a:rPr lang="en-US" sz="3759"/>
              <a:t>Sales Impact Due to Launch of Drug-3</a:t>
            </a:r>
            <a:endParaRPr sz="3759"/>
          </a:p>
        </p:txBody>
      </p:sp>
      <p:cxnSp>
        <p:nvCxnSpPr>
          <p:cNvPr id="343" name="Google Shape;343;p20"/>
          <p:cNvCxnSpPr/>
          <p:nvPr/>
        </p:nvCxnSpPr>
        <p:spPr>
          <a:xfrm>
            <a:off x="5819495" y="789690"/>
            <a:ext cx="0" cy="5926269"/>
          </a:xfrm>
          <a:prstGeom prst="straightConnector1">
            <a:avLst/>
          </a:prstGeom>
          <a:noFill/>
          <a:ln cap="flat" cmpd="sng" w="12700">
            <a:solidFill>
              <a:schemeClr val="accent4"/>
            </a:solidFill>
            <a:prstDash val="dash"/>
            <a:round/>
            <a:headEnd len="sm" w="sm" type="none"/>
            <a:tailEnd len="sm" w="sm" type="none"/>
          </a:ln>
        </p:spPr>
      </p:cxnSp>
      <p:sp>
        <p:nvSpPr>
          <p:cNvPr id="344" name="Google Shape;344;p20"/>
          <p:cNvSpPr/>
          <p:nvPr/>
        </p:nvSpPr>
        <p:spPr>
          <a:xfrm>
            <a:off x="7606319" y="1248798"/>
            <a:ext cx="2691300" cy="461700"/>
          </a:xfrm>
          <a:prstGeom prst="roundRect">
            <a:avLst>
              <a:gd fmla="val 15331" name="adj"/>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FFFFFF"/>
                </a:solidFill>
                <a:latin typeface="Fira Sans Medium"/>
                <a:ea typeface="Fira Sans Medium"/>
                <a:cs typeface="Fira Sans Medium"/>
                <a:sym typeface="Fira Sans Medium"/>
              </a:rPr>
              <a:t>Sales Impact due to launch of Drug-3</a:t>
            </a:r>
            <a:endParaRPr/>
          </a:p>
        </p:txBody>
      </p:sp>
      <p:sp>
        <p:nvSpPr>
          <p:cNvPr id="345" name="Google Shape;345;p20"/>
          <p:cNvSpPr/>
          <p:nvPr/>
        </p:nvSpPr>
        <p:spPr>
          <a:xfrm>
            <a:off x="1776945" y="1248811"/>
            <a:ext cx="2691300" cy="461700"/>
          </a:xfrm>
          <a:prstGeom prst="roundRect">
            <a:avLst>
              <a:gd fmla="val 15331" name="adj"/>
            </a:avLst>
          </a:prstGeom>
          <a:solidFill>
            <a:srgbClr val="323F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Fira Sans Medium"/>
              <a:buNone/>
            </a:pPr>
            <a:r>
              <a:rPr b="1" lang="en-US" sz="1200">
                <a:solidFill>
                  <a:srgbClr val="FFFFFF"/>
                </a:solidFill>
                <a:latin typeface="Fira Sans Medium"/>
                <a:ea typeface="Fira Sans Medium"/>
                <a:cs typeface="Fira Sans Medium"/>
                <a:sym typeface="Fira Sans Medium"/>
              </a:rPr>
              <a:t>Launch Dates for Drug-3</a:t>
            </a:r>
            <a:endParaRPr/>
          </a:p>
        </p:txBody>
      </p:sp>
      <p:sp>
        <p:nvSpPr>
          <p:cNvPr id="346" name="Google Shape;346;p20"/>
          <p:cNvSpPr txBox="1"/>
          <p:nvPr/>
        </p:nvSpPr>
        <p:spPr>
          <a:xfrm>
            <a:off x="609433" y="5543668"/>
            <a:ext cx="4795800" cy="11697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10101"/>
              </a:buClr>
              <a:buSzPts val="1200"/>
              <a:buFont typeface="Fira Sans"/>
              <a:buChar char="•"/>
            </a:pPr>
            <a:r>
              <a:rPr lang="en-US" sz="1200">
                <a:solidFill>
                  <a:srgbClr val="010101"/>
                </a:solidFill>
                <a:latin typeface="Fira Sans"/>
                <a:ea typeface="Fira Sans"/>
                <a:cs typeface="Fira Sans"/>
                <a:sym typeface="Fira Sans"/>
              </a:rPr>
              <a:t>The y-axis refers to the number of accounts wherein Drug-3 was launched on that particular date.</a:t>
            </a:r>
            <a:endParaRPr sz="1200">
              <a:solidFill>
                <a:srgbClr val="010101"/>
              </a:solidFill>
              <a:latin typeface="Fira Sans"/>
              <a:ea typeface="Fira Sans"/>
              <a:cs typeface="Fira Sans"/>
              <a:sym typeface="Fira Sans"/>
            </a:endParaRPr>
          </a:p>
          <a:p>
            <a:pPr indent="-171450" lvl="0" marL="171450" marR="0" rtl="0" algn="l">
              <a:lnSpc>
                <a:spcPct val="100000"/>
              </a:lnSpc>
              <a:spcBef>
                <a:spcPts val="0"/>
              </a:spcBef>
              <a:spcAft>
                <a:spcPts val="0"/>
              </a:spcAft>
              <a:buClr>
                <a:srgbClr val="010101"/>
              </a:buClr>
              <a:buSzPts val="1200"/>
              <a:buFont typeface="Fira Sans"/>
              <a:buChar char="•"/>
            </a:pPr>
            <a:r>
              <a:rPr lang="en-US" sz="1200">
                <a:solidFill>
                  <a:srgbClr val="010101"/>
                </a:solidFill>
                <a:latin typeface="Fira Sans"/>
                <a:ea typeface="Fira Sans"/>
                <a:cs typeface="Fira Sans"/>
                <a:sym typeface="Fira Sans"/>
              </a:rPr>
              <a:t>The major launch of this product took place in 2014 itself, with some launch dates also extending into 2015.</a:t>
            </a:r>
            <a:endParaRPr sz="1200">
              <a:solidFill>
                <a:srgbClr val="010101"/>
              </a:solidFill>
              <a:latin typeface="Fira Sans"/>
              <a:ea typeface="Fira Sans"/>
              <a:cs typeface="Fira Sans"/>
              <a:sym typeface="Fira Sans"/>
            </a:endParaRPr>
          </a:p>
          <a:p>
            <a:pPr indent="0" lvl="0" marL="0" marR="0" rtl="0" algn="l">
              <a:spcBef>
                <a:spcPts val="0"/>
              </a:spcBef>
              <a:spcAft>
                <a:spcPts val="0"/>
              </a:spcAft>
              <a:buNone/>
            </a:pPr>
            <a:r>
              <a:t/>
            </a:r>
            <a:endParaRPr sz="1100" u="none" cap="none" strike="noStrike">
              <a:solidFill>
                <a:srgbClr val="010101"/>
              </a:solidFill>
              <a:latin typeface="Fira Sans Medium"/>
              <a:ea typeface="Fira Sans Medium"/>
              <a:cs typeface="Fira Sans Medium"/>
              <a:sym typeface="Fira Sans Medium"/>
            </a:endParaRPr>
          </a:p>
          <a:p>
            <a:pPr indent="0" lvl="0" marL="0" marR="0" rtl="0" algn="l">
              <a:lnSpc>
                <a:spcPct val="100000"/>
              </a:lnSpc>
              <a:spcBef>
                <a:spcPts val="0"/>
              </a:spcBef>
              <a:spcAft>
                <a:spcPts val="0"/>
              </a:spcAft>
              <a:buClr>
                <a:schemeClr val="dk1"/>
              </a:buClr>
              <a:buSzPts val="1100"/>
              <a:buFont typeface="Calibri"/>
              <a:buNone/>
            </a:pPr>
            <a:r>
              <a:t/>
            </a:r>
            <a:endParaRPr sz="1100" u="none" cap="none" strike="noStrike">
              <a:solidFill>
                <a:srgbClr val="010101"/>
              </a:solidFill>
              <a:latin typeface="Fira Sans Medium"/>
              <a:ea typeface="Fira Sans Medium"/>
              <a:cs typeface="Fira Sans Medium"/>
              <a:sym typeface="Fira Sans Medium"/>
            </a:endParaRPr>
          </a:p>
        </p:txBody>
      </p:sp>
      <p:sp>
        <p:nvSpPr>
          <p:cNvPr id="347" name="Google Shape;347;p20"/>
          <p:cNvSpPr txBox="1"/>
          <p:nvPr/>
        </p:nvSpPr>
        <p:spPr>
          <a:xfrm>
            <a:off x="6554100" y="5543675"/>
            <a:ext cx="5256000" cy="11697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10101"/>
              </a:buClr>
              <a:buSzPts val="1200"/>
              <a:buFont typeface="Fira Sans"/>
              <a:buChar char="•"/>
            </a:pPr>
            <a:r>
              <a:rPr lang="en-US" sz="1200" u="none" cap="none" strike="noStrike">
                <a:solidFill>
                  <a:srgbClr val="010101"/>
                </a:solidFill>
                <a:latin typeface="Fira Sans"/>
                <a:ea typeface="Fira Sans"/>
                <a:cs typeface="Fira Sans"/>
                <a:sym typeface="Fira Sans"/>
              </a:rPr>
              <a:t>T</a:t>
            </a:r>
            <a:r>
              <a:rPr lang="en-US" sz="1200">
                <a:solidFill>
                  <a:srgbClr val="010101"/>
                </a:solidFill>
                <a:latin typeface="Fira Sans"/>
                <a:ea typeface="Fira Sans"/>
                <a:cs typeface="Fira Sans"/>
                <a:sym typeface="Fira Sans"/>
              </a:rPr>
              <a:t>he above graph shows </a:t>
            </a:r>
            <a:r>
              <a:rPr lang="en-US" sz="1200">
                <a:solidFill>
                  <a:srgbClr val="010101"/>
                </a:solidFill>
                <a:latin typeface="Fira Sans"/>
                <a:ea typeface="Fira Sans"/>
                <a:cs typeface="Fira Sans"/>
                <a:sym typeface="Fira Sans"/>
              </a:rPr>
              <a:t>comparison</a:t>
            </a:r>
            <a:r>
              <a:rPr lang="en-US" sz="1200">
                <a:solidFill>
                  <a:srgbClr val="010101"/>
                </a:solidFill>
                <a:latin typeface="Fira Sans"/>
                <a:ea typeface="Fira Sans"/>
                <a:cs typeface="Fira Sans"/>
                <a:sym typeface="Fira Sans"/>
              </a:rPr>
              <a:t> in the sales of Drug-2 in December 2013 vs January 2014, i.e., before and after the launch of Drug-3.</a:t>
            </a:r>
            <a:endParaRPr sz="1200">
              <a:solidFill>
                <a:srgbClr val="010101"/>
              </a:solidFill>
              <a:latin typeface="Fira Sans"/>
              <a:ea typeface="Fira Sans"/>
              <a:cs typeface="Fira Sans"/>
              <a:sym typeface="Fira Sans"/>
            </a:endParaRPr>
          </a:p>
          <a:p>
            <a:pPr indent="-171450" lvl="0" marL="171450" marR="0" rtl="0" algn="l">
              <a:lnSpc>
                <a:spcPct val="100000"/>
              </a:lnSpc>
              <a:spcBef>
                <a:spcPts val="0"/>
              </a:spcBef>
              <a:spcAft>
                <a:spcPts val="0"/>
              </a:spcAft>
              <a:buClr>
                <a:srgbClr val="010101"/>
              </a:buClr>
              <a:buSzPts val="1200"/>
              <a:buFont typeface="Cambria"/>
              <a:buChar char="•"/>
            </a:pPr>
            <a:r>
              <a:rPr b="1" lang="en-US" sz="1200">
                <a:solidFill>
                  <a:srgbClr val="010101"/>
                </a:solidFill>
                <a:latin typeface="Fira Sans"/>
                <a:ea typeface="Fira Sans"/>
                <a:cs typeface="Fira Sans"/>
                <a:sym typeface="Fira Sans"/>
              </a:rPr>
              <a:t>8 out of the 12</a:t>
            </a:r>
            <a:r>
              <a:rPr lang="en-US" sz="1200">
                <a:solidFill>
                  <a:srgbClr val="010101"/>
                </a:solidFill>
                <a:latin typeface="Fira Sans"/>
                <a:ea typeface="Fira Sans"/>
                <a:cs typeface="Fira Sans"/>
                <a:sym typeface="Fira Sans"/>
              </a:rPr>
              <a:t> stores took a dip in the sales of Drug_2 after the launch of Drug_3 in January 2014.</a:t>
            </a:r>
            <a:endParaRPr sz="1200">
              <a:solidFill>
                <a:srgbClr val="010101"/>
              </a:solidFill>
              <a:latin typeface="Fira Sans"/>
              <a:ea typeface="Fira Sans"/>
              <a:cs typeface="Fira Sans"/>
              <a:sym typeface="Fira Sans"/>
            </a:endParaRPr>
          </a:p>
          <a:p>
            <a:pPr indent="0" lvl="0" marL="0" marR="0" rtl="0" algn="l">
              <a:spcBef>
                <a:spcPts val="0"/>
              </a:spcBef>
              <a:spcAft>
                <a:spcPts val="0"/>
              </a:spcAft>
              <a:buNone/>
            </a:pPr>
            <a:r>
              <a:t/>
            </a:r>
            <a:endParaRPr sz="1100" u="none" cap="none" strike="noStrike">
              <a:solidFill>
                <a:srgbClr val="010101"/>
              </a:solidFill>
              <a:latin typeface="Fira Sans"/>
              <a:ea typeface="Fira Sans"/>
              <a:cs typeface="Fira Sans"/>
              <a:sym typeface="Fira Sans"/>
            </a:endParaRPr>
          </a:p>
          <a:p>
            <a:pPr indent="0" lvl="0" marL="0" marR="0" rtl="0" algn="l">
              <a:lnSpc>
                <a:spcPct val="100000"/>
              </a:lnSpc>
              <a:spcBef>
                <a:spcPts val="0"/>
              </a:spcBef>
              <a:spcAft>
                <a:spcPts val="0"/>
              </a:spcAft>
              <a:buClr>
                <a:schemeClr val="dk1"/>
              </a:buClr>
              <a:buSzPts val="1100"/>
              <a:buFont typeface="Calibri"/>
              <a:buNone/>
            </a:pPr>
            <a:r>
              <a:t/>
            </a:r>
            <a:endParaRPr sz="1100" u="none" cap="none" strike="noStrike">
              <a:solidFill>
                <a:srgbClr val="010101"/>
              </a:solidFill>
              <a:latin typeface="Fira Sans"/>
              <a:ea typeface="Fira Sans"/>
              <a:cs typeface="Fira Sans"/>
              <a:sym typeface="Fira Sans"/>
            </a:endParaRPr>
          </a:p>
        </p:txBody>
      </p:sp>
      <p:pic>
        <p:nvPicPr>
          <p:cNvPr id="348" name="Google Shape;348;p20"/>
          <p:cNvPicPr preferRelativeResize="0"/>
          <p:nvPr/>
        </p:nvPicPr>
        <p:blipFill>
          <a:blip r:embed="rId3">
            <a:alphaModFix/>
          </a:blip>
          <a:stretch>
            <a:fillRect/>
          </a:stretch>
        </p:blipFill>
        <p:spPr>
          <a:xfrm>
            <a:off x="6699576" y="1833822"/>
            <a:ext cx="4128749" cy="3300167"/>
          </a:xfrm>
          <a:prstGeom prst="rect">
            <a:avLst/>
          </a:prstGeom>
          <a:noFill/>
          <a:ln>
            <a:noFill/>
          </a:ln>
        </p:spPr>
      </p:pic>
      <p:pic>
        <p:nvPicPr>
          <p:cNvPr id="349" name="Google Shape;349;p20"/>
          <p:cNvPicPr preferRelativeResize="0"/>
          <p:nvPr/>
        </p:nvPicPr>
        <p:blipFill>
          <a:blip r:embed="rId4">
            <a:alphaModFix/>
          </a:blip>
          <a:stretch>
            <a:fillRect/>
          </a:stretch>
        </p:blipFill>
        <p:spPr>
          <a:xfrm>
            <a:off x="1661395" y="1833824"/>
            <a:ext cx="3043354" cy="344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388093" y="94995"/>
            <a:ext cx="11235300" cy="728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Analyzing Salesforce Ratio</a:t>
            </a:r>
            <a:endParaRPr/>
          </a:p>
        </p:txBody>
      </p:sp>
      <p:pic>
        <p:nvPicPr>
          <p:cNvPr id="356" name="Google Shape;356;p21"/>
          <p:cNvPicPr preferRelativeResize="0"/>
          <p:nvPr/>
        </p:nvPicPr>
        <p:blipFill rotWithShape="1">
          <a:blip r:embed="rId3">
            <a:alphaModFix/>
          </a:blip>
          <a:srcRect b="0" l="0" r="39668" t="0"/>
          <a:stretch/>
        </p:blipFill>
        <p:spPr>
          <a:xfrm>
            <a:off x="552525" y="823100"/>
            <a:ext cx="11086950" cy="2433684"/>
          </a:xfrm>
          <a:prstGeom prst="rect">
            <a:avLst/>
          </a:prstGeom>
          <a:noFill/>
          <a:ln>
            <a:noFill/>
          </a:ln>
        </p:spPr>
      </p:pic>
      <p:pic>
        <p:nvPicPr>
          <p:cNvPr id="357" name="Google Shape;357;p21"/>
          <p:cNvPicPr preferRelativeResize="0"/>
          <p:nvPr/>
        </p:nvPicPr>
        <p:blipFill rotWithShape="1">
          <a:blip r:embed="rId3">
            <a:alphaModFix/>
          </a:blip>
          <a:srcRect b="0" l="59988" r="0" t="0"/>
          <a:stretch/>
        </p:blipFill>
        <p:spPr>
          <a:xfrm>
            <a:off x="2621722" y="3546423"/>
            <a:ext cx="6642422" cy="2198627"/>
          </a:xfrm>
          <a:prstGeom prst="rect">
            <a:avLst/>
          </a:prstGeom>
          <a:noFill/>
          <a:ln>
            <a:noFill/>
          </a:ln>
        </p:spPr>
      </p:pic>
      <p:sp>
        <p:nvSpPr>
          <p:cNvPr id="358" name="Google Shape;358;p21"/>
          <p:cNvSpPr/>
          <p:nvPr/>
        </p:nvSpPr>
        <p:spPr>
          <a:xfrm>
            <a:off x="931696" y="3546431"/>
            <a:ext cx="1016100" cy="1016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Calibri"/>
              <a:ea typeface="Calibri"/>
              <a:cs typeface="Calibri"/>
              <a:sym typeface="Calibri"/>
            </a:endParaRPr>
          </a:p>
        </p:txBody>
      </p:sp>
      <p:pic>
        <p:nvPicPr>
          <p:cNvPr id="359" name="Google Shape;359;p21"/>
          <p:cNvPicPr preferRelativeResize="0"/>
          <p:nvPr/>
        </p:nvPicPr>
        <p:blipFill>
          <a:blip r:embed="rId4">
            <a:alphaModFix/>
          </a:blip>
          <a:stretch>
            <a:fillRect/>
          </a:stretch>
        </p:blipFill>
        <p:spPr>
          <a:xfrm>
            <a:off x="1139900" y="3754625"/>
            <a:ext cx="599700" cy="599700"/>
          </a:xfrm>
          <a:prstGeom prst="rect">
            <a:avLst/>
          </a:prstGeom>
          <a:noFill/>
          <a:ln>
            <a:noFill/>
          </a:ln>
        </p:spPr>
      </p:pic>
      <p:sp>
        <p:nvSpPr>
          <p:cNvPr id="360" name="Google Shape;360;p21"/>
          <p:cNvSpPr txBox="1"/>
          <p:nvPr/>
        </p:nvSpPr>
        <p:spPr>
          <a:xfrm>
            <a:off x="931700" y="4480775"/>
            <a:ext cx="113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200">
                <a:latin typeface="Calibri"/>
                <a:ea typeface="Calibri"/>
                <a:cs typeface="Calibri"/>
                <a:sym typeface="Calibri"/>
              </a:rPr>
              <a:t>Drug-1</a:t>
            </a:r>
            <a:endParaRPr b="1" i="1" sz="2200">
              <a:latin typeface="Calibri"/>
              <a:ea typeface="Calibri"/>
              <a:cs typeface="Calibri"/>
              <a:sym typeface="Calibri"/>
            </a:endParaRPr>
          </a:p>
        </p:txBody>
      </p:sp>
      <p:sp>
        <p:nvSpPr>
          <p:cNvPr id="361" name="Google Shape;361;p21"/>
          <p:cNvSpPr txBox="1"/>
          <p:nvPr/>
        </p:nvSpPr>
        <p:spPr>
          <a:xfrm>
            <a:off x="319050" y="5819725"/>
            <a:ext cx="11553900" cy="8310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Calibri"/>
              <a:buNone/>
            </a:pPr>
            <a:r>
              <a:rPr lang="en-US" sz="1600">
                <a:solidFill>
                  <a:srgbClr val="010101"/>
                </a:solidFill>
                <a:latin typeface="Fira Sans"/>
                <a:ea typeface="Fira Sans"/>
                <a:cs typeface="Fira Sans"/>
                <a:sym typeface="Fira Sans"/>
              </a:rPr>
              <a:t>For all the countries, the salesforce ratio has been majorly between </a:t>
            </a:r>
            <a:r>
              <a:rPr b="1" lang="en-US" sz="1600">
                <a:solidFill>
                  <a:srgbClr val="010101"/>
                </a:solidFill>
                <a:latin typeface="Fira Sans"/>
                <a:ea typeface="Fira Sans"/>
                <a:cs typeface="Fira Sans"/>
                <a:sym typeface="Fira Sans"/>
              </a:rPr>
              <a:t>0.45 to 0.55</a:t>
            </a:r>
            <a:r>
              <a:rPr lang="en-US" sz="1600">
                <a:solidFill>
                  <a:srgbClr val="010101"/>
                </a:solidFill>
                <a:latin typeface="Fira Sans"/>
                <a:ea typeface="Fira Sans"/>
                <a:cs typeface="Fira Sans"/>
                <a:sym typeface="Fira Sans"/>
              </a:rPr>
              <a:t> - indicating a somewhat equal distribution of funds in on-ground and digital promotion. However, for Country-5 this ratio has been nearly around</a:t>
            </a:r>
            <a:r>
              <a:rPr b="1" lang="en-US" sz="1600">
                <a:solidFill>
                  <a:srgbClr val="010101"/>
                </a:solidFill>
                <a:latin typeface="Fira Sans"/>
                <a:ea typeface="Fira Sans"/>
                <a:cs typeface="Fira Sans"/>
                <a:sym typeface="Fira Sans"/>
              </a:rPr>
              <a:t> 0.6</a:t>
            </a:r>
            <a:r>
              <a:rPr lang="en-US" sz="1600">
                <a:solidFill>
                  <a:srgbClr val="010101"/>
                </a:solidFill>
                <a:latin typeface="Fira Sans"/>
                <a:ea typeface="Fira Sans"/>
                <a:cs typeface="Fira Sans"/>
                <a:sym typeface="Fira Sans"/>
              </a:rPr>
              <a:t> for a significant part of the decade,</a:t>
            </a:r>
            <a:r>
              <a:rPr i="1" lang="en-US" sz="1600">
                <a:solidFill>
                  <a:srgbClr val="010101"/>
                </a:solidFill>
                <a:latin typeface="Fira Sans"/>
                <a:ea typeface="Fira Sans"/>
                <a:cs typeface="Fira Sans"/>
                <a:sym typeface="Fira Sans"/>
              </a:rPr>
              <a:t> indicating more on-ground promotional expenses.</a:t>
            </a:r>
            <a:endParaRPr i="1" sz="1500" u="none" cap="none" strike="noStrike">
              <a:solidFill>
                <a:srgbClr val="010101"/>
              </a:solidFill>
              <a:latin typeface="Fira Sans Medium"/>
              <a:ea typeface="Fira Sans Medium"/>
              <a:cs typeface="Fira Sans Medium"/>
              <a:sym typeface="Fira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txBox="1"/>
          <p:nvPr>
            <p:ph type="title"/>
          </p:nvPr>
        </p:nvSpPr>
        <p:spPr>
          <a:xfrm>
            <a:off x="388093" y="94995"/>
            <a:ext cx="11235300" cy="728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Analyzing Salesforce Ratio</a:t>
            </a:r>
            <a:endParaRPr/>
          </a:p>
        </p:txBody>
      </p:sp>
      <p:sp>
        <p:nvSpPr>
          <p:cNvPr id="368" name="Google Shape;368;p22"/>
          <p:cNvSpPr/>
          <p:nvPr/>
        </p:nvSpPr>
        <p:spPr>
          <a:xfrm>
            <a:off x="931696" y="3546431"/>
            <a:ext cx="1016100" cy="1016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Calibri"/>
              <a:ea typeface="Calibri"/>
              <a:cs typeface="Calibri"/>
              <a:sym typeface="Calibri"/>
            </a:endParaRPr>
          </a:p>
        </p:txBody>
      </p:sp>
      <p:pic>
        <p:nvPicPr>
          <p:cNvPr id="369" name="Google Shape;369;p22"/>
          <p:cNvPicPr preferRelativeResize="0"/>
          <p:nvPr/>
        </p:nvPicPr>
        <p:blipFill>
          <a:blip r:embed="rId3">
            <a:alphaModFix/>
          </a:blip>
          <a:stretch>
            <a:fillRect/>
          </a:stretch>
        </p:blipFill>
        <p:spPr>
          <a:xfrm>
            <a:off x="1139900" y="3754625"/>
            <a:ext cx="599700" cy="599700"/>
          </a:xfrm>
          <a:prstGeom prst="rect">
            <a:avLst/>
          </a:prstGeom>
          <a:noFill/>
          <a:ln>
            <a:noFill/>
          </a:ln>
        </p:spPr>
      </p:pic>
      <p:sp>
        <p:nvSpPr>
          <p:cNvPr id="370" name="Google Shape;370;p22"/>
          <p:cNvSpPr txBox="1"/>
          <p:nvPr/>
        </p:nvSpPr>
        <p:spPr>
          <a:xfrm>
            <a:off x="931700" y="4480775"/>
            <a:ext cx="113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200">
                <a:latin typeface="Calibri"/>
                <a:ea typeface="Calibri"/>
                <a:cs typeface="Calibri"/>
                <a:sym typeface="Calibri"/>
              </a:rPr>
              <a:t>Drug-2</a:t>
            </a:r>
            <a:endParaRPr b="1" i="1" sz="2200">
              <a:latin typeface="Calibri"/>
              <a:ea typeface="Calibri"/>
              <a:cs typeface="Calibri"/>
              <a:sym typeface="Calibri"/>
            </a:endParaRPr>
          </a:p>
        </p:txBody>
      </p:sp>
      <p:sp>
        <p:nvSpPr>
          <p:cNvPr id="371" name="Google Shape;371;p22"/>
          <p:cNvSpPr txBox="1"/>
          <p:nvPr/>
        </p:nvSpPr>
        <p:spPr>
          <a:xfrm>
            <a:off x="552600" y="5819725"/>
            <a:ext cx="11087100" cy="5850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Calibri"/>
              <a:buNone/>
            </a:pPr>
            <a:r>
              <a:rPr lang="en-US" sz="1600">
                <a:solidFill>
                  <a:srgbClr val="010101"/>
                </a:solidFill>
                <a:latin typeface="Fira Sans"/>
                <a:ea typeface="Fira Sans"/>
                <a:cs typeface="Fira Sans"/>
                <a:sym typeface="Fira Sans"/>
              </a:rPr>
              <a:t>For Drug-2, we see this ratio majorly touching </a:t>
            </a:r>
            <a:r>
              <a:rPr b="1" lang="en-US" sz="1600">
                <a:solidFill>
                  <a:srgbClr val="010101"/>
                </a:solidFill>
                <a:latin typeface="Fira Sans"/>
                <a:ea typeface="Fira Sans"/>
                <a:cs typeface="Fira Sans"/>
                <a:sym typeface="Fira Sans"/>
              </a:rPr>
              <a:t>0.6</a:t>
            </a:r>
            <a:r>
              <a:rPr lang="en-US" sz="1600">
                <a:solidFill>
                  <a:srgbClr val="010101"/>
                </a:solidFill>
                <a:latin typeface="Fira Sans"/>
                <a:ea typeface="Fira Sans"/>
                <a:cs typeface="Fira Sans"/>
                <a:sym typeface="Fira Sans"/>
              </a:rPr>
              <a:t> for all the countries (except for some outliers). This points towards more on-ground promotional activities for Drug-2 in the five countries.</a:t>
            </a:r>
            <a:endParaRPr i="1" sz="1500" u="none" cap="none" strike="noStrike">
              <a:solidFill>
                <a:srgbClr val="010101"/>
              </a:solidFill>
              <a:latin typeface="Fira Sans Medium"/>
              <a:ea typeface="Fira Sans Medium"/>
              <a:cs typeface="Fira Sans Medium"/>
              <a:sym typeface="Fira Sans Medium"/>
            </a:endParaRPr>
          </a:p>
        </p:txBody>
      </p:sp>
      <p:pic>
        <p:nvPicPr>
          <p:cNvPr id="372" name="Google Shape;372;p22"/>
          <p:cNvPicPr preferRelativeResize="0"/>
          <p:nvPr/>
        </p:nvPicPr>
        <p:blipFill rotWithShape="1">
          <a:blip r:embed="rId4">
            <a:alphaModFix/>
          </a:blip>
          <a:srcRect b="0" l="0" r="39682" t="0"/>
          <a:stretch/>
        </p:blipFill>
        <p:spPr>
          <a:xfrm>
            <a:off x="661729" y="975450"/>
            <a:ext cx="10282696" cy="2272487"/>
          </a:xfrm>
          <a:prstGeom prst="rect">
            <a:avLst/>
          </a:prstGeom>
          <a:noFill/>
          <a:ln>
            <a:noFill/>
          </a:ln>
        </p:spPr>
      </p:pic>
      <p:pic>
        <p:nvPicPr>
          <p:cNvPr id="373" name="Google Shape;373;p22"/>
          <p:cNvPicPr preferRelativeResize="0"/>
          <p:nvPr/>
        </p:nvPicPr>
        <p:blipFill rotWithShape="1">
          <a:blip r:embed="rId4">
            <a:alphaModFix/>
          </a:blip>
          <a:srcRect b="0" l="60574" r="0" t="0"/>
          <a:stretch/>
        </p:blipFill>
        <p:spPr>
          <a:xfrm>
            <a:off x="2574963" y="3442375"/>
            <a:ext cx="6456223" cy="218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