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6d495690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6d495690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6d4956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6d4956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6d495690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6d495690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6d495690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6d495690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6d495690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6d495690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6d495690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6d495690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6d495690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6d495690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6d495690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6d495690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6d4956908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6d4956908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6d495690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6d495690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65c9cf55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65c9cf55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36d495690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6d495690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6d49569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6d49569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6d49569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6d495690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6d495690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6d495690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6d49569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6d49569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6d495690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6d495690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6d495690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6d495690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hyperlink" Target="https://forms.office.com/r/4SyGXGaisy?origin=lprLink" TargetMode="External"/><Relationship Id="rId5" Type="http://schemas.openxmlformats.org/officeDocument/2006/relationships/hyperlink" Target="https://forms.office.com/r/4SyGXGaisy?origin=lprLi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Bank Of Singapore`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a:t>
            </a:r>
            <a:r>
              <a:rPr lang="en" u="sng"/>
              <a:t>Evanza</a:t>
            </a:r>
            <a:r>
              <a:rPr lang="en"/>
              <a:t>: A simple yet powerful platform that helps banks streamline events and easily choose the right clients to invite.)</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90550" y="265175"/>
            <a:ext cx="2920049" cy="576025"/>
          </a:xfrm>
          <a:prstGeom prst="rect">
            <a:avLst/>
          </a:prstGeom>
          <a:noFill/>
          <a:ln>
            <a:noFill/>
          </a:ln>
        </p:spPr>
      </p:pic>
      <p:pic>
        <p:nvPicPr>
          <p:cNvPr id="57" name="Google Shape;57;p13"/>
          <p:cNvPicPr preferRelativeResize="0"/>
          <p:nvPr/>
        </p:nvPicPr>
        <p:blipFill>
          <a:blip r:embed="rId4">
            <a:alphaModFix/>
          </a:blip>
          <a:stretch>
            <a:fillRect/>
          </a:stretch>
        </p:blipFill>
        <p:spPr>
          <a:xfrm>
            <a:off x="5611925" y="338388"/>
            <a:ext cx="2920050" cy="4295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 Approval Window</a:t>
            </a:r>
            <a:endParaRPr/>
          </a:p>
        </p:txBody>
      </p:sp>
      <p:sp>
        <p:nvSpPr>
          <p:cNvPr id="119" name="Google Shape;119;p22"/>
          <p:cNvSpPr txBox="1"/>
          <p:nvPr>
            <p:ph idx="1" type="body"/>
          </p:nvPr>
        </p:nvSpPr>
        <p:spPr>
          <a:xfrm>
            <a:off x="6768400" y="1170125"/>
            <a:ext cx="2167200" cy="33495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935"/>
              <a:buNone/>
            </a:pPr>
            <a:r>
              <a:rPr b="1" lang="en" sz="1035">
                <a:solidFill>
                  <a:schemeClr val="dk1"/>
                </a:solidFill>
              </a:rPr>
              <a:t>Approval Window:</a:t>
            </a:r>
            <a:endParaRPr b="1" sz="1035">
              <a:solidFill>
                <a:schemeClr val="dk1"/>
              </a:solidFill>
            </a:endParaRPr>
          </a:p>
          <a:p>
            <a:pPr indent="0" lvl="0" marL="0" rtl="0" algn="l">
              <a:lnSpc>
                <a:spcPct val="105000"/>
              </a:lnSpc>
              <a:spcBef>
                <a:spcPts val="1200"/>
              </a:spcBef>
              <a:spcAft>
                <a:spcPts val="0"/>
              </a:spcAft>
              <a:buClr>
                <a:schemeClr val="dk1"/>
              </a:buClr>
              <a:buSzPts val="935"/>
              <a:buFont typeface="Arial"/>
              <a:buNone/>
            </a:pPr>
            <a:r>
              <a:rPr lang="en" sz="1035">
                <a:solidFill>
                  <a:schemeClr val="dk1"/>
                </a:solidFill>
              </a:rPr>
              <a:t>All clients nominated by bankers appear in the Manager’s </a:t>
            </a:r>
            <a:r>
              <a:rPr b="1" lang="en" sz="1035">
                <a:solidFill>
                  <a:schemeClr val="dk1"/>
                </a:solidFill>
              </a:rPr>
              <a:t>Approval Window</a:t>
            </a:r>
            <a:r>
              <a:rPr lang="en" sz="1035">
                <a:solidFill>
                  <a:schemeClr val="dk1"/>
                </a:solidFill>
              </a:rPr>
              <a:t>. Here, managers review each nomination along with relevant selection parameters and submission details. Based on this review, they approve or reject clients. Approved nominations are stored in the </a:t>
            </a:r>
            <a:r>
              <a:rPr b="1" lang="en" sz="1035">
                <a:solidFill>
                  <a:schemeClr val="dk1"/>
                </a:solidFill>
              </a:rPr>
              <a:t>Approved Clients</a:t>
            </a:r>
            <a:r>
              <a:rPr lang="en" sz="1035">
                <a:solidFill>
                  <a:schemeClr val="dk1"/>
                </a:solidFill>
              </a:rPr>
              <a:t> table in the database, serving as the final confirmation. Once approved, bankers are notified through Evanza’s built-in </a:t>
            </a:r>
            <a:r>
              <a:rPr b="1" lang="en" sz="1035">
                <a:solidFill>
                  <a:schemeClr val="dk1"/>
                </a:solidFill>
              </a:rPr>
              <a:t>notification system</a:t>
            </a:r>
            <a:r>
              <a:rPr lang="en" sz="1035">
                <a:solidFill>
                  <a:schemeClr val="dk1"/>
                </a:solidFill>
              </a:rPr>
              <a:t> and can then automatically send event invites to the approved clients.</a:t>
            </a:r>
            <a:endParaRPr sz="1035">
              <a:solidFill>
                <a:schemeClr val="dk1"/>
              </a:solidFill>
            </a:endParaRPr>
          </a:p>
          <a:p>
            <a:pPr indent="0" lvl="0" marL="0" rtl="0" algn="l">
              <a:lnSpc>
                <a:spcPct val="85000"/>
              </a:lnSpc>
              <a:spcBef>
                <a:spcPts val="1200"/>
              </a:spcBef>
              <a:spcAft>
                <a:spcPts val="1200"/>
              </a:spcAft>
              <a:buSzPts val="935"/>
              <a:buNone/>
            </a:pPr>
            <a:r>
              <a:t/>
            </a:r>
            <a:endParaRPr b="1" sz="1120">
              <a:solidFill>
                <a:schemeClr val="dk1"/>
              </a:solidFill>
            </a:endParaRPr>
          </a:p>
        </p:txBody>
      </p:sp>
      <p:pic>
        <p:nvPicPr>
          <p:cNvPr id="120" name="Google Shape;120;p22"/>
          <p:cNvPicPr preferRelativeResize="0"/>
          <p:nvPr/>
        </p:nvPicPr>
        <p:blipFill>
          <a:blip r:embed="rId3">
            <a:alphaModFix/>
          </a:blip>
          <a:stretch>
            <a:fillRect/>
          </a:stretch>
        </p:blipFill>
        <p:spPr>
          <a:xfrm>
            <a:off x="152400" y="1170125"/>
            <a:ext cx="6463601" cy="363100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(3.c) Notification And Auto-Invite (Banker’s Screen)</a:t>
            </a:r>
            <a:endParaRPr/>
          </a:p>
          <a:p>
            <a:pPr indent="0" lvl="0" marL="0" rtl="0" algn="l">
              <a:spcBef>
                <a:spcPts val="0"/>
              </a:spcBef>
              <a:spcAft>
                <a:spcPts val="0"/>
              </a:spcAft>
              <a:buNone/>
            </a:pPr>
            <a:r>
              <a:t/>
            </a:r>
            <a:endParaRPr/>
          </a:p>
        </p:txBody>
      </p:sp>
      <p:sp>
        <p:nvSpPr>
          <p:cNvPr id="126" name="Google Shape;126;p23"/>
          <p:cNvSpPr txBox="1"/>
          <p:nvPr>
            <p:ph idx="1" type="body"/>
          </p:nvPr>
        </p:nvSpPr>
        <p:spPr>
          <a:xfrm>
            <a:off x="6768400" y="1170125"/>
            <a:ext cx="2167200" cy="334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1100"/>
              <a:buNone/>
            </a:pPr>
            <a:r>
              <a:rPr b="1" lang="en" sz="1100">
                <a:solidFill>
                  <a:schemeClr val="dk1"/>
                </a:solidFill>
              </a:rPr>
              <a:t>Notifications &amp; Auto-Invites:</a:t>
            </a:r>
            <a:endParaRPr b="1" sz="1100">
              <a:solidFill>
                <a:schemeClr val="dk1"/>
              </a:solidFill>
            </a:endParaRPr>
          </a:p>
          <a:p>
            <a:pPr indent="0" lvl="0" marL="0" rtl="0" algn="l">
              <a:lnSpc>
                <a:spcPct val="85000"/>
              </a:lnSpc>
              <a:spcBef>
                <a:spcPts val="1200"/>
              </a:spcBef>
              <a:spcAft>
                <a:spcPts val="1200"/>
              </a:spcAft>
              <a:buSzPts val="935"/>
              <a:buNone/>
            </a:pPr>
            <a:r>
              <a:rPr lang="en" sz="1100">
                <a:solidFill>
                  <a:schemeClr val="dk1"/>
                </a:solidFill>
              </a:rPr>
              <a:t>The Banker Dashboard features a real-time notification system that alerts bankers as soon as their client nominations are reviewed and approved by the Manager. Upon receiving the notification, bankers can seamlessly initiate automated event invitations for the approved clients. By clicking the </a:t>
            </a:r>
            <a:r>
              <a:rPr b="1" lang="en" sz="1100">
                <a:solidFill>
                  <a:schemeClr val="dk1"/>
                </a:solidFill>
              </a:rPr>
              <a:t>"Send Invites"</a:t>
            </a:r>
            <a:r>
              <a:rPr lang="en" sz="1100">
                <a:solidFill>
                  <a:schemeClr val="dk1"/>
                </a:solidFill>
              </a:rPr>
              <a:t> button, they are redirected to the Invitations window to review and finalize the invitations.</a:t>
            </a:r>
            <a:endParaRPr b="1" sz="1035">
              <a:solidFill>
                <a:schemeClr val="dk1"/>
              </a:solidFill>
            </a:endParaRPr>
          </a:p>
        </p:txBody>
      </p:sp>
      <p:pic>
        <p:nvPicPr>
          <p:cNvPr id="127" name="Google Shape;127;p23"/>
          <p:cNvPicPr preferRelativeResize="0"/>
          <p:nvPr/>
        </p:nvPicPr>
        <p:blipFill>
          <a:blip r:embed="rId3">
            <a:alphaModFix/>
          </a:blip>
          <a:stretch>
            <a:fillRect/>
          </a:stretch>
        </p:blipFill>
        <p:spPr>
          <a:xfrm>
            <a:off x="152400" y="1170125"/>
            <a:ext cx="6463600" cy="362184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(3.c) Invitations Window (Banker’s Screen)</a:t>
            </a:r>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6768400" y="1170125"/>
            <a:ext cx="2325300" cy="334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1100"/>
              <a:buNone/>
            </a:pPr>
            <a:r>
              <a:rPr b="1" lang="en" sz="1100">
                <a:solidFill>
                  <a:schemeClr val="dk1"/>
                </a:solidFill>
              </a:rPr>
              <a:t>Invitation &amp; RSVP Workflow</a:t>
            </a:r>
            <a:br>
              <a:rPr b="1" lang="en" sz="1100">
                <a:solidFill>
                  <a:schemeClr val="dk1"/>
                </a:solidFill>
              </a:rPr>
            </a:br>
            <a:r>
              <a:rPr lang="en" sz="1100">
                <a:solidFill>
                  <a:schemeClr val="dk1"/>
                </a:solidFill>
              </a:rPr>
              <a:t> All invitations are automatically sent to clients listed in the </a:t>
            </a:r>
            <a:r>
              <a:rPr b="1" lang="en" sz="1100">
                <a:solidFill>
                  <a:schemeClr val="dk1"/>
                </a:solidFill>
              </a:rPr>
              <a:t>Approved Clients table</a:t>
            </a:r>
            <a:r>
              <a:rPr lang="en" sz="1100">
                <a:solidFill>
                  <a:schemeClr val="dk1"/>
                </a:solidFill>
              </a:rPr>
              <a:t>, with their names dynamically populated during the process. Each client receives a personalized email containing RSVP options: “Yes, I will attend” and “No, I cannot attend.”</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Based on their selection, clients who confirm attendance are recorded in the </a:t>
            </a:r>
            <a:r>
              <a:rPr b="1" lang="en" sz="1100">
                <a:solidFill>
                  <a:schemeClr val="dk1"/>
                </a:solidFill>
              </a:rPr>
              <a:t>Confirmed Clients</a:t>
            </a:r>
            <a:r>
              <a:rPr lang="en" sz="1100">
                <a:solidFill>
                  <a:schemeClr val="dk1"/>
                </a:solidFill>
              </a:rPr>
              <a:t> database, while those who decline are stored in the </a:t>
            </a:r>
            <a:r>
              <a:rPr b="1" lang="en" sz="1100">
                <a:solidFill>
                  <a:schemeClr val="dk1"/>
                </a:solidFill>
              </a:rPr>
              <a:t>Rejected Clients</a:t>
            </a:r>
            <a:r>
              <a:rPr lang="en" sz="1100">
                <a:solidFill>
                  <a:schemeClr val="dk1"/>
                </a:solidFill>
              </a:rPr>
              <a:t> database. </a:t>
            </a:r>
            <a:endParaRPr sz="1100">
              <a:solidFill>
                <a:schemeClr val="dk1"/>
              </a:solidFill>
            </a:endParaRPr>
          </a:p>
          <a:p>
            <a:pPr indent="0" lvl="0" marL="0" rtl="0" algn="l">
              <a:lnSpc>
                <a:spcPct val="85000"/>
              </a:lnSpc>
              <a:spcBef>
                <a:spcPts val="1200"/>
              </a:spcBef>
              <a:spcAft>
                <a:spcPts val="1200"/>
              </a:spcAft>
              <a:buSzPts val="935"/>
              <a:buNone/>
            </a:pPr>
            <a:r>
              <a:t/>
            </a:r>
            <a:endParaRPr b="1" sz="1100">
              <a:solidFill>
                <a:schemeClr val="dk1"/>
              </a:solidFill>
            </a:endParaRPr>
          </a:p>
        </p:txBody>
      </p:sp>
      <p:pic>
        <p:nvPicPr>
          <p:cNvPr id="134" name="Google Shape;134;p24"/>
          <p:cNvPicPr preferRelativeResize="0"/>
          <p:nvPr/>
        </p:nvPicPr>
        <p:blipFill>
          <a:blip r:embed="rId3">
            <a:alphaModFix/>
          </a:blip>
          <a:stretch>
            <a:fillRect/>
          </a:stretch>
        </p:blipFill>
        <p:spPr>
          <a:xfrm>
            <a:off x="152400" y="1170125"/>
            <a:ext cx="6463602" cy="3623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Re-Nomination And Re-Approval</a:t>
            </a:r>
            <a:endParaRPr/>
          </a:p>
          <a:p>
            <a:pPr indent="0" lvl="0" marL="0" rtl="0" algn="l">
              <a:spcBef>
                <a:spcPts val="0"/>
              </a:spcBef>
              <a:spcAft>
                <a:spcPts val="0"/>
              </a:spcAft>
              <a:buNone/>
            </a:pPr>
            <a:r>
              <a:t/>
            </a:r>
            <a:endParaRPr/>
          </a:p>
        </p:txBody>
      </p:sp>
      <p:sp>
        <p:nvSpPr>
          <p:cNvPr id="140" name="Google Shape;140;p25"/>
          <p:cNvSpPr txBox="1"/>
          <p:nvPr>
            <p:ph idx="1" type="body"/>
          </p:nvPr>
        </p:nvSpPr>
        <p:spPr>
          <a:xfrm>
            <a:off x="365500" y="1155000"/>
            <a:ext cx="8410500" cy="3628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SzPts val="1100"/>
              <a:buNone/>
            </a:pPr>
            <a:r>
              <a:rPr b="1" lang="en" sz="1100">
                <a:solidFill>
                  <a:schemeClr val="dk1"/>
                </a:solidFill>
              </a:rPr>
              <a:t>1. </a:t>
            </a:r>
            <a:r>
              <a:rPr b="1" lang="en" sz="1100">
                <a:solidFill>
                  <a:schemeClr val="dk1"/>
                </a:solidFill>
              </a:rPr>
              <a:t>Bankers select the Event ID</a:t>
            </a:r>
            <a:r>
              <a:rPr lang="en" sz="1100">
                <a:solidFill>
                  <a:schemeClr val="dk1"/>
                </a:solidFill>
              </a:rPr>
              <a:t> from the dropdown in the Renomination section, just as done in the initial nomination phase.</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2.A refined list of top clients is fetched from the </a:t>
            </a:r>
            <a:r>
              <a:rPr b="1" lang="en" sz="1100">
                <a:solidFill>
                  <a:schemeClr val="dk1"/>
                </a:solidFill>
              </a:rPr>
              <a:t>Existing Clients database</a:t>
            </a:r>
            <a:r>
              <a:rPr lang="en" sz="1100">
                <a:solidFill>
                  <a:schemeClr val="dk1"/>
                </a:solidFill>
              </a:rPr>
              <a:t>, excluding those who previously declined the invitation.</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3.Bankers review this list and nominate new clients. These entries are stored in the </a:t>
            </a:r>
            <a:r>
              <a:rPr b="1" lang="en" sz="1100">
                <a:solidFill>
                  <a:schemeClr val="dk1"/>
                </a:solidFill>
              </a:rPr>
              <a:t>Renomination Table</a:t>
            </a:r>
            <a:r>
              <a:rPr lang="en" sz="1100">
                <a:solidFill>
                  <a:schemeClr val="dk1"/>
                </a:solidFill>
              </a:rPr>
              <a:t>.</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b="1" lang="en" sz="1100">
                <a:solidFill>
                  <a:schemeClr val="dk1"/>
                </a:solidFill>
              </a:rPr>
              <a:t>4.Managers review and approve</a:t>
            </a:r>
            <a:r>
              <a:rPr lang="en" sz="1100">
                <a:solidFill>
                  <a:schemeClr val="dk1"/>
                </a:solidFill>
              </a:rPr>
              <a:t> the renominations using the same approval framework as the original nominations.</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5.Once approved, </a:t>
            </a:r>
            <a:r>
              <a:rPr b="1" lang="en" sz="1100">
                <a:solidFill>
                  <a:schemeClr val="dk1"/>
                </a:solidFill>
              </a:rPr>
              <a:t>real-time notifications</a:t>
            </a:r>
            <a:r>
              <a:rPr lang="en" sz="1100">
                <a:solidFill>
                  <a:schemeClr val="dk1"/>
                </a:solidFill>
              </a:rPr>
              <a:t> are triggered to inform bankers of the updated, reapproved list.</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6.Bankers can then send </a:t>
            </a:r>
            <a:r>
              <a:rPr b="1" lang="en" sz="1100">
                <a:solidFill>
                  <a:schemeClr val="dk1"/>
                </a:solidFill>
              </a:rPr>
              <a:t>automated invitations</a:t>
            </a:r>
            <a:r>
              <a:rPr lang="en" sz="1100">
                <a:solidFill>
                  <a:schemeClr val="dk1"/>
                </a:solidFill>
              </a:rPr>
              <a:t> to the reapproved clients — following the same streamlined, system-driven logic already established in earlier nomination rounds.</a:t>
            </a:r>
            <a:endParaRPr sz="1100">
              <a:solidFill>
                <a:schemeClr val="dk1"/>
              </a:solidFill>
            </a:endParaRPr>
          </a:p>
          <a:p>
            <a:pPr indent="0" lvl="0" marL="0" rtl="0" algn="l">
              <a:lnSpc>
                <a:spcPct val="85000"/>
              </a:lnSpc>
              <a:spcBef>
                <a:spcPts val="1200"/>
              </a:spcBef>
              <a:spcAft>
                <a:spcPts val="1200"/>
              </a:spcAft>
              <a:buSzPts val="935"/>
              <a:buNone/>
            </a:pPr>
            <a:r>
              <a:t/>
            </a:r>
            <a:endParaRPr b="1"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During The Event (QR Code Attendance)</a:t>
            </a:r>
            <a:endParaRPr/>
          </a:p>
        </p:txBody>
      </p:sp>
      <p:sp>
        <p:nvSpPr>
          <p:cNvPr id="146" name="Google Shape;146;p26"/>
          <p:cNvSpPr txBox="1"/>
          <p:nvPr>
            <p:ph idx="1" type="body"/>
          </p:nvPr>
        </p:nvSpPr>
        <p:spPr>
          <a:xfrm>
            <a:off x="6281450" y="1152475"/>
            <a:ext cx="2550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Clr>
                <a:schemeClr val="dk1"/>
              </a:buClr>
              <a:buSzPct val="84615"/>
              <a:buFont typeface="Arial"/>
              <a:buNone/>
            </a:pPr>
            <a:r>
              <a:rPr b="1" lang="en" sz="1300">
                <a:solidFill>
                  <a:schemeClr val="dk1"/>
                </a:solidFill>
              </a:rPr>
              <a:t>QR Code–Based Attendance</a:t>
            </a:r>
            <a:endParaRPr b="1" sz="13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During the event, the Event Manager generates a unique QR code linked to the event’s attendance form. Clients simply scan the QR code upon arrival, enter their phone number, and mark their attendance. The data is securely captured using Microsoft Forms, aligning with our commitment to using Microsoft’s trusted platform for enhanced security and reliability — critical for banking environments. This approach enables a seamless, contactless check-in experience, ensuring that only authorized clients can mark attendance while maintaining accurate and tamper-proof records in real time.</a:t>
            </a:r>
            <a:endParaRPr sz="1100">
              <a:solidFill>
                <a:schemeClr val="dk1"/>
              </a:solidFill>
            </a:endParaRPr>
          </a:p>
          <a:p>
            <a:pPr indent="0" lvl="0" marL="0" rtl="0" algn="l">
              <a:spcBef>
                <a:spcPts val="1200"/>
              </a:spcBef>
              <a:spcAft>
                <a:spcPts val="1200"/>
              </a:spcAft>
              <a:buNone/>
            </a:pPr>
            <a:r>
              <a:t/>
            </a:r>
            <a:endParaRPr b="1" sz="1100">
              <a:solidFill>
                <a:schemeClr val="dk1"/>
              </a:solidFill>
            </a:endParaRPr>
          </a:p>
        </p:txBody>
      </p:sp>
      <p:pic>
        <p:nvPicPr>
          <p:cNvPr id="147" name="Google Shape;147;p26"/>
          <p:cNvPicPr preferRelativeResize="0"/>
          <p:nvPr/>
        </p:nvPicPr>
        <p:blipFill>
          <a:blip r:embed="rId3">
            <a:alphaModFix/>
          </a:blip>
          <a:stretch>
            <a:fillRect/>
          </a:stretch>
        </p:blipFill>
        <p:spPr>
          <a:xfrm>
            <a:off x="152400" y="1170125"/>
            <a:ext cx="5976650" cy="3315173"/>
          </a:xfrm>
          <a:prstGeom prst="rect">
            <a:avLst/>
          </a:prstGeom>
          <a:noFill/>
          <a:ln>
            <a:noFill/>
          </a:ln>
        </p:spPr>
      </p:pic>
      <p:sp>
        <p:nvSpPr>
          <p:cNvPr id="148" name="Google Shape;148;p26"/>
          <p:cNvSpPr txBox="1"/>
          <p:nvPr/>
        </p:nvSpPr>
        <p:spPr>
          <a:xfrm>
            <a:off x="2468975" y="4606325"/>
            <a:ext cx="3167700" cy="44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rPr>
              <a:t>Please Scan The Qr Code For Demo</a:t>
            </a:r>
            <a:endParaRPr b="1" sz="12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During The Event (QR Code Attendance)</a:t>
            </a:r>
            <a:endParaRPr/>
          </a:p>
        </p:txBody>
      </p:sp>
      <p:sp>
        <p:nvSpPr>
          <p:cNvPr id="154" name="Google Shape;154;p27"/>
          <p:cNvSpPr txBox="1"/>
          <p:nvPr>
            <p:ph idx="1" type="body"/>
          </p:nvPr>
        </p:nvSpPr>
        <p:spPr>
          <a:xfrm>
            <a:off x="6281450" y="1152475"/>
            <a:ext cx="25509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All attendance responses are dynamically and securely stored in the database along with their corresponding Event IDs, as shown in the screenshot. This data can later be reviewed and presented in meetings to showcase actual event attendance—eliminating the need for manual tracking that was previously done.</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155" name="Google Shape;155;p27"/>
          <p:cNvPicPr preferRelativeResize="0"/>
          <p:nvPr/>
        </p:nvPicPr>
        <p:blipFill>
          <a:blip r:embed="rId3">
            <a:alphaModFix/>
          </a:blip>
          <a:stretch>
            <a:fillRect/>
          </a:stretch>
        </p:blipFill>
        <p:spPr>
          <a:xfrm>
            <a:off x="0" y="1170125"/>
            <a:ext cx="5880775" cy="1851576"/>
          </a:xfrm>
          <a:prstGeom prst="rect">
            <a:avLst/>
          </a:prstGeom>
          <a:noFill/>
          <a:ln>
            <a:noFill/>
          </a:ln>
        </p:spPr>
      </p:pic>
      <p:pic>
        <p:nvPicPr>
          <p:cNvPr id="156" name="Google Shape;156;p27"/>
          <p:cNvPicPr preferRelativeResize="0"/>
          <p:nvPr/>
        </p:nvPicPr>
        <p:blipFill>
          <a:blip r:embed="rId4">
            <a:alphaModFix/>
          </a:blip>
          <a:stretch>
            <a:fillRect/>
          </a:stretch>
        </p:blipFill>
        <p:spPr>
          <a:xfrm>
            <a:off x="0" y="3021700"/>
            <a:ext cx="5880774" cy="21218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 Event (</a:t>
            </a:r>
            <a:r>
              <a:rPr lang="en"/>
              <a:t>Thank You</a:t>
            </a:r>
            <a:r>
              <a:rPr lang="en"/>
              <a:t> notes and Feedback Form)</a:t>
            </a:r>
            <a:endParaRPr/>
          </a:p>
        </p:txBody>
      </p:sp>
      <p:sp>
        <p:nvSpPr>
          <p:cNvPr id="162" name="Google Shape;162;p28"/>
          <p:cNvSpPr txBox="1"/>
          <p:nvPr>
            <p:ph idx="1" type="body"/>
          </p:nvPr>
        </p:nvSpPr>
        <p:spPr>
          <a:xfrm>
            <a:off x="6281450" y="1152475"/>
            <a:ext cx="25509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b="1" lang="en" sz="1300">
                <a:solidFill>
                  <a:schemeClr val="dk1"/>
                </a:solidFill>
              </a:rPr>
              <a:t>Post-Event: Thank You &amp; Feedback Collection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After the event, a personalized thank-you note along with a feedback form is automatically sent to all attendees. This feedback is essential to understand whether the event met client expectations and whether the resources and budget invested were effectively utilized. Clients can share their experience, highlight what they found valuable, and suggest improvements or ideas for future events. This helps the team continuously refine and elevate event quality based on real insights.</a:t>
            </a:r>
            <a:endParaRPr sz="1100">
              <a:solidFill>
                <a:schemeClr val="dk1"/>
              </a:solidFill>
            </a:endParaRPr>
          </a:p>
          <a:p>
            <a:pPr indent="0" lvl="0" marL="0" rtl="0" algn="l">
              <a:spcBef>
                <a:spcPts val="1200"/>
              </a:spcBef>
              <a:spcAft>
                <a:spcPts val="1200"/>
              </a:spcAft>
              <a:buNone/>
            </a:pPr>
            <a:r>
              <a:t/>
            </a:r>
            <a:endParaRPr sz="1200">
              <a:solidFill>
                <a:schemeClr val="dk1"/>
              </a:solidFill>
            </a:endParaRPr>
          </a:p>
        </p:txBody>
      </p:sp>
      <p:pic>
        <p:nvPicPr>
          <p:cNvPr id="163" name="Google Shape;163;p28"/>
          <p:cNvPicPr preferRelativeResize="0"/>
          <p:nvPr/>
        </p:nvPicPr>
        <p:blipFill>
          <a:blip r:embed="rId3">
            <a:alphaModFix/>
          </a:blip>
          <a:stretch>
            <a:fillRect/>
          </a:stretch>
        </p:blipFill>
        <p:spPr>
          <a:xfrm>
            <a:off x="152400" y="1170125"/>
            <a:ext cx="5976649" cy="3368316"/>
          </a:xfrm>
          <a:prstGeom prst="rect">
            <a:avLst/>
          </a:prstGeom>
          <a:noFill/>
          <a:ln>
            <a:noFill/>
          </a:ln>
        </p:spPr>
      </p:pic>
      <p:sp>
        <p:nvSpPr>
          <p:cNvPr id="164" name="Google Shape;164;p28">
            <a:hlinkClick r:id="rId4"/>
          </p:cNvPr>
          <p:cNvSpPr txBox="1"/>
          <p:nvPr/>
        </p:nvSpPr>
        <p:spPr>
          <a:xfrm>
            <a:off x="2730025" y="4619500"/>
            <a:ext cx="44097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5"/>
              </a:rPr>
              <a:t>Please click on demo link for feedback form.</a:t>
            </a:r>
            <a:endParaRPr sz="1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Post-Event Analytics (Event- Manager)	</a:t>
            </a:r>
            <a:endParaRPr/>
          </a:p>
        </p:txBody>
      </p:sp>
      <p:pic>
        <p:nvPicPr>
          <p:cNvPr id="170" name="Google Shape;170;p29"/>
          <p:cNvPicPr preferRelativeResize="0"/>
          <p:nvPr/>
        </p:nvPicPr>
        <p:blipFill>
          <a:blip r:embed="rId3">
            <a:alphaModFix/>
          </a:blip>
          <a:stretch>
            <a:fillRect/>
          </a:stretch>
        </p:blipFill>
        <p:spPr>
          <a:xfrm>
            <a:off x="211650" y="1067613"/>
            <a:ext cx="6017924" cy="3586125"/>
          </a:xfrm>
          <a:prstGeom prst="rect">
            <a:avLst/>
          </a:prstGeom>
          <a:noFill/>
          <a:ln>
            <a:noFill/>
          </a:ln>
        </p:spPr>
      </p:pic>
      <p:sp>
        <p:nvSpPr>
          <p:cNvPr id="171" name="Google Shape;171;p29"/>
          <p:cNvSpPr txBox="1"/>
          <p:nvPr/>
        </p:nvSpPr>
        <p:spPr>
          <a:xfrm>
            <a:off x="6744650" y="1098775"/>
            <a:ext cx="2236500" cy="35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With the help of Microsoft Forms, we can easily track attendance and analyze client feedback in real time. For example, as shown in the screenshot, </a:t>
            </a:r>
            <a:r>
              <a:rPr b="1" lang="en" sz="1000">
                <a:solidFill>
                  <a:schemeClr val="dk1"/>
                </a:solidFill>
              </a:rPr>
              <a:t>66% of users marked "Very Satisfied"</a:t>
            </a:r>
            <a:r>
              <a:rPr lang="en" sz="1000">
                <a:solidFill>
                  <a:schemeClr val="dk1"/>
                </a:solidFill>
              </a:rPr>
              <a:t> while </a:t>
            </a:r>
            <a:r>
              <a:rPr b="1" lang="en" sz="1000">
                <a:solidFill>
                  <a:schemeClr val="dk1"/>
                </a:solidFill>
              </a:rPr>
              <a:t>33% selected "Neutral"</a:t>
            </a:r>
            <a:r>
              <a:rPr lang="en" sz="1000">
                <a:solidFill>
                  <a:schemeClr val="dk1"/>
                </a:solidFill>
              </a:rPr>
              <a:t> for one of the questions. This kind of response breakdown is available for every feedback question, making it highly useful for post-event analysis. The collected data can be shared in meetings with managers and senior stakeholders to assess overall client satisfaction and evaluate the event’s effectiveness. This ensures data-driven decisions for future event planning.</a:t>
            </a:r>
            <a:endParaRPr sz="1000">
              <a:solidFill>
                <a:schemeClr val="dk1"/>
              </a:solidFill>
            </a:endParaRPr>
          </a:p>
          <a:p>
            <a:pPr indent="0" lvl="0" marL="0" rtl="0" algn="l">
              <a:spcBef>
                <a:spcPts val="1200"/>
              </a:spcBef>
              <a:spcAft>
                <a:spcPts val="0"/>
              </a:spcAft>
              <a:buNone/>
            </a:pPr>
            <a:r>
              <a:t/>
            </a:r>
            <a:endParaRPr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Post-Event Analytics (Event- Manager) Budget</a:t>
            </a:r>
            <a:endParaRPr/>
          </a:p>
        </p:txBody>
      </p:sp>
      <p:sp>
        <p:nvSpPr>
          <p:cNvPr id="177" name="Google Shape;177;p30"/>
          <p:cNvSpPr txBox="1"/>
          <p:nvPr/>
        </p:nvSpPr>
        <p:spPr>
          <a:xfrm>
            <a:off x="6744650" y="1098775"/>
            <a:ext cx="2236500" cy="35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This Post-Event Analytics screen provides a clear comparison between the estimated and actual event costs across key budget categories. From venue rental and catering to staffing and printing, each cost component is transparently tracked to ensure accountability and help evaluate how closely the event adhered to the planned budget. This not only enhances financial oversight but also supports better planning for future events.</a:t>
            </a:r>
            <a:endParaRPr sz="1000">
              <a:solidFill>
                <a:schemeClr val="dk1"/>
              </a:solidFill>
            </a:endParaRPr>
          </a:p>
          <a:p>
            <a:pPr indent="0" lvl="0" marL="0" rtl="0" algn="l">
              <a:spcBef>
                <a:spcPts val="1200"/>
              </a:spcBef>
              <a:spcAft>
                <a:spcPts val="0"/>
              </a:spcAft>
              <a:buNone/>
            </a:pPr>
            <a:r>
              <a:t/>
            </a:r>
            <a:endParaRPr sz="1000">
              <a:solidFill>
                <a:schemeClr val="dk1"/>
              </a:solidFill>
            </a:endParaRPr>
          </a:p>
        </p:txBody>
      </p:sp>
      <p:pic>
        <p:nvPicPr>
          <p:cNvPr id="178" name="Google Shape;178;p30"/>
          <p:cNvPicPr preferRelativeResize="0"/>
          <p:nvPr/>
        </p:nvPicPr>
        <p:blipFill>
          <a:blip r:embed="rId3">
            <a:alphaModFix/>
          </a:blip>
          <a:stretch>
            <a:fillRect/>
          </a:stretch>
        </p:blipFill>
        <p:spPr>
          <a:xfrm>
            <a:off x="152400" y="1170125"/>
            <a:ext cx="6439848" cy="363183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4" name="Google Shape;184;p31"/>
          <p:cNvSpPr txBox="1"/>
          <p:nvPr>
            <p:ph idx="1" type="body"/>
          </p:nvPr>
        </p:nvSpPr>
        <p:spPr>
          <a:xfrm>
            <a:off x="365500" y="1155000"/>
            <a:ext cx="8410500" cy="36288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1100">
                <a:solidFill>
                  <a:schemeClr val="dk1"/>
                </a:solidFill>
              </a:rPr>
              <a:t>1.</a:t>
            </a:r>
            <a:r>
              <a:rPr b="1" lang="en" sz="1100">
                <a:solidFill>
                  <a:schemeClr val="dk1"/>
                </a:solidFill>
              </a:rPr>
              <a:t>End-to-End Event Lifecycle</a:t>
            </a:r>
            <a:r>
              <a:rPr lang="en" sz="1100">
                <a:solidFill>
                  <a:schemeClr val="dk1"/>
                </a:solidFill>
              </a:rPr>
              <a:t>: Evanza efficiently manages the entire event journey—</a:t>
            </a:r>
            <a:r>
              <a:rPr b="1" lang="en" sz="1100">
                <a:solidFill>
                  <a:schemeClr val="dk1"/>
                </a:solidFill>
              </a:rPr>
              <a:t>before, during, and after</a:t>
            </a:r>
            <a:r>
              <a:rPr lang="en" sz="1100">
                <a:solidFill>
                  <a:schemeClr val="dk1"/>
                </a:solidFill>
              </a:rPr>
              <a:t>—through dedicated modules for event creation, client selection, nomination, and attendance.</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2. </a:t>
            </a:r>
            <a:r>
              <a:rPr b="1" lang="en" sz="1100">
                <a:solidFill>
                  <a:schemeClr val="dk1"/>
                </a:solidFill>
              </a:rPr>
              <a:t>Smart Data-Driven Workflows</a:t>
            </a:r>
            <a:r>
              <a:rPr lang="en" sz="1100">
                <a:solidFill>
                  <a:schemeClr val="dk1"/>
                </a:solidFill>
              </a:rPr>
              <a:t>: From </a:t>
            </a:r>
            <a:r>
              <a:rPr b="1" lang="en" sz="1100">
                <a:solidFill>
                  <a:schemeClr val="dk1"/>
                </a:solidFill>
              </a:rPr>
              <a:t>automated invitations</a:t>
            </a:r>
            <a:r>
              <a:rPr lang="en" sz="1100">
                <a:solidFill>
                  <a:schemeClr val="dk1"/>
                </a:solidFill>
              </a:rPr>
              <a:t> to </a:t>
            </a:r>
            <a:r>
              <a:rPr b="1" lang="en" sz="1100">
                <a:solidFill>
                  <a:schemeClr val="dk1"/>
                </a:solidFill>
              </a:rPr>
              <a:t>real-time attendance</a:t>
            </a:r>
            <a:r>
              <a:rPr lang="en" sz="1100">
                <a:solidFill>
                  <a:schemeClr val="dk1"/>
                </a:solidFill>
              </a:rPr>
              <a:t> via QR codes and detailed </a:t>
            </a:r>
            <a:r>
              <a:rPr b="1" lang="en" sz="1100">
                <a:solidFill>
                  <a:schemeClr val="dk1"/>
                </a:solidFill>
              </a:rPr>
              <a:t>post-event analytics</a:t>
            </a:r>
            <a:r>
              <a:rPr lang="en" sz="1100">
                <a:solidFill>
                  <a:schemeClr val="dk1"/>
                </a:solidFill>
              </a:rPr>
              <a:t>, all data flows are integrated and securely handled.</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3. </a:t>
            </a:r>
            <a:r>
              <a:rPr b="1" lang="en" sz="1100">
                <a:solidFill>
                  <a:schemeClr val="dk1"/>
                </a:solidFill>
              </a:rPr>
              <a:t>Client-Centric Experience</a:t>
            </a:r>
            <a:r>
              <a:rPr lang="en" sz="1100">
                <a:solidFill>
                  <a:schemeClr val="dk1"/>
                </a:solidFill>
              </a:rPr>
              <a:t>: Personalized communication, secure check-ins, and structured feedback collection ensure a </a:t>
            </a:r>
            <a:r>
              <a:rPr b="1" lang="en" sz="1100">
                <a:solidFill>
                  <a:schemeClr val="dk1"/>
                </a:solidFill>
              </a:rPr>
              <a:t>seamless and professional experience</a:t>
            </a:r>
            <a:r>
              <a:rPr lang="en" sz="1100">
                <a:solidFill>
                  <a:schemeClr val="dk1"/>
                </a:solidFill>
              </a:rPr>
              <a:t> for high-value clients.</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4.</a:t>
            </a:r>
            <a:r>
              <a:rPr b="1" lang="en" sz="1100">
                <a:solidFill>
                  <a:schemeClr val="dk1"/>
                </a:solidFill>
              </a:rPr>
              <a:t>Bank-Grade Security &amp; Platform Integration</a:t>
            </a:r>
            <a:r>
              <a:rPr lang="en" sz="1100">
                <a:solidFill>
                  <a:schemeClr val="dk1"/>
                </a:solidFill>
              </a:rPr>
              <a:t>: Built entirely using the </a:t>
            </a:r>
            <a:r>
              <a:rPr b="1" lang="en" sz="1100">
                <a:solidFill>
                  <a:schemeClr val="dk1"/>
                </a:solidFill>
              </a:rPr>
              <a:t>Microsoft ecosystem</a:t>
            </a:r>
            <a:r>
              <a:rPr lang="en" sz="1100">
                <a:solidFill>
                  <a:schemeClr val="dk1"/>
                </a:solidFill>
              </a:rPr>
              <a:t> (Power Apps, Azure SQL, Microsoft Forms), Evanza ensures </a:t>
            </a:r>
            <a:r>
              <a:rPr b="1" lang="en" sz="1100">
                <a:solidFill>
                  <a:schemeClr val="dk1"/>
                </a:solidFill>
              </a:rPr>
              <a:t>data protection, reliability, and scalability</a:t>
            </a:r>
            <a:r>
              <a:rPr lang="en" sz="1100">
                <a:solidFill>
                  <a:schemeClr val="dk1"/>
                </a:solidFill>
              </a:rPr>
              <a:t>—ideal for banking environments.</a:t>
            </a:r>
            <a:br>
              <a:rPr lang="en" sz="1100">
                <a:solidFill>
                  <a:schemeClr val="dk1"/>
                </a:solidFill>
              </a:rPr>
            </a:br>
            <a:endParaRPr sz="1100">
              <a:solidFill>
                <a:schemeClr val="dk1"/>
              </a:solidFill>
            </a:endParaRPr>
          </a:p>
          <a:p>
            <a:pPr indent="0" lvl="0" marL="0" rtl="0" algn="l">
              <a:lnSpc>
                <a:spcPct val="85000"/>
              </a:lnSpc>
              <a:spcBef>
                <a:spcPts val="1200"/>
              </a:spcBef>
              <a:spcAft>
                <a:spcPts val="0"/>
              </a:spcAft>
              <a:buClr>
                <a:schemeClr val="dk1"/>
              </a:buClr>
              <a:buSzPts val="1100"/>
              <a:buFont typeface="Arial"/>
              <a:buNone/>
            </a:pPr>
            <a:r>
              <a:rPr lang="en" sz="1100">
                <a:solidFill>
                  <a:schemeClr val="dk1"/>
                </a:solidFill>
              </a:rPr>
              <a:t>5. </a:t>
            </a:r>
            <a:r>
              <a:rPr b="1" lang="en" sz="1100">
                <a:solidFill>
                  <a:schemeClr val="dk1"/>
                </a:solidFill>
              </a:rPr>
              <a:t>Impactful Reporting for Decision Making</a:t>
            </a:r>
            <a:r>
              <a:rPr lang="en" sz="1100">
                <a:solidFill>
                  <a:schemeClr val="dk1"/>
                </a:solidFill>
              </a:rPr>
              <a:t>: Budget vs. actual analysis, feedback stats, and nomination dashboards offer </a:t>
            </a:r>
            <a:r>
              <a:rPr b="1" lang="en" sz="1100">
                <a:solidFill>
                  <a:schemeClr val="dk1"/>
                </a:solidFill>
              </a:rPr>
              <a:t>actionable insights</a:t>
            </a:r>
            <a:r>
              <a:rPr lang="en" sz="1100">
                <a:solidFill>
                  <a:schemeClr val="dk1"/>
                </a:solidFill>
              </a:rPr>
              <a:t> for leadership and future planning.</a:t>
            </a:r>
            <a:endParaRPr sz="1100">
              <a:solidFill>
                <a:schemeClr val="dk1"/>
              </a:solidFill>
            </a:endParaRPr>
          </a:p>
          <a:p>
            <a:pPr indent="0" lvl="0" marL="0" rtl="0" algn="l">
              <a:lnSpc>
                <a:spcPct val="85000"/>
              </a:lnSpc>
              <a:spcBef>
                <a:spcPts val="1200"/>
              </a:spcBef>
              <a:spcAft>
                <a:spcPts val="1200"/>
              </a:spcAft>
              <a:buSzPts val="935"/>
              <a:buNone/>
            </a:pPr>
            <a:r>
              <a:t/>
            </a:r>
            <a:endParaRPr b="1"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Login Page</a:t>
            </a:r>
            <a:endParaRPr/>
          </a:p>
        </p:txBody>
      </p:sp>
      <p:sp>
        <p:nvSpPr>
          <p:cNvPr id="63" name="Google Shape;63;p14"/>
          <p:cNvSpPr txBox="1"/>
          <p:nvPr>
            <p:ph idx="1" type="body"/>
          </p:nvPr>
        </p:nvSpPr>
        <p:spPr>
          <a:xfrm>
            <a:off x="6768400" y="1170125"/>
            <a:ext cx="2167200" cy="3349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200">
                <a:solidFill>
                  <a:schemeClr val="dk1"/>
                </a:solidFill>
              </a:rPr>
              <a:t>Login Page:</a:t>
            </a:r>
            <a:r>
              <a:rPr lang="en" sz="1200">
                <a:solidFill>
                  <a:schemeClr val="dk1"/>
                </a:solidFill>
              </a:rPr>
              <a:t> </a:t>
            </a:r>
            <a:endParaRPr sz="1200">
              <a:solidFill>
                <a:schemeClr val="dk1"/>
              </a:solidFill>
            </a:endParaRPr>
          </a:p>
          <a:p>
            <a:pPr indent="0" lvl="0" marL="0" rtl="0" algn="l">
              <a:lnSpc>
                <a:spcPct val="95000"/>
              </a:lnSpc>
              <a:spcBef>
                <a:spcPts val="1200"/>
              </a:spcBef>
              <a:spcAft>
                <a:spcPts val="1200"/>
              </a:spcAft>
              <a:buNone/>
            </a:pPr>
            <a:r>
              <a:rPr lang="en" sz="1200">
                <a:solidFill>
                  <a:schemeClr val="dk1"/>
                </a:solidFill>
              </a:rPr>
              <a:t>Users securely log in with their credentials to access a personalized, role-based dashboard—Banker, Event Manager, or Manager. Robust access controls ensure users cannot access dashboards or data outside their assigned roles.</a:t>
            </a:r>
            <a:endParaRPr sz="1200">
              <a:solidFill>
                <a:schemeClr val="dk1"/>
              </a:solidFill>
            </a:endParaRPr>
          </a:p>
        </p:txBody>
      </p:sp>
      <p:pic>
        <p:nvPicPr>
          <p:cNvPr id="64" name="Google Shape;64;p14"/>
          <p:cNvPicPr preferRelativeResize="0"/>
          <p:nvPr/>
        </p:nvPicPr>
        <p:blipFill>
          <a:blip r:embed="rId3">
            <a:alphaModFix/>
          </a:blip>
          <a:stretch>
            <a:fillRect/>
          </a:stretch>
        </p:blipFill>
        <p:spPr>
          <a:xfrm>
            <a:off x="152400" y="1170125"/>
            <a:ext cx="6463599" cy="362112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Event Manager Screen</a:t>
            </a:r>
            <a:endParaRPr/>
          </a:p>
        </p:txBody>
      </p:sp>
      <p:sp>
        <p:nvSpPr>
          <p:cNvPr id="70" name="Google Shape;70;p15"/>
          <p:cNvSpPr txBox="1"/>
          <p:nvPr>
            <p:ph idx="1" type="body"/>
          </p:nvPr>
        </p:nvSpPr>
        <p:spPr>
          <a:xfrm>
            <a:off x="6768400" y="1170125"/>
            <a:ext cx="2167200" cy="3349500"/>
          </a:xfrm>
          <a:prstGeom prst="rect">
            <a:avLst/>
          </a:prstGeom>
        </p:spPr>
        <p:txBody>
          <a:bodyPr anchorCtr="0" anchor="t" bIns="91425" lIns="91425" spcFirstLastPara="1" rIns="91425" wrap="square" tIns="91425">
            <a:normAutofit/>
          </a:bodyPr>
          <a:lstStyle/>
          <a:p>
            <a:pPr indent="0" lvl="0" marL="0" rtl="0" algn="l">
              <a:lnSpc>
                <a:spcPct val="75000"/>
              </a:lnSpc>
              <a:spcBef>
                <a:spcPts val="0"/>
              </a:spcBef>
              <a:spcAft>
                <a:spcPts val="0"/>
              </a:spcAft>
              <a:buNone/>
            </a:pPr>
            <a:r>
              <a:rPr b="1" lang="en" sz="1200">
                <a:solidFill>
                  <a:schemeClr val="dk1"/>
                </a:solidFill>
              </a:rPr>
              <a:t> Event Manager team: </a:t>
            </a:r>
            <a:endParaRPr b="1" sz="1200">
              <a:solidFill>
                <a:schemeClr val="dk1"/>
              </a:solidFill>
            </a:endParaRPr>
          </a:p>
          <a:p>
            <a:pPr indent="0" lvl="0" marL="0" rtl="0" algn="l">
              <a:lnSpc>
                <a:spcPct val="75000"/>
              </a:lnSpc>
              <a:spcBef>
                <a:spcPts val="1200"/>
              </a:spcBef>
              <a:spcAft>
                <a:spcPts val="0"/>
              </a:spcAft>
              <a:buNone/>
            </a:pPr>
            <a:r>
              <a:rPr lang="en" sz="1200">
                <a:solidFill>
                  <a:schemeClr val="dk1"/>
                </a:solidFill>
              </a:rPr>
              <a:t>Defines event details and selection criteria based on strategic goals. A smart QR code-based attendance system ensures efficient participant tracking during the event. Post-event analytics are seamlessly generated and shared with relevant teams to support data-driven decision-making.</a:t>
            </a:r>
            <a:endParaRPr sz="1200">
              <a:solidFill>
                <a:schemeClr val="dk1"/>
              </a:solidFill>
            </a:endParaRPr>
          </a:p>
          <a:p>
            <a:pPr indent="0" lvl="0" marL="0" rtl="0" algn="l">
              <a:lnSpc>
                <a:spcPct val="75000"/>
              </a:lnSpc>
              <a:spcBef>
                <a:spcPts val="1200"/>
              </a:spcBef>
              <a:spcAft>
                <a:spcPts val="1200"/>
              </a:spcAft>
              <a:buNone/>
            </a:pPr>
            <a:r>
              <a:t/>
            </a:r>
            <a:endParaRPr sz="1400"/>
          </a:p>
        </p:txBody>
      </p:sp>
      <p:pic>
        <p:nvPicPr>
          <p:cNvPr id="71" name="Google Shape;71;p15"/>
          <p:cNvPicPr preferRelativeResize="0"/>
          <p:nvPr/>
        </p:nvPicPr>
        <p:blipFill>
          <a:blip r:embed="rId3">
            <a:alphaModFix/>
          </a:blip>
          <a:stretch>
            <a:fillRect/>
          </a:stretch>
        </p:blipFill>
        <p:spPr>
          <a:xfrm>
            <a:off x="152400" y="1170125"/>
            <a:ext cx="6463600" cy="36913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 Create New Event</a:t>
            </a:r>
            <a:endParaRPr/>
          </a:p>
        </p:txBody>
      </p:sp>
      <p:sp>
        <p:nvSpPr>
          <p:cNvPr id="77" name="Google Shape;77;p16"/>
          <p:cNvSpPr txBox="1"/>
          <p:nvPr>
            <p:ph idx="1" type="body"/>
          </p:nvPr>
        </p:nvSpPr>
        <p:spPr>
          <a:xfrm>
            <a:off x="6768400" y="1170125"/>
            <a:ext cx="2167200" cy="3349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en" sz="1200">
                <a:solidFill>
                  <a:schemeClr val="dk1"/>
                </a:solidFill>
              </a:rPr>
              <a:t>Create New Event:</a:t>
            </a:r>
            <a:endParaRPr b="1" sz="1200">
              <a:solidFill>
                <a:schemeClr val="dk1"/>
              </a:solidFill>
            </a:endParaRPr>
          </a:p>
          <a:p>
            <a:pPr indent="0" lvl="0" marL="0" rtl="0" algn="l">
              <a:lnSpc>
                <a:spcPct val="95000"/>
              </a:lnSpc>
              <a:spcBef>
                <a:spcPts val="1200"/>
              </a:spcBef>
              <a:spcAft>
                <a:spcPts val="1200"/>
              </a:spcAft>
              <a:buNone/>
            </a:pPr>
            <a:r>
              <a:rPr lang="en" sz="1200">
                <a:solidFill>
                  <a:schemeClr val="dk1"/>
                </a:solidFill>
              </a:rPr>
              <a:t>Under the Event Management module, the team can seamlessly create new events by selecting various parameters aligned with event goals. Each event is assigned a unique Event ID, enabling consistent tracking and identification across the Evanza platform.</a:t>
            </a:r>
            <a:endParaRPr b="1" sz="1200">
              <a:solidFill>
                <a:schemeClr val="dk1"/>
              </a:solidFill>
            </a:endParaRPr>
          </a:p>
        </p:txBody>
      </p:sp>
      <p:pic>
        <p:nvPicPr>
          <p:cNvPr id="78" name="Google Shape;78;p16"/>
          <p:cNvPicPr preferRelativeResize="0"/>
          <p:nvPr/>
        </p:nvPicPr>
        <p:blipFill>
          <a:blip r:embed="rId3">
            <a:alphaModFix/>
          </a:blip>
          <a:stretch>
            <a:fillRect/>
          </a:stretch>
        </p:blipFill>
        <p:spPr>
          <a:xfrm>
            <a:off x="152400" y="1170125"/>
            <a:ext cx="6463599" cy="36286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(2.b) Selection Criteria</a:t>
            </a:r>
            <a:endParaRPr/>
          </a:p>
        </p:txBody>
      </p:sp>
      <p:sp>
        <p:nvSpPr>
          <p:cNvPr id="84" name="Google Shape;84;p17"/>
          <p:cNvSpPr txBox="1"/>
          <p:nvPr>
            <p:ph idx="1" type="body"/>
          </p:nvPr>
        </p:nvSpPr>
        <p:spPr>
          <a:xfrm>
            <a:off x="6768400" y="1170125"/>
            <a:ext cx="2167200" cy="334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chemeClr val="dk1"/>
                </a:solidFill>
              </a:rPr>
              <a:t>Selection Criteria:</a:t>
            </a:r>
            <a:endParaRPr b="1" sz="1200">
              <a:solidFill>
                <a:schemeClr val="dk1"/>
              </a:solidFill>
            </a:endParaRPr>
          </a:p>
          <a:p>
            <a:pPr indent="0" lvl="0" marL="0" rtl="0" algn="l">
              <a:spcBef>
                <a:spcPts val="1200"/>
              </a:spcBef>
              <a:spcAft>
                <a:spcPts val="0"/>
              </a:spcAft>
              <a:buClr>
                <a:schemeClr val="dk1"/>
              </a:buClr>
              <a:buSzPts val="1100"/>
              <a:buFont typeface="Arial"/>
              <a:buNone/>
            </a:pPr>
            <a:br>
              <a:rPr b="1" lang="en" sz="1200">
                <a:solidFill>
                  <a:schemeClr val="dk1"/>
                </a:solidFill>
              </a:rPr>
            </a:br>
            <a:r>
              <a:rPr lang="en" sz="1200">
                <a:solidFill>
                  <a:schemeClr val="dk1"/>
                </a:solidFill>
              </a:rPr>
              <a:t> This module allows the team to define selection criteria for each unique Event ID. Teams can specify the type of clients to be invited—Prospects or Existing—and set financial thresholds such as Assets Under Management (AUM) and Revenue. These filters ensure that the most relevant clients are shortlisted for each event.</a:t>
            </a:r>
            <a:endParaRPr sz="1200">
              <a:solidFill>
                <a:schemeClr val="dk1"/>
              </a:solidFill>
            </a:endParaRPr>
          </a:p>
          <a:p>
            <a:pPr indent="0" lvl="0" marL="0" rtl="0" algn="l">
              <a:lnSpc>
                <a:spcPct val="95000"/>
              </a:lnSpc>
              <a:spcBef>
                <a:spcPts val="1200"/>
              </a:spcBef>
              <a:spcAft>
                <a:spcPts val="1200"/>
              </a:spcAft>
              <a:buNone/>
            </a:pPr>
            <a:r>
              <a:t/>
            </a:r>
            <a:endParaRPr b="1" sz="1200">
              <a:solidFill>
                <a:schemeClr val="dk1"/>
              </a:solidFill>
            </a:endParaRPr>
          </a:p>
        </p:txBody>
      </p:sp>
      <p:pic>
        <p:nvPicPr>
          <p:cNvPr id="85" name="Google Shape;85;p17"/>
          <p:cNvPicPr preferRelativeResize="0"/>
          <p:nvPr/>
        </p:nvPicPr>
        <p:blipFill>
          <a:blip r:embed="rId3">
            <a:alphaModFix/>
          </a:blip>
          <a:stretch>
            <a:fillRect/>
          </a:stretch>
        </p:blipFill>
        <p:spPr>
          <a:xfrm>
            <a:off x="152400" y="1170125"/>
            <a:ext cx="6463600" cy="36490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Banker’s Screen</a:t>
            </a:r>
            <a:endParaRPr/>
          </a:p>
        </p:txBody>
      </p:sp>
      <p:sp>
        <p:nvSpPr>
          <p:cNvPr id="91" name="Google Shape;91;p18"/>
          <p:cNvSpPr txBox="1"/>
          <p:nvPr>
            <p:ph idx="1" type="body"/>
          </p:nvPr>
        </p:nvSpPr>
        <p:spPr>
          <a:xfrm>
            <a:off x="6768400" y="1170125"/>
            <a:ext cx="2167200" cy="33495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en" sz="1200">
                <a:solidFill>
                  <a:schemeClr val="dk1"/>
                </a:solidFill>
              </a:rPr>
              <a:t>Banker Dashboard:</a:t>
            </a:r>
            <a:endParaRPr b="1" sz="1200">
              <a:solidFill>
                <a:schemeClr val="dk1"/>
              </a:solidFill>
            </a:endParaRPr>
          </a:p>
          <a:p>
            <a:pPr indent="0" lvl="0" marL="0" rtl="0" algn="l">
              <a:lnSpc>
                <a:spcPct val="105000"/>
              </a:lnSpc>
              <a:spcBef>
                <a:spcPts val="1200"/>
              </a:spcBef>
              <a:spcAft>
                <a:spcPts val="0"/>
              </a:spcAft>
              <a:buClr>
                <a:schemeClr val="dk1"/>
              </a:buClr>
              <a:buSzPts val="1100"/>
              <a:buFont typeface="Arial"/>
              <a:buNone/>
            </a:pPr>
            <a:br>
              <a:rPr b="1" lang="en" sz="1200">
                <a:solidFill>
                  <a:schemeClr val="dk1"/>
                </a:solidFill>
              </a:rPr>
            </a:br>
            <a:r>
              <a:rPr lang="en" sz="1200">
                <a:solidFill>
                  <a:schemeClr val="dk1"/>
                </a:solidFill>
              </a:rPr>
              <a:t> Bankers view client shortlists generated based on selection criteria set by the Event Management team. They can nominate or re-nominate clients—especially if initial invitees decline or become unavailable. The platform also facilitates automatic generation and dispatch of RSVP invitations to selected clients, streamlining the nomination process end-to-end.</a:t>
            </a:r>
            <a:endParaRPr sz="1200">
              <a:solidFill>
                <a:schemeClr val="dk1"/>
              </a:solidFill>
            </a:endParaRPr>
          </a:p>
          <a:p>
            <a:pPr indent="0" lvl="0" marL="0" rtl="0" algn="l">
              <a:lnSpc>
                <a:spcPct val="85000"/>
              </a:lnSpc>
              <a:spcBef>
                <a:spcPts val="1200"/>
              </a:spcBef>
              <a:spcAft>
                <a:spcPts val="1200"/>
              </a:spcAft>
              <a:buNone/>
            </a:pPr>
            <a:r>
              <a:t/>
            </a:r>
            <a:endParaRPr b="1" sz="1200">
              <a:solidFill>
                <a:schemeClr val="dk1"/>
              </a:solidFill>
            </a:endParaRPr>
          </a:p>
        </p:txBody>
      </p:sp>
      <p:pic>
        <p:nvPicPr>
          <p:cNvPr id="92" name="Google Shape;92;p18"/>
          <p:cNvPicPr preferRelativeResize="0"/>
          <p:nvPr/>
        </p:nvPicPr>
        <p:blipFill>
          <a:blip r:embed="rId3">
            <a:alphaModFix/>
          </a:blip>
          <a:stretch>
            <a:fillRect/>
          </a:stretch>
        </p:blipFill>
        <p:spPr>
          <a:xfrm>
            <a:off x="152400" y="1170125"/>
            <a:ext cx="6463600" cy="36471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 Event Information Desk</a:t>
            </a:r>
            <a:endParaRPr/>
          </a:p>
        </p:txBody>
      </p:sp>
      <p:sp>
        <p:nvSpPr>
          <p:cNvPr id="98" name="Google Shape;98;p19"/>
          <p:cNvSpPr txBox="1"/>
          <p:nvPr>
            <p:ph idx="1" type="body"/>
          </p:nvPr>
        </p:nvSpPr>
        <p:spPr>
          <a:xfrm>
            <a:off x="6768400" y="1170125"/>
            <a:ext cx="2167200" cy="3349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en" sz="1200">
                <a:solidFill>
                  <a:schemeClr val="dk1"/>
                </a:solidFill>
              </a:rPr>
              <a:t>Event Information Desk:</a:t>
            </a:r>
            <a:endParaRPr b="1" sz="1200">
              <a:solidFill>
                <a:schemeClr val="dk1"/>
              </a:solidFill>
            </a:endParaRPr>
          </a:p>
          <a:p>
            <a:pPr indent="0" lvl="0" marL="0" rtl="0" algn="l">
              <a:lnSpc>
                <a:spcPct val="95000"/>
              </a:lnSpc>
              <a:spcBef>
                <a:spcPts val="1200"/>
              </a:spcBef>
              <a:spcAft>
                <a:spcPts val="1200"/>
              </a:spcAft>
              <a:buNone/>
            </a:pPr>
            <a:r>
              <a:rPr lang="en" sz="1200">
                <a:solidFill>
                  <a:schemeClr val="dk1"/>
                </a:solidFill>
              </a:rPr>
              <a:t>Located within the Banker Dashboard, this section allows bankers to select a unique Event ID via a dropdown menu. Upon selection, all relevant event details and selection criteria are displayed—including Event Information  and parameters. This ensures full transparency and empowers bankers to make informed nomination decisions with no information gap</a:t>
            </a:r>
            <a:r>
              <a:rPr lang="en" sz="1100">
                <a:solidFill>
                  <a:schemeClr val="dk1"/>
                </a:solidFill>
              </a:rPr>
              <a:t>s.</a:t>
            </a:r>
            <a:endParaRPr b="1" sz="1100">
              <a:solidFill>
                <a:schemeClr val="dk1"/>
              </a:solidFill>
            </a:endParaRPr>
          </a:p>
        </p:txBody>
      </p:sp>
      <p:pic>
        <p:nvPicPr>
          <p:cNvPr id="99" name="Google Shape;99;p19"/>
          <p:cNvPicPr preferRelativeResize="0"/>
          <p:nvPr/>
        </p:nvPicPr>
        <p:blipFill>
          <a:blip r:embed="rId3">
            <a:alphaModFix/>
          </a:blip>
          <a:stretch>
            <a:fillRect/>
          </a:stretch>
        </p:blipFill>
        <p:spPr>
          <a:xfrm>
            <a:off x="152400" y="1170125"/>
            <a:ext cx="6463600" cy="361454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(3.b) Nominations Window</a:t>
            </a:r>
            <a:endParaRPr/>
          </a:p>
        </p:txBody>
      </p:sp>
      <p:sp>
        <p:nvSpPr>
          <p:cNvPr id="105" name="Google Shape;105;p20"/>
          <p:cNvSpPr txBox="1"/>
          <p:nvPr>
            <p:ph idx="1" type="body"/>
          </p:nvPr>
        </p:nvSpPr>
        <p:spPr>
          <a:xfrm>
            <a:off x="6768400" y="1170125"/>
            <a:ext cx="2167200" cy="33495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Clr>
                <a:schemeClr val="dk1"/>
              </a:buClr>
              <a:buSzPts val="1100"/>
              <a:buFont typeface="Arial"/>
              <a:buNone/>
            </a:pPr>
            <a:r>
              <a:rPr b="1" lang="en" sz="1100">
                <a:solidFill>
                  <a:schemeClr val="dk1"/>
                </a:solidFill>
              </a:rPr>
              <a:t>Nomination Window:</a:t>
            </a:r>
            <a:endParaRPr b="1" sz="1100">
              <a:solidFill>
                <a:schemeClr val="dk1"/>
              </a:solidFill>
            </a:endParaRPr>
          </a:p>
          <a:p>
            <a:pPr indent="0" lvl="0" marL="0" rtl="0" algn="l">
              <a:lnSpc>
                <a:spcPct val="95000"/>
              </a:lnSpc>
              <a:spcBef>
                <a:spcPts val="1200"/>
              </a:spcBef>
              <a:spcAft>
                <a:spcPts val="1200"/>
              </a:spcAft>
              <a:buNone/>
            </a:pPr>
            <a:r>
              <a:rPr lang="en" sz="1100">
                <a:solidFill>
                  <a:schemeClr val="dk1"/>
                </a:solidFill>
              </a:rPr>
              <a:t>In this section, the banker begins by selecting a unique Event ID. Based on this selection, the corresponding event parameters—such as AUM range, Revenue threshold, and Client Type (Existing or Prospect)—are filled. The banker then specifies the number of clients to retrieve (e.g., 20 or 30). Client data is dynamically fetched from the Azure SQL Server and displayed in a gallery format. From this shortlist, bankers can nominate the most suitable clients for the event. All nominations are securely stored in the </a:t>
            </a:r>
            <a:r>
              <a:rPr b="1" lang="en" sz="1100">
                <a:solidFill>
                  <a:schemeClr val="dk1"/>
                </a:solidFill>
              </a:rPr>
              <a:t>Nominations</a:t>
            </a:r>
            <a:r>
              <a:rPr lang="en" sz="1100">
                <a:solidFill>
                  <a:schemeClr val="dk1"/>
                </a:solidFill>
              </a:rPr>
              <a:t> table within the database and also pushed to manager’s dashboard for approval.</a:t>
            </a:r>
            <a:endParaRPr b="1" sz="1100">
              <a:solidFill>
                <a:schemeClr val="dk1"/>
              </a:solidFill>
            </a:endParaRPr>
          </a:p>
        </p:txBody>
      </p:sp>
      <p:pic>
        <p:nvPicPr>
          <p:cNvPr id="106" name="Google Shape;106;p20"/>
          <p:cNvPicPr preferRelativeResize="0"/>
          <p:nvPr/>
        </p:nvPicPr>
        <p:blipFill>
          <a:blip r:embed="rId3">
            <a:alphaModFix/>
          </a:blip>
          <a:stretch>
            <a:fillRect/>
          </a:stretch>
        </p:blipFill>
        <p:spPr>
          <a:xfrm>
            <a:off x="152400" y="1170125"/>
            <a:ext cx="6463600" cy="363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Manager’s Screen</a:t>
            </a:r>
            <a:endParaRPr/>
          </a:p>
        </p:txBody>
      </p:sp>
      <p:sp>
        <p:nvSpPr>
          <p:cNvPr id="112" name="Google Shape;112;p21"/>
          <p:cNvSpPr txBox="1"/>
          <p:nvPr>
            <p:ph idx="1" type="body"/>
          </p:nvPr>
        </p:nvSpPr>
        <p:spPr>
          <a:xfrm>
            <a:off x="6768400" y="1170125"/>
            <a:ext cx="2167200" cy="3349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100"/>
              <a:buFont typeface="Arial"/>
              <a:buNone/>
            </a:pPr>
            <a:r>
              <a:rPr b="1" lang="en" sz="1200">
                <a:solidFill>
                  <a:schemeClr val="dk1"/>
                </a:solidFill>
              </a:rPr>
              <a:t>Manager Dashboard:</a:t>
            </a:r>
            <a:endParaRPr b="1" sz="1200">
              <a:solidFill>
                <a:schemeClr val="dk1"/>
              </a:solidFill>
            </a:endParaRPr>
          </a:p>
          <a:p>
            <a:pPr indent="0" lvl="0" marL="0" rtl="0" algn="l">
              <a:lnSpc>
                <a:spcPct val="95000"/>
              </a:lnSpc>
              <a:spcBef>
                <a:spcPts val="1200"/>
              </a:spcBef>
              <a:spcAft>
                <a:spcPts val="1200"/>
              </a:spcAft>
              <a:buNone/>
            </a:pPr>
            <a:r>
              <a:rPr lang="en" sz="1100">
                <a:solidFill>
                  <a:schemeClr val="dk1"/>
                </a:solidFill>
              </a:rPr>
              <a:t>The Manager Dashboard serves as the final approval layer for all client nominations—whether during initial nomination or re-nomination due to declined invitations. Managers also have access to comprehensive post-event analytics and feedback reports shared by the Event Management team. This includes insights on attendance, client feedback, budget vs. actual spend, and performance against predefined selection criteria, enabling a holistic review of each event</a:t>
            </a:r>
            <a:r>
              <a:rPr lang="en" sz="1000">
                <a:solidFill>
                  <a:schemeClr val="dk1"/>
                </a:solidFill>
              </a:rPr>
              <a:t>.</a:t>
            </a:r>
            <a:endParaRPr b="1" sz="1000">
              <a:solidFill>
                <a:schemeClr val="dk1"/>
              </a:solidFill>
            </a:endParaRPr>
          </a:p>
        </p:txBody>
      </p:sp>
      <p:pic>
        <p:nvPicPr>
          <p:cNvPr id="113" name="Google Shape;113;p21"/>
          <p:cNvPicPr preferRelativeResize="0"/>
          <p:nvPr/>
        </p:nvPicPr>
        <p:blipFill>
          <a:blip r:embed="rId3">
            <a:alphaModFix/>
          </a:blip>
          <a:stretch>
            <a:fillRect/>
          </a:stretch>
        </p:blipFill>
        <p:spPr>
          <a:xfrm>
            <a:off x="152400" y="1170125"/>
            <a:ext cx="6463600" cy="36120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