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359" r:id="rId6"/>
    <p:sldId id="259" r:id="rId7"/>
    <p:sldId id="360" r:id="rId8"/>
    <p:sldId id="267" r:id="rId9"/>
    <p:sldId id="369" r:id="rId10"/>
    <p:sldId id="367" r:id="rId11"/>
    <p:sldId id="368" r:id="rId12"/>
    <p:sldId id="268" r:id="rId13"/>
    <p:sldId id="269" r:id="rId14"/>
    <p:sldId id="271" r:id="rId15"/>
    <p:sldId id="290" r:id="rId16"/>
    <p:sldId id="270" r:id="rId17"/>
    <p:sldId id="272" r:id="rId18"/>
    <p:sldId id="373" r:id="rId19"/>
    <p:sldId id="376" r:id="rId20"/>
    <p:sldId id="274" r:id="rId21"/>
    <p:sldId id="275" r:id="rId22"/>
    <p:sldId id="407" r:id="rId23"/>
    <p:sldId id="408" r:id="rId24"/>
    <p:sldId id="370" r:id="rId25"/>
    <p:sldId id="371" r:id="rId26"/>
    <p:sldId id="372" r:id="rId27"/>
    <p:sldId id="266" r:id="rId28"/>
    <p:sldId id="285" r:id="rId29"/>
    <p:sldId id="284" r:id="rId30"/>
    <p:sldId id="377" r:id="rId31"/>
    <p:sldId id="278" r:id="rId32"/>
    <p:sldId id="287" r:id="rId33"/>
    <p:sldId id="291" r:id="rId34"/>
    <p:sldId id="292" r:id="rId35"/>
    <p:sldId id="378" r:id="rId36"/>
    <p:sldId id="294" r:id="rId37"/>
    <p:sldId id="293" r:id="rId38"/>
    <p:sldId id="379" r:id="rId39"/>
    <p:sldId id="365" r:id="rId40"/>
    <p:sldId id="382" r:id="rId41"/>
    <p:sldId id="383" r:id="rId42"/>
    <p:sldId id="386" r:id="rId43"/>
    <p:sldId id="385" r:id="rId44"/>
    <p:sldId id="388" r:id="rId45"/>
    <p:sldId id="389" r:id="rId46"/>
    <p:sldId id="392" r:id="rId47"/>
    <p:sldId id="390" r:id="rId48"/>
    <p:sldId id="381" r:id="rId49"/>
    <p:sldId id="364" r:id="rId50"/>
    <p:sldId id="393" r:id="rId51"/>
    <p:sldId id="363" r:id="rId52"/>
    <p:sldId id="395" r:id="rId53"/>
    <p:sldId id="394" r:id="rId54"/>
    <p:sldId id="396" r:id="rId55"/>
    <p:sldId id="362" r:id="rId56"/>
    <p:sldId id="296" r:id="rId57"/>
    <p:sldId id="295" r:id="rId58"/>
    <p:sldId id="297" r:id="rId59"/>
    <p:sldId id="298" r:id="rId60"/>
    <p:sldId id="299" r:id="rId61"/>
    <p:sldId id="380" r:id="rId62"/>
    <p:sldId id="279" r:id="rId63"/>
    <p:sldId id="300" r:id="rId64"/>
    <p:sldId id="307" r:id="rId65"/>
    <p:sldId id="397" r:id="rId66"/>
    <p:sldId id="308" r:id="rId67"/>
    <p:sldId id="309" r:id="rId68"/>
    <p:sldId id="303" r:id="rId69"/>
    <p:sldId id="304" r:id="rId70"/>
    <p:sldId id="306" r:id="rId71"/>
    <p:sldId id="398" r:id="rId72"/>
    <p:sldId id="305" r:id="rId73"/>
    <p:sldId id="280" r:id="rId74"/>
    <p:sldId id="301" r:id="rId75"/>
    <p:sldId id="302" r:id="rId76"/>
    <p:sldId id="314" r:id="rId77"/>
    <p:sldId id="282" r:id="rId78"/>
    <p:sldId id="312" r:id="rId79"/>
    <p:sldId id="313" r:id="rId80"/>
    <p:sldId id="316" r:id="rId81"/>
    <p:sldId id="317" r:id="rId82"/>
    <p:sldId id="399" r:id="rId83"/>
    <p:sldId id="318" r:id="rId84"/>
    <p:sldId id="319" r:id="rId85"/>
    <p:sldId id="311" r:id="rId86"/>
    <p:sldId id="321" r:id="rId87"/>
    <p:sldId id="320" r:id="rId88"/>
    <p:sldId id="322" r:id="rId89"/>
    <p:sldId id="323" r:id="rId90"/>
    <p:sldId id="324" r:id="rId91"/>
    <p:sldId id="325" r:id="rId92"/>
    <p:sldId id="327" r:id="rId93"/>
    <p:sldId id="326" r:id="rId94"/>
    <p:sldId id="310" r:id="rId95"/>
    <p:sldId id="328" r:id="rId96"/>
    <p:sldId id="329" r:id="rId97"/>
    <p:sldId id="330" r:id="rId98"/>
    <p:sldId id="331" r:id="rId99"/>
    <p:sldId id="400" r:id="rId100"/>
    <p:sldId id="333" r:id="rId101"/>
    <p:sldId id="334" r:id="rId102"/>
    <p:sldId id="335" r:id="rId103"/>
    <p:sldId id="283" r:id="rId104"/>
    <p:sldId id="401" r:id="rId105"/>
    <p:sldId id="337" r:id="rId106"/>
    <p:sldId id="339" r:id="rId107"/>
    <p:sldId id="338" r:id="rId108"/>
    <p:sldId id="340" r:id="rId109"/>
    <p:sldId id="342" r:id="rId110"/>
    <p:sldId id="341" r:id="rId111"/>
    <p:sldId id="345" r:id="rId112"/>
    <p:sldId id="402" r:id="rId113"/>
    <p:sldId id="343" r:id="rId114"/>
    <p:sldId id="347" r:id="rId115"/>
    <p:sldId id="349" r:id="rId116"/>
    <p:sldId id="344" r:id="rId117"/>
    <p:sldId id="346" r:id="rId118"/>
    <p:sldId id="350" r:id="rId119"/>
    <p:sldId id="351" r:id="rId120"/>
    <p:sldId id="352" r:id="rId121"/>
    <p:sldId id="353" r:id="rId122"/>
    <p:sldId id="403" r:id="rId123"/>
    <p:sldId id="281" r:id="rId124"/>
    <p:sldId id="404" r:id="rId125"/>
    <p:sldId id="405" r:id="rId126"/>
    <p:sldId id="336" r:id="rId127"/>
    <p:sldId id="354" r:id="rId128"/>
    <p:sldId id="355" r:id="rId129"/>
    <p:sldId id="356" r:id="rId130"/>
    <p:sldId id="357" r:id="rId131"/>
    <p:sldId id="406" r:id="rId1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5" Type="http://schemas.openxmlformats.org/officeDocument/2006/relationships/tableStyles" Target="tableStyles.xml"/><Relationship Id="rId134" Type="http://schemas.openxmlformats.org/officeDocument/2006/relationships/viewProps" Target="viewProps.xml"/><Relationship Id="rId133" Type="http://schemas.openxmlformats.org/officeDocument/2006/relationships/presProps" Target="presProps.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613FA99-A1D9-4340-97FD-C2E1EB8D88AC}"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A4573B23-E920-4CC6-B921-C18EABBFC378}">
      <dgm:prSet/>
      <dgm:spPr/>
      <dgm:t>
        <a:bodyPr/>
        <a:lstStyle/>
        <a:p>
          <a:r>
            <a:rPr lang="en-US" b="1" dirty="0"/>
            <a:t>Example-1: Binary Search –</a:t>
          </a:r>
          <a:r>
            <a:rPr lang="en-US" dirty="0"/>
            <a:t> T(n) = T(n/2) + O(1) </a:t>
          </a:r>
          <a:br>
            <a:rPr lang="en-US" dirty="0"/>
          </a:br>
          <a:r>
            <a:rPr lang="en-US" dirty="0"/>
            <a:t>a = 1, b = 2, k = 0 and p = 0 </a:t>
          </a:r>
          <a:br>
            <a:rPr lang="en-US" dirty="0"/>
          </a:br>
          <a:r>
            <a:rPr lang="en-US" dirty="0"/>
            <a:t>b</a:t>
          </a:r>
          <a:r>
            <a:rPr lang="en-US" baseline="30000" dirty="0"/>
            <a:t>k</a:t>
          </a:r>
          <a:r>
            <a:rPr lang="en-US" dirty="0"/>
            <a:t> = 1. So, a = b</a:t>
          </a:r>
          <a:r>
            <a:rPr lang="en-US" baseline="30000" dirty="0"/>
            <a:t>k</a:t>
          </a:r>
          <a:r>
            <a:rPr lang="en-US" dirty="0"/>
            <a:t> and p &gt; -1 [Case 2.(a)] </a:t>
          </a:r>
          <a:br>
            <a:rPr lang="en-US" dirty="0"/>
          </a:br>
          <a:r>
            <a:rPr lang="en-US" dirty="0"/>
            <a:t>T(n) = θ(</a:t>
          </a:r>
          <a:r>
            <a:rPr lang="en-US" dirty="0" err="1"/>
            <a:t>n</a:t>
          </a:r>
          <a:r>
            <a:rPr lang="en-US" baseline="30000" dirty="0" err="1"/>
            <a:t>logba</a:t>
          </a:r>
          <a:r>
            <a:rPr lang="en-US" dirty="0"/>
            <a:t> log</a:t>
          </a:r>
          <a:r>
            <a:rPr lang="en-US" baseline="30000" dirty="0"/>
            <a:t>p+1</a:t>
          </a:r>
          <a:r>
            <a:rPr lang="en-US" dirty="0"/>
            <a:t>n) </a:t>
          </a:r>
          <a:br>
            <a:rPr lang="en-US" dirty="0"/>
          </a:br>
          <a:r>
            <a:rPr lang="en-US" dirty="0"/>
            <a:t>T(n) = θ(</a:t>
          </a:r>
          <a:r>
            <a:rPr lang="en-US" dirty="0" err="1"/>
            <a:t>logn</a:t>
          </a:r>
          <a:r>
            <a:rPr lang="en-US" dirty="0"/>
            <a:t>)</a:t>
          </a:r>
        </a:p>
      </dgm:t>
    </dgm:pt>
    <dgm:pt modelId="{45F0CAE1-FFF7-4725-8909-9D6DD8459524}" cxnId="{E8C20E0A-874D-49F8-89E0-232B975ED94A}" type="parTrans">
      <dgm:prSet/>
      <dgm:spPr/>
      <dgm:t>
        <a:bodyPr/>
        <a:lstStyle/>
        <a:p>
          <a:endParaRPr lang="en-US"/>
        </a:p>
      </dgm:t>
    </dgm:pt>
    <dgm:pt modelId="{1149C563-AF39-4FF1-8945-D04D9865096C}" cxnId="{E8C20E0A-874D-49F8-89E0-232B975ED94A}" type="sibTrans">
      <dgm:prSet/>
      <dgm:spPr/>
      <dgm:t>
        <a:bodyPr/>
        <a:lstStyle/>
        <a:p>
          <a:endParaRPr lang="en-US"/>
        </a:p>
      </dgm:t>
    </dgm:pt>
    <dgm:pt modelId="{AFBF5181-FE8C-4A7D-985F-3501BD494916}">
      <dgm:prSet/>
      <dgm:spPr/>
      <dgm:t>
        <a:bodyPr/>
        <a:lstStyle/>
        <a:p>
          <a:r>
            <a:rPr lang="en-US" b="1" dirty="0"/>
            <a:t>Example-2: Merge Sort –</a:t>
          </a:r>
          <a:r>
            <a:rPr lang="en-US" dirty="0"/>
            <a:t> T(n) = 2T(n/2) + O(n) </a:t>
          </a:r>
          <a:br>
            <a:rPr lang="en-US" dirty="0"/>
          </a:br>
          <a:r>
            <a:rPr lang="en-US" dirty="0"/>
            <a:t>a = 2, b = 2, k = 1, p = 0 </a:t>
          </a:r>
          <a:br>
            <a:rPr lang="en-US" dirty="0"/>
          </a:br>
          <a:r>
            <a:rPr lang="en-US" dirty="0"/>
            <a:t>b</a:t>
          </a:r>
          <a:r>
            <a:rPr lang="en-US" baseline="30000" dirty="0"/>
            <a:t>k</a:t>
          </a:r>
          <a:r>
            <a:rPr lang="en-US" dirty="0"/>
            <a:t> = 2. So, a = b</a:t>
          </a:r>
          <a:r>
            <a:rPr lang="en-US" baseline="30000" dirty="0"/>
            <a:t>k</a:t>
          </a:r>
          <a:r>
            <a:rPr lang="en-US" dirty="0"/>
            <a:t> and p &gt; -1 [Case 2.(a)] </a:t>
          </a:r>
          <a:br>
            <a:rPr lang="en-US" dirty="0"/>
          </a:br>
          <a:r>
            <a:rPr lang="en-US" dirty="0"/>
            <a:t>T(n) = θ(</a:t>
          </a:r>
          <a:r>
            <a:rPr lang="en-US" dirty="0" err="1"/>
            <a:t>n</a:t>
          </a:r>
          <a:r>
            <a:rPr lang="en-US" baseline="30000" dirty="0" err="1"/>
            <a:t>logba</a:t>
          </a:r>
          <a:r>
            <a:rPr lang="en-US" dirty="0"/>
            <a:t> log</a:t>
          </a:r>
          <a:r>
            <a:rPr lang="en-US" baseline="30000" dirty="0"/>
            <a:t>p+1</a:t>
          </a:r>
          <a:r>
            <a:rPr lang="en-US" dirty="0"/>
            <a:t>n) </a:t>
          </a:r>
          <a:br>
            <a:rPr lang="en-US" dirty="0"/>
          </a:br>
          <a:r>
            <a:rPr lang="en-US" dirty="0"/>
            <a:t>T(n) = θ(</a:t>
          </a:r>
          <a:r>
            <a:rPr lang="en-US" dirty="0" err="1"/>
            <a:t>nlogn</a:t>
          </a:r>
          <a:r>
            <a:rPr lang="en-US" dirty="0"/>
            <a:t>)</a:t>
          </a:r>
        </a:p>
      </dgm:t>
    </dgm:pt>
    <dgm:pt modelId="{AB017574-E1D9-4AD1-AC09-053DEDBB52D1}" cxnId="{EF974DFC-6856-4471-95EF-F14368B63A17}" type="parTrans">
      <dgm:prSet/>
      <dgm:spPr/>
      <dgm:t>
        <a:bodyPr/>
        <a:lstStyle/>
        <a:p>
          <a:endParaRPr lang="en-US"/>
        </a:p>
      </dgm:t>
    </dgm:pt>
    <dgm:pt modelId="{40B9BC43-9146-4D0E-A093-BBA4C4E511CB}" cxnId="{EF974DFC-6856-4471-95EF-F14368B63A17}" type="sibTrans">
      <dgm:prSet/>
      <dgm:spPr/>
      <dgm:t>
        <a:bodyPr/>
        <a:lstStyle/>
        <a:p>
          <a:endParaRPr lang="en-US"/>
        </a:p>
      </dgm:t>
    </dgm:pt>
    <dgm:pt modelId="{FD026E88-599D-46DC-B55A-0F81FB8B2BE9}">
      <dgm:prSet/>
      <dgm:spPr/>
      <dgm:t>
        <a:bodyPr/>
        <a:lstStyle/>
        <a:p>
          <a:r>
            <a:rPr lang="en-US" b="1" dirty="0"/>
            <a:t>Example-3:</a:t>
          </a:r>
          <a:r>
            <a:rPr lang="en-US" dirty="0"/>
            <a:t> T(n) = 3T(n/2) + n</a:t>
          </a:r>
          <a:r>
            <a:rPr lang="en-US" baseline="30000" dirty="0"/>
            <a:t>2</a:t>
          </a:r>
          <a:r>
            <a:rPr lang="en-US" dirty="0"/>
            <a:t> </a:t>
          </a:r>
          <a:br>
            <a:rPr lang="en-US" dirty="0"/>
          </a:br>
          <a:r>
            <a:rPr lang="en-US" dirty="0"/>
            <a:t>a = 3, b = 2, k = 2, p = 0 </a:t>
          </a:r>
          <a:br>
            <a:rPr lang="en-US" dirty="0"/>
          </a:br>
          <a:r>
            <a:rPr lang="en-US" dirty="0"/>
            <a:t>b</a:t>
          </a:r>
          <a:r>
            <a:rPr lang="en-US" baseline="30000" dirty="0"/>
            <a:t>k</a:t>
          </a:r>
          <a:r>
            <a:rPr lang="en-US" dirty="0"/>
            <a:t> = 4. So, a &lt; b</a:t>
          </a:r>
          <a:r>
            <a:rPr lang="en-US" baseline="30000" dirty="0"/>
            <a:t>k</a:t>
          </a:r>
          <a:r>
            <a:rPr lang="en-US" dirty="0"/>
            <a:t> and p = 0 [Case 3.(a)] </a:t>
          </a:r>
          <a:br>
            <a:rPr lang="en-US" dirty="0"/>
          </a:br>
          <a:r>
            <a:rPr lang="en-US" dirty="0"/>
            <a:t>T(n) = θ(</a:t>
          </a:r>
          <a:r>
            <a:rPr lang="en-US" dirty="0" err="1"/>
            <a:t>n</a:t>
          </a:r>
          <a:r>
            <a:rPr lang="en-US" baseline="30000" dirty="0" err="1"/>
            <a:t>k</a:t>
          </a:r>
          <a:r>
            <a:rPr lang="en-US" dirty="0"/>
            <a:t> </a:t>
          </a:r>
          <a:r>
            <a:rPr lang="en-US" dirty="0" err="1"/>
            <a:t>log</a:t>
          </a:r>
          <a:r>
            <a:rPr lang="en-US" baseline="30000" dirty="0" err="1"/>
            <a:t>p</a:t>
          </a:r>
          <a:r>
            <a:rPr lang="en-US" dirty="0" err="1"/>
            <a:t>n</a:t>
          </a:r>
          <a:r>
            <a:rPr lang="en-US" dirty="0"/>
            <a:t>) </a:t>
          </a:r>
          <a:br>
            <a:rPr lang="en-US" dirty="0"/>
          </a:br>
          <a:r>
            <a:rPr lang="en-US" dirty="0"/>
            <a:t>T(n) = θ(n</a:t>
          </a:r>
          <a:r>
            <a:rPr lang="en-US" baseline="30000" dirty="0"/>
            <a:t>2</a:t>
          </a:r>
          <a:r>
            <a:rPr lang="en-US" dirty="0"/>
            <a:t>) </a:t>
          </a:r>
        </a:p>
      </dgm:t>
    </dgm:pt>
    <dgm:pt modelId="{53F4DF9D-498F-41BE-A34A-962645541154}" cxnId="{AF749907-A441-40BD-AC06-4C3F8DCE12CC}" type="parTrans">
      <dgm:prSet/>
      <dgm:spPr/>
      <dgm:t>
        <a:bodyPr/>
        <a:lstStyle/>
        <a:p>
          <a:endParaRPr lang="en-US"/>
        </a:p>
      </dgm:t>
    </dgm:pt>
    <dgm:pt modelId="{926C173F-A3FC-4882-8273-2C79932177BE}" cxnId="{AF749907-A441-40BD-AC06-4C3F8DCE12CC}" type="sibTrans">
      <dgm:prSet/>
      <dgm:spPr/>
      <dgm:t>
        <a:bodyPr/>
        <a:lstStyle/>
        <a:p>
          <a:endParaRPr lang="en-US"/>
        </a:p>
      </dgm:t>
    </dgm:pt>
    <dgm:pt modelId="{923D4F2A-5246-48B3-94F0-0AE299942689}" type="pres">
      <dgm:prSet presAssocID="{D613FA99-A1D9-4340-97FD-C2E1EB8D88AC}" presName="vert0" presStyleCnt="0">
        <dgm:presLayoutVars>
          <dgm:dir/>
          <dgm:animOne val="branch"/>
          <dgm:animLvl val="lvl"/>
        </dgm:presLayoutVars>
      </dgm:prSet>
      <dgm:spPr/>
    </dgm:pt>
    <dgm:pt modelId="{AFB7889C-A107-43DA-A4C5-EC77EAC4C0FD}" type="pres">
      <dgm:prSet presAssocID="{A4573B23-E920-4CC6-B921-C18EABBFC378}" presName="thickLine" presStyleLbl="alignNode1" presStyleIdx="0" presStyleCnt="3"/>
      <dgm:spPr/>
    </dgm:pt>
    <dgm:pt modelId="{D7886247-773D-482B-8516-12F815A53938}" type="pres">
      <dgm:prSet presAssocID="{A4573B23-E920-4CC6-B921-C18EABBFC378}" presName="horz1" presStyleCnt="0"/>
      <dgm:spPr/>
    </dgm:pt>
    <dgm:pt modelId="{4A4AA8AB-E3D4-4B7D-AA98-E313F2ABF626}" type="pres">
      <dgm:prSet presAssocID="{A4573B23-E920-4CC6-B921-C18EABBFC378}" presName="tx1" presStyleLbl="revTx" presStyleIdx="0" presStyleCnt="3"/>
      <dgm:spPr/>
    </dgm:pt>
    <dgm:pt modelId="{8D646B9A-B6F5-497E-96F2-C16060FA4C97}" type="pres">
      <dgm:prSet presAssocID="{A4573B23-E920-4CC6-B921-C18EABBFC378}" presName="vert1" presStyleCnt="0"/>
      <dgm:spPr/>
    </dgm:pt>
    <dgm:pt modelId="{98E18EBF-39AD-421B-A388-23471EA600B3}" type="pres">
      <dgm:prSet presAssocID="{AFBF5181-FE8C-4A7D-985F-3501BD494916}" presName="thickLine" presStyleLbl="alignNode1" presStyleIdx="1" presStyleCnt="3"/>
      <dgm:spPr/>
    </dgm:pt>
    <dgm:pt modelId="{8C23EFB7-2ED5-40F6-8A38-DB95256B4F1A}" type="pres">
      <dgm:prSet presAssocID="{AFBF5181-FE8C-4A7D-985F-3501BD494916}" presName="horz1" presStyleCnt="0"/>
      <dgm:spPr/>
    </dgm:pt>
    <dgm:pt modelId="{C8E8EEF8-A4BA-4E21-A507-A2E5EECA7FF3}" type="pres">
      <dgm:prSet presAssocID="{AFBF5181-FE8C-4A7D-985F-3501BD494916}" presName="tx1" presStyleLbl="revTx" presStyleIdx="1" presStyleCnt="3"/>
      <dgm:spPr/>
    </dgm:pt>
    <dgm:pt modelId="{CE9147CD-7B4D-425D-961B-4DF626CD112B}" type="pres">
      <dgm:prSet presAssocID="{AFBF5181-FE8C-4A7D-985F-3501BD494916}" presName="vert1" presStyleCnt="0"/>
      <dgm:spPr/>
    </dgm:pt>
    <dgm:pt modelId="{969BF97A-C323-4769-8D94-CB6043A6DCD4}" type="pres">
      <dgm:prSet presAssocID="{FD026E88-599D-46DC-B55A-0F81FB8B2BE9}" presName="thickLine" presStyleLbl="alignNode1" presStyleIdx="2" presStyleCnt="3"/>
      <dgm:spPr/>
    </dgm:pt>
    <dgm:pt modelId="{97A29A4A-E941-4772-960B-4F4959FF089C}" type="pres">
      <dgm:prSet presAssocID="{FD026E88-599D-46DC-B55A-0F81FB8B2BE9}" presName="horz1" presStyleCnt="0"/>
      <dgm:spPr/>
    </dgm:pt>
    <dgm:pt modelId="{8FFC8963-EDF5-4664-8D0D-C16704BC4D9B}" type="pres">
      <dgm:prSet presAssocID="{FD026E88-599D-46DC-B55A-0F81FB8B2BE9}" presName="tx1" presStyleLbl="revTx" presStyleIdx="2" presStyleCnt="3"/>
      <dgm:spPr/>
    </dgm:pt>
    <dgm:pt modelId="{C1BC8587-1919-41F8-86F3-0B09885E1330}" type="pres">
      <dgm:prSet presAssocID="{FD026E88-599D-46DC-B55A-0F81FB8B2BE9}" presName="vert1" presStyleCnt="0"/>
      <dgm:spPr/>
    </dgm:pt>
  </dgm:ptLst>
  <dgm:cxnLst>
    <dgm:cxn modelId="{AF749907-A441-40BD-AC06-4C3F8DCE12CC}" srcId="{D613FA99-A1D9-4340-97FD-C2E1EB8D88AC}" destId="{FD026E88-599D-46DC-B55A-0F81FB8B2BE9}" srcOrd="2" destOrd="0" parTransId="{53F4DF9D-498F-41BE-A34A-962645541154}" sibTransId="{926C173F-A3FC-4882-8273-2C79932177BE}"/>
    <dgm:cxn modelId="{E8C20E0A-874D-49F8-89E0-232B975ED94A}" srcId="{D613FA99-A1D9-4340-97FD-C2E1EB8D88AC}" destId="{A4573B23-E920-4CC6-B921-C18EABBFC378}" srcOrd="0" destOrd="0" parTransId="{45F0CAE1-FFF7-4725-8909-9D6DD8459524}" sibTransId="{1149C563-AF39-4FF1-8945-D04D9865096C}"/>
    <dgm:cxn modelId="{814CA71E-1933-4091-B4E4-26923DCB7383}" type="presOf" srcId="{D613FA99-A1D9-4340-97FD-C2E1EB8D88AC}" destId="{923D4F2A-5246-48B3-94F0-0AE299942689}" srcOrd="0" destOrd="0" presId="urn:microsoft.com/office/officeart/2008/layout/LinedList"/>
    <dgm:cxn modelId="{945B2A6D-FEDF-4B7E-890B-ED7749EA514B}" type="presOf" srcId="{A4573B23-E920-4CC6-B921-C18EABBFC378}" destId="{4A4AA8AB-E3D4-4B7D-AA98-E313F2ABF626}" srcOrd="0" destOrd="0" presId="urn:microsoft.com/office/officeart/2008/layout/LinedList"/>
    <dgm:cxn modelId="{0AEF2DDD-2B03-497D-BEAB-4163C350D9DC}" type="presOf" srcId="{AFBF5181-FE8C-4A7D-985F-3501BD494916}" destId="{C8E8EEF8-A4BA-4E21-A507-A2E5EECA7FF3}" srcOrd="0" destOrd="0" presId="urn:microsoft.com/office/officeart/2008/layout/LinedList"/>
    <dgm:cxn modelId="{EF974DFC-6856-4471-95EF-F14368B63A17}" srcId="{D613FA99-A1D9-4340-97FD-C2E1EB8D88AC}" destId="{AFBF5181-FE8C-4A7D-985F-3501BD494916}" srcOrd="1" destOrd="0" parTransId="{AB017574-E1D9-4AD1-AC09-053DEDBB52D1}" sibTransId="{40B9BC43-9146-4D0E-A093-BBA4C4E511CB}"/>
    <dgm:cxn modelId="{F41FDAFC-15BA-478A-9138-4FECF5C0B74A}" type="presOf" srcId="{FD026E88-599D-46DC-B55A-0F81FB8B2BE9}" destId="{8FFC8963-EDF5-4664-8D0D-C16704BC4D9B}" srcOrd="0" destOrd="0" presId="urn:microsoft.com/office/officeart/2008/layout/LinedList"/>
    <dgm:cxn modelId="{75A4EE4A-9675-49F4-B3B4-9400285FE7BD}" type="presParOf" srcId="{923D4F2A-5246-48B3-94F0-0AE299942689}" destId="{AFB7889C-A107-43DA-A4C5-EC77EAC4C0FD}" srcOrd="0" destOrd="0" presId="urn:microsoft.com/office/officeart/2008/layout/LinedList"/>
    <dgm:cxn modelId="{8B528AC9-4FF4-41BF-8A73-5D7760D22417}" type="presParOf" srcId="{923D4F2A-5246-48B3-94F0-0AE299942689}" destId="{D7886247-773D-482B-8516-12F815A53938}" srcOrd="1" destOrd="0" presId="urn:microsoft.com/office/officeart/2008/layout/LinedList"/>
    <dgm:cxn modelId="{3D60683F-E1C1-42AF-A49A-542236C868B4}" type="presParOf" srcId="{D7886247-773D-482B-8516-12F815A53938}" destId="{4A4AA8AB-E3D4-4B7D-AA98-E313F2ABF626}" srcOrd="0" destOrd="0" presId="urn:microsoft.com/office/officeart/2008/layout/LinedList"/>
    <dgm:cxn modelId="{AA49E6FB-FBDC-4336-B246-A5C0C844D8C9}" type="presParOf" srcId="{D7886247-773D-482B-8516-12F815A53938}" destId="{8D646B9A-B6F5-497E-96F2-C16060FA4C97}" srcOrd="1" destOrd="0" presId="urn:microsoft.com/office/officeart/2008/layout/LinedList"/>
    <dgm:cxn modelId="{F6C32A26-8798-42C1-86FE-8BA4C26C7262}" type="presParOf" srcId="{923D4F2A-5246-48B3-94F0-0AE299942689}" destId="{98E18EBF-39AD-421B-A388-23471EA600B3}" srcOrd="2" destOrd="0" presId="urn:microsoft.com/office/officeart/2008/layout/LinedList"/>
    <dgm:cxn modelId="{BEA3831D-F45C-40AF-A6EC-E0A18DB845D7}" type="presParOf" srcId="{923D4F2A-5246-48B3-94F0-0AE299942689}" destId="{8C23EFB7-2ED5-40F6-8A38-DB95256B4F1A}" srcOrd="3" destOrd="0" presId="urn:microsoft.com/office/officeart/2008/layout/LinedList"/>
    <dgm:cxn modelId="{E1687DA7-D475-4095-8E20-A07C566CE3D0}" type="presParOf" srcId="{8C23EFB7-2ED5-40F6-8A38-DB95256B4F1A}" destId="{C8E8EEF8-A4BA-4E21-A507-A2E5EECA7FF3}" srcOrd="0" destOrd="0" presId="urn:microsoft.com/office/officeart/2008/layout/LinedList"/>
    <dgm:cxn modelId="{710FDCA5-CDE5-4E10-BF4D-E0FCFA379875}" type="presParOf" srcId="{8C23EFB7-2ED5-40F6-8A38-DB95256B4F1A}" destId="{CE9147CD-7B4D-425D-961B-4DF626CD112B}" srcOrd="1" destOrd="0" presId="urn:microsoft.com/office/officeart/2008/layout/LinedList"/>
    <dgm:cxn modelId="{F399AF73-0FBE-4CF7-9D34-3273CFB874C8}" type="presParOf" srcId="{923D4F2A-5246-48B3-94F0-0AE299942689}" destId="{969BF97A-C323-4769-8D94-CB6043A6DCD4}" srcOrd="4" destOrd="0" presId="urn:microsoft.com/office/officeart/2008/layout/LinedList"/>
    <dgm:cxn modelId="{CDC83C50-1694-4247-B24D-3DCD1C7A8331}" type="presParOf" srcId="{923D4F2A-5246-48B3-94F0-0AE299942689}" destId="{97A29A4A-E941-4772-960B-4F4959FF089C}" srcOrd="5" destOrd="0" presId="urn:microsoft.com/office/officeart/2008/layout/LinedList"/>
    <dgm:cxn modelId="{ACF2B54A-6623-4E5A-A7F5-14A1BF5BF19A}" type="presParOf" srcId="{97A29A4A-E941-4772-960B-4F4959FF089C}" destId="{8FFC8963-EDF5-4664-8D0D-C16704BC4D9B}" srcOrd="0" destOrd="0" presId="urn:microsoft.com/office/officeart/2008/layout/LinedList"/>
    <dgm:cxn modelId="{E55EC6A5-BCA9-4D47-ACFE-DE53E236360D}" type="presParOf" srcId="{97A29A4A-E941-4772-960B-4F4959FF089C}" destId="{C1BC8587-1919-41F8-86F3-0B09885E1330}" srcOrd="1"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92C11C-218A-4C30-80C7-FA30FC184539}"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060CB30A-F779-4920-9C73-E4B5A3882FB5}">
      <dgm:prSet/>
      <dgm:spPr/>
      <dgm:t>
        <a:bodyPr/>
        <a:lstStyle/>
        <a:p>
          <a:r>
            <a:rPr lang="en-US" b="1"/>
            <a:t>Example-4:</a:t>
          </a:r>
          <a:r>
            <a:rPr lang="en-US"/>
            <a:t> T(n) = 3T(n/2) + log</a:t>
          </a:r>
          <a:r>
            <a:rPr lang="en-US" baseline="30000"/>
            <a:t>2</a:t>
          </a:r>
          <a:r>
            <a:rPr lang="en-US"/>
            <a:t>n </a:t>
          </a:r>
          <a:br>
            <a:rPr lang="en-US"/>
          </a:br>
          <a:r>
            <a:rPr lang="en-US"/>
            <a:t>a = 3, b = 2, k = 0, p = 2 </a:t>
          </a:r>
          <a:br>
            <a:rPr lang="en-US"/>
          </a:br>
          <a:r>
            <a:rPr lang="en-US"/>
            <a:t>b</a:t>
          </a:r>
          <a:r>
            <a:rPr lang="en-US" baseline="30000"/>
            <a:t>k</a:t>
          </a:r>
          <a:r>
            <a:rPr lang="en-US"/>
            <a:t> = 1. So, a &gt; b</a:t>
          </a:r>
          <a:r>
            <a:rPr lang="en-US" baseline="30000"/>
            <a:t>k</a:t>
          </a:r>
          <a:r>
            <a:rPr lang="en-US"/>
            <a:t> [Case 1] </a:t>
          </a:r>
          <a:br>
            <a:rPr lang="en-US"/>
          </a:br>
          <a:r>
            <a:rPr lang="en-US"/>
            <a:t>T(n) = θ(n</a:t>
          </a:r>
          <a:r>
            <a:rPr lang="en-US" baseline="30000"/>
            <a:t>logba</a:t>
          </a:r>
          <a:r>
            <a:rPr lang="en-US"/>
            <a:t> ) </a:t>
          </a:r>
          <a:br>
            <a:rPr lang="en-US"/>
          </a:br>
          <a:r>
            <a:rPr lang="en-US"/>
            <a:t>T(n) = θ(n</a:t>
          </a:r>
          <a:r>
            <a:rPr lang="en-US" baseline="30000"/>
            <a:t>log23</a:t>
          </a:r>
          <a:r>
            <a:rPr lang="en-US"/>
            <a:t>) </a:t>
          </a:r>
        </a:p>
      </dgm:t>
    </dgm:pt>
    <dgm:pt modelId="{EF7E11BF-97B9-411D-B095-3D68F91588FA}" cxnId="{2EE4739B-96C9-49ED-9484-FCFB174E29F2}" type="parTrans">
      <dgm:prSet/>
      <dgm:spPr/>
      <dgm:t>
        <a:bodyPr/>
        <a:lstStyle/>
        <a:p>
          <a:endParaRPr lang="en-US"/>
        </a:p>
      </dgm:t>
    </dgm:pt>
    <dgm:pt modelId="{BC865D90-CDCE-45B2-BC17-6D26CD91B33E}" cxnId="{2EE4739B-96C9-49ED-9484-FCFB174E29F2}" type="sibTrans">
      <dgm:prSet/>
      <dgm:spPr/>
      <dgm:t>
        <a:bodyPr/>
        <a:lstStyle/>
        <a:p>
          <a:endParaRPr lang="en-US"/>
        </a:p>
      </dgm:t>
    </dgm:pt>
    <dgm:pt modelId="{1937EA96-AF7B-40F0-A1A1-C5FDCC7A1210}">
      <dgm:prSet/>
      <dgm:spPr/>
      <dgm:t>
        <a:bodyPr/>
        <a:lstStyle/>
        <a:p>
          <a:r>
            <a:rPr lang="en-US" b="1"/>
            <a:t>Example-5:</a:t>
          </a:r>
          <a:r>
            <a:rPr lang="en-US"/>
            <a:t> T(n) = 2T(n/2) + nlog</a:t>
          </a:r>
          <a:r>
            <a:rPr lang="en-US" baseline="30000"/>
            <a:t>2</a:t>
          </a:r>
          <a:r>
            <a:rPr lang="en-US"/>
            <a:t>n </a:t>
          </a:r>
          <a:br>
            <a:rPr lang="en-US"/>
          </a:br>
          <a:r>
            <a:rPr lang="en-US"/>
            <a:t>a = 2, b = 2, k = 1, p = 2 </a:t>
          </a:r>
          <a:br>
            <a:rPr lang="en-US"/>
          </a:br>
          <a:r>
            <a:rPr lang="en-US"/>
            <a:t>b</a:t>
          </a:r>
          <a:r>
            <a:rPr lang="en-US" baseline="30000"/>
            <a:t>k</a:t>
          </a:r>
          <a:r>
            <a:rPr lang="en-US"/>
            <a:t> = 2. So, a = b</a:t>
          </a:r>
          <a:r>
            <a:rPr lang="en-US" baseline="30000"/>
            <a:t>k</a:t>
          </a:r>
          <a:r>
            <a:rPr lang="en-US"/>
            <a:t> [Case 2.(a)] </a:t>
          </a:r>
          <a:br>
            <a:rPr lang="en-US"/>
          </a:br>
          <a:r>
            <a:rPr lang="en-US"/>
            <a:t>T(n) = θ(n</a:t>
          </a:r>
          <a:r>
            <a:rPr lang="en-US" baseline="30000"/>
            <a:t>logba</a:t>
          </a:r>
          <a:r>
            <a:rPr lang="en-US"/>
            <a:t>log</a:t>
          </a:r>
          <a:r>
            <a:rPr lang="en-US" baseline="30000"/>
            <a:t>p+1</a:t>
          </a:r>
          <a:r>
            <a:rPr lang="en-US"/>
            <a:t>n ) </a:t>
          </a:r>
          <a:br>
            <a:rPr lang="en-US"/>
          </a:br>
          <a:r>
            <a:rPr lang="en-US"/>
            <a:t>T(n) = θ(n</a:t>
          </a:r>
          <a:r>
            <a:rPr lang="en-US" baseline="30000"/>
            <a:t>log22</a:t>
          </a:r>
          <a:r>
            <a:rPr lang="en-US"/>
            <a:t>log</a:t>
          </a:r>
          <a:r>
            <a:rPr lang="en-US" baseline="30000"/>
            <a:t>3</a:t>
          </a:r>
          <a:r>
            <a:rPr lang="en-US"/>
            <a:t>n) </a:t>
          </a:r>
          <a:br>
            <a:rPr lang="en-US"/>
          </a:br>
          <a:r>
            <a:rPr lang="en-US"/>
            <a:t>T(n) = θ(nlog</a:t>
          </a:r>
          <a:r>
            <a:rPr lang="en-US" baseline="30000"/>
            <a:t>3</a:t>
          </a:r>
          <a:r>
            <a:rPr lang="en-US"/>
            <a:t>n) </a:t>
          </a:r>
        </a:p>
      </dgm:t>
    </dgm:pt>
    <dgm:pt modelId="{F75AA905-C80F-4DED-878C-606A135B4498}" cxnId="{E5AF2BFB-8502-4F8B-9DB4-3E1AC199CFBC}" type="parTrans">
      <dgm:prSet/>
      <dgm:spPr/>
      <dgm:t>
        <a:bodyPr/>
        <a:lstStyle/>
        <a:p>
          <a:endParaRPr lang="en-US"/>
        </a:p>
      </dgm:t>
    </dgm:pt>
    <dgm:pt modelId="{DBA72F3A-0399-485E-BAA9-CB9A9E3F8F6F}" cxnId="{E5AF2BFB-8502-4F8B-9DB4-3E1AC199CFBC}" type="sibTrans">
      <dgm:prSet/>
      <dgm:spPr/>
      <dgm:t>
        <a:bodyPr/>
        <a:lstStyle/>
        <a:p>
          <a:endParaRPr lang="en-US"/>
        </a:p>
      </dgm:t>
    </dgm:pt>
    <dgm:pt modelId="{D0C26E25-62BA-4991-B64A-72FC835CAF56}">
      <dgm:prSet/>
      <dgm:spPr/>
      <dgm:t>
        <a:bodyPr/>
        <a:lstStyle/>
        <a:p>
          <a:r>
            <a:rPr lang="en-US" b="1"/>
            <a:t>Example-6:</a:t>
          </a:r>
          <a:r>
            <a:rPr lang="en-US"/>
            <a:t> T(n) = 2</a:t>
          </a:r>
          <a:r>
            <a:rPr lang="en-US" baseline="30000"/>
            <a:t>n</a:t>
          </a:r>
          <a:r>
            <a:rPr lang="en-US"/>
            <a:t>T(n/2) + n</a:t>
          </a:r>
          <a:r>
            <a:rPr lang="en-US" baseline="30000"/>
            <a:t>n</a:t>
          </a:r>
          <a:r>
            <a:rPr lang="en-US"/>
            <a:t> </a:t>
          </a:r>
          <a:br>
            <a:rPr lang="en-US"/>
          </a:br>
          <a:r>
            <a:rPr lang="en-US"/>
            <a:t>This recurrence can’t be solved using above method since function is not of form T(n) = aT(n/b) + θ(n</a:t>
          </a:r>
          <a:r>
            <a:rPr lang="en-US" baseline="30000"/>
            <a:t>k</a:t>
          </a:r>
          <a:r>
            <a:rPr lang="en-US"/>
            <a:t> log</a:t>
          </a:r>
          <a:r>
            <a:rPr lang="en-US" baseline="30000"/>
            <a:t>p</a:t>
          </a:r>
          <a:r>
            <a:rPr lang="en-US"/>
            <a:t>n) </a:t>
          </a:r>
        </a:p>
      </dgm:t>
    </dgm:pt>
    <dgm:pt modelId="{DE13646A-2FED-4CA8-ACEB-E5182905D9A5}" cxnId="{08193138-9206-4005-AC97-25541D7BC73E}" type="parTrans">
      <dgm:prSet/>
      <dgm:spPr/>
      <dgm:t>
        <a:bodyPr/>
        <a:lstStyle/>
        <a:p>
          <a:endParaRPr lang="en-US"/>
        </a:p>
      </dgm:t>
    </dgm:pt>
    <dgm:pt modelId="{5E789DA4-46F2-4234-A710-A3A9D9429428}" cxnId="{08193138-9206-4005-AC97-25541D7BC73E}" type="sibTrans">
      <dgm:prSet/>
      <dgm:spPr/>
      <dgm:t>
        <a:bodyPr/>
        <a:lstStyle/>
        <a:p>
          <a:endParaRPr lang="en-US"/>
        </a:p>
      </dgm:t>
    </dgm:pt>
    <dgm:pt modelId="{A051BF59-FB33-43E4-9346-24F6C5E68B1F}" type="pres">
      <dgm:prSet presAssocID="{1992C11C-218A-4C30-80C7-FA30FC184539}" presName="vert0" presStyleCnt="0">
        <dgm:presLayoutVars>
          <dgm:dir/>
          <dgm:animOne val="branch"/>
          <dgm:animLvl val="lvl"/>
        </dgm:presLayoutVars>
      </dgm:prSet>
      <dgm:spPr/>
    </dgm:pt>
    <dgm:pt modelId="{7370CB5E-AB2B-4E31-B083-741DBBDC2335}" type="pres">
      <dgm:prSet presAssocID="{060CB30A-F779-4920-9C73-E4B5A3882FB5}" presName="thickLine" presStyleLbl="alignNode1" presStyleIdx="0" presStyleCnt="3"/>
      <dgm:spPr/>
    </dgm:pt>
    <dgm:pt modelId="{65BCE354-908D-4A61-B5A4-C77CB5DA6ED0}" type="pres">
      <dgm:prSet presAssocID="{060CB30A-F779-4920-9C73-E4B5A3882FB5}" presName="horz1" presStyleCnt="0"/>
      <dgm:spPr/>
    </dgm:pt>
    <dgm:pt modelId="{1D781155-ED1E-437F-A913-C1BEA943E21A}" type="pres">
      <dgm:prSet presAssocID="{060CB30A-F779-4920-9C73-E4B5A3882FB5}" presName="tx1" presStyleLbl="revTx" presStyleIdx="0" presStyleCnt="3"/>
      <dgm:spPr/>
    </dgm:pt>
    <dgm:pt modelId="{8732FB62-2318-448E-B5C9-22323D5753F2}" type="pres">
      <dgm:prSet presAssocID="{060CB30A-F779-4920-9C73-E4B5A3882FB5}" presName="vert1" presStyleCnt="0"/>
      <dgm:spPr/>
    </dgm:pt>
    <dgm:pt modelId="{7D995676-6671-4B10-8F87-997F92288FA9}" type="pres">
      <dgm:prSet presAssocID="{1937EA96-AF7B-40F0-A1A1-C5FDCC7A1210}" presName="thickLine" presStyleLbl="alignNode1" presStyleIdx="1" presStyleCnt="3"/>
      <dgm:spPr/>
    </dgm:pt>
    <dgm:pt modelId="{304ED30C-0080-482F-8B84-0FD83B8A78D0}" type="pres">
      <dgm:prSet presAssocID="{1937EA96-AF7B-40F0-A1A1-C5FDCC7A1210}" presName="horz1" presStyleCnt="0"/>
      <dgm:spPr/>
    </dgm:pt>
    <dgm:pt modelId="{47D13916-6258-4DD6-A9A9-B3B862755BEA}" type="pres">
      <dgm:prSet presAssocID="{1937EA96-AF7B-40F0-A1A1-C5FDCC7A1210}" presName="tx1" presStyleLbl="revTx" presStyleIdx="1" presStyleCnt="3"/>
      <dgm:spPr/>
    </dgm:pt>
    <dgm:pt modelId="{D4E10FB7-945C-4E21-81F3-0AE5D539D417}" type="pres">
      <dgm:prSet presAssocID="{1937EA96-AF7B-40F0-A1A1-C5FDCC7A1210}" presName="vert1" presStyleCnt="0"/>
      <dgm:spPr/>
    </dgm:pt>
    <dgm:pt modelId="{1FC457D3-44A5-4045-9567-BC034160A7D7}" type="pres">
      <dgm:prSet presAssocID="{D0C26E25-62BA-4991-B64A-72FC835CAF56}" presName="thickLine" presStyleLbl="alignNode1" presStyleIdx="2" presStyleCnt="3"/>
      <dgm:spPr/>
    </dgm:pt>
    <dgm:pt modelId="{5C1A871B-6840-436E-B888-87C76E36D9EB}" type="pres">
      <dgm:prSet presAssocID="{D0C26E25-62BA-4991-B64A-72FC835CAF56}" presName="horz1" presStyleCnt="0"/>
      <dgm:spPr/>
    </dgm:pt>
    <dgm:pt modelId="{2AE47553-55B8-49C5-A62E-81CD6D47F5A7}" type="pres">
      <dgm:prSet presAssocID="{D0C26E25-62BA-4991-B64A-72FC835CAF56}" presName="tx1" presStyleLbl="revTx" presStyleIdx="2" presStyleCnt="3"/>
      <dgm:spPr/>
    </dgm:pt>
    <dgm:pt modelId="{96CB4421-05AF-4243-99F9-D47A71F5FAF7}" type="pres">
      <dgm:prSet presAssocID="{D0C26E25-62BA-4991-B64A-72FC835CAF56}" presName="vert1" presStyleCnt="0"/>
      <dgm:spPr/>
    </dgm:pt>
  </dgm:ptLst>
  <dgm:cxnLst>
    <dgm:cxn modelId="{08193138-9206-4005-AC97-25541D7BC73E}" srcId="{1992C11C-218A-4C30-80C7-FA30FC184539}" destId="{D0C26E25-62BA-4991-B64A-72FC835CAF56}" srcOrd="2" destOrd="0" parTransId="{DE13646A-2FED-4CA8-ACEB-E5182905D9A5}" sibTransId="{5E789DA4-46F2-4234-A710-A3A9D9429428}"/>
    <dgm:cxn modelId="{B4BB1A49-44FC-42A3-A346-64D7F61EF397}" type="presOf" srcId="{1992C11C-218A-4C30-80C7-FA30FC184539}" destId="{A051BF59-FB33-43E4-9346-24F6C5E68B1F}" srcOrd="0" destOrd="0" presId="urn:microsoft.com/office/officeart/2008/layout/LinedList"/>
    <dgm:cxn modelId="{9FE44082-274E-4858-95A4-8EADC1F4A20B}" type="presOf" srcId="{D0C26E25-62BA-4991-B64A-72FC835CAF56}" destId="{2AE47553-55B8-49C5-A62E-81CD6D47F5A7}" srcOrd="0" destOrd="0" presId="urn:microsoft.com/office/officeart/2008/layout/LinedList"/>
    <dgm:cxn modelId="{2EE4739B-96C9-49ED-9484-FCFB174E29F2}" srcId="{1992C11C-218A-4C30-80C7-FA30FC184539}" destId="{060CB30A-F779-4920-9C73-E4B5A3882FB5}" srcOrd="0" destOrd="0" parTransId="{EF7E11BF-97B9-411D-B095-3D68F91588FA}" sibTransId="{BC865D90-CDCE-45B2-BC17-6D26CD91B33E}"/>
    <dgm:cxn modelId="{94B4E8D0-BD26-4B83-931B-D4600BCEEC28}" type="presOf" srcId="{1937EA96-AF7B-40F0-A1A1-C5FDCC7A1210}" destId="{47D13916-6258-4DD6-A9A9-B3B862755BEA}" srcOrd="0" destOrd="0" presId="urn:microsoft.com/office/officeart/2008/layout/LinedList"/>
    <dgm:cxn modelId="{A12C34E3-46A1-46E5-BFF8-3AB051CDE8CD}" type="presOf" srcId="{060CB30A-F779-4920-9C73-E4B5A3882FB5}" destId="{1D781155-ED1E-437F-A913-C1BEA943E21A}" srcOrd="0" destOrd="0" presId="urn:microsoft.com/office/officeart/2008/layout/LinedList"/>
    <dgm:cxn modelId="{E5AF2BFB-8502-4F8B-9DB4-3E1AC199CFBC}" srcId="{1992C11C-218A-4C30-80C7-FA30FC184539}" destId="{1937EA96-AF7B-40F0-A1A1-C5FDCC7A1210}" srcOrd="1" destOrd="0" parTransId="{F75AA905-C80F-4DED-878C-606A135B4498}" sibTransId="{DBA72F3A-0399-485E-BAA9-CB9A9E3F8F6F}"/>
    <dgm:cxn modelId="{900BB1DF-D518-4B94-925F-2157519C4BDE}" type="presParOf" srcId="{A051BF59-FB33-43E4-9346-24F6C5E68B1F}" destId="{7370CB5E-AB2B-4E31-B083-741DBBDC2335}" srcOrd="0" destOrd="0" presId="urn:microsoft.com/office/officeart/2008/layout/LinedList"/>
    <dgm:cxn modelId="{3B31A8A0-E907-4FF8-A297-FFC26B60E9FB}" type="presParOf" srcId="{A051BF59-FB33-43E4-9346-24F6C5E68B1F}" destId="{65BCE354-908D-4A61-B5A4-C77CB5DA6ED0}" srcOrd="1" destOrd="0" presId="urn:microsoft.com/office/officeart/2008/layout/LinedList"/>
    <dgm:cxn modelId="{6DB60A19-39D1-4570-83CD-F1062F6F0A49}" type="presParOf" srcId="{65BCE354-908D-4A61-B5A4-C77CB5DA6ED0}" destId="{1D781155-ED1E-437F-A913-C1BEA943E21A}" srcOrd="0" destOrd="0" presId="urn:microsoft.com/office/officeart/2008/layout/LinedList"/>
    <dgm:cxn modelId="{FF6CEC83-77A4-4663-BE61-F9816BDBA2F9}" type="presParOf" srcId="{65BCE354-908D-4A61-B5A4-C77CB5DA6ED0}" destId="{8732FB62-2318-448E-B5C9-22323D5753F2}" srcOrd="1" destOrd="0" presId="urn:microsoft.com/office/officeart/2008/layout/LinedList"/>
    <dgm:cxn modelId="{CCA4AB78-4E54-4925-8B83-08B180FBCDF2}" type="presParOf" srcId="{A051BF59-FB33-43E4-9346-24F6C5E68B1F}" destId="{7D995676-6671-4B10-8F87-997F92288FA9}" srcOrd="2" destOrd="0" presId="urn:microsoft.com/office/officeart/2008/layout/LinedList"/>
    <dgm:cxn modelId="{74DC3353-38A6-4A06-A003-7F836BB1C72D}" type="presParOf" srcId="{A051BF59-FB33-43E4-9346-24F6C5E68B1F}" destId="{304ED30C-0080-482F-8B84-0FD83B8A78D0}" srcOrd="3" destOrd="0" presId="urn:microsoft.com/office/officeart/2008/layout/LinedList"/>
    <dgm:cxn modelId="{752CC897-E366-449E-875C-6F7CC532F0C6}" type="presParOf" srcId="{304ED30C-0080-482F-8B84-0FD83B8A78D0}" destId="{47D13916-6258-4DD6-A9A9-B3B862755BEA}" srcOrd="0" destOrd="0" presId="urn:microsoft.com/office/officeart/2008/layout/LinedList"/>
    <dgm:cxn modelId="{B60F3DA8-C32C-42C0-A950-947A31547B09}" type="presParOf" srcId="{304ED30C-0080-482F-8B84-0FD83B8A78D0}" destId="{D4E10FB7-945C-4E21-81F3-0AE5D539D417}" srcOrd="1" destOrd="0" presId="urn:microsoft.com/office/officeart/2008/layout/LinedList"/>
    <dgm:cxn modelId="{1E949CDE-C4B1-45C6-B348-55600A484249}" type="presParOf" srcId="{A051BF59-FB33-43E4-9346-24F6C5E68B1F}" destId="{1FC457D3-44A5-4045-9567-BC034160A7D7}" srcOrd="4" destOrd="0" presId="urn:microsoft.com/office/officeart/2008/layout/LinedList"/>
    <dgm:cxn modelId="{8B76E2BD-D060-4E37-8605-6D72AB8B3663}" type="presParOf" srcId="{A051BF59-FB33-43E4-9346-24F6C5E68B1F}" destId="{5C1A871B-6840-436E-B888-87C76E36D9EB}" srcOrd="5" destOrd="0" presId="urn:microsoft.com/office/officeart/2008/layout/LinedList"/>
    <dgm:cxn modelId="{819A43D6-7555-45EC-949A-4EF3F9C6E3EF}" type="presParOf" srcId="{5C1A871B-6840-436E-B888-87C76E36D9EB}" destId="{2AE47553-55B8-49C5-A62E-81CD6D47F5A7}" srcOrd="0" destOrd="0" presId="urn:microsoft.com/office/officeart/2008/layout/LinedList"/>
    <dgm:cxn modelId="{C8BC09A5-DE33-4EA5-98DC-14ACCB4A296D}" type="presParOf" srcId="{5C1A871B-6840-436E-B888-87C76E36D9EB}" destId="{96CB4421-05AF-4243-99F9-D47A71F5FAF7}" srcOrd="1"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663828" cy="5954248"/>
        <a:chOff x="0" y="0"/>
        <a:chExt cx="6663828" cy="5954248"/>
      </a:xfrm>
    </dsp:grpSpPr>
    <dsp:sp modelId="{AFB7889C-A107-43DA-A4C5-EC77EAC4C0FD}">
      <dsp:nvSpPr>
        <dsp:cNvPr id="3" name="Straight Connector 2"/>
        <dsp:cNvSpPr/>
      </dsp:nvSpPr>
      <dsp:spPr bwMode="white">
        <a:xfrm>
          <a:off x="0" y="0"/>
          <a:ext cx="6663828" cy="0"/>
        </a:xfrm>
        <a:prstGeom prst="line">
          <a:avLst/>
        </a:prstGeom>
      </dsp:spPr>
      <dsp:style>
        <a:lnRef idx="2">
          <a:schemeClr val="accent2"/>
        </a:lnRef>
        <a:fillRef idx="1">
          <a:schemeClr val="accent2"/>
        </a:fillRef>
        <a:effectRef idx="0">
          <a:scrgbClr r="0" g="0" b="0"/>
        </a:effectRef>
        <a:fontRef idx="minor">
          <a:schemeClr val="lt1"/>
        </a:fontRef>
      </dsp:style>
      <dsp:txXfrm>
        <a:off x="0" y="0"/>
        <a:ext cx="6663828" cy="0"/>
      </dsp:txXfrm>
    </dsp:sp>
    <dsp:sp modelId="{4A4AA8AB-E3D4-4B7D-AA98-E313F2ABF626}">
      <dsp:nvSpPr>
        <dsp:cNvPr id="4" name="Rectangles 3"/>
        <dsp:cNvSpPr/>
      </dsp:nvSpPr>
      <dsp:spPr bwMode="white">
        <a:xfrm>
          <a:off x="0" y="0"/>
          <a:ext cx="6663828" cy="198474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87630" tIns="87630" rIns="87630" bIns="87630" anchor="t"/>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b="1" dirty="0">
              <a:solidFill>
                <a:schemeClr val="tx1"/>
              </a:solidFill>
            </a:rPr>
            <a:t>Example-1: Binary Search –</a:t>
          </a:r>
          <a:r>
            <a:rPr lang="en-US" dirty="0">
              <a:solidFill>
                <a:schemeClr val="tx1"/>
              </a:solidFill>
            </a:rPr>
            <a:t> T(n) = T(n/2) + O(1) </a:t>
          </a:r>
          <a:br>
            <a:rPr lang="en-US" dirty="0">
              <a:solidFill>
                <a:schemeClr val="tx1"/>
              </a:solidFill>
            </a:rPr>
          </a:br>
          <a:r>
            <a:rPr lang="en-US" dirty="0">
              <a:solidFill>
                <a:schemeClr val="tx1"/>
              </a:solidFill>
            </a:rPr>
            <a:t>a = 1, b = 2, k = 0 and p = 0 </a:t>
          </a:r>
          <a:br>
            <a:rPr lang="en-US" dirty="0">
              <a:solidFill>
                <a:schemeClr val="tx1"/>
              </a:solidFill>
            </a:rPr>
          </a:br>
          <a:r>
            <a:rPr lang="en-US" dirty="0">
              <a:solidFill>
                <a:schemeClr val="tx1"/>
              </a:solidFill>
            </a:rPr>
            <a:t>b</a:t>
          </a:r>
          <a:r>
            <a:rPr lang="en-US" baseline="30000" dirty="0">
              <a:solidFill>
                <a:schemeClr val="tx1"/>
              </a:solidFill>
            </a:rPr>
            <a:t>k</a:t>
          </a:r>
          <a:r>
            <a:rPr lang="en-US" dirty="0">
              <a:solidFill>
                <a:schemeClr val="tx1"/>
              </a:solidFill>
            </a:rPr>
            <a:t> = 1. So, a = b</a:t>
          </a:r>
          <a:r>
            <a:rPr lang="en-US" baseline="30000" dirty="0">
              <a:solidFill>
                <a:schemeClr val="tx1"/>
              </a:solidFill>
            </a:rPr>
            <a:t>k</a:t>
          </a:r>
          <a:r>
            <a:rPr lang="en-US" dirty="0">
              <a:solidFill>
                <a:schemeClr val="tx1"/>
              </a:solidFill>
            </a:rPr>
            <a:t> and p &gt; -1 [Case 2.(a)] </a:t>
          </a:r>
          <a:br>
            <a:rPr lang="en-US" dirty="0">
              <a:solidFill>
                <a:schemeClr val="tx1"/>
              </a:solidFill>
            </a:rPr>
          </a:br>
          <a:r>
            <a:rPr lang="en-US" dirty="0">
              <a:solidFill>
                <a:schemeClr val="tx1"/>
              </a:solidFill>
            </a:rPr>
            <a:t>T(n) = θ(</a:t>
          </a:r>
          <a:r>
            <a:rPr lang="en-US" dirty="0" err="1">
              <a:solidFill>
                <a:schemeClr val="tx1"/>
              </a:solidFill>
            </a:rPr>
            <a:t>n</a:t>
          </a:r>
          <a:r>
            <a:rPr lang="en-US" baseline="30000" dirty="0" err="1">
              <a:solidFill>
                <a:schemeClr val="tx1"/>
              </a:solidFill>
            </a:rPr>
            <a:t>logba</a:t>
          </a:r>
          <a:r>
            <a:rPr lang="en-US" dirty="0">
              <a:solidFill>
                <a:schemeClr val="tx1"/>
              </a:solidFill>
            </a:rPr>
            <a:t> log</a:t>
          </a:r>
          <a:r>
            <a:rPr lang="en-US" baseline="30000" dirty="0">
              <a:solidFill>
                <a:schemeClr val="tx1"/>
              </a:solidFill>
            </a:rPr>
            <a:t>p+1</a:t>
          </a:r>
          <a:r>
            <a:rPr lang="en-US" dirty="0">
              <a:solidFill>
                <a:schemeClr val="tx1"/>
              </a:solidFill>
            </a:rPr>
            <a:t>n) </a:t>
          </a:r>
          <a:br>
            <a:rPr lang="en-US" dirty="0">
              <a:solidFill>
                <a:schemeClr val="tx1"/>
              </a:solidFill>
            </a:rPr>
          </a:br>
          <a:r>
            <a:rPr lang="en-US" dirty="0">
              <a:solidFill>
                <a:schemeClr val="tx1"/>
              </a:solidFill>
            </a:rPr>
            <a:t>T(n) = θ(</a:t>
          </a:r>
          <a:r>
            <a:rPr lang="en-US" dirty="0" err="1">
              <a:solidFill>
                <a:schemeClr val="tx1"/>
              </a:solidFill>
            </a:rPr>
            <a:t>logn</a:t>
          </a:r>
          <a:r>
            <a:rPr lang="en-US" dirty="0">
              <a:solidFill>
                <a:schemeClr val="tx1"/>
              </a:solidFill>
            </a:rPr>
            <a:t>)</a:t>
          </a:r>
          <a:endParaRPr>
            <a:solidFill>
              <a:schemeClr val="tx1"/>
            </a:solidFill>
          </a:endParaRPr>
        </a:p>
      </dsp:txBody>
      <dsp:txXfrm>
        <a:off x="0" y="0"/>
        <a:ext cx="6663828" cy="1984749"/>
      </dsp:txXfrm>
    </dsp:sp>
    <dsp:sp modelId="{98E18EBF-39AD-421B-A388-23471EA600B3}">
      <dsp:nvSpPr>
        <dsp:cNvPr id="5" name="Straight Connector 4"/>
        <dsp:cNvSpPr/>
      </dsp:nvSpPr>
      <dsp:spPr bwMode="white">
        <a:xfrm>
          <a:off x="0" y="1984749"/>
          <a:ext cx="6663828" cy="0"/>
        </a:xfrm>
        <a:prstGeom prst="line">
          <a:avLst/>
        </a:prstGeom>
      </dsp:spPr>
      <dsp:style>
        <a:lnRef idx="2">
          <a:schemeClr val="accent3"/>
        </a:lnRef>
        <a:fillRef idx="1">
          <a:schemeClr val="accent3"/>
        </a:fillRef>
        <a:effectRef idx="0">
          <a:scrgbClr r="0" g="0" b="0"/>
        </a:effectRef>
        <a:fontRef idx="minor">
          <a:schemeClr val="lt1"/>
        </a:fontRef>
      </dsp:style>
      <dsp:txXfrm>
        <a:off x="0" y="1984749"/>
        <a:ext cx="6663828" cy="0"/>
      </dsp:txXfrm>
    </dsp:sp>
    <dsp:sp modelId="{C8E8EEF8-A4BA-4E21-A507-A2E5EECA7FF3}">
      <dsp:nvSpPr>
        <dsp:cNvPr id="6" name="Rectangles 5"/>
        <dsp:cNvSpPr/>
      </dsp:nvSpPr>
      <dsp:spPr bwMode="white">
        <a:xfrm>
          <a:off x="0" y="1984749"/>
          <a:ext cx="6663828" cy="198474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87630" tIns="87630" rIns="87630" bIns="87630" anchor="t"/>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b="1" dirty="0">
              <a:solidFill>
                <a:schemeClr val="tx1"/>
              </a:solidFill>
            </a:rPr>
            <a:t>Example-2: Merge Sort –</a:t>
          </a:r>
          <a:r>
            <a:rPr lang="en-US" dirty="0">
              <a:solidFill>
                <a:schemeClr val="tx1"/>
              </a:solidFill>
            </a:rPr>
            <a:t> T(n) = 2T(n/2) + O(n) </a:t>
          </a:r>
          <a:br>
            <a:rPr lang="en-US" dirty="0">
              <a:solidFill>
                <a:schemeClr val="tx1"/>
              </a:solidFill>
            </a:rPr>
          </a:br>
          <a:r>
            <a:rPr lang="en-US" dirty="0">
              <a:solidFill>
                <a:schemeClr val="tx1"/>
              </a:solidFill>
            </a:rPr>
            <a:t>a = 2, b = 2, k = 1, p = 0 </a:t>
          </a:r>
          <a:br>
            <a:rPr lang="en-US" dirty="0">
              <a:solidFill>
                <a:schemeClr val="tx1"/>
              </a:solidFill>
            </a:rPr>
          </a:br>
          <a:r>
            <a:rPr lang="en-US" dirty="0">
              <a:solidFill>
                <a:schemeClr val="tx1"/>
              </a:solidFill>
            </a:rPr>
            <a:t>b</a:t>
          </a:r>
          <a:r>
            <a:rPr lang="en-US" baseline="30000" dirty="0">
              <a:solidFill>
                <a:schemeClr val="tx1"/>
              </a:solidFill>
            </a:rPr>
            <a:t>k</a:t>
          </a:r>
          <a:r>
            <a:rPr lang="en-US" dirty="0">
              <a:solidFill>
                <a:schemeClr val="tx1"/>
              </a:solidFill>
            </a:rPr>
            <a:t> = 2. So, a = b</a:t>
          </a:r>
          <a:r>
            <a:rPr lang="en-US" baseline="30000" dirty="0">
              <a:solidFill>
                <a:schemeClr val="tx1"/>
              </a:solidFill>
            </a:rPr>
            <a:t>k</a:t>
          </a:r>
          <a:r>
            <a:rPr lang="en-US" dirty="0">
              <a:solidFill>
                <a:schemeClr val="tx1"/>
              </a:solidFill>
            </a:rPr>
            <a:t> and p &gt; -1 [Case 2.(a)] </a:t>
          </a:r>
          <a:br>
            <a:rPr lang="en-US" dirty="0">
              <a:solidFill>
                <a:schemeClr val="tx1"/>
              </a:solidFill>
            </a:rPr>
          </a:br>
          <a:r>
            <a:rPr lang="en-US" dirty="0">
              <a:solidFill>
                <a:schemeClr val="tx1"/>
              </a:solidFill>
            </a:rPr>
            <a:t>T(n) = θ(</a:t>
          </a:r>
          <a:r>
            <a:rPr lang="en-US" dirty="0" err="1">
              <a:solidFill>
                <a:schemeClr val="tx1"/>
              </a:solidFill>
            </a:rPr>
            <a:t>n</a:t>
          </a:r>
          <a:r>
            <a:rPr lang="en-US" baseline="30000" dirty="0" err="1">
              <a:solidFill>
                <a:schemeClr val="tx1"/>
              </a:solidFill>
            </a:rPr>
            <a:t>logba</a:t>
          </a:r>
          <a:r>
            <a:rPr lang="en-US" dirty="0">
              <a:solidFill>
                <a:schemeClr val="tx1"/>
              </a:solidFill>
            </a:rPr>
            <a:t> log</a:t>
          </a:r>
          <a:r>
            <a:rPr lang="en-US" baseline="30000" dirty="0">
              <a:solidFill>
                <a:schemeClr val="tx1"/>
              </a:solidFill>
            </a:rPr>
            <a:t>p+1</a:t>
          </a:r>
          <a:r>
            <a:rPr lang="en-US" dirty="0">
              <a:solidFill>
                <a:schemeClr val="tx1"/>
              </a:solidFill>
            </a:rPr>
            <a:t>n) </a:t>
          </a:r>
          <a:br>
            <a:rPr lang="en-US" dirty="0">
              <a:solidFill>
                <a:schemeClr val="tx1"/>
              </a:solidFill>
            </a:rPr>
          </a:br>
          <a:r>
            <a:rPr lang="en-US" dirty="0">
              <a:solidFill>
                <a:schemeClr val="tx1"/>
              </a:solidFill>
            </a:rPr>
            <a:t>T(n) = θ(</a:t>
          </a:r>
          <a:r>
            <a:rPr lang="en-US" dirty="0" err="1">
              <a:solidFill>
                <a:schemeClr val="tx1"/>
              </a:solidFill>
            </a:rPr>
            <a:t>nlogn</a:t>
          </a:r>
          <a:r>
            <a:rPr lang="en-US" dirty="0">
              <a:solidFill>
                <a:schemeClr val="tx1"/>
              </a:solidFill>
            </a:rPr>
            <a:t>)</a:t>
          </a:r>
          <a:endParaRPr>
            <a:solidFill>
              <a:schemeClr val="tx1"/>
            </a:solidFill>
          </a:endParaRPr>
        </a:p>
      </dsp:txBody>
      <dsp:txXfrm>
        <a:off x="0" y="1984749"/>
        <a:ext cx="6663828" cy="1984749"/>
      </dsp:txXfrm>
    </dsp:sp>
    <dsp:sp modelId="{969BF97A-C323-4769-8D94-CB6043A6DCD4}">
      <dsp:nvSpPr>
        <dsp:cNvPr id="7" name="Straight Connector 6"/>
        <dsp:cNvSpPr/>
      </dsp:nvSpPr>
      <dsp:spPr bwMode="white">
        <a:xfrm>
          <a:off x="0" y="3969499"/>
          <a:ext cx="6663828" cy="0"/>
        </a:xfrm>
        <a:prstGeom prst="line">
          <a:avLst/>
        </a:prstGeom>
      </dsp:spPr>
      <dsp:style>
        <a:lnRef idx="2">
          <a:schemeClr val="accent4"/>
        </a:lnRef>
        <a:fillRef idx="1">
          <a:schemeClr val="accent4"/>
        </a:fillRef>
        <a:effectRef idx="0">
          <a:scrgbClr r="0" g="0" b="0"/>
        </a:effectRef>
        <a:fontRef idx="minor">
          <a:schemeClr val="lt1"/>
        </a:fontRef>
      </dsp:style>
      <dsp:txXfrm>
        <a:off x="0" y="3969499"/>
        <a:ext cx="6663828" cy="0"/>
      </dsp:txXfrm>
    </dsp:sp>
    <dsp:sp modelId="{8FFC8963-EDF5-4664-8D0D-C16704BC4D9B}">
      <dsp:nvSpPr>
        <dsp:cNvPr id="8" name="Rectangles 7"/>
        <dsp:cNvSpPr/>
      </dsp:nvSpPr>
      <dsp:spPr bwMode="white">
        <a:xfrm>
          <a:off x="0" y="3969499"/>
          <a:ext cx="6663828" cy="198474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87630" tIns="87630" rIns="87630" bIns="87630" anchor="t"/>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b="1" dirty="0">
              <a:solidFill>
                <a:schemeClr val="tx1"/>
              </a:solidFill>
            </a:rPr>
            <a:t>Example-3:</a:t>
          </a:r>
          <a:r>
            <a:rPr lang="en-US" dirty="0">
              <a:solidFill>
                <a:schemeClr val="tx1"/>
              </a:solidFill>
            </a:rPr>
            <a:t> T(n) = 3T(n/2) + n</a:t>
          </a:r>
          <a:r>
            <a:rPr lang="en-US" baseline="30000" dirty="0">
              <a:solidFill>
                <a:schemeClr val="tx1"/>
              </a:solidFill>
            </a:rPr>
            <a:t>2</a:t>
          </a:r>
          <a:r>
            <a:rPr lang="en-US" dirty="0">
              <a:solidFill>
                <a:schemeClr val="tx1"/>
              </a:solidFill>
            </a:rPr>
            <a:t> </a:t>
          </a:r>
          <a:br>
            <a:rPr lang="en-US" dirty="0">
              <a:solidFill>
                <a:schemeClr val="tx1"/>
              </a:solidFill>
            </a:rPr>
          </a:br>
          <a:r>
            <a:rPr lang="en-US" dirty="0">
              <a:solidFill>
                <a:schemeClr val="tx1"/>
              </a:solidFill>
            </a:rPr>
            <a:t>a = 3, b = 2, k = 2, p = 0 </a:t>
          </a:r>
          <a:br>
            <a:rPr lang="en-US" dirty="0">
              <a:solidFill>
                <a:schemeClr val="tx1"/>
              </a:solidFill>
            </a:rPr>
          </a:br>
          <a:r>
            <a:rPr lang="en-US" dirty="0">
              <a:solidFill>
                <a:schemeClr val="tx1"/>
              </a:solidFill>
            </a:rPr>
            <a:t>b</a:t>
          </a:r>
          <a:r>
            <a:rPr lang="en-US" baseline="30000" dirty="0">
              <a:solidFill>
                <a:schemeClr val="tx1"/>
              </a:solidFill>
            </a:rPr>
            <a:t>k</a:t>
          </a:r>
          <a:r>
            <a:rPr lang="en-US" dirty="0">
              <a:solidFill>
                <a:schemeClr val="tx1"/>
              </a:solidFill>
            </a:rPr>
            <a:t> = 4. So, a &lt; b</a:t>
          </a:r>
          <a:r>
            <a:rPr lang="en-US" baseline="30000" dirty="0">
              <a:solidFill>
                <a:schemeClr val="tx1"/>
              </a:solidFill>
            </a:rPr>
            <a:t>k</a:t>
          </a:r>
          <a:r>
            <a:rPr lang="en-US" dirty="0">
              <a:solidFill>
                <a:schemeClr val="tx1"/>
              </a:solidFill>
            </a:rPr>
            <a:t> and p = 0 [Case 3.(a)] </a:t>
          </a:r>
          <a:br>
            <a:rPr lang="en-US" dirty="0">
              <a:solidFill>
                <a:schemeClr val="tx1"/>
              </a:solidFill>
            </a:rPr>
          </a:br>
          <a:r>
            <a:rPr lang="en-US" dirty="0">
              <a:solidFill>
                <a:schemeClr val="tx1"/>
              </a:solidFill>
            </a:rPr>
            <a:t>T(n) = θ(</a:t>
          </a:r>
          <a:r>
            <a:rPr lang="en-US" dirty="0" err="1">
              <a:solidFill>
                <a:schemeClr val="tx1"/>
              </a:solidFill>
            </a:rPr>
            <a:t>n</a:t>
          </a:r>
          <a:r>
            <a:rPr lang="en-US" baseline="30000" dirty="0" err="1">
              <a:solidFill>
                <a:schemeClr val="tx1"/>
              </a:solidFill>
            </a:rPr>
            <a:t>k</a:t>
          </a:r>
          <a:r>
            <a:rPr lang="en-US" dirty="0">
              <a:solidFill>
                <a:schemeClr val="tx1"/>
              </a:solidFill>
            </a:rPr>
            <a:t> </a:t>
          </a:r>
          <a:r>
            <a:rPr lang="en-US" dirty="0" err="1">
              <a:solidFill>
                <a:schemeClr val="tx1"/>
              </a:solidFill>
            </a:rPr>
            <a:t>log</a:t>
          </a:r>
          <a:r>
            <a:rPr lang="en-US" baseline="30000" dirty="0" err="1">
              <a:solidFill>
                <a:schemeClr val="tx1"/>
              </a:solidFill>
            </a:rPr>
            <a:t>p</a:t>
          </a:r>
          <a:r>
            <a:rPr lang="en-US" dirty="0" err="1">
              <a:solidFill>
                <a:schemeClr val="tx1"/>
              </a:solidFill>
            </a:rPr>
            <a:t>n</a:t>
          </a:r>
          <a:r>
            <a:rPr lang="en-US" dirty="0">
              <a:solidFill>
                <a:schemeClr val="tx1"/>
              </a:solidFill>
            </a:rPr>
            <a:t>) </a:t>
          </a:r>
          <a:br>
            <a:rPr lang="en-US" dirty="0">
              <a:solidFill>
                <a:schemeClr val="tx1"/>
              </a:solidFill>
            </a:rPr>
          </a:br>
          <a:r>
            <a:rPr lang="en-US" dirty="0">
              <a:solidFill>
                <a:schemeClr val="tx1"/>
              </a:solidFill>
            </a:rPr>
            <a:t>T(n) = θ(n</a:t>
          </a:r>
          <a:r>
            <a:rPr lang="en-US" baseline="30000" dirty="0">
              <a:solidFill>
                <a:schemeClr val="tx1"/>
              </a:solidFill>
            </a:rPr>
            <a:t>2</a:t>
          </a:r>
          <a:r>
            <a:rPr lang="en-US" dirty="0">
              <a:solidFill>
                <a:schemeClr val="tx1"/>
              </a:solidFill>
            </a:rPr>
            <a:t>) </a:t>
          </a:r>
          <a:endParaRPr>
            <a:solidFill>
              <a:schemeClr val="tx1"/>
            </a:solidFill>
          </a:endParaRPr>
        </a:p>
      </dsp:txBody>
      <dsp:txXfrm>
        <a:off x="0" y="3969499"/>
        <a:ext cx="6663828" cy="1984749"/>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878475" cy="6329882"/>
        <a:chOff x="0" y="0"/>
        <a:chExt cx="6878475" cy="6329882"/>
      </a:xfrm>
    </dsp:grpSpPr>
    <dsp:sp modelId="{7370CB5E-AB2B-4E31-B083-741DBBDC2335}">
      <dsp:nvSpPr>
        <dsp:cNvPr id="3" name="Straight Connector 2"/>
        <dsp:cNvSpPr/>
      </dsp:nvSpPr>
      <dsp:spPr bwMode="white">
        <a:xfrm>
          <a:off x="0" y="0"/>
          <a:ext cx="6878475" cy="0"/>
        </a:xfrm>
        <a:prstGeom prst="line">
          <a:avLst/>
        </a:prstGeom>
      </dsp:spPr>
      <dsp:style>
        <a:lnRef idx="2">
          <a:schemeClr val="accent2"/>
        </a:lnRef>
        <a:fillRef idx="1">
          <a:schemeClr val="accent2"/>
        </a:fillRef>
        <a:effectRef idx="0">
          <a:scrgbClr r="0" g="0" b="0"/>
        </a:effectRef>
        <a:fontRef idx="minor">
          <a:schemeClr val="lt1"/>
        </a:fontRef>
      </dsp:style>
      <dsp:txXfrm>
        <a:off x="0" y="0"/>
        <a:ext cx="6878475" cy="0"/>
      </dsp:txXfrm>
    </dsp:sp>
    <dsp:sp modelId="{1D781155-ED1E-437F-A913-C1BEA943E21A}">
      <dsp:nvSpPr>
        <dsp:cNvPr id="4" name="Rectangles 3"/>
        <dsp:cNvSpPr/>
      </dsp:nvSpPr>
      <dsp:spPr bwMode="white">
        <a:xfrm>
          <a:off x="0" y="0"/>
          <a:ext cx="6878475" cy="210996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80010" tIns="80010" rIns="80010" bIns="80010" anchor="t"/>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b="1">
              <a:solidFill>
                <a:schemeClr val="tx1"/>
              </a:solidFill>
            </a:rPr>
            <a:t>Example-4:</a:t>
          </a:r>
          <a:r>
            <a:rPr lang="en-US">
              <a:solidFill>
                <a:schemeClr val="tx1"/>
              </a:solidFill>
            </a:rPr>
            <a:t> T(n) = 3T(n/2) + log</a:t>
          </a:r>
          <a:r>
            <a:rPr lang="en-US" baseline="30000">
              <a:solidFill>
                <a:schemeClr val="tx1"/>
              </a:solidFill>
            </a:rPr>
            <a:t>2</a:t>
          </a:r>
          <a:r>
            <a:rPr lang="en-US">
              <a:solidFill>
                <a:schemeClr val="tx1"/>
              </a:solidFill>
            </a:rPr>
            <a:t>n </a:t>
          </a:r>
          <a:br>
            <a:rPr lang="en-US">
              <a:solidFill>
                <a:schemeClr val="tx1"/>
              </a:solidFill>
            </a:rPr>
          </a:br>
          <a:r>
            <a:rPr lang="en-US">
              <a:solidFill>
                <a:schemeClr val="tx1"/>
              </a:solidFill>
            </a:rPr>
            <a:t>a = 3, b = 2, k = 0, p = 2 </a:t>
          </a:r>
          <a:br>
            <a:rPr lang="en-US">
              <a:solidFill>
                <a:schemeClr val="tx1"/>
              </a:solidFill>
            </a:rPr>
          </a:br>
          <a:r>
            <a:rPr lang="en-US">
              <a:solidFill>
                <a:schemeClr val="tx1"/>
              </a:solidFill>
            </a:rPr>
            <a:t>b</a:t>
          </a:r>
          <a:r>
            <a:rPr lang="en-US" baseline="30000">
              <a:solidFill>
                <a:schemeClr val="tx1"/>
              </a:solidFill>
            </a:rPr>
            <a:t>k</a:t>
          </a:r>
          <a:r>
            <a:rPr lang="en-US">
              <a:solidFill>
                <a:schemeClr val="tx1"/>
              </a:solidFill>
            </a:rPr>
            <a:t> = 1. So, a &gt; b</a:t>
          </a:r>
          <a:r>
            <a:rPr lang="en-US" baseline="30000">
              <a:solidFill>
                <a:schemeClr val="tx1"/>
              </a:solidFill>
            </a:rPr>
            <a:t>k</a:t>
          </a:r>
          <a:r>
            <a:rPr lang="en-US">
              <a:solidFill>
                <a:schemeClr val="tx1"/>
              </a:solidFill>
            </a:rPr>
            <a:t> [Case 1] </a:t>
          </a:r>
          <a:br>
            <a:rPr lang="en-US">
              <a:solidFill>
                <a:schemeClr val="tx1"/>
              </a:solidFill>
            </a:rPr>
          </a:br>
          <a:r>
            <a:rPr lang="en-US">
              <a:solidFill>
                <a:schemeClr val="tx1"/>
              </a:solidFill>
            </a:rPr>
            <a:t>T(n) = θ(n</a:t>
          </a:r>
          <a:r>
            <a:rPr lang="en-US" baseline="30000">
              <a:solidFill>
                <a:schemeClr val="tx1"/>
              </a:solidFill>
            </a:rPr>
            <a:t>logba</a:t>
          </a:r>
          <a:r>
            <a:rPr lang="en-US">
              <a:solidFill>
                <a:schemeClr val="tx1"/>
              </a:solidFill>
            </a:rPr>
            <a:t> ) </a:t>
          </a:r>
          <a:br>
            <a:rPr lang="en-US">
              <a:solidFill>
                <a:schemeClr val="tx1"/>
              </a:solidFill>
            </a:rPr>
          </a:br>
          <a:r>
            <a:rPr lang="en-US">
              <a:solidFill>
                <a:schemeClr val="tx1"/>
              </a:solidFill>
            </a:rPr>
            <a:t>T(n) = θ(n</a:t>
          </a:r>
          <a:r>
            <a:rPr lang="en-US" baseline="30000">
              <a:solidFill>
                <a:schemeClr val="tx1"/>
              </a:solidFill>
            </a:rPr>
            <a:t>log23</a:t>
          </a:r>
          <a:r>
            <a:rPr lang="en-US">
              <a:solidFill>
                <a:schemeClr val="tx1"/>
              </a:solidFill>
            </a:rPr>
            <a:t>) </a:t>
          </a:r>
          <a:endParaRPr>
            <a:solidFill>
              <a:schemeClr val="tx1"/>
            </a:solidFill>
          </a:endParaRPr>
        </a:p>
      </dsp:txBody>
      <dsp:txXfrm>
        <a:off x="0" y="0"/>
        <a:ext cx="6878475" cy="2109961"/>
      </dsp:txXfrm>
    </dsp:sp>
    <dsp:sp modelId="{7D995676-6671-4B10-8F87-997F92288FA9}">
      <dsp:nvSpPr>
        <dsp:cNvPr id="5" name="Straight Connector 4"/>
        <dsp:cNvSpPr/>
      </dsp:nvSpPr>
      <dsp:spPr bwMode="white">
        <a:xfrm>
          <a:off x="0" y="2109961"/>
          <a:ext cx="6878475" cy="0"/>
        </a:xfrm>
        <a:prstGeom prst="line">
          <a:avLst/>
        </a:prstGeom>
      </dsp:spPr>
      <dsp:style>
        <a:lnRef idx="2">
          <a:schemeClr val="accent3"/>
        </a:lnRef>
        <a:fillRef idx="1">
          <a:schemeClr val="accent3"/>
        </a:fillRef>
        <a:effectRef idx="0">
          <a:scrgbClr r="0" g="0" b="0"/>
        </a:effectRef>
        <a:fontRef idx="minor">
          <a:schemeClr val="lt1"/>
        </a:fontRef>
      </dsp:style>
      <dsp:txXfrm>
        <a:off x="0" y="2109961"/>
        <a:ext cx="6878475" cy="0"/>
      </dsp:txXfrm>
    </dsp:sp>
    <dsp:sp modelId="{47D13916-6258-4DD6-A9A9-B3B862755BEA}">
      <dsp:nvSpPr>
        <dsp:cNvPr id="6" name="Rectangles 5"/>
        <dsp:cNvSpPr/>
      </dsp:nvSpPr>
      <dsp:spPr bwMode="white">
        <a:xfrm>
          <a:off x="0" y="2109961"/>
          <a:ext cx="6878475" cy="210996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80010" tIns="80010" rIns="80010" bIns="80010" anchor="t"/>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b="1">
              <a:solidFill>
                <a:schemeClr val="tx1"/>
              </a:solidFill>
            </a:rPr>
            <a:t>Example-5:</a:t>
          </a:r>
          <a:r>
            <a:rPr lang="en-US">
              <a:solidFill>
                <a:schemeClr val="tx1"/>
              </a:solidFill>
            </a:rPr>
            <a:t> T(n) = 2T(n/2) + nlog</a:t>
          </a:r>
          <a:r>
            <a:rPr lang="en-US" baseline="30000">
              <a:solidFill>
                <a:schemeClr val="tx1"/>
              </a:solidFill>
            </a:rPr>
            <a:t>2</a:t>
          </a:r>
          <a:r>
            <a:rPr lang="en-US">
              <a:solidFill>
                <a:schemeClr val="tx1"/>
              </a:solidFill>
            </a:rPr>
            <a:t>n </a:t>
          </a:r>
          <a:br>
            <a:rPr lang="en-US">
              <a:solidFill>
                <a:schemeClr val="tx1"/>
              </a:solidFill>
            </a:rPr>
          </a:br>
          <a:r>
            <a:rPr lang="en-US">
              <a:solidFill>
                <a:schemeClr val="tx1"/>
              </a:solidFill>
            </a:rPr>
            <a:t>a = 2, b = 2, k = 1, p = 2 </a:t>
          </a:r>
          <a:br>
            <a:rPr lang="en-US">
              <a:solidFill>
                <a:schemeClr val="tx1"/>
              </a:solidFill>
            </a:rPr>
          </a:br>
          <a:r>
            <a:rPr lang="en-US">
              <a:solidFill>
                <a:schemeClr val="tx1"/>
              </a:solidFill>
            </a:rPr>
            <a:t>b</a:t>
          </a:r>
          <a:r>
            <a:rPr lang="en-US" baseline="30000">
              <a:solidFill>
                <a:schemeClr val="tx1"/>
              </a:solidFill>
            </a:rPr>
            <a:t>k</a:t>
          </a:r>
          <a:r>
            <a:rPr lang="en-US">
              <a:solidFill>
                <a:schemeClr val="tx1"/>
              </a:solidFill>
            </a:rPr>
            <a:t> = 2. So, a = b</a:t>
          </a:r>
          <a:r>
            <a:rPr lang="en-US" baseline="30000">
              <a:solidFill>
                <a:schemeClr val="tx1"/>
              </a:solidFill>
            </a:rPr>
            <a:t>k</a:t>
          </a:r>
          <a:r>
            <a:rPr lang="en-US">
              <a:solidFill>
                <a:schemeClr val="tx1"/>
              </a:solidFill>
            </a:rPr>
            <a:t> [Case 2.(a)] </a:t>
          </a:r>
          <a:br>
            <a:rPr lang="en-US">
              <a:solidFill>
                <a:schemeClr val="tx1"/>
              </a:solidFill>
            </a:rPr>
          </a:br>
          <a:r>
            <a:rPr lang="en-US">
              <a:solidFill>
                <a:schemeClr val="tx1"/>
              </a:solidFill>
            </a:rPr>
            <a:t>T(n) = θ(n</a:t>
          </a:r>
          <a:r>
            <a:rPr lang="en-US" baseline="30000">
              <a:solidFill>
                <a:schemeClr val="tx1"/>
              </a:solidFill>
            </a:rPr>
            <a:t>logba</a:t>
          </a:r>
          <a:r>
            <a:rPr lang="en-US">
              <a:solidFill>
                <a:schemeClr val="tx1"/>
              </a:solidFill>
            </a:rPr>
            <a:t>log</a:t>
          </a:r>
          <a:r>
            <a:rPr lang="en-US" baseline="30000">
              <a:solidFill>
                <a:schemeClr val="tx1"/>
              </a:solidFill>
            </a:rPr>
            <a:t>p+1</a:t>
          </a:r>
          <a:r>
            <a:rPr lang="en-US">
              <a:solidFill>
                <a:schemeClr val="tx1"/>
              </a:solidFill>
            </a:rPr>
            <a:t>n ) </a:t>
          </a:r>
          <a:br>
            <a:rPr lang="en-US">
              <a:solidFill>
                <a:schemeClr val="tx1"/>
              </a:solidFill>
            </a:rPr>
          </a:br>
          <a:r>
            <a:rPr lang="en-US">
              <a:solidFill>
                <a:schemeClr val="tx1"/>
              </a:solidFill>
            </a:rPr>
            <a:t>T(n) = θ(n</a:t>
          </a:r>
          <a:r>
            <a:rPr lang="en-US" baseline="30000">
              <a:solidFill>
                <a:schemeClr val="tx1"/>
              </a:solidFill>
            </a:rPr>
            <a:t>log22</a:t>
          </a:r>
          <a:r>
            <a:rPr lang="en-US">
              <a:solidFill>
                <a:schemeClr val="tx1"/>
              </a:solidFill>
            </a:rPr>
            <a:t>log</a:t>
          </a:r>
          <a:r>
            <a:rPr lang="en-US" baseline="30000">
              <a:solidFill>
                <a:schemeClr val="tx1"/>
              </a:solidFill>
            </a:rPr>
            <a:t>3</a:t>
          </a:r>
          <a:r>
            <a:rPr lang="en-US">
              <a:solidFill>
                <a:schemeClr val="tx1"/>
              </a:solidFill>
            </a:rPr>
            <a:t>n) </a:t>
          </a:r>
          <a:br>
            <a:rPr lang="en-US">
              <a:solidFill>
                <a:schemeClr val="tx1"/>
              </a:solidFill>
            </a:rPr>
          </a:br>
          <a:r>
            <a:rPr lang="en-US">
              <a:solidFill>
                <a:schemeClr val="tx1"/>
              </a:solidFill>
            </a:rPr>
            <a:t>T(n) = θ(nlog</a:t>
          </a:r>
          <a:r>
            <a:rPr lang="en-US" baseline="30000">
              <a:solidFill>
                <a:schemeClr val="tx1"/>
              </a:solidFill>
            </a:rPr>
            <a:t>3</a:t>
          </a:r>
          <a:r>
            <a:rPr lang="en-US">
              <a:solidFill>
                <a:schemeClr val="tx1"/>
              </a:solidFill>
            </a:rPr>
            <a:t>n) </a:t>
          </a:r>
          <a:endParaRPr>
            <a:solidFill>
              <a:schemeClr val="tx1"/>
            </a:solidFill>
          </a:endParaRPr>
        </a:p>
      </dsp:txBody>
      <dsp:txXfrm>
        <a:off x="0" y="2109961"/>
        <a:ext cx="6878475" cy="2109961"/>
      </dsp:txXfrm>
    </dsp:sp>
    <dsp:sp modelId="{1FC457D3-44A5-4045-9567-BC034160A7D7}">
      <dsp:nvSpPr>
        <dsp:cNvPr id="7" name="Straight Connector 6"/>
        <dsp:cNvSpPr/>
      </dsp:nvSpPr>
      <dsp:spPr bwMode="white">
        <a:xfrm>
          <a:off x="0" y="4219921"/>
          <a:ext cx="6878475" cy="0"/>
        </a:xfrm>
        <a:prstGeom prst="line">
          <a:avLst/>
        </a:prstGeom>
      </dsp:spPr>
      <dsp:style>
        <a:lnRef idx="2">
          <a:schemeClr val="accent4"/>
        </a:lnRef>
        <a:fillRef idx="1">
          <a:schemeClr val="accent4"/>
        </a:fillRef>
        <a:effectRef idx="0">
          <a:scrgbClr r="0" g="0" b="0"/>
        </a:effectRef>
        <a:fontRef idx="minor">
          <a:schemeClr val="lt1"/>
        </a:fontRef>
      </dsp:style>
      <dsp:txXfrm>
        <a:off x="0" y="4219921"/>
        <a:ext cx="6878475" cy="0"/>
      </dsp:txXfrm>
    </dsp:sp>
    <dsp:sp modelId="{2AE47553-55B8-49C5-A62E-81CD6D47F5A7}">
      <dsp:nvSpPr>
        <dsp:cNvPr id="8" name="Rectangles 7"/>
        <dsp:cNvSpPr/>
      </dsp:nvSpPr>
      <dsp:spPr bwMode="white">
        <a:xfrm>
          <a:off x="0" y="4219921"/>
          <a:ext cx="6878475" cy="210996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80010" tIns="80010" rIns="80010" bIns="80010" anchor="t"/>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b="1">
              <a:solidFill>
                <a:schemeClr val="tx1"/>
              </a:solidFill>
            </a:rPr>
            <a:t>Example-6:</a:t>
          </a:r>
          <a:r>
            <a:rPr lang="en-US">
              <a:solidFill>
                <a:schemeClr val="tx1"/>
              </a:solidFill>
            </a:rPr>
            <a:t> T(n) = 2</a:t>
          </a:r>
          <a:r>
            <a:rPr lang="en-US" baseline="30000">
              <a:solidFill>
                <a:schemeClr val="tx1"/>
              </a:solidFill>
            </a:rPr>
            <a:t>n</a:t>
          </a:r>
          <a:r>
            <a:rPr lang="en-US">
              <a:solidFill>
                <a:schemeClr val="tx1"/>
              </a:solidFill>
            </a:rPr>
            <a:t>T(n/2) + n</a:t>
          </a:r>
          <a:r>
            <a:rPr lang="en-US" baseline="30000">
              <a:solidFill>
                <a:schemeClr val="tx1"/>
              </a:solidFill>
            </a:rPr>
            <a:t>n</a:t>
          </a:r>
          <a:r>
            <a:rPr lang="en-US">
              <a:solidFill>
                <a:schemeClr val="tx1"/>
              </a:solidFill>
            </a:rPr>
            <a:t> </a:t>
          </a:r>
          <a:br>
            <a:rPr lang="en-US">
              <a:solidFill>
                <a:schemeClr val="tx1"/>
              </a:solidFill>
            </a:rPr>
          </a:br>
          <a:r>
            <a:rPr lang="en-US">
              <a:solidFill>
                <a:schemeClr val="tx1"/>
              </a:solidFill>
            </a:rPr>
            <a:t>This recurrence can’t be solved using above method since function is not of form T(n) = aT(n/b) + θ(n</a:t>
          </a:r>
          <a:r>
            <a:rPr lang="en-US" baseline="30000">
              <a:solidFill>
                <a:schemeClr val="tx1"/>
              </a:solidFill>
            </a:rPr>
            <a:t>k</a:t>
          </a:r>
          <a:r>
            <a:rPr lang="en-US">
              <a:solidFill>
                <a:schemeClr val="tx1"/>
              </a:solidFill>
            </a:rPr>
            <a:t> log</a:t>
          </a:r>
          <a:r>
            <a:rPr lang="en-US" baseline="30000">
              <a:solidFill>
                <a:schemeClr val="tx1"/>
              </a:solidFill>
            </a:rPr>
            <a:t>p</a:t>
          </a:r>
          <a:r>
            <a:rPr lang="en-US">
              <a:solidFill>
                <a:schemeClr val="tx1"/>
              </a:solidFill>
            </a:rPr>
            <a:t>n) </a:t>
          </a:r>
          <a:endParaRPr>
            <a:solidFill>
              <a:schemeClr val="tx1"/>
            </a:solidFill>
          </a:endParaRPr>
        </a:p>
      </dsp:txBody>
      <dsp:txXfrm>
        <a:off x="0" y="4219921"/>
        <a:ext cx="6878475" cy="210996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A4B53A7-3209-46A6-9454-F38EAC8F11E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fld>
            <a:endParaRPr lang="en-US"/>
          </a:p>
        </p:txBody>
      </p:sp>
      <p:cxnSp>
        <p:nvCxnSpPr>
          <p:cNvPr id="11" name="Straight Connector 10"/>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A4B53A7-3209-46A6-9454-F38EAC8F11E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fld>
            <a:endParaRPr lang="en-US"/>
          </a:p>
        </p:txBody>
      </p:sp>
      <p:cxnSp>
        <p:nvCxnSpPr>
          <p:cNvPr id="7" name="Straight Connector 6"/>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A4B53A7-3209-46A6-9454-F38EAC8F11E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fld>
            <a:endParaRPr lang="en-US"/>
          </a:p>
        </p:txBody>
      </p:sp>
      <p:cxnSp>
        <p:nvCxnSpPr>
          <p:cNvPr id="7" name="Straight Connector 6"/>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A4B53A7-3209-46A6-9454-F38EAC8F11E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fld>
            <a:endParaRPr lang="en-US"/>
          </a:p>
        </p:txBody>
      </p:sp>
      <p:cxnSp>
        <p:nvCxnSpPr>
          <p:cNvPr id="7" name="Straight Connector 6"/>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A4B53A7-3209-46A6-9454-F38EAC8F11E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fld>
            <a:endParaRPr lang="en-US"/>
          </a:p>
        </p:txBody>
      </p:sp>
      <p:cxnSp>
        <p:nvCxnSpPr>
          <p:cNvPr id="9" name="Straight Connector 8"/>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A4B53A7-3209-46A6-9454-F38EAC8F11E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fld>
            <a:endParaRPr lang="en-US"/>
          </a:p>
        </p:txBody>
      </p:sp>
      <p:cxnSp>
        <p:nvCxnSpPr>
          <p:cNvPr id="8" name="Straight Connector 7"/>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A4B53A7-3209-46A6-9454-F38EAC8F11E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fld>
            <a:endParaRPr lang="en-US"/>
          </a:p>
        </p:txBody>
      </p:sp>
      <p:cxnSp>
        <p:nvCxnSpPr>
          <p:cNvPr id="10" name="Straight Connector 9"/>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A4B53A7-3209-46A6-9454-F38EAC8F11E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fld>
            <a:endParaRPr lang="en-US"/>
          </a:p>
        </p:txBody>
      </p:sp>
      <p:cxnSp>
        <p:nvCxnSpPr>
          <p:cNvPr id="6" name="Straight Connector 5"/>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B53A7-3209-46A6-9454-F38EAC8F11E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E633F-9882-4A5C-83A2-1109D0C73261}" type="slidenum">
              <a:rPr lang="en-US" smtClean="0"/>
            </a:fld>
            <a:endParaRPr lang="en-US"/>
          </a:p>
        </p:txBody>
      </p:sp>
      <p:cxnSp>
        <p:nvCxnSpPr>
          <p:cNvPr id="5" name="Straight Connector 4"/>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A4B53A7-3209-46A6-9454-F38EAC8F11E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fld>
            <a:endParaRPr lang="en-US"/>
          </a:p>
        </p:txBody>
      </p:sp>
      <p:cxnSp>
        <p:nvCxnSpPr>
          <p:cNvPr id="8" name="Straight Connector 7"/>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A4B53A7-3209-46A6-9454-F38EAC8F11E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fld>
            <a:endParaRPr lang="en-US"/>
          </a:p>
        </p:txBody>
      </p:sp>
      <p:cxnSp>
        <p:nvCxnSpPr>
          <p:cNvPr id="8" name="Straight Connector 7"/>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jpeg"/></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jpe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jpe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jpeg"/></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jpeg"/></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jpeg"/></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jpeg"/></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jpe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jpeg"/></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jpeg"/></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jpeg"/></Relationships>
</file>

<file path=ppt/slides/_rels/slide1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jpeg"/><Relationship Id="rId1" Type="http://schemas.openxmlformats.org/officeDocument/2006/relationships/image" Target="../media/image40.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jpe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jpe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jpeg"/></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jpeg"/></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5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image" Target="../media/image19.jpe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jpeg"/><Relationship Id="rId1" Type="http://schemas.openxmlformats.org/officeDocument/2006/relationships/image" Target="../media/image25.jpe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jpe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94873" y="3736429"/>
            <a:ext cx="6347918" cy="2397488"/>
          </a:xfrm>
        </p:spPr>
        <p:txBody>
          <a:bodyPr anchor="ctr">
            <a:normAutofit fontScale="90000"/>
          </a:bodyPr>
          <a:lstStyle/>
          <a:p>
            <a:r>
              <a:rPr lang="en-US" sz="6600">
                <a:solidFill>
                  <a:schemeClr val="bg1"/>
                </a:solidFill>
              </a:rPr>
              <a:t>Sorting, Selection and Sequencing</a:t>
            </a:r>
            <a:endParaRPr lang="en-US" sz="6600">
              <a:solidFill>
                <a:schemeClr val="bg1"/>
              </a:solidFill>
            </a:endParaRPr>
          </a:p>
        </p:txBody>
      </p:sp>
      <p:sp>
        <p:nvSpPr>
          <p:cNvPr id="3" name="Subtitle 2"/>
          <p:cNvSpPr>
            <a:spLocks noGrp="1"/>
          </p:cNvSpPr>
          <p:nvPr>
            <p:ph type="subTitle" idx="1"/>
          </p:nvPr>
        </p:nvSpPr>
        <p:spPr>
          <a:xfrm>
            <a:off x="7449798" y="3736429"/>
            <a:ext cx="3633923" cy="2397488"/>
          </a:xfrm>
        </p:spPr>
        <p:txBody>
          <a:bodyPr anchor="ctr">
            <a:normAutofit/>
          </a:bodyPr>
          <a:lstStyle/>
          <a:p>
            <a:r>
              <a:rPr lang="en-US" sz="2000">
                <a:solidFill>
                  <a:schemeClr val="bg1"/>
                </a:solidFill>
              </a:rPr>
              <a:t>By: Ashok Basnet</a:t>
            </a:r>
            <a:endParaRPr lang="en-US" sz="2000">
              <a:solidFill>
                <a:schemeClr val="bg1"/>
              </a:solidFill>
            </a:endParaRPr>
          </a:p>
        </p:txBody>
      </p:sp>
      <p:pic>
        <p:nvPicPr>
          <p:cNvPr id="29" name="Picture 3" descr="A web of dots connected"/>
          <p:cNvPicPr>
            <a:picLocks noChangeAspect="1"/>
          </p:cNvPicPr>
          <p:nvPr/>
        </p:nvPicPr>
        <p:blipFill rotWithShape="1">
          <a:blip r:embed="rId1">
            <a:alphaModFix amt="54000"/>
            <a:duotone>
              <a:schemeClr val="accent2">
                <a:shade val="45000"/>
                <a:satMod val="135000"/>
              </a:schemeClr>
              <a:prstClr val="white"/>
            </a:duotone>
          </a:blip>
          <a:srcRect t="28792" r="-2" b="24743"/>
          <a:stretch>
            <a:fillRect/>
          </a:stretch>
        </p:blipFill>
        <p:spPr>
          <a:xfrm>
            <a:off x="20" y="808139"/>
            <a:ext cx="12191979" cy="25420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9410"/>
          </a:xfrm>
        </p:spPr>
        <p:txBody>
          <a:bodyPr>
            <a:normAutofit/>
          </a:bodyPr>
          <a:lstStyle/>
          <a:p>
            <a:r>
              <a:rPr lang="en-US" sz="4000">
                <a:ea typeface="+mj-lt"/>
                <a:cs typeface="+mj-lt"/>
              </a:rPr>
              <a:t>Binary Search (Iterative)</a:t>
            </a:r>
            <a:endParaRPr lang="en-US" sz="4000"/>
          </a:p>
        </p:txBody>
      </p:sp>
      <p:sp>
        <p:nvSpPr>
          <p:cNvPr id="3" name="Content Placeholder 2"/>
          <p:cNvSpPr>
            <a:spLocks noGrp="1"/>
          </p:cNvSpPr>
          <p:nvPr>
            <p:ph idx="1"/>
          </p:nvPr>
        </p:nvSpPr>
        <p:spPr>
          <a:xfrm>
            <a:off x="2244969" y="1256809"/>
            <a:ext cx="7378030" cy="5488970"/>
          </a:xfrm>
        </p:spPr>
        <p:txBody>
          <a:bodyPr vert="horz" lIns="91440" tIns="45720" rIns="91440" bIns="45720" rtlCol="0" anchor="t">
            <a:normAutofit/>
          </a:bodyPr>
          <a:lstStyle/>
          <a:p>
            <a:pPr marL="0" indent="0">
              <a:buNone/>
            </a:pPr>
            <a:r>
              <a:rPr lang="en-US" sz="2200" i="1">
                <a:ea typeface="+mn-lt"/>
                <a:cs typeface="+mn-lt"/>
              </a:rPr>
              <a:t>function </a:t>
            </a:r>
            <a:r>
              <a:rPr lang="en-US" sz="2200" i="1" err="1">
                <a:ea typeface="+mn-lt"/>
                <a:cs typeface="+mn-lt"/>
              </a:rPr>
              <a:t>iterativeBinarySearch</a:t>
            </a:r>
            <a:r>
              <a:rPr lang="en-US" sz="2200" i="1">
                <a:ea typeface="+mn-lt"/>
                <a:cs typeface="+mn-lt"/>
              </a:rPr>
              <a:t>(</a:t>
            </a:r>
            <a:r>
              <a:rPr lang="en-US" sz="2200" i="1" err="1">
                <a:ea typeface="+mn-lt"/>
                <a:cs typeface="+mn-lt"/>
              </a:rPr>
              <a:t>arr</a:t>
            </a:r>
            <a:r>
              <a:rPr lang="en-US" sz="2200" i="1">
                <a:ea typeface="+mn-lt"/>
                <a:cs typeface="+mn-lt"/>
              </a:rPr>
              <a:t>, target):</a:t>
            </a:r>
            <a:endParaRPr lang="en-US" i="1"/>
          </a:p>
          <a:p>
            <a:pPr marL="0" indent="0">
              <a:buNone/>
            </a:pPr>
            <a:r>
              <a:rPr lang="en-US" sz="2200" i="1">
                <a:ea typeface="+mn-lt"/>
                <a:cs typeface="+mn-lt"/>
              </a:rPr>
              <a:t>    low = 0</a:t>
            </a:r>
            <a:endParaRPr lang="en-US" i="1"/>
          </a:p>
          <a:p>
            <a:pPr marL="0" indent="0">
              <a:buNone/>
            </a:pPr>
            <a:r>
              <a:rPr lang="en-US" sz="2200" i="1">
                <a:ea typeface="+mn-lt"/>
                <a:cs typeface="+mn-lt"/>
              </a:rPr>
              <a:t>    high = length(</a:t>
            </a:r>
            <a:r>
              <a:rPr lang="en-US" sz="2200" i="1" err="1">
                <a:ea typeface="+mn-lt"/>
                <a:cs typeface="+mn-lt"/>
              </a:rPr>
              <a:t>arr</a:t>
            </a:r>
            <a:r>
              <a:rPr lang="en-US" sz="2200" i="1">
                <a:ea typeface="+mn-lt"/>
                <a:cs typeface="+mn-lt"/>
              </a:rPr>
              <a:t>) - 1</a:t>
            </a:r>
            <a:endParaRPr lang="en-US" i="1"/>
          </a:p>
          <a:p>
            <a:pPr marL="0" indent="0">
              <a:buNone/>
            </a:pPr>
            <a:r>
              <a:rPr lang="en-US" sz="2200" b="1" i="1">
                <a:ea typeface="+mn-lt"/>
                <a:cs typeface="+mn-lt"/>
              </a:rPr>
              <a:t>    while low &lt;= high:</a:t>
            </a:r>
            <a:endParaRPr lang="en-US" b="1" i="1"/>
          </a:p>
          <a:p>
            <a:pPr marL="0" indent="0">
              <a:buNone/>
            </a:pPr>
            <a:r>
              <a:rPr lang="en-US" sz="2200" i="1">
                <a:ea typeface="+mn-lt"/>
                <a:cs typeface="+mn-lt"/>
              </a:rPr>
              <a:t>        mid = (low + high) // 2</a:t>
            </a:r>
            <a:endParaRPr lang="en-US" i="1"/>
          </a:p>
          <a:p>
            <a:pPr marL="0" indent="0">
              <a:buNone/>
            </a:pPr>
            <a:r>
              <a:rPr lang="en-US" sz="2200" i="1">
                <a:ea typeface="+mn-lt"/>
                <a:cs typeface="+mn-lt"/>
              </a:rPr>
              <a:t>      </a:t>
            </a:r>
            <a:r>
              <a:rPr lang="en-US" sz="2200" b="1" i="1">
                <a:ea typeface="+mn-lt"/>
                <a:cs typeface="+mn-lt"/>
              </a:rPr>
              <a:t>  if </a:t>
            </a:r>
            <a:r>
              <a:rPr lang="en-US" sz="2200" b="1" i="1" err="1">
                <a:ea typeface="+mn-lt"/>
                <a:cs typeface="+mn-lt"/>
              </a:rPr>
              <a:t>arr</a:t>
            </a:r>
            <a:r>
              <a:rPr lang="en-US" sz="2200" b="1" i="1">
                <a:ea typeface="+mn-lt"/>
                <a:cs typeface="+mn-lt"/>
              </a:rPr>
              <a:t>[mid] == target:</a:t>
            </a:r>
            <a:endParaRPr lang="en-US" b="1" i="1"/>
          </a:p>
          <a:p>
            <a:pPr marL="0" indent="0">
              <a:buNone/>
            </a:pPr>
            <a:r>
              <a:rPr lang="en-US" sz="2200" i="1">
                <a:ea typeface="+mn-lt"/>
                <a:cs typeface="+mn-lt"/>
              </a:rPr>
              <a:t>            return mid</a:t>
            </a:r>
            <a:endParaRPr lang="en-US" i="1">
              <a:ea typeface="+mn-lt"/>
              <a:cs typeface="+mn-lt"/>
            </a:endParaRPr>
          </a:p>
          <a:p>
            <a:pPr marL="0" indent="0">
              <a:buNone/>
            </a:pPr>
            <a:r>
              <a:rPr lang="en-US" sz="2200" i="1">
                <a:ea typeface="+mn-lt"/>
                <a:cs typeface="+mn-lt"/>
              </a:rPr>
              <a:t>   </a:t>
            </a:r>
            <a:r>
              <a:rPr lang="en-US" sz="2200" b="1" i="1">
                <a:ea typeface="+mn-lt"/>
                <a:cs typeface="+mn-lt"/>
              </a:rPr>
              <a:t>     </a:t>
            </a:r>
            <a:r>
              <a:rPr lang="en-US" sz="2200" b="1" i="1" err="1">
                <a:ea typeface="+mn-lt"/>
                <a:cs typeface="+mn-lt"/>
              </a:rPr>
              <a:t>elif</a:t>
            </a:r>
            <a:r>
              <a:rPr lang="en-US" sz="2200" b="1" i="1">
                <a:ea typeface="+mn-lt"/>
                <a:cs typeface="+mn-lt"/>
              </a:rPr>
              <a:t> </a:t>
            </a:r>
            <a:r>
              <a:rPr lang="en-US" sz="2200" b="1" i="1" err="1">
                <a:ea typeface="+mn-lt"/>
                <a:cs typeface="+mn-lt"/>
              </a:rPr>
              <a:t>arr</a:t>
            </a:r>
            <a:r>
              <a:rPr lang="en-US" sz="2200" b="1" i="1">
                <a:ea typeface="+mn-lt"/>
                <a:cs typeface="+mn-lt"/>
              </a:rPr>
              <a:t>[mid] &lt; target:</a:t>
            </a:r>
            <a:endParaRPr lang="en-US" b="1" i="1"/>
          </a:p>
          <a:p>
            <a:pPr marL="0" indent="0">
              <a:buNone/>
            </a:pPr>
            <a:r>
              <a:rPr lang="en-US" sz="2200" i="1">
                <a:ea typeface="+mn-lt"/>
                <a:cs typeface="+mn-lt"/>
              </a:rPr>
              <a:t>            low = mid + 1</a:t>
            </a:r>
            <a:endParaRPr lang="en-US" i="1"/>
          </a:p>
          <a:p>
            <a:pPr marL="0" indent="0">
              <a:buNone/>
            </a:pPr>
            <a:r>
              <a:rPr lang="en-US" sz="2200" i="1">
                <a:ea typeface="+mn-lt"/>
                <a:cs typeface="+mn-lt"/>
              </a:rPr>
              <a:t>      </a:t>
            </a:r>
            <a:r>
              <a:rPr lang="en-US" sz="2200" b="1" i="1">
                <a:ea typeface="+mn-lt"/>
                <a:cs typeface="+mn-lt"/>
              </a:rPr>
              <a:t>  else:</a:t>
            </a:r>
            <a:endParaRPr lang="en-US" b="1" i="1"/>
          </a:p>
          <a:p>
            <a:pPr marL="0" indent="0">
              <a:buNone/>
            </a:pPr>
            <a:r>
              <a:rPr lang="en-US" sz="2200" i="1">
                <a:ea typeface="+mn-lt"/>
                <a:cs typeface="+mn-lt"/>
              </a:rPr>
              <a:t>            high = mid - 1</a:t>
            </a:r>
            <a:endParaRPr lang="en-US" i="1"/>
          </a:p>
          <a:p>
            <a:pPr marL="0" indent="0">
              <a:buNone/>
            </a:pPr>
            <a:r>
              <a:rPr lang="en-US" sz="2200" i="1">
                <a:ea typeface="+mn-lt"/>
                <a:cs typeface="+mn-lt"/>
              </a:rPr>
              <a:t>    return -1</a:t>
            </a:r>
            <a:endParaRPr lang="en-US" i="1"/>
          </a:p>
          <a:p>
            <a:pPr>
              <a:buFont typeface="Wingdings" panose="05000000000000000000" pitchFamily="34" charset="0"/>
              <a:buChar char="§"/>
            </a:pPr>
            <a:endParaRPr lang="en-US" sz="2200" i="1"/>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p:cNvPicPr>
            <a:picLocks noGrp="1" noChangeAspect="1"/>
          </p:cNvPicPr>
          <p:nvPr>
            <p:ph idx="1"/>
          </p:nvPr>
        </p:nvPicPr>
        <p:blipFill>
          <a:blip r:embed="rId1"/>
          <a:stretch>
            <a:fillRect/>
          </a:stretch>
        </p:blipFill>
        <p:spPr>
          <a:xfrm>
            <a:off x="24606" y="134793"/>
            <a:ext cx="12150776" cy="6492312"/>
          </a:xfr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Graphical user interface, text, application, email&#10;&#10;Description automatically generated"/>
          <p:cNvPicPr>
            <a:picLocks noGrp="1" noChangeAspect="1"/>
          </p:cNvPicPr>
          <p:nvPr>
            <p:ph idx="1"/>
          </p:nvPr>
        </p:nvPicPr>
        <p:blipFill>
          <a:blip r:embed="rId1"/>
          <a:stretch>
            <a:fillRect/>
          </a:stretch>
        </p:blipFill>
        <p:spPr>
          <a:xfrm>
            <a:off x="1668572" y="4742"/>
            <a:ext cx="9318067" cy="6855052"/>
          </a:xfr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6083"/>
            <a:ext cx="10515600" cy="993135"/>
          </a:xfrm>
        </p:spPr>
        <p:txBody>
          <a:bodyPr>
            <a:normAutofit/>
          </a:bodyPr>
          <a:lstStyle/>
          <a:p>
            <a:r>
              <a:rPr lang="en-US" sz="4000" dirty="0"/>
              <a:t>Minimum Cost Spanning Tree</a:t>
            </a:r>
            <a:endParaRPr lang="en-US" sz="4000" dirty="0"/>
          </a:p>
        </p:txBody>
      </p:sp>
      <p:sp>
        <p:nvSpPr>
          <p:cNvPr id="3" name="Content Placeholder 2"/>
          <p:cNvSpPr>
            <a:spLocks noGrp="1"/>
          </p:cNvSpPr>
          <p:nvPr>
            <p:ph idx="1"/>
          </p:nvPr>
        </p:nvSpPr>
        <p:spPr>
          <a:xfrm>
            <a:off x="838200" y="1240733"/>
            <a:ext cx="11285347" cy="5540864"/>
          </a:xfrm>
        </p:spPr>
        <p:txBody>
          <a:bodyPr vert="horz" lIns="91440" tIns="45720" rIns="91440" bIns="45720" rtlCol="0" anchor="t">
            <a:normAutofit/>
          </a:bodyPr>
          <a:lstStyle/>
          <a:p>
            <a:pPr>
              <a:lnSpc>
                <a:spcPct val="100000"/>
              </a:lnSpc>
            </a:pPr>
            <a:r>
              <a:rPr lang="en-US" sz="2400" dirty="0">
                <a:ea typeface="+mn-lt"/>
                <a:cs typeface="+mn-lt"/>
              </a:rPr>
              <a:t>A </a:t>
            </a:r>
            <a:r>
              <a:rPr lang="en-US" sz="2400" b="1" i="1" dirty="0">
                <a:ea typeface="+mn-lt"/>
                <a:cs typeface="+mn-lt"/>
              </a:rPr>
              <a:t>minimum spanning tree (MST)</a:t>
            </a:r>
            <a:r>
              <a:rPr lang="en-US" sz="2400" dirty="0">
                <a:ea typeface="+mn-lt"/>
                <a:cs typeface="+mn-lt"/>
              </a:rPr>
              <a:t> is a tree that spans all the vertices in a connected, undirected graph while minimizing the sum of the weights (costs) of the edges. </a:t>
            </a:r>
            <a:endParaRPr lang="en-US"/>
          </a:p>
          <a:p>
            <a:pPr>
              <a:lnSpc>
                <a:spcPct val="100000"/>
              </a:lnSpc>
            </a:pPr>
            <a:r>
              <a:rPr lang="en-US" sz="2400" dirty="0">
                <a:ea typeface="+mn-lt"/>
                <a:cs typeface="+mn-lt"/>
              </a:rPr>
              <a:t>In simpler terms, </a:t>
            </a:r>
            <a:r>
              <a:rPr lang="en-US" sz="2400" i="1" dirty="0">
                <a:ea typeface="+mn-lt"/>
                <a:cs typeface="+mn-lt"/>
              </a:rPr>
              <a:t>it is a subset of the edges of the graph that forms a tree and connects all the vertices with the minimum possible total edge weight.</a:t>
            </a:r>
            <a:endParaRPr lang="en-US" i="1"/>
          </a:p>
          <a:p>
            <a:pPr>
              <a:lnSpc>
                <a:spcPct val="100000"/>
              </a:lnSpc>
            </a:pPr>
            <a:r>
              <a:rPr lang="en-US" sz="2400" dirty="0">
                <a:ea typeface="+mn-lt"/>
                <a:cs typeface="+mn-lt"/>
              </a:rPr>
              <a:t> A single graph can have multiple spanning trees.</a:t>
            </a:r>
            <a:endParaRPr lang="en-US" sz="2400" dirty="0"/>
          </a:p>
          <a:p>
            <a:pPr>
              <a:lnSpc>
                <a:spcPct val="100000"/>
              </a:lnSpc>
            </a:pPr>
            <a:r>
              <a:rPr lang="en-US" sz="2400" dirty="0">
                <a:ea typeface="+mn-lt"/>
                <a:cs typeface="+mn-lt"/>
              </a:rPr>
              <a:t> A </a:t>
            </a:r>
            <a:r>
              <a:rPr lang="en-US" sz="2400" b="1" dirty="0">
                <a:ea typeface="+mn-lt"/>
                <a:cs typeface="+mn-lt"/>
              </a:rPr>
              <a:t>Minimum Spanning Tree(MST)</a:t>
            </a:r>
            <a:r>
              <a:rPr lang="en-US" sz="2400" dirty="0">
                <a:ea typeface="+mn-lt"/>
                <a:cs typeface="+mn-lt"/>
              </a:rPr>
              <a:t> or minimum weight spanning tree for a weighted, connected, undirected graph is a spanning tree having a weight less than or equal to the weight of every other possible spanning tree.</a:t>
            </a:r>
            <a:endParaRPr lang="en-US" sz="2400" dirty="0">
              <a:ea typeface="+mn-lt"/>
              <a:cs typeface="+mn-lt"/>
            </a:endParaRPr>
          </a:p>
          <a:p>
            <a:pPr>
              <a:lnSpc>
                <a:spcPct val="100000"/>
              </a:lnSpc>
            </a:pPr>
            <a:r>
              <a:rPr lang="en-US" sz="2400" dirty="0">
                <a:ea typeface="+mn-lt"/>
                <a:cs typeface="+mn-lt"/>
              </a:rPr>
              <a:t> The weight of a spanning tree is the sum of weights given to each edge of the spanning tree.</a:t>
            </a:r>
            <a:endParaRPr lang="en-US" sz="2400" dirty="0">
              <a:ea typeface="+mn-lt"/>
              <a:cs typeface="+mn-lt"/>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674"/>
            <a:ext cx="10515600" cy="789221"/>
          </a:xfrm>
        </p:spPr>
        <p:txBody>
          <a:bodyPr>
            <a:normAutofit/>
          </a:bodyPr>
          <a:lstStyle/>
          <a:p>
            <a:r>
              <a:rPr lang="en-US" sz="4000" dirty="0"/>
              <a:t>Minimum Cost Spanning Tree</a:t>
            </a:r>
            <a:endParaRPr lang="en-US" sz="4000" dirty="0"/>
          </a:p>
        </p:txBody>
      </p:sp>
      <p:sp>
        <p:nvSpPr>
          <p:cNvPr id="3" name="Content Placeholder 2"/>
          <p:cNvSpPr>
            <a:spLocks noGrp="1"/>
          </p:cNvSpPr>
          <p:nvPr>
            <p:ph idx="1"/>
          </p:nvPr>
        </p:nvSpPr>
        <p:spPr>
          <a:xfrm>
            <a:off x="838200" y="1122677"/>
            <a:ext cx="11285347" cy="5658920"/>
          </a:xfrm>
        </p:spPr>
        <p:txBody>
          <a:bodyPr vert="horz" lIns="91440" tIns="45720" rIns="91440" bIns="45720" rtlCol="0" anchor="t">
            <a:normAutofit/>
          </a:bodyPr>
          <a:lstStyle/>
          <a:p>
            <a:pPr>
              <a:lnSpc>
                <a:spcPct val="100000"/>
              </a:lnSpc>
            </a:pPr>
            <a:r>
              <a:rPr lang="en-US" sz="2400" dirty="0">
                <a:solidFill>
                  <a:srgbClr val="374151"/>
                </a:solidFill>
                <a:ea typeface="+mn-lt"/>
                <a:cs typeface="+mn-lt"/>
              </a:rPr>
              <a:t>Key characteristics of a minimum spanning tree:</a:t>
            </a:r>
            <a:endParaRPr lang="en-US" sz="2400" dirty="0">
              <a:ea typeface="+mn-lt"/>
              <a:cs typeface="+mn-lt"/>
            </a:endParaRPr>
          </a:p>
          <a:p>
            <a:pPr lvl="1">
              <a:lnSpc>
                <a:spcPct val="100000"/>
              </a:lnSpc>
            </a:pPr>
            <a:r>
              <a:rPr lang="en-US" b="1" dirty="0">
                <a:ea typeface="+mn-lt"/>
                <a:cs typeface="+mn-lt"/>
              </a:rPr>
              <a:t>Spanning Tree:</a:t>
            </a:r>
            <a:r>
              <a:rPr lang="en-US" dirty="0">
                <a:solidFill>
                  <a:srgbClr val="374151"/>
                </a:solidFill>
                <a:ea typeface="+mn-lt"/>
                <a:cs typeface="+mn-lt"/>
              </a:rPr>
              <a:t> It covers all the vertices of the graph without forming any cycles.</a:t>
            </a:r>
            <a:endParaRPr lang="en-US" dirty="0">
              <a:solidFill>
                <a:srgbClr val="374151"/>
              </a:solidFill>
              <a:ea typeface="+mn-lt"/>
              <a:cs typeface="+mn-lt"/>
            </a:endParaRPr>
          </a:p>
          <a:p>
            <a:pPr lvl="1">
              <a:lnSpc>
                <a:spcPct val="100000"/>
              </a:lnSpc>
            </a:pPr>
            <a:r>
              <a:rPr lang="en-US" b="1" dirty="0">
                <a:ea typeface="+mn-lt"/>
                <a:cs typeface="+mn-lt"/>
              </a:rPr>
              <a:t>Acyclic:</a:t>
            </a:r>
            <a:r>
              <a:rPr lang="en-US" dirty="0">
                <a:solidFill>
                  <a:srgbClr val="374151"/>
                </a:solidFill>
                <a:ea typeface="+mn-lt"/>
                <a:cs typeface="+mn-lt"/>
              </a:rPr>
              <a:t> It does not contain any cycles since it is a tree.</a:t>
            </a:r>
            <a:endParaRPr lang="en-US"/>
          </a:p>
          <a:p>
            <a:pPr lvl="1">
              <a:lnSpc>
                <a:spcPct val="100000"/>
              </a:lnSpc>
            </a:pPr>
            <a:r>
              <a:rPr lang="en-US" b="1" dirty="0">
                <a:ea typeface="+mn-lt"/>
                <a:cs typeface="+mn-lt"/>
              </a:rPr>
              <a:t>Connected:</a:t>
            </a:r>
            <a:r>
              <a:rPr lang="en-US" dirty="0">
                <a:solidFill>
                  <a:srgbClr val="374151"/>
                </a:solidFill>
                <a:ea typeface="+mn-lt"/>
                <a:cs typeface="+mn-lt"/>
              </a:rPr>
              <a:t> It connects all the vertices of the original graph.</a:t>
            </a:r>
            <a:endParaRPr lang="en-US" dirty="0">
              <a:solidFill>
                <a:srgbClr val="374151"/>
              </a:solidFill>
              <a:ea typeface="+mn-lt"/>
              <a:cs typeface="+mn-lt"/>
            </a:endParaRPr>
          </a:p>
          <a:p>
            <a:pPr lvl="1">
              <a:lnSpc>
                <a:spcPct val="100000"/>
              </a:lnSpc>
            </a:pPr>
            <a:r>
              <a:rPr lang="en-US" b="1" dirty="0">
                <a:ea typeface="+mn-lt"/>
                <a:cs typeface="+mn-lt"/>
              </a:rPr>
              <a:t>Minimum Weight:</a:t>
            </a:r>
            <a:r>
              <a:rPr lang="en-US" dirty="0">
                <a:solidFill>
                  <a:srgbClr val="374151"/>
                </a:solidFill>
                <a:ea typeface="+mn-lt"/>
                <a:cs typeface="+mn-lt"/>
              </a:rPr>
              <a:t> The sum of the edge weights in the spanning tree is minimized.</a:t>
            </a:r>
            <a:endParaRPr lang="en-US" dirty="0">
              <a:solidFill>
                <a:srgbClr val="374151"/>
              </a:solidFill>
              <a:ea typeface="+mn-lt"/>
              <a:cs typeface="+mn-lt"/>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433"/>
            <a:ext cx="10515600" cy="711203"/>
          </a:xfrm>
        </p:spPr>
        <p:txBody>
          <a:bodyPr>
            <a:normAutofit/>
          </a:bodyPr>
          <a:lstStyle/>
          <a:p>
            <a:r>
              <a:rPr lang="en-US" sz="4000" dirty="0"/>
              <a:t>Minimum Cost Spanning Tree</a:t>
            </a:r>
            <a:endParaRPr lang="en-US" sz="4000" dirty="0"/>
          </a:p>
        </p:txBody>
      </p:sp>
      <p:sp>
        <p:nvSpPr>
          <p:cNvPr id="3" name="Content Placeholder 2"/>
          <p:cNvSpPr>
            <a:spLocks noGrp="1"/>
          </p:cNvSpPr>
          <p:nvPr>
            <p:ph idx="1"/>
          </p:nvPr>
        </p:nvSpPr>
        <p:spPr>
          <a:xfrm>
            <a:off x="741609" y="1238531"/>
            <a:ext cx="11442205" cy="5425010"/>
          </a:xfrm>
        </p:spPr>
        <p:txBody>
          <a:bodyPr vert="horz" lIns="91440" tIns="45720" rIns="91440" bIns="45720" rtlCol="0" anchor="t">
            <a:normAutofit/>
          </a:bodyPr>
          <a:lstStyle/>
          <a:p>
            <a:r>
              <a:rPr lang="en-US" sz="2400" dirty="0">
                <a:ea typeface="+mn-lt"/>
                <a:cs typeface="+mn-lt"/>
              </a:rPr>
              <a:t>A Graph is a non-linear data structure consisting of vertices and edges. More formally a Graph is composed of a set of vertices( V ) and a set of edges( E ). The graph is denoted by G(E, V).</a:t>
            </a:r>
            <a:endParaRPr lang="en-US"/>
          </a:p>
        </p:txBody>
      </p:sp>
      <p:pic>
        <p:nvPicPr>
          <p:cNvPr id="4" name="Picture 4" descr="A picture containing text, watch&#10;&#10;Description automatically generated"/>
          <p:cNvPicPr>
            <a:picLocks noChangeAspect="1"/>
          </p:cNvPicPr>
          <p:nvPr/>
        </p:nvPicPr>
        <p:blipFill>
          <a:blip r:embed="rId1"/>
          <a:stretch>
            <a:fillRect/>
          </a:stretch>
        </p:blipFill>
        <p:spPr>
          <a:xfrm>
            <a:off x="2242601" y="2564413"/>
            <a:ext cx="8435632" cy="4244134"/>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8948"/>
          </a:xfrm>
        </p:spPr>
        <p:txBody>
          <a:bodyPr>
            <a:normAutofit/>
          </a:bodyPr>
          <a:lstStyle/>
          <a:p>
            <a:r>
              <a:rPr lang="en-US" sz="4000" dirty="0"/>
              <a:t>Minimum Cost Spanning Tree</a:t>
            </a:r>
            <a:endParaRPr lang="en-US" sz="4000" dirty="0"/>
          </a:p>
        </p:txBody>
      </p:sp>
      <p:sp>
        <p:nvSpPr>
          <p:cNvPr id="3" name="Content Placeholder 2"/>
          <p:cNvSpPr>
            <a:spLocks noGrp="1"/>
          </p:cNvSpPr>
          <p:nvPr>
            <p:ph idx="1"/>
          </p:nvPr>
        </p:nvSpPr>
        <p:spPr>
          <a:xfrm>
            <a:off x="838200" y="1454417"/>
            <a:ext cx="11195361" cy="5209124"/>
          </a:xfrm>
        </p:spPr>
        <p:txBody>
          <a:bodyPr vert="horz" lIns="91440" tIns="45720" rIns="91440" bIns="45720" rtlCol="0" anchor="t">
            <a:normAutofit/>
          </a:bodyPr>
          <a:lstStyle/>
          <a:p>
            <a:r>
              <a:rPr lang="en-US" sz="2400" b="1" dirty="0">
                <a:ea typeface="+mn-lt"/>
                <a:cs typeface="+mn-lt"/>
              </a:rPr>
              <a:t>Vertices:</a:t>
            </a:r>
            <a:r>
              <a:rPr lang="en-US" sz="2400" dirty="0">
                <a:ea typeface="+mn-lt"/>
                <a:cs typeface="+mn-lt"/>
              </a:rPr>
              <a:t> Vertices are the fundamental units of the graph. Sometimes, vertices are also known as vertex or nodes. Every node/vertex can be labeled or unlabeled.</a:t>
            </a:r>
            <a:endParaRPr lang="en-US" dirty="0"/>
          </a:p>
          <a:p>
            <a:r>
              <a:rPr lang="en-US" sz="2400" b="1" dirty="0">
                <a:ea typeface="+mn-lt"/>
                <a:cs typeface="+mn-lt"/>
              </a:rPr>
              <a:t>Edges:</a:t>
            </a:r>
            <a:r>
              <a:rPr lang="en-US" sz="2400" dirty="0">
                <a:ea typeface="+mn-lt"/>
                <a:cs typeface="+mn-lt"/>
              </a:rPr>
              <a:t> Edges are drawn or used to connect two nodes of the graph. It can be ordered pair of nodes in a directed graph. Edges can connect any two nodes in any possible way. There are no rules. Sometimes, edges are also known as arcs. Every edge can be labeled/unlabeled.</a:t>
            </a:r>
            <a:endParaRPr lang="en-US" dirty="0"/>
          </a:p>
          <a:p>
            <a:r>
              <a:rPr lang="en-US" sz="2400" dirty="0">
                <a:ea typeface="+mn-lt"/>
                <a:cs typeface="+mn-lt"/>
              </a:rPr>
              <a:t>Graphs are used to solve many real-life problems. Graphs are used to represent </a:t>
            </a:r>
            <a:r>
              <a:rPr lang="en-US" sz="2400" b="1" i="1" dirty="0">
                <a:ea typeface="+mn-lt"/>
                <a:cs typeface="+mn-lt"/>
              </a:rPr>
              <a:t>networks</a:t>
            </a:r>
            <a:r>
              <a:rPr lang="en-US" sz="2400" dirty="0">
                <a:ea typeface="+mn-lt"/>
                <a:cs typeface="+mn-lt"/>
              </a:rPr>
              <a:t>. The networks may include paths in a city or telephone network or circuit network.</a:t>
            </a:r>
            <a:endParaRPr lang="en-US" sz="2400" dirty="0">
              <a:ea typeface="+mn-lt"/>
              <a:cs typeface="+mn-lt"/>
            </a:endParaRPr>
          </a:p>
          <a:p>
            <a:r>
              <a:rPr lang="en-US" sz="2400" i="1" dirty="0">
                <a:ea typeface="+mn-lt"/>
                <a:cs typeface="+mn-lt"/>
              </a:rPr>
              <a:t>If G(V, E) is a graph then every spanning tree of graph G consists of (V – 1) edges, where V is the number of vertices in the graph and E is the number of edges in the graph.</a:t>
            </a:r>
            <a:endParaRPr lang="en-US" sz="2400" i="1"/>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942"/>
            <a:ext cx="10515600" cy="681620"/>
          </a:xfrm>
        </p:spPr>
        <p:txBody>
          <a:bodyPr>
            <a:normAutofit/>
          </a:bodyPr>
          <a:lstStyle/>
          <a:p>
            <a:r>
              <a:rPr lang="en-US" sz="4000" dirty="0"/>
              <a:t>Minimum Cost Spanning Tree</a:t>
            </a:r>
            <a:endParaRPr lang="en-US" sz="4000" dirty="0"/>
          </a:p>
        </p:txBody>
      </p:sp>
      <p:sp>
        <p:nvSpPr>
          <p:cNvPr id="3" name="Content Placeholder 2"/>
          <p:cNvSpPr>
            <a:spLocks noGrp="1"/>
          </p:cNvSpPr>
          <p:nvPr>
            <p:ph idx="1"/>
          </p:nvPr>
        </p:nvSpPr>
        <p:spPr>
          <a:xfrm>
            <a:off x="838200" y="1001043"/>
            <a:ext cx="11256178" cy="5818805"/>
          </a:xfrm>
        </p:spPr>
        <p:txBody>
          <a:bodyPr vert="horz" lIns="91440" tIns="45720" rIns="91440" bIns="45720" rtlCol="0" anchor="t">
            <a:normAutofit/>
          </a:bodyPr>
          <a:lstStyle/>
          <a:p>
            <a:r>
              <a:rPr lang="en-US" sz="2200" dirty="0">
                <a:ea typeface="+mn-lt"/>
                <a:cs typeface="+mn-lt"/>
              </a:rPr>
              <a:t>Consider a complete graph of three vertices and all the edge weights are the same then there will be three spanning trees(which are also minimal) of the same </a:t>
            </a:r>
            <a:r>
              <a:rPr lang="en-US" sz="2200">
                <a:ea typeface="+mn-lt"/>
                <a:cs typeface="+mn-lt"/>
              </a:rPr>
              <a:t>path length are possible.</a:t>
            </a:r>
            <a:endParaRPr lang="en-US"/>
          </a:p>
          <a:p>
            <a:endParaRPr lang="en-US" sz="2200" dirty="0">
              <a:ea typeface="+mn-lt"/>
              <a:cs typeface="+mn-lt"/>
            </a:endParaRPr>
          </a:p>
        </p:txBody>
      </p:sp>
      <p:pic>
        <p:nvPicPr>
          <p:cNvPr id="5" name="Picture 5" descr="Diagram&#10;&#10;Description automatically generated"/>
          <p:cNvPicPr>
            <a:picLocks noChangeAspect="1"/>
          </p:cNvPicPr>
          <p:nvPr/>
        </p:nvPicPr>
        <p:blipFill rotWithShape="1">
          <a:blip r:embed="rId1"/>
          <a:srcRect l="-135" t="11935" r="-135" b="31645"/>
          <a:stretch>
            <a:fillRect/>
          </a:stretch>
        </p:blipFill>
        <p:spPr>
          <a:xfrm>
            <a:off x="1144322" y="2014622"/>
            <a:ext cx="10635668" cy="4480341"/>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726"/>
            <a:ext cx="10515600" cy="804216"/>
          </a:xfrm>
        </p:spPr>
        <p:txBody>
          <a:bodyPr>
            <a:normAutofit/>
          </a:bodyPr>
          <a:lstStyle/>
          <a:p>
            <a:r>
              <a:rPr lang="en-US" sz="4000" dirty="0"/>
              <a:t>Minimum Cost Spanning Tree</a:t>
            </a:r>
            <a:endParaRPr lang="en-US" sz="4000" dirty="0"/>
          </a:p>
        </p:txBody>
      </p:sp>
      <p:sp>
        <p:nvSpPr>
          <p:cNvPr id="3" name="Content Placeholder 2"/>
          <p:cNvSpPr>
            <a:spLocks noGrp="1"/>
          </p:cNvSpPr>
          <p:nvPr>
            <p:ph idx="1"/>
          </p:nvPr>
        </p:nvSpPr>
        <p:spPr>
          <a:xfrm>
            <a:off x="838200" y="901836"/>
            <a:ext cx="11195361" cy="5761705"/>
          </a:xfrm>
        </p:spPr>
        <p:txBody>
          <a:bodyPr vert="horz" lIns="91440" tIns="45720" rIns="91440" bIns="45720" rtlCol="0" anchor="t">
            <a:normAutofit/>
          </a:bodyPr>
          <a:lstStyle/>
          <a:p>
            <a:r>
              <a:rPr lang="en-US" sz="2400">
                <a:ea typeface="+mn-lt"/>
                <a:cs typeface="+mn-lt"/>
              </a:rPr>
              <a:t>For any cut C of the graph, if the weight of an edge E in the cut-set of C is strictly smaller than the weights of all other edges of the cut-set of C, then this edge belongs to all the MSTs of the graph. </a:t>
            </a:r>
            <a:endParaRPr lang="en-US">
              <a:ea typeface="+mn-lt"/>
              <a:cs typeface="+mn-lt"/>
            </a:endParaRPr>
          </a:p>
          <a:p>
            <a:endParaRPr lang="en-US" sz="2400"/>
          </a:p>
        </p:txBody>
      </p:sp>
      <p:pic>
        <p:nvPicPr>
          <p:cNvPr id="4" name="Picture 4" descr="Diagram&#10;&#10;Description automatically generated"/>
          <p:cNvPicPr>
            <a:picLocks noChangeAspect="1"/>
          </p:cNvPicPr>
          <p:nvPr/>
        </p:nvPicPr>
        <p:blipFill rotWithShape="1">
          <a:blip r:embed="rId1"/>
          <a:srcRect t="6270" r="-254" b="8777"/>
          <a:stretch>
            <a:fillRect/>
          </a:stretch>
        </p:blipFill>
        <p:spPr>
          <a:xfrm>
            <a:off x="2684145" y="2108109"/>
            <a:ext cx="7495740" cy="4683872"/>
          </a:xfrm>
          <a:prstGeom prst="rect">
            <a:avLst/>
          </a:prstGeo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9049"/>
            <a:ext cx="10515600" cy="905485"/>
          </a:xfrm>
        </p:spPr>
        <p:txBody>
          <a:bodyPr>
            <a:normAutofit/>
          </a:bodyPr>
          <a:lstStyle/>
          <a:p>
            <a:r>
              <a:rPr lang="en-US" sz="4000" dirty="0"/>
              <a:t>Minimum Cost Spanning Tree</a:t>
            </a:r>
            <a:endParaRPr lang="en-US" sz="4000" dirty="0"/>
          </a:p>
        </p:txBody>
      </p:sp>
      <p:sp>
        <p:nvSpPr>
          <p:cNvPr id="3" name="Content Placeholder 2"/>
          <p:cNvSpPr>
            <a:spLocks noGrp="1"/>
          </p:cNvSpPr>
          <p:nvPr>
            <p:ph idx="1"/>
          </p:nvPr>
        </p:nvSpPr>
        <p:spPr>
          <a:xfrm>
            <a:off x="838200" y="1366494"/>
            <a:ext cx="11195361" cy="5297047"/>
          </a:xfrm>
        </p:spPr>
        <p:txBody>
          <a:bodyPr vert="horz" lIns="91440" tIns="45720" rIns="91440" bIns="45720" rtlCol="0" anchor="t">
            <a:normAutofit/>
          </a:bodyPr>
          <a:lstStyle/>
          <a:p>
            <a:r>
              <a:rPr lang="en-US" sz="2400">
                <a:ea typeface="+mn-lt"/>
                <a:cs typeface="+mn-lt"/>
              </a:rPr>
              <a:t>Consider Example with possible spanning tree</a:t>
            </a:r>
            <a:endParaRPr lang="en-US"/>
          </a:p>
        </p:txBody>
      </p:sp>
      <p:pic>
        <p:nvPicPr>
          <p:cNvPr id="5" name="Picture 5" descr="Diagram&#10;&#10;Description automatically generated"/>
          <p:cNvPicPr>
            <a:picLocks noChangeAspect="1"/>
          </p:cNvPicPr>
          <p:nvPr/>
        </p:nvPicPr>
        <p:blipFill>
          <a:blip r:embed="rId1"/>
          <a:stretch>
            <a:fillRect/>
          </a:stretch>
        </p:blipFill>
        <p:spPr>
          <a:xfrm>
            <a:off x="3565301" y="2176353"/>
            <a:ext cx="5834129" cy="4488584"/>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407"/>
            <a:ext cx="10515600" cy="986254"/>
          </a:xfrm>
        </p:spPr>
        <p:txBody>
          <a:bodyPr>
            <a:normAutofit/>
          </a:bodyPr>
          <a:lstStyle/>
          <a:p>
            <a:r>
              <a:rPr lang="en-US" sz="4000" dirty="0"/>
              <a:t>Minimum Cost Spanning Tree</a:t>
            </a:r>
            <a:endParaRPr lang="en-US" sz="4000" dirty="0"/>
          </a:p>
        </p:txBody>
      </p:sp>
      <p:sp>
        <p:nvSpPr>
          <p:cNvPr id="3" name="Content Placeholder 2"/>
          <p:cNvSpPr>
            <a:spLocks noGrp="1"/>
          </p:cNvSpPr>
          <p:nvPr>
            <p:ph idx="1"/>
          </p:nvPr>
        </p:nvSpPr>
        <p:spPr>
          <a:xfrm>
            <a:off x="838200" y="1376676"/>
            <a:ext cx="11195361" cy="5286865"/>
          </a:xfrm>
        </p:spPr>
        <p:txBody>
          <a:bodyPr vert="horz" lIns="91440" tIns="45720" rIns="91440" bIns="45720" rtlCol="0" anchor="t">
            <a:normAutofit/>
          </a:bodyPr>
          <a:lstStyle/>
          <a:p>
            <a:r>
              <a:rPr lang="en-US" sz="2400" b="1" dirty="0">
                <a:ea typeface="+mn-lt"/>
                <a:cs typeface="+mn-lt"/>
              </a:rPr>
              <a:t>Algorithms for finding Minimum Spanning Tree(MST):-</a:t>
            </a:r>
            <a:endParaRPr lang="en-US" dirty="0"/>
          </a:p>
          <a:p>
            <a:pPr lvl="1">
              <a:buFont typeface="Courier New" panose="02070309020205020404" pitchFamily="34" charset="0"/>
              <a:buChar char="o"/>
            </a:pPr>
            <a:r>
              <a:rPr lang="en-US" dirty="0">
                <a:ea typeface="+mn-lt"/>
                <a:cs typeface="+mn-lt"/>
              </a:rPr>
              <a:t>Prim’s Algorithm</a:t>
            </a:r>
            <a:endParaRPr lang="en-US"/>
          </a:p>
          <a:p>
            <a:pPr lvl="1">
              <a:buFont typeface="Courier New" panose="02070309020205020404" pitchFamily="34" charset="0"/>
              <a:buChar char="o"/>
            </a:pPr>
            <a:r>
              <a:rPr lang="en-US" dirty="0">
                <a:ea typeface="+mn-lt"/>
                <a:cs typeface="+mn-lt"/>
              </a:rPr>
              <a:t>Kruskal’s Algorithm</a:t>
            </a:r>
            <a:endParaRPr lang="en-US"/>
          </a:p>
          <a:p>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125"/>
            <a:ext cx="10515600" cy="866410"/>
          </a:xfrm>
        </p:spPr>
        <p:txBody>
          <a:bodyPr>
            <a:normAutofit/>
          </a:bodyPr>
          <a:lstStyle/>
          <a:p>
            <a:r>
              <a:rPr lang="en-US" sz="4000"/>
              <a:t>Selection sort</a:t>
            </a:r>
            <a:endParaRPr lang="en-US" sz="4000"/>
          </a:p>
        </p:txBody>
      </p:sp>
      <p:sp>
        <p:nvSpPr>
          <p:cNvPr id="3" name="Content Placeholder 2"/>
          <p:cNvSpPr>
            <a:spLocks noGrp="1"/>
          </p:cNvSpPr>
          <p:nvPr>
            <p:ph idx="1"/>
          </p:nvPr>
        </p:nvSpPr>
        <p:spPr>
          <a:xfrm>
            <a:off x="838200" y="985473"/>
            <a:ext cx="10977813" cy="5819545"/>
          </a:xfrm>
        </p:spPr>
        <p:txBody>
          <a:bodyPr vert="horz" lIns="91440" tIns="45720" rIns="91440" bIns="45720" rtlCol="0" anchor="t">
            <a:normAutofit/>
          </a:bodyPr>
          <a:lstStyle/>
          <a:p>
            <a:pPr>
              <a:lnSpc>
                <a:spcPct val="100000"/>
              </a:lnSpc>
            </a:pPr>
            <a:r>
              <a:rPr lang="en-US" sz="2000">
                <a:solidFill>
                  <a:srgbClr val="0F0F0F"/>
                </a:solidFill>
                <a:ea typeface="+mn-lt"/>
                <a:cs typeface="+mn-lt"/>
              </a:rPr>
              <a:t>Selection Sort is a simple comparison-based sorting algorithm that divides the input list into two parts: </a:t>
            </a:r>
            <a:r>
              <a:rPr lang="en-US" sz="2000" b="1" i="1">
                <a:solidFill>
                  <a:srgbClr val="0F0F0F"/>
                </a:solidFill>
                <a:ea typeface="+mn-lt"/>
                <a:cs typeface="+mn-lt"/>
              </a:rPr>
              <a:t>a sorted portion and an unsorted portion</a:t>
            </a:r>
            <a:r>
              <a:rPr lang="en-US" sz="2000">
                <a:solidFill>
                  <a:srgbClr val="0F0F0F"/>
                </a:solidFill>
                <a:ea typeface="+mn-lt"/>
                <a:cs typeface="+mn-lt"/>
              </a:rPr>
              <a:t>. </a:t>
            </a:r>
            <a:endParaRPr lang="en-US" sz="2000">
              <a:solidFill>
                <a:srgbClr val="000000"/>
              </a:solidFill>
              <a:ea typeface="+mn-lt"/>
              <a:cs typeface="+mn-lt"/>
            </a:endParaRPr>
          </a:p>
          <a:p>
            <a:pPr>
              <a:lnSpc>
                <a:spcPct val="100000"/>
              </a:lnSpc>
            </a:pPr>
            <a:r>
              <a:rPr lang="en-US" sz="2000">
                <a:solidFill>
                  <a:srgbClr val="0F0F0F"/>
                </a:solidFill>
                <a:ea typeface="+mn-lt"/>
                <a:cs typeface="+mn-lt"/>
              </a:rPr>
              <a:t>The algorithm repeatedly selects the smallest (or largest, depending on the sorting order) element from the unsorted portion and swaps it with the first unsorted element. This process continues until the entire list is sorted.</a:t>
            </a:r>
            <a:endParaRPr lang="en-US" sz="2000">
              <a:solidFill>
                <a:srgbClr val="000000"/>
              </a:solidFill>
              <a:ea typeface="+mn-lt"/>
              <a:cs typeface="+mn-lt"/>
            </a:endParaRPr>
          </a:p>
          <a:p>
            <a:pPr>
              <a:lnSpc>
                <a:spcPct val="100000"/>
              </a:lnSpc>
            </a:pPr>
            <a:r>
              <a:rPr lang="en-US" sz="2000" b="1" i="1" u="sng">
                <a:solidFill>
                  <a:srgbClr val="0F0F0F"/>
                </a:solidFill>
                <a:ea typeface="+mn-lt"/>
                <a:cs typeface="+mn-lt"/>
              </a:rPr>
              <a:t>Initialization:</a:t>
            </a:r>
            <a:r>
              <a:rPr lang="en-US" sz="2000" b="1" i="1">
                <a:solidFill>
                  <a:srgbClr val="0F0F0F"/>
                </a:solidFill>
                <a:ea typeface="+mn-lt"/>
                <a:cs typeface="+mn-lt"/>
              </a:rPr>
              <a:t> </a:t>
            </a:r>
            <a:r>
              <a:rPr lang="en-US" sz="2000">
                <a:solidFill>
                  <a:srgbClr val="0F0F0F"/>
                </a:solidFill>
                <a:ea typeface="+mn-lt"/>
                <a:cs typeface="+mn-lt"/>
              </a:rPr>
              <a:t>The entire list is considered unsorted initially.</a:t>
            </a:r>
            <a:endParaRPr lang="en-US" sz="2000"/>
          </a:p>
          <a:p>
            <a:pPr>
              <a:lnSpc>
                <a:spcPct val="100000"/>
              </a:lnSpc>
            </a:pPr>
            <a:r>
              <a:rPr lang="en-US" sz="2000" b="1" i="1" u="sng">
                <a:solidFill>
                  <a:srgbClr val="0F0F0F"/>
                </a:solidFill>
                <a:ea typeface="+mn-lt"/>
                <a:cs typeface="+mn-lt"/>
              </a:rPr>
              <a:t>Selection of the Smallest Element: </a:t>
            </a:r>
            <a:r>
              <a:rPr lang="en-US" sz="2000">
                <a:solidFill>
                  <a:srgbClr val="0F0F0F"/>
                </a:solidFill>
                <a:ea typeface="+mn-lt"/>
                <a:cs typeface="+mn-lt"/>
              </a:rPr>
              <a:t>Iterate through the unsorted portion of the list to find the smallest element.</a:t>
            </a:r>
            <a:endParaRPr lang="en-US" sz="2000"/>
          </a:p>
          <a:p>
            <a:pPr>
              <a:lnSpc>
                <a:spcPct val="100000"/>
              </a:lnSpc>
            </a:pPr>
            <a:r>
              <a:rPr lang="en-US" sz="2000" b="1" i="1" u="sng">
                <a:solidFill>
                  <a:srgbClr val="0F0F0F"/>
                </a:solidFill>
                <a:ea typeface="+mn-lt"/>
                <a:cs typeface="+mn-lt"/>
              </a:rPr>
              <a:t>Swap: </a:t>
            </a:r>
            <a:r>
              <a:rPr lang="en-US" sz="2000">
                <a:solidFill>
                  <a:srgbClr val="0F0F0F"/>
                </a:solidFill>
                <a:ea typeface="+mn-lt"/>
                <a:cs typeface="+mn-lt"/>
              </a:rPr>
              <a:t>Swap the smallest element found in step 2 with the first element in the unsorted portion.</a:t>
            </a:r>
            <a:endParaRPr lang="en-US" sz="2000"/>
          </a:p>
          <a:p>
            <a:pPr>
              <a:lnSpc>
                <a:spcPct val="100000"/>
              </a:lnSpc>
            </a:pPr>
            <a:r>
              <a:rPr lang="en-US" sz="2000" b="1" i="1" u="sng">
                <a:solidFill>
                  <a:srgbClr val="0F0F0F"/>
                </a:solidFill>
                <a:ea typeface="+mn-lt"/>
                <a:cs typeface="+mn-lt"/>
              </a:rPr>
              <a:t>Expansion of the Sorted Portion:</a:t>
            </a:r>
            <a:r>
              <a:rPr lang="en-US" sz="2000" b="1" u="sng">
                <a:solidFill>
                  <a:srgbClr val="0F0F0F"/>
                </a:solidFill>
                <a:ea typeface="+mn-lt"/>
                <a:cs typeface="+mn-lt"/>
              </a:rPr>
              <a:t> </a:t>
            </a:r>
            <a:r>
              <a:rPr lang="en-US" sz="2000">
                <a:solidFill>
                  <a:srgbClr val="0F0F0F"/>
                </a:solidFill>
                <a:ea typeface="+mn-lt"/>
                <a:cs typeface="+mn-lt"/>
              </a:rPr>
              <a:t>Expand the sorted portion to include the element that was just swapped.</a:t>
            </a:r>
            <a:endParaRPr lang="en-US" sz="2000"/>
          </a:p>
          <a:p>
            <a:pPr>
              <a:lnSpc>
                <a:spcPct val="100000"/>
              </a:lnSpc>
            </a:pPr>
            <a:r>
              <a:rPr lang="en-US" sz="2000" b="1" i="1" u="sng">
                <a:solidFill>
                  <a:srgbClr val="0F0F0F"/>
                </a:solidFill>
                <a:ea typeface="+mn-lt"/>
                <a:cs typeface="+mn-lt"/>
              </a:rPr>
              <a:t>Repeat: </a:t>
            </a:r>
            <a:r>
              <a:rPr lang="en-US" sz="2000">
                <a:solidFill>
                  <a:srgbClr val="0F0F0F"/>
                </a:solidFill>
                <a:ea typeface="+mn-lt"/>
                <a:cs typeface="+mn-lt"/>
              </a:rPr>
              <a:t>Repeat steps 2-4 for the remaining unsorted portion of the list until the entire list is sorted.</a:t>
            </a:r>
            <a:endParaRPr lang="en-US" sz="2000"/>
          </a:p>
          <a:p>
            <a:pPr>
              <a:lnSpc>
                <a:spcPct val="100000"/>
              </a:lnSpc>
            </a:pPr>
            <a:r>
              <a:rPr lang="en-US" sz="2000" b="1" i="1" u="sng">
                <a:solidFill>
                  <a:srgbClr val="0F0F0F"/>
                </a:solidFill>
                <a:ea typeface="+mn-lt"/>
                <a:cs typeface="+mn-lt"/>
              </a:rPr>
              <a:t>Result: </a:t>
            </a:r>
            <a:r>
              <a:rPr lang="en-US" sz="2000">
                <a:solidFill>
                  <a:srgbClr val="0F0F0F"/>
                </a:solidFill>
                <a:ea typeface="+mn-lt"/>
                <a:cs typeface="+mn-lt"/>
              </a:rPr>
              <a:t>The list is now sorted.</a:t>
            </a:r>
            <a:endParaRPr lang="en-US" sz="200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6083"/>
            <a:ext cx="10515600" cy="1187418"/>
          </a:xfrm>
        </p:spPr>
        <p:txBody>
          <a:bodyPr>
            <a:normAutofit/>
          </a:bodyPr>
          <a:lstStyle/>
          <a:p>
            <a:r>
              <a:rPr lang="en-US" sz="4000" dirty="0">
                <a:ea typeface="+mj-lt"/>
                <a:cs typeface="+mj-lt"/>
              </a:rPr>
              <a:t>Prim’s Algorithm</a:t>
            </a:r>
            <a:endParaRPr lang="en-US" sz="4000" dirty="0"/>
          </a:p>
        </p:txBody>
      </p:sp>
      <p:sp>
        <p:nvSpPr>
          <p:cNvPr id="3" name="Content Placeholder 2"/>
          <p:cNvSpPr>
            <a:spLocks noGrp="1"/>
          </p:cNvSpPr>
          <p:nvPr>
            <p:ph idx="1"/>
          </p:nvPr>
        </p:nvSpPr>
        <p:spPr>
          <a:xfrm>
            <a:off x="838200" y="1232475"/>
            <a:ext cx="11195361" cy="5431066"/>
          </a:xfrm>
        </p:spPr>
        <p:txBody>
          <a:bodyPr vert="horz" lIns="91440" tIns="45720" rIns="91440" bIns="45720" rtlCol="0" anchor="t">
            <a:normAutofit/>
          </a:bodyPr>
          <a:lstStyle/>
          <a:p>
            <a:r>
              <a:rPr lang="en-US" sz="2400" dirty="0">
                <a:ea typeface="+mn-lt"/>
                <a:cs typeface="+mn-lt"/>
              </a:rPr>
              <a:t>It starts with an </a:t>
            </a:r>
            <a:r>
              <a:rPr lang="en-US" sz="2400" b="1" i="1" dirty="0">
                <a:ea typeface="+mn-lt"/>
                <a:cs typeface="+mn-lt"/>
              </a:rPr>
              <a:t>empty spanning tree.</a:t>
            </a:r>
            <a:r>
              <a:rPr lang="en-US" sz="2400" dirty="0">
                <a:ea typeface="+mn-lt"/>
                <a:cs typeface="+mn-lt"/>
              </a:rPr>
              <a:t> The idea is to maintain two sets of vertices. </a:t>
            </a:r>
            <a:endParaRPr lang="en-US">
              <a:ea typeface="+mn-lt"/>
              <a:cs typeface="+mn-lt"/>
            </a:endParaRPr>
          </a:p>
          <a:p>
            <a:r>
              <a:rPr lang="en-US" sz="2400" dirty="0">
                <a:ea typeface="+mn-lt"/>
                <a:cs typeface="+mn-lt"/>
              </a:rPr>
              <a:t>The first set contains the vertices </a:t>
            </a:r>
            <a:r>
              <a:rPr lang="en-US" sz="2400" b="1" i="1" dirty="0">
                <a:ea typeface="+mn-lt"/>
                <a:cs typeface="+mn-lt"/>
              </a:rPr>
              <a:t>already included</a:t>
            </a:r>
            <a:r>
              <a:rPr lang="en-US" sz="2400" dirty="0">
                <a:ea typeface="+mn-lt"/>
                <a:cs typeface="+mn-lt"/>
              </a:rPr>
              <a:t> in the MST, the other set contains the vertices </a:t>
            </a:r>
            <a:r>
              <a:rPr lang="en-US" sz="2400" b="1" i="1" dirty="0">
                <a:ea typeface="+mn-lt"/>
                <a:cs typeface="+mn-lt"/>
              </a:rPr>
              <a:t>not yet included.</a:t>
            </a:r>
            <a:r>
              <a:rPr lang="en-US" sz="2400" dirty="0">
                <a:ea typeface="+mn-lt"/>
                <a:cs typeface="+mn-lt"/>
              </a:rPr>
              <a:t> </a:t>
            </a:r>
            <a:endParaRPr lang="en-US">
              <a:ea typeface="+mn-lt"/>
              <a:cs typeface="+mn-lt"/>
            </a:endParaRPr>
          </a:p>
          <a:p>
            <a:r>
              <a:rPr lang="en-US" sz="2400" dirty="0">
                <a:ea typeface="+mn-lt"/>
                <a:cs typeface="+mn-lt"/>
              </a:rPr>
              <a:t>At every step, it considers all the edges that </a:t>
            </a:r>
            <a:r>
              <a:rPr lang="en-US" sz="2400" i="1" dirty="0">
                <a:ea typeface="+mn-lt"/>
                <a:cs typeface="+mn-lt"/>
              </a:rPr>
              <a:t>connect the two sets and picks the minimum weight edge from these edges. </a:t>
            </a:r>
            <a:endParaRPr lang="en-US" i="1">
              <a:ea typeface="+mn-lt"/>
              <a:cs typeface="+mn-lt"/>
            </a:endParaRPr>
          </a:p>
          <a:p>
            <a:r>
              <a:rPr lang="en-US" sz="2400" dirty="0">
                <a:ea typeface="+mn-lt"/>
                <a:cs typeface="+mn-lt"/>
              </a:rPr>
              <a:t>After picking the edge, it moves the other endpoint of the edge to the set containing MST. </a:t>
            </a:r>
            <a:endParaRPr lang="en-US" sz="2400" dirty="0">
              <a:ea typeface="+mn-lt"/>
              <a:cs typeface="+mn-lt"/>
            </a:endParaRPr>
          </a:p>
          <a:p>
            <a:r>
              <a:rPr lang="en-US" sz="2400" dirty="0">
                <a:ea typeface="+mn-lt"/>
                <a:cs typeface="+mn-lt"/>
              </a:rPr>
              <a:t>A group of edges that connects two sets of vertices in a graph is called </a:t>
            </a:r>
            <a:r>
              <a:rPr lang="en-US" sz="2400" b="1" i="1" dirty="0">
                <a:ea typeface="+mn-lt"/>
                <a:cs typeface="+mn-lt"/>
              </a:rPr>
              <a:t>cut in graph theory.</a:t>
            </a:r>
            <a:r>
              <a:rPr lang="en-US" sz="2400" dirty="0">
                <a:ea typeface="+mn-lt"/>
                <a:cs typeface="+mn-lt"/>
              </a:rPr>
              <a:t> </a:t>
            </a:r>
            <a:endParaRPr lang="en-US" sz="2400" dirty="0">
              <a:ea typeface="+mn-lt"/>
              <a:cs typeface="+mn-lt"/>
            </a:endParaRPr>
          </a:p>
          <a:p>
            <a:r>
              <a:rPr lang="en-US" sz="2400" dirty="0">
                <a:ea typeface="+mn-lt"/>
                <a:cs typeface="+mn-lt"/>
              </a:rPr>
              <a:t>So, at every step of Prim’s algorithm, find a cut (of two sets, one contains the vertices already included in MST and the other contains the rest of the vertices), </a:t>
            </a:r>
            <a:r>
              <a:rPr lang="en-US" sz="2400" b="1" i="1" dirty="0">
                <a:ea typeface="+mn-lt"/>
                <a:cs typeface="+mn-lt"/>
              </a:rPr>
              <a:t>pick the minimum weight edge from the cut,</a:t>
            </a:r>
            <a:r>
              <a:rPr lang="en-US" sz="2400" dirty="0">
                <a:ea typeface="+mn-lt"/>
                <a:cs typeface="+mn-lt"/>
              </a:rPr>
              <a:t> and include this vertex to MST Set (the set that contains already included vertices).</a:t>
            </a:r>
            <a:endParaRPr lang="en-US" sz="240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6083"/>
            <a:ext cx="10515600" cy="1229246"/>
          </a:xfrm>
        </p:spPr>
        <p:txBody>
          <a:bodyPr>
            <a:normAutofit/>
          </a:bodyPr>
          <a:lstStyle/>
          <a:p>
            <a:r>
              <a:rPr lang="en-US" sz="4000" dirty="0">
                <a:ea typeface="+mj-lt"/>
                <a:cs typeface="+mj-lt"/>
              </a:rPr>
              <a:t>Prim’s Algorithm</a:t>
            </a:r>
            <a:endParaRPr lang="en-US" sz="4000" dirty="0"/>
          </a:p>
        </p:txBody>
      </p:sp>
      <p:sp>
        <p:nvSpPr>
          <p:cNvPr id="3" name="Content Placeholder 2"/>
          <p:cNvSpPr>
            <a:spLocks noGrp="1"/>
          </p:cNvSpPr>
          <p:nvPr>
            <p:ph idx="1"/>
          </p:nvPr>
        </p:nvSpPr>
        <p:spPr>
          <a:xfrm>
            <a:off x="838200" y="1408872"/>
            <a:ext cx="11195361" cy="5254669"/>
          </a:xfrm>
        </p:spPr>
        <p:txBody>
          <a:bodyPr vert="horz" lIns="91440" tIns="45720" rIns="91440" bIns="45720" rtlCol="0" anchor="t">
            <a:normAutofit/>
          </a:bodyPr>
          <a:lstStyle/>
          <a:p>
            <a:pPr>
              <a:buNone/>
            </a:pPr>
            <a:r>
              <a:rPr lang="en-US" sz="2400" b="1" i="1" dirty="0">
                <a:ea typeface="+mn-lt"/>
                <a:cs typeface="+mn-lt"/>
              </a:rPr>
              <a:t>Prim's Algorithm(Graph G):</a:t>
            </a:r>
            <a:endParaRPr lang="en-US" b="1" i="1" dirty="0">
              <a:ea typeface="+mn-lt"/>
              <a:cs typeface="+mn-lt"/>
            </a:endParaRPr>
          </a:p>
          <a:p>
            <a:pPr>
              <a:buNone/>
            </a:pPr>
            <a:r>
              <a:rPr lang="en-US" sz="2400" i="1" dirty="0">
                <a:ea typeface="+mn-lt"/>
                <a:cs typeface="+mn-lt"/>
              </a:rPr>
              <a:t>   1. Initialize an empty priority queue Q.</a:t>
            </a:r>
            <a:endParaRPr lang="en-US" i="1" dirty="0">
              <a:ea typeface="+mn-lt"/>
              <a:cs typeface="+mn-lt"/>
            </a:endParaRPr>
          </a:p>
          <a:p>
            <a:pPr>
              <a:buNone/>
            </a:pPr>
            <a:r>
              <a:rPr lang="en-US" sz="2400" i="1" dirty="0">
                <a:ea typeface="+mn-lt"/>
                <a:cs typeface="+mn-lt"/>
              </a:rPr>
              <a:t>   2. Add an arbitrary starting vertex to the priority queue.</a:t>
            </a:r>
            <a:endParaRPr lang="en-US" i="1" dirty="0">
              <a:ea typeface="+mn-lt"/>
              <a:cs typeface="+mn-lt"/>
            </a:endParaRPr>
          </a:p>
          <a:p>
            <a:pPr>
              <a:buNone/>
            </a:pPr>
            <a:r>
              <a:rPr lang="en-US" sz="2400" i="1" dirty="0">
                <a:ea typeface="+mn-lt"/>
                <a:cs typeface="+mn-lt"/>
              </a:rPr>
              <a:t>   3. While Q is not empty:</a:t>
            </a:r>
            <a:endParaRPr lang="en-US" i="1" dirty="0">
              <a:ea typeface="+mn-lt"/>
              <a:cs typeface="+mn-lt"/>
            </a:endParaRPr>
          </a:p>
          <a:p>
            <a:pPr>
              <a:buNone/>
            </a:pPr>
            <a:r>
              <a:rPr lang="en-US" sz="2400" i="1" dirty="0">
                <a:ea typeface="+mn-lt"/>
                <a:cs typeface="+mn-lt"/>
              </a:rPr>
              <a:t>      a. Extract the edge with the </a:t>
            </a:r>
            <a:r>
              <a:rPr lang="en-US" sz="2400" b="1" i="1" dirty="0">
                <a:ea typeface="+mn-lt"/>
                <a:cs typeface="+mn-lt"/>
              </a:rPr>
              <a:t>smallest weight</a:t>
            </a:r>
            <a:r>
              <a:rPr lang="en-US" sz="2400" i="1" dirty="0">
                <a:ea typeface="+mn-lt"/>
                <a:cs typeface="+mn-lt"/>
              </a:rPr>
              <a:t> from Q.</a:t>
            </a:r>
            <a:endParaRPr lang="en-US" i="1" dirty="0">
              <a:ea typeface="+mn-lt"/>
              <a:cs typeface="+mn-lt"/>
            </a:endParaRPr>
          </a:p>
          <a:p>
            <a:pPr>
              <a:buNone/>
            </a:pPr>
            <a:r>
              <a:rPr lang="en-US" sz="2400" i="1" dirty="0">
                <a:ea typeface="+mn-lt"/>
                <a:cs typeface="+mn-lt"/>
              </a:rPr>
              <a:t>      b. If adding this edge doesn't form a cycle, add it to the minimum spanning tree.</a:t>
            </a:r>
            <a:endParaRPr lang="en-US" i="1" dirty="0">
              <a:ea typeface="+mn-lt"/>
              <a:cs typeface="+mn-lt"/>
            </a:endParaRPr>
          </a:p>
          <a:p>
            <a:pPr>
              <a:buNone/>
            </a:pPr>
            <a:r>
              <a:rPr lang="en-US" sz="2400" i="1" dirty="0">
                <a:ea typeface="+mn-lt"/>
                <a:cs typeface="+mn-lt"/>
              </a:rPr>
              <a:t>      c. Add the vertex at the other end of the chosen edge to the priority queue if not already present.</a:t>
            </a:r>
            <a:endParaRPr lang="en-US" i="1" dirty="0">
              <a:ea typeface="+mn-lt"/>
              <a:cs typeface="+mn-lt"/>
            </a:endParaRPr>
          </a:p>
          <a:p>
            <a:pPr>
              <a:buNone/>
            </a:pPr>
            <a:r>
              <a:rPr lang="en-US" sz="2400" i="1" dirty="0">
                <a:ea typeface="+mn-lt"/>
                <a:cs typeface="+mn-lt"/>
              </a:rPr>
              <a:t>   4. Return the minimum spanning tree.</a:t>
            </a:r>
            <a:endParaRPr lang="en-US" i="1" dirty="0">
              <a:ea typeface="+mn-lt"/>
              <a:cs typeface="+mn-lt"/>
            </a:endParaRPr>
          </a:p>
          <a:p>
            <a:pPr marL="0" indent="0">
              <a:buNone/>
            </a:pPr>
            <a:endParaRPr lang="en-US" sz="2400" i="1"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7895"/>
            <a:ext cx="10515600" cy="1081331"/>
          </a:xfrm>
        </p:spPr>
        <p:txBody>
          <a:bodyPr>
            <a:normAutofit/>
          </a:bodyPr>
          <a:lstStyle/>
          <a:p>
            <a:r>
              <a:rPr lang="en-US" sz="4000" dirty="0">
                <a:ea typeface="+mj-lt"/>
                <a:cs typeface="+mj-lt"/>
              </a:rPr>
              <a:t>Prim’s Algorithm</a:t>
            </a:r>
            <a:endParaRPr lang="en-US" sz="4000" dirty="0"/>
          </a:p>
        </p:txBody>
      </p:sp>
      <p:pic>
        <p:nvPicPr>
          <p:cNvPr id="4" name="Picture 4" descr="Diagram, schematic&#10;&#10;Description automatically generated"/>
          <p:cNvPicPr>
            <a:picLocks noGrp="1" noChangeAspect="1"/>
          </p:cNvPicPr>
          <p:nvPr>
            <p:ph idx="1"/>
          </p:nvPr>
        </p:nvPicPr>
        <p:blipFill>
          <a:blip r:embed="rId1"/>
          <a:stretch>
            <a:fillRect/>
          </a:stretch>
        </p:blipFill>
        <p:spPr>
          <a:xfrm>
            <a:off x="2190662" y="1646344"/>
            <a:ext cx="8470900" cy="4082805"/>
          </a:xfr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06907" cy="925025"/>
          </a:xfrm>
        </p:spPr>
        <p:txBody>
          <a:bodyPr>
            <a:noAutofit/>
          </a:bodyPr>
          <a:lstStyle/>
          <a:p>
            <a:r>
              <a:rPr lang="en-US" sz="3600" dirty="0">
                <a:ea typeface="+mj-lt"/>
                <a:cs typeface="+mj-lt"/>
              </a:rPr>
              <a:t>Prim’s Algorithm (Start with minimum edge and then start adding connected smallest)</a:t>
            </a:r>
            <a:endParaRPr lang="en-US" sz="3600" dirty="0"/>
          </a:p>
        </p:txBody>
      </p:sp>
      <p:pic>
        <p:nvPicPr>
          <p:cNvPr id="4" name="Picture 4" descr="A picture containing text, watch, clock&#10;&#10;Description automatically generated"/>
          <p:cNvPicPr>
            <a:picLocks noGrp="1" noChangeAspect="1"/>
          </p:cNvPicPr>
          <p:nvPr>
            <p:ph idx="1"/>
          </p:nvPr>
        </p:nvPicPr>
        <p:blipFill>
          <a:blip r:embed="rId1"/>
          <a:stretch>
            <a:fillRect/>
          </a:stretch>
        </p:blipFill>
        <p:spPr>
          <a:xfrm>
            <a:off x="2498148" y="2243490"/>
            <a:ext cx="7191619" cy="3357440"/>
          </a:xfr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5025"/>
          </a:xfrm>
        </p:spPr>
        <p:txBody>
          <a:bodyPr/>
          <a:lstStyle/>
          <a:p>
            <a:r>
              <a:rPr lang="en-US">
                <a:ea typeface="+mj-lt"/>
                <a:cs typeface="+mj-lt"/>
              </a:rPr>
              <a:t>Prim’s Algorithm</a:t>
            </a:r>
            <a:endParaRPr lang="en-US"/>
          </a:p>
        </p:txBody>
      </p:sp>
      <p:pic>
        <p:nvPicPr>
          <p:cNvPr id="6" name="Picture 6" descr="A picture containing text, clock&#10;&#10;Description automatically generated"/>
          <p:cNvPicPr>
            <a:picLocks noGrp="1" noChangeAspect="1"/>
          </p:cNvPicPr>
          <p:nvPr>
            <p:ph idx="1"/>
          </p:nvPr>
        </p:nvPicPr>
        <p:blipFill>
          <a:blip r:embed="rId1"/>
          <a:stretch>
            <a:fillRect/>
          </a:stretch>
        </p:blipFill>
        <p:spPr>
          <a:xfrm>
            <a:off x="2808825" y="2325509"/>
            <a:ext cx="6565542" cy="3513382"/>
          </a:xfr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7548"/>
            <a:ext cx="10515600" cy="992860"/>
          </a:xfrm>
        </p:spPr>
        <p:txBody>
          <a:bodyPr>
            <a:normAutofit/>
          </a:bodyPr>
          <a:lstStyle/>
          <a:p>
            <a:r>
              <a:rPr lang="en-US" sz="4000" dirty="0">
                <a:ea typeface="+mj-lt"/>
                <a:cs typeface="+mj-lt"/>
              </a:rPr>
              <a:t>Kruskal’s Algorithm</a:t>
            </a:r>
            <a:endParaRPr lang="en-US" sz="4000" dirty="0"/>
          </a:p>
        </p:txBody>
      </p:sp>
      <p:sp>
        <p:nvSpPr>
          <p:cNvPr id="3" name="Content Placeholder 2"/>
          <p:cNvSpPr>
            <a:spLocks noGrp="1"/>
          </p:cNvSpPr>
          <p:nvPr>
            <p:ph idx="1"/>
          </p:nvPr>
        </p:nvSpPr>
        <p:spPr>
          <a:xfrm>
            <a:off x="838200" y="1398140"/>
            <a:ext cx="11195361" cy="5265401"/>
          </a:xfrm>
        </p:spPr>
        <p:txBody>
          <a:bodyPr vert="horz" lIns="91440" tIns="45720" rIns="91440" bIns="45720" rtlCol="0" anchor="t">
            <a:normAutofit/>
          </a:bodyPr>
          <a:lstStyle/>
          <a:p>
            <a:pPr>
              <a:buNone/>
            </a:pPr>
            <a:r>
              <a:rPr lang="en-US" sz="2400" b="1" i="1" dirty="0">
                <a:ea typeface="+mn-lt"/>
                <a:cs typeface="+mn-lt"/>
              </a:rPr>
              <a:t>Kruskal's Algorithm(Graph G):</a:t>
            </a:r>
            <a:endParaRPr lang="en-US" b="1" i="1" dirty="0"/>
          </a:p>
          <a:p>
            <a:pPr>
              <a:buNone/>
            </a:pPr>
            <a:r>
              <a:rPr lang="en-US" sz="2400" i="1" dirty="0">
                <a:ea typeface="+mn-lt"/>
                <a:cs typeface="+mn-lt"/>
              </a:rPr>
              <a:t>   1. Sort all edges in non-decreasing order of their weights.</a:t>
            </a:r>
            <a:endParaRPr lang="en-US" i="1" dirty="0"/>
          </a:p>
          <a:p>
            <a:pPr>
              <a:buNone/>
            </a:pPr>
            <a:r>
              <a:rPr lang="en-US" sz="2400" i="1" dirty="0">
                <a:ea typeface="+mn-lt"/>
                <a:cs typeface="+mn-lt"/>
              </a:rPr>
              <a:t>   2. Initialize an empty minimum spanning tree.</a:t>
            </a:r>
            <a:endParaRPr lang="en-US" i="1" dirty="0"/>
          </a:p>
          <a:p>
            <a:pPr>
              <a:buNone/>
            </a:pPr>
            <a:r>
              <a:rPr lang="en-US" sz="2400" i="1" dirty="0">
                <a:ea typeface="+mn-lt"/>
                <a:cs typeface="+mn-lt"/>
              </a:rPr>
              <a:t>   3. Initialize a data structure to keep track of connected components.</a:t>
            </a:r>
            <a:endParaRPr lang="en-US" i="1" dirty="0"/>
          </a:p>
          <a:p>
            <a:pPr>
              <a:buNone/>
            </a:pPr>
            <a:r>
              <a:rPr lang="en-US" sz="2400" i="1" dirty="0">
                <a:ea typeface="+mn-lt"/>
                <a:cs typeface="+mn-lt"/>
              </a:rPr>
              <a:t>   4. For each edge in the sorted order:</a:t>
            </a:r>
            <a:endParaRPr lang="en-US" i="1" dirty="0"/>
          </a:p>
          <a:p>
            <a:pPr>
              <a:buNone/>
            </a:pPr>
            <a:r>
              <a:rPr lang="en-US" sz="2400" i="1" dirty="0">
                <a:ea typeface="+mn-lt"/>
                <a:cs typeface="+mn-lt"/>
              </a:rPr>
              <a:t>      a. If adding the edge does not create a cycle, add it to the minimum spanning tree and merge the connected components.</a:t>
            </a:r>
            <a:endParaRPr lang="en-US" i="1" dirty="0"/>
          </a:p>
          <a:p>
            <a:pPr>
              <a:buNone/>
            </a:pPr>
            <a:r>
              <a:rPr lang="en-US" sz="2400" i="1" dirty="0">
                <a:ea typeface="+mn-lt"/>
                <a:cs typeface="+mn-lt"/>
              </a:rPr>
              <a:t>   5. Return the minimum spanning tree.</a:t>
            </a:r>
            <a:endParaRPr lang="en-US" i="1" dirty="0"/>
          </a:p>
          <a:p>
            <a:pPr marL="0" indent="0">
              <a:buNone/>
            </a:pPr>
            <a:endParaRPr lang="en-US" sz="2400" i="1"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9745"/>
            <a:ext cx="10515600" cy="864070"/>
          </a:xfrm>
        </p:spPr>
        <p:txBody>
          <a:bodyPr>
            <a:normAutofit/>
          </a:bodyPr>
          <a:lstStyle/>
          <a:p>
            <a:r>
              <a:rPr lang="en-US" sz="4000" dirty="0">
                <a:ea typeface="+mj-lt"/>
                <a:cs typeface="+mj-lt"/>
              </a:rPr>
              <a:t>Kruskal’s Algorithm</a:t>
            </a:r>
            <a:endParaRPr lang="en-US" sz="4000" dirty="0">
              <a:ea typeface="+mj-lt"/>
              <a:cs typeface="+mj-lt"/>
            </a:endParaRPr>
          </a:p>
        </p:txBody>
      </p:sp>
      <p:pic>
        <p:nvPicPr>
          <p:cNvPr id="4" name="Picture 4" descr="Diagram, schematic&#10;&#10;Description automatically generated"/>
          <p:cNvPicPr>
            <a:picLocks noGrp="1" noChangeAspect="1"/>
          </p:cNvPicPr>
          <p:nvPr>
            <p:ph idx="1"/>
          </p:nvPr>
        </p:nvPicPr>
        <p:blipFill>
          <a:blip r:embed="rId1"/>
          <a:stretch>
            <a:fillRect/>
          </a:stretch>
        </p:blipFill>
        <p:spPr>
          <a:xfrm>
            <a:off x="2434893" y="2066421"/>
            <a:ext cx="7962900" cy="3838575"/>
          </a:xfrm>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210"/>
            <a:ext cx="10515600" cy="853337"/>
          </a:xfrm>
        </p:spPr>
        <p:txBody>
          <a:bodyPr>
            <a:normAutofit/>
          </a:bodyPr>
          <a:lstStyle/>
          <a:p>
            <a:r>
              <a:rPr lang="en-US" sz="4000" dirty="0">
                <a:ea typeface="+mj-lt"/>
                <a:cs typeface="+mj-lt"/>
              </a:rPr>
              <a:t>Kruskal’s Algorithm</a:t>
            </a:r>
            <a:endParaRPr lang="en-US" sz="4000" dirty="0"/>
          </a:p>
        </p:txBody>
      </p:sp>
      <p:pic>
        <p:nvPicPr>
          <p:cNvPr id="4" name="Picture 4" descr="Diagram&#10;&#10;Description automatically generated"/>
          <p:cNvPicPr>
            <a:picLocks noGrp="1" noChangeAspect="1"/>
          </p:cNvPicPr>
          <p:nvPr>
            <p:ph idx="1"/>
          </p:nvPr>
        </p:nvPicPr>
        <p:blipFill>
          <a:blip r:embed="rId1"/>
          <a:stretch>
            <a:fillRect/>
          </a:stretch>
        </p:blipFill>
        <p:spPr>
          <a:xfrm>
            <a:off x="2350126" y="2268648"/>
            <a:ext cx="7506101" cy="3427792"/>
          </a:xfr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able&#10;&#10;Description automatically generated"/>
          <p:cNvPicPr>
            <a:picLocks noGrp="1" noChangeAspect="1"/>
          </p:cNvPicPr>
          <p:nvPr>
            <p:ph idx="1"/>
          </p:nvPr>
        </p:nvPicPr>
        <p:blipFill>
          <a:blip r:embed="rId1"/>
          <a:stretch>
            <a:fillRect/>
          </a:stretch>
        </p:blipFill>
        <p:spPr>
          <a:xfrm>
            <a:off x="2618101" y="40403"/>
            <a:ext cx="6766236" cy="6768115"/>
          </a:xfr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407"/>
            <a:ext cx="10515600" cy="788943"/>
          </a:xfrm>
        </p:spPr>
        <p:txBody>
          <a:bodyPr>
            <a:normAutofit/>
          </a:bodyPr>
          <a:lstStyle/>
          <a:p>
            <a:r>
              <a:rPr lang="en-US" sz="4000" dirty="0">
                <a:ea typeface="+mj-lt"/>
                <a:cs typeface="+mj-lt"/>
              </a:rPr>
              <a:t>Kruskal’s Algorithm</a:t>
            </a:r>
            <a:endParaRPr lang="en-US" sz="4000" dirty="0"/>
          </a:p>
        </p:txBody>
      </p:sp>
      <p:sp>
        <p:nvSpPr>
          <p:cNvPr id="3" name="Content Placeholder 2"/>
          <p:cNvSpPr>
            <a:spLocks noGrp="1"/>
          </p:cNvSpPr>
          <p:nvPr>
            <p:ph idx="1"/>
          </p:nvPr>
        </p:nvSpPr>
        <p:spPr>
          <a:xfrm>
            <a:off x="838200" y="1290817"/>
            <a:ext cx="11291952" cy="5372724"/>
          </a:xfrm>
        </p:spPr>
        <p:txBody>
          <a:bodyPr vert="horz" lIns="91440" tIns="45720" rIns="91440" bIns="45720" rtlCol="0" anchor="t">
            <a:normAutofit/>
          </a:bodyPr>
          <a:lstStyle/>
          <a:p>
            <a:pPr>
              <a:lnSpc>
                <a:spcPct val="100000"/>
              </a:lnSpc>
            </a:pPr>
            <a:r>
              <a:rPr lang="en-US" sz="2400" i="1" dirty="0">
                <a:ea typeface="+mn-lt"/>
                <a:cs typeface="+mn-lt"/>
              </a:rPr>
              <a:t>Now pick all edges one by one from the sorted list of edges </a:t>
            </a:r>
            <a:br>
              <a:rPr lang="en-US" sz="2400" i="1" dirty="0">
                <a:ea typeface="+mn-lt"/>
                <a:cs typeface="+mn-lt"/>
              </a:rPr>
            </a:br>
            <a:r>
              <a:rPr lang="en-US" sz="2400" b="1" i="1" dirty="0">
                <a:ea typeface="+mn-lt"/>
                <a:cs typeface="+mn-lt"/>
              </a:rPr>
              <a:t>Step 1: </a:t>
            </a:r>
            <a:r>
              <a:rPr lang="en-US" sz="2400" i="1" dirty="0">
                <a:ea typeface="+mn-lt"/>
                <a:cs typeface="+mn-lt"/>
              </a:rPr>
              <a:t>Pick edge 7-6: No cycle is formed, include it. </a:t>
            </a:r>
            <a:endParaRPr lang="en-US" dirty="0"/>
          </a:p>
          <a:p>
            <a:pPr>
              <a:lnSpc>
                <a:spcPct val="100000"/>
              </a:lnSpc>
            </a:pPr>
            <a:endParaRPr lang="en-US" sz="2400" i="1">
              <a:ea typeface="+mn-lt"/>
              <a:cs typeface="+mn-lt"/>
            </a:endParaRPr>
          </a:p>
          <a:p>
            <a:pPr>
              <a:lnSpc>
                <a:spcPct val="100000"/>
              </a:lnSpc>
            </a:pPr>
            <a:endParaRPr lang="en-US" sz="2400" i="1">
              <a:ea typeface="+mn-lt"/>
              <a:cs typeface="+mn-lt"/>
            </a:endParaRPr>
          </a:p>
          <a:p>
            <a:pPr>
              <a:lnSpc>
                <a:spcPct val="100000"/>
              </a:lnSpc>
            </a:pPr>
            <a:r>
              <a:rPr lang="en-US" sz="2400" b="1" i="1" dirty="0">
                <a:ea typeface="+mn-lt"/>
                <a:cs typeface="+mn-lt"/>
              </a:rPr>
              <a:t>Step 2:</a:t>
            </a:r>
            <a:r>
              <a:rPr lang="en-US" sz="2400" i="1" dirty="0">
                <a:ea typeface="+mn-lt"/>
                <a:cs typeface="+mn-lt"/>
              </a:rPr>
              <a:t>  Pick edge 8-2: No cycle is formed, include it. </a:t>
            </a:r>
            <a:endParaRPr lang="en-US" sz="2400" i="1" dirty="0">
              <a:ea typeface="+mn-lt"/>
              <a:cs typeface="+mn-lt"/>
            </a:endParaRPr>
          </a:p>
          <a:p>
            <a:pPr>
              <a:lnSpc>
                <a:spcPct val="100000"/>
              </a:lnSpc>
            </a:pPr>
            <a:r>
              <a:rPr lang="en-US" sz="2400" b="1" i="1" dirty="0">
                <a:ea typeface="+mn-lt"/>
                <a:cs typeface="+mn-lt"/>
              </a:rPr>
              <a:t>Step 3:</a:t>
            </a:r>
            <a:r>
              <a:rPr lang="en-US" sz="2400" i="1" dirty="0">
                <a:ea typeface="+mn-lt"/>
                <a:cs typeface="+mn-lt"/>
              </a:rPr>
              <a:t> Pick edge 6-5: No cycle is formed, include it. </a:t>
            </a:r>
            <a:endParaRPr lang="en-US" sz="2400" i="1" dirty="0">
              <a:ea typeface="+mn-lt"/>
              <a:cs typeface="+mn-lt"/>
            </a:endParaRPr>
          </a:p>
          <a:p>
            <a:pPr>
              <a:lnSpc>
                <a:spcPct val="100000"/>
              </a:lnSpc>
            </a:pPr>
            <a:r>
              <a:rPr lang="en-US" sz="2400" b="1" i="1" dirty="0">
                <a:ea typeface="+mn-lt"/>
                <a:cs typeface="+mn-lt"/>
              </a:rPr>
              <a:t>Step 4:</a:t>
            </a:r>
            <a:r>
              <a:rPr lang="en-US" sz="2400" i="1" dirty="0">
                <a:ea typeface="+mn-lt"/>
                <a:cs typeface="+mn-lt"/>
              </a:rPr>
              <a:t> Pick edge 0-1: No cycle is formed, include it. </a:t>
            </a:r>
            <a:endParaRPr lang="en-US" sz="2400" i="1" dirty="0">
              <a:ea typeface="+mn-lt"/>
              <a:cs typeface="+mn-lt"/>
            </a:endParaRPr>
          </a:p>
          <a:p>
            <a:pPr>
              <a:lnSpc>
                <a:spcPct val="100000"/>
              </a:lnSpc>
            </a:pPr>
            <a:r>
              <a:rPr lang="en-US" sz="2400" b="1" i="1" dirty="0">
                <a:ea typeface="+mn-lt"/>
                <a:cs typeface="+mn-lt"/>
              </a:rPr>
              <a:t>Step 5:</a:t>
            </a:r>
            <a:r>
              <a:rPr lang="en-US" sz="2400" i="1" dirty="0">
                <a:ea typeface="+mn-lt"/>
                <a:cs typeface="+mn-lt"/>
              </a:rPr>
              <a:t> Pick edge 2-5: No cycle is formed, include it. </a:t>
            </a:r>
            <a:endParaRPr lang="en-US" sz="2400" i="1" dirty="0">
              <a:ea typeface="+mn-lt"/>
              <a:cs typeface="+mn-lt"/>
            </a:endParaRPr>
          </a:p>
          <a:p>
            <a:pPr>
              <a:lnSpc>
                <a:spcPct val="100000"/>
              </a:lnSpc>
            </a:pPr>
            <a:r>
              <a:rPr lang="en-US" sz="2400" b="1" i="1" dirty="0">
                <a:ea typeface="+mn-lt"/>
                <a:cs typeface="+mn-lt"/>
              </a:rPr>
              <a:t>Step 6:</a:t>
            </a:r>
            <a:r>
              <a:rPr lang="en-US" sz="2400" i="1" dirty="0">
                <a:ea typeface="+mn-lt"/>
                <a:cs typeface="+mn-lt"/>
              </a:rPr>
              <a:t> Pick edge 8-6: Since including this edge results in the cycle, discard </a:t>
            </a:r>
            <a:endParaRPr lang="en-US" sz="2400" i="1" dirty="0">
              <a:ea typeface="+mn-lt"/>
              <a:cs typeface="+mn-lt"/>
            </a:endParaRPr>
          </a:p>
          <a:p>
            <a:pPr>
              <a:lnSpc>
                <a:spcPct val="100000"/>
              </a:lnSpc>
            </a:pPr>
            <a:r>
              <a:rPr lang="en-US" sz="2400" b="1" i="1" dirty="0">
                <a:ea typeface="+mn-lt"/>
                <a:cs typeface="+mn-lt"/>
              </a:rPr>
              <a:t>Step 7:</a:t>
            </a:r>
            <a:r>
              <a:rPr lang="en-US" sz="2400" i="1" dirty="0">
                <a:ea typeface="+mn-lt"/>
                <a:cs typeface="+mn-lt"/>
              </a:rPr>
              <a:t> Pick edge 2-3: No cycle is formed, include it. </a:t>
            </a:r>
            <a:endParaRPr lang="en-US" dirty="0"/>
          </a:p>
          <a:p>
            <a:pPr>
              <a:lnSpc>
                <a:spcPct val="100000"/>
              </a:lnSpc>
            </a:pPr>
            <a:endParaRPr lang="en-US" sz="2400" i="1">
              <a:ea typeface="+mn-lt"/>
              <a:cs typeface="+mn-lt"/>
            </a:endParaRPr>
          </a:p>
        </p:txBody>
      </p:sp>
      <p:pic>
        <p:nvPicPr>
          <p:cNvPr id="4" name="Picture 4"/>
          <p:cNvPicPr>
            <a:picLocks noChangeAspect="1"/>
          </p:cNvPicPr>
          <p:nvPr/>
        </p:nvPicPr>
        <p:blipFill>
          <a:blip r:embed="rId1"/>
          <a:stretch>
            <a:fillRect/>
          </a:stretch>
        </p:blipFill>
        <p:spPr>
          <a:xfrm>
            <a:off x="4427718" y="2139035"/>
            <a:ext cx="3336567" cy="862750"/>
          </a:xfrm>
          <a:prstGeom prst="rect">
            <a:avLst/>
          </a:prstGeom>
        </p:spPr>
      </p:pic>
      <p:pic>
        <p:nvPicPr>
          <p:cNvPr id="5" name="Picture 5" descr="A picture containing application&#10;&#10;Description automatically generated"/>
          <p:cNvPicPr>
            <a:picLocks noChangeAspect="1"/>
          </p:cNvPicPr>
          <p:nvPr/>
        </p:nvPicPr>
        <p:blipFill>
          <a:blip r:embed="rId2"/>
          <a:stretch>
            <a:fillRect/>
          </a:stretch>
        </p:blipFill>
        <p:spPr>
          <a:xfrm>
            <a:off x="9439747" y="1709739"/>
            <a:ext cx="2424312" cy="30199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8567"/>
            <a:ext cx="7470778" cy="701532"/>
          </a:xfrm>
        </p:spPr>
        <p:txBody>
          <a:bodyPr anchor="t">
            <a:normAutofit/>
          </a:bodyPr>
          <a:lstStyle/>
          <a:p>
            <a:r>
              <a:rPr lang="en-US" sz="4000"/>
              <a:t>Selection sort</a:t>
            </a:r>
            <a:endParaRPr lang="en-US" sz="4000"/>
          </a:p>
        </p:txBody>
      </p:sp>
      <p:cxnSp>
        <p:nvCxnSpPr>
          <p:cNvPr id="25" name="Straight Connector 10"/>
          <p:cNvCxnSpPr>
            <a:cxnSpLocks noGrp="1" noRot="1" noChangeAspect="1" noMove="1" noResize="1" noEditPoints="1" noAdjustHandles="1" noChangeArrowheads="1" noChangeShapeType="1"/>
          </p:cNvCxnSpPr>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6" name="Graphic 11"/>
          <p:cNvSpPr>
            <a:spLocks noGrp="1" noRot="1" noChangeAspect="1" noMove="1" noResize="1" noEditPoints="1" noAdjustHandles="1" noChangeArrowheads="1" noChangeShapeType="1" noTextEdit="1"/>
          </p:cNvSpPr>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27" name="Graphic 10"/>
          <p:cNvSpPr>
            <a:spLocks noGrp="1" noRot="1" noChangeAspect="1" noMove="1" noResize="1" noEditPoints="1" noAdjustHandles="1" noChangeArrowheads="1" noChangeShapeType="1" noTextEdit="1"/>
          </p:cNvSpPr>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28" name="Graphic 12"/>
          <p:cNvSpPr>
            <a:spLocks noGrp="1" noRot="1" noChangeAspect="1" noMove="1" noResize="1" noEditPoints="1" noAdjustHandles="1" noChangeArrowheads="1" noChangeShapeType="1" noTextEdit="1"/>
          </p:cNvSpPr>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4" name="Picture 4" descr="Diagram&#10;&#10;Description automatically generated"/>
          <p:cNvPicPr>
            <a:picLocks noChangeAspect="1"/>
          </p:cNvPicPr>
          <p:nvPr/>
        </p:nvPicPr>
        <p:blipFill>
          <a:blip r:embed="rId1"/>
          <a:stretch>
            <a:fillRect/>
          </a:stretch>
        </p:blipFill>
        <p:spPr>
          <a:xfrm>
            <a:off x="1927675" y="1379162"/>
            <a:ext cx="8338723" cy="4725771"/>
          </a:xfrm>
          <a:prstGeom prst="rect">
            <a:avLst/>
          </a:prstGeom>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407"/>
            <a:ext cx="10515600" cy="746016"/>
          </a:xfrm>
        </p:spPr>
        <p:txBody>
          <a:bodyPr>
            <a:normAutofit/>
          </a:bodyPr>
          <a:lstStyle/>
          <a:p>
            <a:r>
              <a:rPr lang="en-US" sz="4000" dirty="0">
                <a:ea typeface="+mj-lt"/>
                <a:cs typeface="+mj-lt"/>
              </a:rPr>
              <a:t>Kruskal’s Algorithm</a:t>
            </a:r>
            <a:endParaRPr lang="en-US" sz="4000" dirty="0"/>
          </a:p>
        </p:txBody>
      </p:sp>
      <p:sp>
        <p:nvSpPr>
          <p:cNvPr id="3" name="Content Placeholder 2"/>
          <p:cNvSpPr>
            <a:spLocks noGrp="1"/>
          </p:cNvSpPr>
          <p:nvPr>
            <p:ph idx="1"/>
          </p:nvPr>
        </p:nvSpPr>
        <p:spPr>
          <a:xfrm>
            <a:off x="838200" y="1119099"/>
            <a:ext cx="11291952" cy="5555174"/>
          </a:xfrm>
        </p:spPr>
        <p:txBody>
          <a:bodyPr vert="horz" lIns="91440" tIns="45720" rIns="91440" bIns="45720" rtlCol="0" anchor="t">
            <a:normAutofit/>
          </a:bodyPr>
          <a:lstStyle/>
          <a:p>
            <a:r>
              <a:rPr lang="en-US" sz="2400" b="1" i="1">
                <a:ea typeface="+mn-lt"/>
                <a:cs typeface="+mn-lt"/>
              </a:rPr>
              <a:t>Step 8:</a:t>
            </a:r>
            <a:r>
              <a:rPr lang="en-US" sz="2400" i="1">
                <a:ea typeface="+mn-lt"/>
                <a:cs typeface="+mn-lt"/>
              </a:rPr>
              <a:t> Pick edge 7-8: Since including this edge results in the cycle, discard.</a:t>
            </a:r>
            <a:endParaRPr lang="en-US" sz="2400" i="1">
              <a:ea typeface="+mn-lt"/>
              <a:cs typeface="+mn-lt"/>
            </a:endParaRPr>
          </a:p>
          <a:p>
            <a:r>
              <a:rPr lang="en-US" sz="2400" b="1" i="1">
                <a:ea typeface="+mn-lt"/>
                <a:cs typeface="+mn-lt"/>
              </a:rPr>
              <a:t>Step 9:</a:t>
            </a:r>
            <a:r>
              <a:rPr lang="en-US" sz="2400" i="1">
                <a:ea typeface="+mn-lt"/>
                <a:cs typeface="+mn-lt"/>
              </a:rPr>
              <a:t> Pick edge 0-7: No cycle is formed, include it. </a:t>
            </a:r>
            <a:endParaRPr lang="en-US">
              <a:ea typeface="+mn-lt"/>
              <a:cs typeface="+mn-lt"/>
            </a:endParaRPr>
          </a:p>
          <a:p>
            <a:r>
              <a:rPr lang="en-US" sz="2400" b="1" i="1">
                <a:ea typeface="+mn-lt"/>
                <a:cs typeface="+mn-lt"/>
              </a:rPr>
              <a:t>Step 10:</a:t>
            </a:r>
            <a:r>
              <a:rPr lang="en-US" sz="2400" i="1">
                <a:ea typeface="+mn-lt"/>
                <a:cs typeface="+mn-lt"/>
              </a:rPr>
              <a:t> Pick edge 1-2: Since including this edge results in the cycle, discard it.</a:t>
            </a:r>
            <a:endParaRPr lang="en-US" sz="2400" i="1">
              <a:ea typeface="+mn-lt"/>
              <a:cs typeface="+mn-lt"/>
            </a:endParaRPr>
          </a:p>
          <a:p>
            <a:r>
              <a:rPr lang="en-US" sz="2400" b="1" i="1">
                <a:ea typeface="+mn-lt"/>
                <a:cs typeface="+mn-lt"/>
              </a:rPr>
              <a:t>Step 11:</a:t>
            </a:r>
            <a:r>
              <a:rPr lang="en-US" sz="2400" i="1">
                <a:ea typeface="+mn-lt"/>
                <a:cs typeface="+mn-lt"/>
              </a:rPr>
              <a:t> Pick edge 3-4: No cycle is formed, include it. </a:t>
            </a:r>
            <a:endParaRPr lang="en-US" sz="2400" i="1">
              <a:ea typeface="+mn-lt"/>
              <a:cs typeface="+mn-lt"/>
            </a:endParaRPr>
          </a:p>
          <a:p>
            <a:r>
              <a:rPr lang="en-US" sz="2400" b="1" i="1">
                <a:ea typeface="+mn-lt"/>
                <a:cs typeface="+mn-lt"/>
              </a:rPr>
              <a:t>Note:</a:t>
            </a:r>
            <a:r>
              <a:rPr lang="en-US" sz="2400" i="1">
                <a:ea typeface="+mn-lt"/>
                <a:cs typeface="+mn-lt"/>
              </a:rPr>
              <a:t> Since the number of edges included in the MST equals to (V – 1), so the algorithm stops here.</a:t>
            </a:r>
            <a:endParaRPr lang="en-US" sz="2400" i="1">
              <a:ea typeface="+mn-lt"/>
              <a:cs typeface="+mn-lt"/>
            </a:endParaRPr>
          </a:p>
          <a:p>
            <a:endParaRPr lang="en-US" sz="2400" i="1">
              <a:ea typeface="+mn-lt"/>
              <a:cs typeface="+mn-lt"/>
            </a:endParaRPr>
          </a:p>
        </p:txBody>
      </p:sp>
      <p:pic>
        <p:nvPicPr>
          <p:cNvPr id="6" name="Picture 6" descr="A picture containing clock&#10;&#10;Description automatically generated"/>
          <p:cNvPicPr>
            <a:picLocks noChangeAspect="1"/>
          </p:cNvPicPr>
          <p:nvPr/>
        </p:nvPicPr>
        <p:blipFill>
          <a:blip r:embed="rId1"/>
          <a:stretch>
            <a:fillRect/>
          </a:stretch>
        </p:blipFill>
        <p:spPr>
          <a:xfrm>
            <a:off x="4853189" y="3855625"/>
            <a:ext cx="6231226" cy="2817229"/>
          </a:xfrm>
          <a:prstGeom prst="rect">
            <a:avLst/>
          </a:prstGeom>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838200" y="67163"/>
          <a:ext cx="11333767" cy="6721076"/>
        </p:xfrm>
        <a:graphic>
          <a:graphicData uri="http://schemas.openxmlformats.org/drawingml/2006/table">
            <a:tbl>
              <a:tblPr firstRow="1" bandRow="1">
                <a:tableStyleId>{5C22544A-7EE6-4342-B048-85BDC9FD1C3A}</a:tableStyleId>
              </a:tblPr>
              <a:tblGrid>
                <a:gridCol w="2222500"/>
                <a:gridCol w="4579326"/>
                <a:gridCol w="4531941"/>
              </a:tblGrid>
              <a:tr h="411205">
                <a:tc>
                  <a:txBody>
                    <a:bodyPr/>
                    <a:lstStyle/>
                    <a:p>
                      <a:pPr fontAlgn="b"/>
                      <a:r>
                        <a:rPr lang="en-US" b="1" dirty="0">
                          <a:effectLst/>
                        </a:rPr>
                        <a:t>Characteristic</a:t>
                      </a:r>
                      <a:endParaRPr lang="en-US" b="1" dirty="0">
                        <a:effectLst/>
                      </a:endParaRP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
                      <a:r>
                        <a:rPr lang="en-US" b="1" dirty="0">
                          <a:effectLst/>
                        </a:rPr>
                        <a:t>Prim's Algorithm</a:t>
                      </a:r>
                      <a:endParaRPr lang="en-US" b="1" dirty="0">
                        <a:effectLst/>
                      </a:endParaRP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
                      <a:r>
                        <a:rPr lang="en-US" b="1" dirty="0">
                          <a:effectLst/>
                        </a:rPr>
                        <a:t>Kruskal's Algorithm</a:t>
                      </a:r>
                      <a:endParaRPr lang="en-US" b="1" dirty="0">
                        <a:effectLst/>
                      </a:endParaRP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r>
              <a:tr h="411205">
                <a:tc>
                  <a:txBody>
                    <a:bodyPr/>
                    <a:lstStyle/>
                    <a:p>
                      <a:pPr fontAlgn="base"/>
                      <a:r>
                        <a:rPr lang="en-US" dirty="0">
                          <a:effectLst/>
                        </a:rPr>
                        <a:t>Greedy Strategy</a:t>
                      </a:r>
                      <a:endParaRPr lang="en-US" dirty="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dirty="0">
                          <a:effectLst/>
                        </a:rPr>
                        <a:t>Prim's algorithm is Vertex-centric</a:t>
                      </a:r>
                      <a:endParaRPr lang="en-US" dirty="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dirty="0">
                          <a:effectLst/>
                        </a:rPr>
                        <a:t>Kruskal's algorithm is Edge-centric</a:t>
                      </a:r>
                      <a:endParaRPr lang="en-US" dirty="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r>
              <a:tr h="723153">
                <a:tc>
                  <a:txBody>
                    <a:bodyPr/>
                    <a:lstStyle/>
                    <a:p>
                      <a:pPr fontAlgn="base"/>
                      <a:r>
                        <a:rPr lang="en-US" dirty="0">
                          <a:effectLst/>
                        </a:rPr>
                        <a:t>Data Structures</a:t>
                      </a:r>
                      <a:endParaRPr lang="en-US" dirty="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dirty="0">
                          <a:effectLst/>
                        </a:rPr>
                        <a:t>Priority queue (or min-heap)</a:t>
                      </a:r>
                      <a:endParaRPr lang="en-US" dirty="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dirty="0">
                          <a:effectLst/>
                        </a:rPr>
                        <a:t>Disjoint set data structure (union-find)</a:t>
                      </a:r>
                      <a:endParaRPr lang="en-US" dirty="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r>
              <a:tr h="1347054">
                <a:tc>
                  <a:txBody>
                    <a:bodyPr/>
                    <a:lstStyle/>
                    <a:p>
                      <a:pPr fontAlgn="base"/>
                      <a:r>
                        <a:rPr lang="en-US" dirty="0">
                          <a:effectLst/>
                        </a:rPr>
                        <a:t>Edge/Vertex Selection</a:t>
                      </a:r>
                      <a:endParaRPr lang="en-US" dirty="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dirty="0">
                          <a:effectLst/>
                        </a:rPr>
                        <a:t>Selects edge with minimum weight connecting a vertex in the current tree to a vertex outside the tree</a:t>
                      </a:r>
                      <a:endParaRPr lang="en-US" dirty="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dirty="0">
                          <a:effectLst/>
                        </a:rPr>
                        <a:t>Selects edge with minimum weight from the sorted list of edges without a predetermined starting point</a:t>
                      </a:r>
                      <a:endParaRPr lang="en-US" dirty="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r>
              <a:tr h="1035102">
                <a:tc>
                  <a:txBody>
                    <a:bodyPr/>
                    <a:lstStyle/>
                    <a:p>
                      <a:pPr fontAlgn="base"/>
                      <a:r>
                        <a:rPr lang="en-US" dirty="0">
                          <a:effectLst/>
                        </a:rPr>
                        <a:t>Complexity</a:t>
                      </a:r>
                      <a:endParaRPr lang="en-US" dirty="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dirty="0">
                          <a:effectLst/>
                        </a:rPr>
                        <a:t>O(E log V), where E is the number of edges, V is the number of vertices</a:t>
                      </a:r>
                      <a:endParaRPr lang="en-US" dirty="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dirty="0">
                          <a:effectLst/>
                        </a:rPr>
                        <a:t>O(E log E), where E is the number of edges</a:t>
                      </a:r>
                      <a:endParaRPr lang="en-US" dirty="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r>
              <a:tr h="723153">
                <a:tc>
                  <a:txBody>
                    <a:bodyPr/>
                    <a:lstStyle/>
                    <a:p>
                      <a:pPr fontAlgn="base"/>
                      <a:r>
                        <a:rPr lang="en-US" dirty="0">
                          <a:effectLst/>
                        </a:rPr>
                        <a:t>Starting Point</a:t>
                      </a:r>
                      <a:endParaRPr lang="en-US" dirty="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dirty="0">
                          <a:effectLst/>
                        </a:rPr>
                        <a:t>Starts with a single vertex and grows the tree</a:t>
                      </a:r>
                      <a:endParaRPr lang="en-US" dirty="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dirty="0">
                          <a:effectLst/>
                        </a:rPr>
                        <a:t>Starts with an empty tree and adds edges</a:t>
                      </a:r>
                      <a:endParaRPr lang="en-US" dirty="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r>
              <a:tr h="1035102">
                <a:tc>
                  <a:txBody>
                    <a:bodyPr/>
                    <a:lstStyle/>
                    <a:p>
                      <a:pPr fontAlgn="base"/>
                      <a:r>
                        <a:rPr lang="en-US" dirty="0">
                          <a:effectLst/>
                        </a:rPr>
                        <a:t>Applications</a:t>
                      </a:r>
                      <a:endParaRPr lang="en-US" dirty="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dirty="0">
                          <a:effectLst/>
                        </a:rPr>
                        <a:t>Suitable for dense graphs or graphs with dense clusters</a:t>
                      </a:r>
                      <a:endParaRPr lang="en-US" dirty="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dirty="0">
                          <a:effectLst/>
                        </a:rPr>
                        <a:t>Suitable for sparse graphs or graphs with edges of similar weights</a:t>
                      </a:r>
                      <a:endParaRPr lang="en-US" dirty="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r>
              <a:tr h="1035102">
                <a:tc>
                  <a:txBody>
                    <a:bodyPr/>
                    <a:lstStyle/>
                    <a:p>
                      <a:pPr fontAlgn="base"/>
                      <a:r>
                        <a:rPr lang="en-US" dirty="0">
                          <a:effectLst/>
                        </a:rPr>
                        <a:t>Termination</a:t>
                      </a:r>
                      <a:endParaRPr lang="en-US" dirty="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noFill/>
                  </a:tcPr>
                </a:tc>
                <a:tc>
                  <a:txBody>
                    <a:bodyPr/>
                    <a:lstStyle/>
                    <a:p>
                      <a:pPr fontAlgn="base"/>
                      <a:r>
                        <a:rPr lang="en-US" dirty="0">
                          <a:effectLst/>
                        </a:rPr>
                        <a:t>Terminates when all vertices are included in the minimum spanning tree</a:t>
                      </a:r>
                      <a:endParaRPr lang="en-US" dirty="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noFill/>
                  </a:tcPr>
                </a:tc>
                <a:tc>
                  <a:txBody>
                    <a:bodyPr/>
                    <a:lstStyle/>
                    <a:p>
                      <a:pPr fontAlgn="base"/>
                      <a:r>
                        <a:rPr lang="en-US" dirty="0">
                          <a:effectLst/>
                        </a:rPr>
                        <a:t>Terminates when all vertices are included in the minimum spanning tree</a:t>
                      </a:r>
                      <a:endParaRPr lang="en-US" dirty="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noFill/>
                  </a:tcPr>
                </a:tc>
              </a:tr>
            </a:tbl>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433"/>
            <a:ext cx="10515600" cy="798025"/>
          </a:xfrm>
        </p:spPr>
        <p:txBody>
          <a:bodyPr>
            <a:normAutofit/>
          </a:bodyPr>
          <a:lstStyle/>
          <a:p>
            <a:r>
              <a:rPr lang="en-US" sz="4000" dirty="0"/>
              <a:t>Tree Vertex Splitting</a:t>
            </a:r>
            <a:endParaRPr lang="en-US" sz="4000" dirty="0"/>
          </a:p>
        </p:txBody>
      </p:sp>
      <p:sp>
        <p:nvSpPr>
          <p:cNvPr id="3" name="Content Placeholder 2"/>
          <p:cNvSpPr>
            <a:spLocks noGrp="1"/>
          </p:cNvSpPr>
          <p:nvPr>
            <p:ph idx="1"/>
          </p:nvPr>
        </p:nvSpPr>
        <p:spPr>
          <a:xfrm>
            <a:off x="947057" y="1307856"/>
            <a:ext cx="10752345" cy="5418757"/>
          </a:xfrm>
        </p:spPr>
        <p:txBody>
          <a:bodyPr vert="horz" lIns="91440" tIns="45720" rIns="91440" bIns="45720" rtlCol="0" anchor="t">
            <a:normAutofit/>
          </a:bodyPr>
          <a:lstStyle/>
          <a:p>
            <a:r>
              <a:rPr lang="en-US" sz="2400">
                <a:ea typeface="+mn-lt"/>
                <a:cs typeface="+mn-lt"/>
              </a:rPr>
              <a:t>Directed and weighted binary tree </a:t>
            </a:r>
            <a:endParaRPr lang="en-US" sz="2400"/>
          </a:p>
          <a:p>
            <a:r>
              <a:rPr lang="en-US" sz="2400">
                <a:ea typeface="+mn-lt"/>
                <a:cs typeface="+mn-lt"/>
              </a:rPr>
              <a:t>Consider a network of power line transmission </a:t>
            </a:r>
            <a:endParaRPr lang="en-US" sz="2400">
              <a:ea typeface="+mn-lt"/>
              <a:cs typeface="+mn-lt"/>
            </a:endParaRPr>
          </a:p>
          <a:p>
            <a:r>
              <a:rPr lang="en-US" sz="2400">
                <a:ea typeface="+mn-lt"/>
                <a:cs typeface="+mn-lt"/>
              </a:rPr>
              <a:t>The transmission of power from one node to the other results in some loss, such as drop in voltage </a:t>
            </a:r>
            <a:endParaRPr lang="en-US" sz="2400">
              <a:ea typeface="+mn-lt"/>
              <a:cs typeface="+mn-lt"/>
            </a:endParaRPr>
          </a:p>
          <a:p>
            <a:r>
              <a:rPr lang="en-US" sz="2400">
                <a:ea typeface="+mn-lt"/>
                <a:cs typeface="+mn-lt"/>
              </a:rPr>
              <a:t>Each edge is labeled with the loss that occurs (edge weight) </a:t>
            </a:r>
            <a:endParaRPr lang="en-US" sz="2400">
              <a:ea typeface="+mn-lt"/>
              <a:cs typeface="+mn-lt"/>
            </a:endParaRPr>
          </a:p>
          <a:p>
            <a:r>
              <a:rPr lang="en-US" sz="2400">
                <a:ea typeface="+mn-lt"/>
                <a:cs typeface="+mn-lt"/>
              </a:rPr>
              <a:t>Network may not be able to tolerate losses beyond a certain level </a:t>
            </a:r>
            <a:endParaRPr lang="en-US" sz="2400">
              <a:ea typeface="+mn-lt"/>
              <a:cs typeface="+mn-lt"/>
            </a:endParaRPr>
          </a:p>
          <a:p>
            <a:r>
              <a:rPr lang="en-US" sz="2400">
                <a:ea typeface="+mn-lt"/>
                <a:cs typeface="+mn-lt"/>
              </a:rPr>
              <a:t>You can place boosters in the nodes to account for the losses</a:t>
            </a:r>
            <a:endParaRPr lang="en-US" sz="2400">
              <a:ea typeface="+mn-lt"/>
              <a:cs typeface="+mn-lt"/>
            </a:endParaRPr>
          </a:p>
          <a:p>
            <a:r>
              <a:rPr lang="en-US" sz="2400">
                <a:ea typeface="+mn-lt"/>
                <a:cs typeface="+mn-lt"/>
              </a:rPr>
              <a:t>Definition 1 Given a network and a loss tolerance level, the tree vertex splitting problem is to determine the optimal placement of boosters.</a:t>
            </a:r>
            <a:endParaRPr lang="en-US" sz="2400">
              <a:ea typeface="+mn-lt"/>
              <a:cs typeface="+mn-lt"/>
            </a:endParaRPr>
          </a:p>
          <a:p>
            <a:r>
              <a:rPr lang="en-US" sz="2400">
                <a:ea typeface="+mn-lt"/>
                <a:cs typeface="+mn-lt"/>
              </a:rPr>
              <a:t>You can place boosters only in the vertices and nowhere else</a:t>
            </a:r>
            <a:endParaRPr 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433"/>
            <a:ext cx="10515600" cy="798025"/>
          </a:xfrm>
        </p:spPr>
        <p:txBody>
          <a:bodyPr>
            <a:normAutofit/>
          </a:bodyPr>
          <a:lstStyle/>
          <a:p>
            <a:r>
              <a:rPr lang="en-US" sz="4000" dirty="0"/>
              <a:t>Tree Vertex Splitting</a:t>
            </a:r>
            <a:endParaRPr lang="en-US" sz="4000" dirty="0"/>
          </a:p>
        </p:txBody>
      </p:sp>
      <p:sp>
        <p:nvSpPr>
          <p:cNvPr id="3" name="Content Placeholder 2"/>
          <p:cNvSpPr>
            <a:spLocks noGrp="1"/>
          </p:cNvSpPr>
          <p:nvPr>
            <p:ph idx="1"/>
          </p:nvPr>
        </p:nvSpPr>
        <p:spPr>
          <a:xfrm>
            <a:off x="947057" y="1307856"/>
            <a:ext cx="11246035" cy="5418757"/>
          </a:xfrm>
        </p:spPr>
        <p:txBody>
          <a:bodyPr vert="horz" lIns="91440" tIns="45720" rIns="91440" bIns="45720" rtlCol="0" anchor="t">
            <a:normAutofit lnSpcReduction="10000"/>
          </a:bodyPr>
          <a:lstStyle/>
          <a:p>
            <a:pPr>
              <a:lnSpc>
                <a:spcPct val="100000"/>
              </a:lnSpc>
            </a:pPr>
            <a:r>
              <a:rPr lang="en-US" sz="2200" dirty="0">
                <a:ea typeface="+mn-lt"/>
                <a:cs typeface="+mn-lt"/>
              </a:rPr>
              <a:t>The tree vertex splitting problem  involves optimizing the placement of boosters in a directed and weighted binary tree, representing a power transmission network. </a:t>
            </a:r>
            <a:endParaRPr lang="en-US" sz="2200"/>
          </a:p>
          <a:p>
            <a:pPr>
              <a:lnSpc>
                <a:spcPct val="100000"/>
              </a:lnSpc>
            </a:pPr>
            <a:r>
              <a:rPr lang="en-US" sz="2200" dirty="0">
                <a:ea typeface="+mn-lt"/>
                <a:cs typeface="+mn-lt"/>
              </a:rPr>
              <a:t>The objective is to minimize losses, which are associated with the edges (transmission lines) in the tree.</a:t>
            </a:r>
            <a:endParaRPr lang="en-US" sz="2200" dirty="0">
              <a:ea typeface="+mn-lt"/>
              <a:cs typeface="+mn-lt"/>
            </a:endParaRPr>
          </a:p>
          <a:p>
            <a:pPr>
              <a:lnSpc>
                <a:spcPct val="100000"/>
              </a:lnSpc>
            </a:pPr>
            <a:r>
              <a:rPr lang="en-US" sz="2200" b="1" dirty="0">
                <a:ea typeface="+mn-lt"/>
                <a:cs typeface="+mn-lt"/>
              </a:rPr>
              <a:t>Network Description:</a:t>
            </a:r>
            <a:endParaRPr lang="en-US" sz="2200" dirty="0"/>
          </a:p>
          <a:p>
            <a:pPr lvl="1">
              <a:lnSpc>
                <a:spcPct val="100000"/>
              </a:lnSpc>
            </a:pPr>
            <a:r>
              <a:rPr lang="en-US" sz="2200" dirty="0">
                <a:solidFill>
                  <a:srgbClr val="374151"/>
                </a:solidFill>
                <a:ea typeface="+mn-lt"/>
                <a:cs typeface="+mn-lt"/>
              </a:rPr>
              <a:t>The network is represented as a directed and weighted binary tree.</a:t>
            </a:r>
            <a:endParaRPr lang="en-US" sz="2200" dirty="0"/>
          </a:p>
          <a:p>
            <a:pPr lvl="1">
              <a:lnSpc>
                <a:spcPct val="100000"/>
              </a:lnSpc>
            </a:pPr>
            <a:r>
              <a:rPr lang="en-US" sz="2200" dirty="0">
                <a:solidFill>
                  <a:srgbClr val="374151"/>
                </a:solidFill>
                <a:ea typeface="+mn-lt"/>
                <a:cs typeface="+mn-lt"/>
              </a:rPr>
              <a:t>Nodes in the tree correspond to locations in the power transmission network.</a:t>
            </a:r>
            <a:endParaRPr lang="en-US" sz="2200" dirty="0"/>
          </a:p>
          <a:p>
            <a:pPr lvl="1">
              <a:lnSpc>
                <a:spcPct val="100000"/>
              </a:lnSpc>
            </a:pPr>
            <a:r>
              <a:rPr lang="en-US" sz="2200" dirty="0">
                <a:solidFill>
                  <a:srgbClr val="374151"/>
                </a:solidFill>
                <a:ea typeface="+mn-lt"/>
                <a:cs typeface="+mn-lt"/>
              </a:rPr>
              <a:t>Edges in the tree are labeled with weights that represent the losses occurring during the transmission between nodes.</a:t>
            </a:r>
            <a:endParaRPr lang="en-US" sz="2200" dirty="0"/>
          </a:p>
          <a:p>
            <a:pPr>
              <a:lnSpc>
                <a:spcPct val="100000"/>
              </a:lnSpc>
            </a:pPr>
            <a:r>
              <a:rPr lang="en-US" sz="2200" b="1" dirty="0">
                <a:ea typeface="+mn-lt"/>
                <a:cs typeface="+mn-lt"/>
              </a:rPr>
              <a:t>Loss Tolerance Level:</a:t>
            </a:r>
            <a:endParaRPr lang="en-US" sz="2200" dirty="0"/>
          </a:p>
          <a:p>
            <a:pPr lvl="1">
              <a:lnSpc>
                <a:spcPct val="100000"/>
              </a:lnSpc>
            </a:pPr>
            <a:r>
              <a:rPr lang="en-US" sz="2200" dirty="0">
                <a:solidFill>
                  <a:srgbClr val="374151"/>
                </a:solidFill>
                <a:ea typeface="+mn-lt"/>
                <a:cs typeface="+mn-lt"/>
              </a:rPr>
              <a:t>There is a specified loss tolerance level that the network can withstand.</a:t>
            </a:r>
            <a:endParaRPr lang="en-US" sz="2200" dirty="0"/>
          </a:p>
          <a:p>
            <a:pPr lvl="1">
              <a:lnSpc>
                <a:spcPct val="100000"/>
              </a:lnSpc>
            </a:pPr>
            <a:r>
              <a:rPr lang="en-US" sz="2200" dirty="0">
                <a:solidFill>
                  <a:srgbClr val="374151"/>
                </a:solidFill>
                <a:ea typeface="+mn-lt"/>
                <a:cs typeface="+mn-lt"/>
              </a:rPr>
              <a:t>The total loss along a path from the source to any node should not exceed this tolerance level.</a:t>
            </a:r>
            <a:endParaRPr lang="en-US" sz="2200"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433"/>
            <a:ext cx="10515600" cy="798025"/>
          </a:xfrm>
        </p:spPr>
        <p:txBody>
          <a:bodyPr>
            <a:normAutofit/>
          </a:bodyPr>
          <a:lstStyle/>
          <a:p>
            <a:r>
              <a:rPr lang="en-US" sz="4000" dirty="0"/>
              <a:t>Tree Vertex Splitting</a:t>
            </a:r>
            <a:endParaRPr lang="en-US" sz="4000" dirty="0"/>
          </a:p>
        </p:txBody>
      </p:sp>
      <p:sp>
        <p:nvSpPr>
          <p:cNvPr id="3" name="Content Placeholder 2"/>
          <p:cNvSpPr>
            <a:spLocks noGrp="1"/>
          </p:cNvSpPr>
          <p:nvPr>
            <p:ph idx="1"/>
          </p:nvPr>
        </p:nvSpPr>
        <p:spPr>
          <a:xfrm>
            <a:off x="947057" y="1307856"/>
            <a:ext cx="11246035" cy="5418757"/>
          </a:xfrm>
        </p:spPr>
        <p:txBody>
          <a:bodyPr vert="horz" lIns="91440" tIns="45720" rIns="91440" bIns="45720" rtlCol="0" anchor="t">
            <a:normAutofit/>
          </a:bodyPr>
          <a:lstStyle/>
          <a:p>
            <a:r>
              <a:rPr lang="en-US" sz="2200" b="1" dirty="0">
                <a:ea typeface="+mn-lt"/>
                <a:cs typeface="+mn-lt"/>
              </a:rPr>
              <a:t>Objective:</a:t>
            </a:r>
            <a:endParaRPr lang="en-US" sz="2200" dirty="0">
              <a:solidFill>
                <a:srgbClr val="000000"/>
              </a:solidFill>
              <a:ea typeface="+mn-lt"/>
              <a:cs typeface="+mn-lt"/>
            </a:endParaRPr>
          </a:p>
          <a:p>
            <a:pPr lvl="1"/>
            <a:r>
              <a:rPr lang="en-US" sz="2200" dirty="0">
                <a:solidFill>
                  <a:srgbClr val="374151"/>
                </a:solidFill>
                <a:ea typeface="+mn-lt"/>
                <a:cs typeface="+mn-lt"/>
              </a:rPr>
              <a:t>The goal is to determine the optimal placement of boosters in the vertices (nodes) of the tree.</a:t>
            </a:r>
            <a:endParaRPr lang="en-US" sz="2200" dirty="0">
              <a:solidFill>
                <a:srgbClr val="374151"/>
              </a:solidFill>
              <a:ea typeface="+mn-lt"/>
              <a:cs typeface="+mn-lt"/>
            </a:endParaRPr>
          </a:p>
          <a:p>
            <a:pPr lvl="1"/>
            <a:r>
              <a:rPr lang="en-US" sz="2200" dirty="0">
                <a:solidFill>
                  <a:srgbClr val="374151"/>
                </a:solidFill>
                <a:ea typeface="+mn-lt"/>
                <a:cs typeface="+mn-lt"/>
              </a:rPr>
              <a:t>Boosters are placed to compensate for losses and ensure that the total loss along any path does not exceed the given tolerance level.</a:t>
            </a:r>
            <a:endParaRPr lang="en-US" sz="2200" dirty="0">
              <a:ea typeface="+mn-lt"/>
              <a:cs typeface="+mn-lt"/>
            </a:endParaRPr>
          </a:p>
          <a:p>
            <a:r>
              <a:rPr lang="en-US" sz="2200" b="1" dirty="0">
                <a:ea typeface="+mn-lt"/>
                <a:cs typeface="+mn-lt"/>
              </a:rPr>
              <a:t>Constraints:</a:t>
            </a:r>
            <a:endParaRPr lang="en-US" sz="2200" dirty="0"/>
          </a:p>
          <a:p>
            <a:pPr lvl="1"/>
            <a:r>
              <a:rPr lang="en-US" sz="2200" dirty="0">
                <a:solidFill>
                  <a:srgbClr val="374151"/>
                </a:solidFill>
                <a:ea typeface="+mn-lt"/>
                <a:cs typeface="+mn-lt"/>
              </a:rPr>
              <a:t>Boosters can only be placed in the vertices of the tree, and not along the edges.</a:t>
            </a:r>
            <a:endParaRPr lang="en-US" sz="2200" dirty="0">
              <a:ea typeface="+mn-lt"/>
              <a:cs typeface="+mn-lt"/>
            </a:endParaRPr>
          </a:p>
          <a:p>
            <a:r>
              <a:rPr lang="en-US" sz="2200" b="1" dirty="0">
                <a:ea typeface="+mn-lt"/>
                <a:cs typeface="+mn-lt"/>
              </a:rPr>
              <a:t>Optimization:</a:t>
            </a:r>
            <a:endParaRPr lang="en-US" sz="2200" dirty="0">
              <a:ea typeface="+mn-lt"/>
              <a:cs typeface="+mn-lt"/>
            </a:endParaRPr>
          </a:p>
          <a:p>
            <a:pPr lvl="1"/>
            <a:r>
              <a:rPr lang="en-US" sz="2200" dirty="0">
                <a:solidFill>
                  <a:srgbClr val="374151"/>
                </a:solidFill>
                <a:ea typeface="+mn-lt"/>
                <a:cs typeface="+mn-lt"/>
              </a:rPr>
              <a:t>The optimization problem involves finding the best locations for boosters to minimize losses in the network.</a:t>
            </a:r>
            <a:endParaRPr lang="en-US" sz="2200" dirty="0">
              <a:ea typeface="+mn-lt"/>
              <a:cs typeface="+mn-lt"/>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641"/>
          </a:xfrm>
        </p:spPr>
        <p:txBody>
          <a:bodyPr>
            <a:normAutofit/>
          </a:bodyPr>
          <a:lstStyle/>
          <a:p>
            <a:r>
              <a:rPr lang="en-US" sz="4000" dirty="0"/>
              <a:t>Tree Vertex Splitting</a:t>
            </a:r>
            <a:endParaRPr lang="en-US" sz="4000" dirty="0"/>
          </a:p>
        </p:txBody>
      </p:sp>
      <p:sp>
        <p:nvSpPr>
          <p:cNvPr id="3" name="Content Placeholder 2"/>
          <p:cNvSpPr>
            <a:spLocks noGrp="1"/>
          </p:cNvSpPr>
          <p:nvPr>
            <p:ph idx="1"/>
          </p:nvPr>
        </p:nvSpPr>
        <p:spPr>
          <a:xfrm>
            <a:off x="947057" y="1278549"/>
            <a:ext cx="10693730" cy="5135920"/>
          </a:xfrm>
        </p:spPr>
        <p:txBody>
          <a:bodyPr vert="horz" lIns="91440" tIns="45720" rIns="91440" bIns="45720" rtlCol="0" anchor="t">
            <a:normAutofit/>
          </a:bodyPr>
          <a:lstStyle/>
          <a:p>
            <a:pPr>
              <a:lnSpc>
                <a:spcPct val="100000"/>
              </a:lnSpc>
            </a:pPr>
            <a:r>
              <a:rPr lang="en-US" sz="2400" dirty="0">
                <a:ea typeface="+mn-lt"/>
                <a:cs typeface="+mn-lt"/>
              </a:rPr>
              <a:t>Let T = (V, E, w) be a weighted directed tree </a:t>
            </a:r>
            <a:endParaRPr lang="en-US">
              <a:ea typeface="+mn-lt"/>
              <a:cs typeface="+mn-lt"/>
            </a:endParaRPr>
          </a:p>
          <a:p>
            <a:pPr lvl="1">
              <a:lnSpc>
                <a:spcPct val="100000"/>
              </a:lnSpc>
            </a:pPr>
            <a:r>
              <a:rPr lang="en-US" sz="2200" dirty="0">
                <a:ea typeface="+mn-lt"/>
                <a:cs typeface="+mn-lt"/>
              </a:rPr>
              <a:t> V is the set of vertices </a:t>
            </a:r>
            <a:endParaRPr lang="en-US" sz="2200" dirty="0">
              <a:ea typeface="+mn-lt"/>
              <a:cs typeface="+mn-lt"/>
            </a:endParaRPr>
          </a:p>
          <a:p>
            <a:pPr lvl="1">
              <a:lnSpc>
                <a:spcPct val="100000"/>
              </a:lnSpc>
            </a:pPr>
            <a:r>
              <a:rPr lang="en-US" sz="2200" dirty="0">
                <a:ea typeface="+mn-lt"/>
                <a:cs typeface="+mn-lt"/>
              </a:rPr>
              <a:t>E is the set of edges </a:t>
            </a:r>
            <a:endParaRPr lang="en-US" sz="2200" dirty="0">
              <a:ea typeface="+mn-lt"/>
              <a:cs typeface="+mn-lt"/>
            </a:endParaRPr>
          </a:p>
          <a:p>
            <a:pPr lvl="1">
              <a:lnSpc>
                <a:spcPct val="100000"/>
              </a:lnSpc>
            </a:pPr>
            <a:r>
              <a:rPr lang="en-US" sz="2200" dirty="0">
                <a:ea typeface="+mn-lt"/>
                <a:cs typeface="+mn-lt"/>
              </a:rPr>
              <a:t>w is the weight function for the edges </a:t>
            </a:r>
            <a:endParaRPr lang="en-US" sz="2200" dirty="0">
              <a:ea typeface="+mn-lt"/>
              <a:cs typeface="+mn-lt"/>
            </a:endParaRPr>
          </a:p>
          <a:p>
            <a:pPr lvl="1">
              <a:lnSpc>
                <a:spcPct val="100000"/>
              </a:lnSpc>
            </a:pPr>
            <a:r>
              <a:rPr lang="en-US" sz="2200" err="1">
                <a:ea typeface="+mn-lt"/>
                <a:cs typeface="+mn-lt"/>
              </a:rPr>
              <a:t>w</a:t>
            </a:r>
            <a:r>
              <a:rPr lang="en-US" sz="2200" baseline="-25000" err="1">
                <a:ea typeface="+mn-lt"/>
                <a:cs typeface="+mn-lt"/>
              </a:rPr>
              <a:t>ij</a:t>
            </a:r>
            <a:r>
              <a:rPr lang="en-US" sz="2200" dirty="0">
                <a:ea typeface="+mn-lt"/>
                <a:cs typeface="+mn-lt"/>
              </a:rPr>
              <a:t> is the weight of the edge hi, ji ∈ E</a:t>
            </a:r>
            <a:endParaRPr lang="en-US" sz="2200" dirty="0">
              <a:ea typeface="+mn-lt"/>
              <a:cs typeface="+mn-lt"/>
            </a:endParaRPr>
          </a:p>
          <a:p>
            <a:pPr lvl="1">
              <a:lnSpc>
                <a:spcPct val="100000"/>
              </a:lnSpc>
            </a:pPr>
            <a:r>
              <a:rPr lang="en-US" sz="2200" dirty="0">
                <a:ea typeface="+mn-lt"/>
                <a:cs typeface="+mn-lt"/>
              </a:rPr>
              <a:t>We say that </a:t>
            </a:r>
            <a:r>
              <a:rPr lang="en-US" sz="2200" err="1">
                <a:ea typeface="+mn-lt"/>
                <a:cs typeface="+mn-lt"/>
              </a:rPr>
              <a:t>w</a:t>
            </a:r>
            <a:r>
              <a:rPr lang="en-US" sz="2200" baseline="-25000" err="1">
                <a:ea typeface="+mn-lt"/>
                <a:cs typeface="+mn-lt"/>
              </a:rPr>
              <a:t>ij</a:t>
            </a:r>
            <a:r>
              <a:rPr lang="en-US" sz="2200" dirty="0">
                <a:ea typeface="+mn-lt"/>
                <a:cs typeface="+mn-lt"/>
              </a:rPr>
              <a:t> = </a:t>
            </a:r>
            <a:r>
              <a:rPr lang="en-US" dirty="0">
                <a:ea typeface="+mn-lt"/>
                <a:cs typeface="+mn-lt"/>
              </a:rPr>
              <a:t>∞ </a:t>
            </a:r>
            <a:r>
              <a:rPr lang="en-US" sz="2200" dirty="0">
                <a:ea typeface="+mn-lt"/>
                <a:cs typeface="+mn-lt"/>
              </a:rPr>
              <a:t>if &lt;</a:t>
            </a:r>
            <a:r>
              <a:rPr lang="en-US" sz="2200" err="1">
                <a:ea typeface="+mn-lt"/>
                <a:cs typeface="+mn-lt"/>
              </a:rPr>
              <a:t>i</a:t>
            </a:r>
            <a:r>
              <a:rPr lang="en-US" sz="2200" dirty="0">
                <a:ea typeface="+mn-lt"/>
                <a:cs typeface="+mn-lt"/>
              </a:rPr>
              <a:t>, j&gt; !∈ E</a:t>
            </a:r>
            <a:endParaRPr lang="en-US" sz="2200" dirty="0">
              <a:ea typeface="+mn-lt"/>
              <a:cs typeface="+mn-lt"/>
            </a:endParaRPr>
          </a:p>
          <a:p>
            <a:pPr lvl="1">
              <a:lnSpc>
                <a:spcPct val="100000"/>
              </a:lnSpc>
            </a:pPr>
            <a:r>
              <a:rPr lang="en-US" sz="2200" dirty="0">
                <a:ea typeface="+mn-lt"/>
                <a:cs typeface="+mn-lt"/>
              </a:rPr>
              <a:t>A vertex with in-degree zero is called a source vertex </a:t>
            </a:r>
            <a:endParaRPr lang="en-US" sz="2200" dirty="0">
              <a:ea typeface="+mn-lt"/>
              <a:cs typeface="+mn-lt"/>
            </a:endParaRPr>
          </a:p>
          <a:p>
            <a:pPr lvl="1">
              <a:lnSpc>
                <a:spcPct val="100000"/>
              </a:lnSpc>
            </a:pPr>
            <a:r>
              <a:rPr lang="en-US" sz="2200" dirty="0">
                <a:ea typeface="+mn-lt"/>
                <a:cs typeface="+mn-lt"/>
              </a:rPr>
              <a:t>A vertex </a:t>
            </a:r>
            <a:r>
              <a:rPr lang="en-US" sz="2200" dirty="0" err="1">
                <a:ea typeface="+mn-lt"/>
                <a:cs typeface="+mn-lt"/>
              </a:rPr>
              <a:t>with out</a:t>
            </a:r>
            <a:r>
              <a:rPr lang="en-US" sz="2200" dirty="0">
                <a:ea typeface="+mn-lt"/>
                <a:cs typeface="+mn-lt"/>
              </a:rPr>
              <a:t>-degree zero is called a sink vertex</a:t>
            </a:r>
            <a:endParaRPr lang="en-US" sz="2200" dirty="0"/>
          </a:p>
          <a:p>
            <a:pPr lvl="1">
              <a:lnSpc>
                <a:spcPct val="100000"/>
              </a:lnSpc>
            </a:pPr>
            <a:r>
              <a:rPr lang="en-US" sz="2200" dirty="0">
                <a:ea typeface="+mn-lt"/>
                <a:cs typeface="+mn-lt"/>
              </a:rPr>
              <a:t>For any path P ∈ T, its delay d(P) is defined to be the sum of the weights </a:t>
            </a:r>
            <a:r>
              <a:rPr lang="en-US" sz="2200" b="1" i="1" dirty="0">
                <a:ea typeface="+mn-lt"/>
                <a:cs typeface="+mn-lt"/>
              </a:rPr>
              <a:t>(</a:t>
            </a:r>
            <a:r>
              <a:rPr lang="en-US" sz="2200" b="1" i="1" dirty="0" err="1">
                <a:ea typeface="+mn-lt"/>
                <a:cs typeface="+mn-lt"/>
              </a:rPr>
              <a:t>w</a:t>
            </a:r>
            <a:r>
              <a:rPr lang="en-US" sz="2200" b="1" i="1" baseline="-25000" dirty="0" err="1">
                <a:ea typeface="+mn-lt"/>
                <a:cs typeface="+mn-lt"/>
              </a:rPr>
              <a:t>ij</a:t>
            </a:r>
            <a:r>
              <a:rPr lang="en-US" sz="2200" b="1" i="1" baseline="-25000" dirty="0">
                <a:ea typeface="+mn-lt"/>
                <a:cs typeface="+mn-lt"/>
              </a:rPr>
              <a:t> </a:t>
            </a:r>
            <a:r>
              <a:rPr lang="en-US" sz="2200" b="1" i="1" dirty="0">
                <a:ea typeface="+mn-lt"/>
                <a:cs typeface="+mn-lt"/>
              </a:rPr>
              <a:t>) </a:t>
            </a:r>
            <a:r>
              <a:rPr lang="en-US" sz="2200" dirty="0">
                <a:ea typeface="+mn-lt"/>
                <a:cs typeface="+mn-lt"/>
              </a:rPr>
              <a:t>of that path, or </a:t>
            </a:r>
            <a:endParaRPr lang="en-US" sz="2200" dirty="0">
              <a:ea typeface="+mn-lt"/>
              <a:cs typeface="+mn-lt"/>
            </a:endParaRPr>
          </a:p>
          <a:p>
            <a:pPr lvl="1">
              <a:lnSpc>
                <a:spcPct val="100000"/>
              </a:lnSpc>
            </a:pPr>
            <a:endParaRPr lang="en-US" sz="2000"/>
          </a:p>
        </p:txBody>
      </p:sp>
      <p:pic>
        <p:nvPicPr>
          <p:cNvPr id="4" name="Picture 4"/>
          <p:cNvPicPr>
            <a:picLocks noChangeAspect="1"/>
          </p:cNvPicPr>
          <p:nvPr/>
        </p:nvPicPr>
        <p:blipFill>
          <a:blip r:embed="rId1"/>
          <a:stretch>
            <a:fillRect/>
          </a:stretch>
        </p:blipFill>
        <p:spPr>
          <a:xfrm>
            <a:off x="4055412" y="5319775"/>
            <a:ext cx="3233723" cy="1352355"/>
          </a:xfrm>
          <a:prstGeom prst="rect">
            <a:avLst/>
          </a:prstGeom>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8025"/>
          </a:xfrm>
        </p:spPr>
        <p:txBody>
          <a:bodyPr>
            <a:normAutofit/>
          </a:bodyPr>
          <a:lstStyle/>
          <a:p>
            <a:r>
              <a:rPr lang="en-US" sz="4000" dirty="0"/>
              <a:t>Tree Vertex Splitting</a:t>
            </a:r>
            <a:endParaRPr lang="en-US" sz="4000" dirty="0"/>
          </a:p>
        </p:txBody>
      </p:sp>
      <p:sp>
        <p:nvSpPr>
          <p:cNvPr id="3" name="Content Placeholder 2"/>
          <p:cNvSpPr>
            <a:spLocks noGrp="1"/>
          </p:cNvSpPr>
          <p:nvPr>
            <p:ph idx="1"/>
          </p:nvPr>
        </p:nvSpPr>
        <p:spPr>
          <a:xfrm>
            <a:off x="947057" y="1825625"/>
            <a:ext cx="11084499" cy="4588844"/>
          </a:xfrm>
        </p:spPr>
        <p:txBody>
          <a:bodyPr vert="horz" lIns="91440" tIns="45720" rIns="91440" bIns="45720" rtlCol="0" anchor="t">
            <a:normAutofit/>
          </a:bodyPr>
          <a:lstStyle/>
          <a:p>
            <a:r>
              <a:rPr lang="en-US" sz="2400">
                <a:ea typeface="+mn-lt"/>
                <a:cs typeface="+mn-lt"/>
              </a:rPr>
              <a:t>Delay of the tree T, d(T) is the maximum of all path delays.</a:t>
            </a:r>
            <a:endParaRPr lang="en-US"/>
          </a:p>
          <a:p>
            <a:r>
              <a:rPr lang="en-US" sz="2400">
                <a:ea typeface="+mn-lt"/>
                <a:cs typeface="+mn-lt"/>
              </a:rPr>
              <a:t>Split node is the booster station</a:t>
            </a:r>
            <a:endParaRPr lang="en-US"/>
          </a:p>
          <a:p>
            <a:r>
              <a:rPr lang="en-US" sz="2400">
                <a:ea typeface="+mn-lt"/>
                <a:cs typeface="+mn-lt"/>
              </a:rPr>
              <a:t>Tree vertex splitting problem is to identify a set X ⊆ V of minimum cardinality (minimum number of booster stations) for which d(T /X) ≤ δ for some specified tolerance limit δ</a:t>
            </a:r>
            <a:endParaRPr lang="en-US" sz="2400" dirty="0">
              <a:ea typeface="+mn-lt"/>
              <a:cs typeface="+mn-lt"/>
            </a:endParaRPr>
          </a:p>
          <a:p>
            <a:r>
              <a:rPr lang="en-US" sz="2400" dirty="0">
                <a:ea typeface="+mn-lt"/>
                <a:cs typeface="+mn-lt"/>
              </a:rPr>
              <a:t> TVSP has a solution only if the maximum edge weight is ≤ δ</a:t>
            </a:r>
            <a:endParaRPr lang="en-US" sz="2400" dirty="0">
              <a:ea typeface="+mn-lt"/>
              <a:cs typeface="+mn-lt"/>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7794"/>
          </a:xfrm>
        </p:spPr>
        <p:txBody>
          <a:bodyPr>
            <a:normAutofit/>
          </a:bodyPr>
          <a:lstStyle/>
          <a:p>
            <a:r>
              <a:rPr lang="en-US" sz="4000" dirty="0">
                <a:ea typeface="+mj-lt"/>
                <a:cs typeface="+mj-lt"/>
              </a:rPr>
              <a:t>Greedy solution for TVSP</a:t>
            </a:r>
            <a:endParaRPr lang="en-US" sz="4000" dirty="0"/>
          </a:p>
        </p:txBody>
      </p:sp>
      <p:sp>
        <p:nvSpPr>
          <p:cNvPr id="3" name="Content Placeholder 2"/>
          <p:cNvSpPr>
            <a:spLocks noGrp="1"/>
          </p:cNvSpPr>
          <p:nvPr>
            <p:ph idx="1"/>
          </p:nvPr>
        </p:nvSpPr>
        <p:spPr>
          <a:xfrm>
            <a:off x="947057" y="1542318"/>
            <a:ext cx="11016114" cy="5248560"/>
          </a:xfrm>
        </p:spPr>
        <p:txBody>
          <a:bodyPr vert="horz" lIns="91440" tIns="45720" rIns="91440" bIns="45720" rtlCol="0" anchor="t">
            <a:normAutofit/>
          </a:bodyPr>
          <a:lstStyle/>
          <a:p>
            <a:r>
              <a:rPr lang="en-US" sz="2400" dirty="0">
                <a:ea typeface="+mn-lt"/>
                <a:cs typeface="+mn-lt"/>
              </a:rPr>
              <a:t>We want to minimize the number of booster stations (X) </a:t>
            </a:r>
            <a:endParaRPr lang="en-US">
              <a:ea typeface="+mn-lt"/>
              <a:cs typeface="+mn-lt"/>
            </a:endParaRPr>
          </a:p>
          <a:p>
            <a:r>
              <a:rPr lang="en-US" sz="2400" dirty="0">
                <a:ea typeface="+mn-lt"/>
                <a:cs typeface="+mn-lt"/>
              </a:rPr>
              <a:t>For each node u ∈ V , compute the maximum delay d(u) from u to any other node in its subtree </a:t>
            </a:r>
            <a:endParaRPr lang="en-US">
              <a:ea typeface="+mn-lt"/>
              <a:cs typeface="+mn-lt"/>
            </a:endParaRPr>
          </a:p>
          <a:p>
            <a:r>
              <a:rPr lang="en-US" sz="2400" dirty="0">
                <a:ea typeface="+mn-lt"/>
                <a:cs typeface="+mn-lt"/>
              </a:rPr>
              <a:t>If u has a parent v such that </a:t>
            </a:r>
            <a:r>
              <a:rPr lang="en-US" sz="2400" b="1" i="1" dirty="0">
                <a:ea typeface="+mn-lt"/>
                <a:cs typeface="+mn-lt"/>
              </a:rPr>
              <a:t>d(u) + w(v, u) &gt; δ</a:t>
            </a:r>
            <a:r>
              <a:rPr lang="en-US" sz="2400" dirty="0">
                <a:ea typeface="+mn-lt"/>
                <a:cs typeface="+mn-lt"/>
              </a:rPr>
              <a:t>, split u and set d(u) to zero </a:t>
            </a:r>
            <a:endParaRPr lang="en-US" dirty="0">
              <a:ea typeface="+mn-lt"/>
              <a:cs typeface="+mn-lt"/>
            </a:endParaRPr>
          </a:p>
          <a:p>
            <a:r>
              <a:rPr lang="en-US" sz="2400" dirty="0">
                <a:ea typeface="+mn-lt"/>
                <a:cs typeface="+mn-lt"/>
              </a:rPr>
              <a:t>Computation proceeds from leaves to root </a:t>
            </a:r>
            <a:endParaRPr lang="en-US" dirty="0">
              <a:ea typeface="+mn-lt"/>
              <a:cs typeface="+mn-lt"/>
            </a:endParaRPr>
          </a:p>
          <a:p>
            <a:r>
              <a:rPr lang="en-US" sz="2400" dirty="0">
                <a:ea typeface="+mn-lt"/>
                <a:cs typeface="+mn-lt"/>
              </a:rPr>
              <a:t>Delay for each leaf node is zero </a:t>
            </a:r>
            <a:endParaRPr lang="en-US">
              <a:ea typeface="+mn-lt"/>
              <a:cs typeface="+mn-lt"/>
            </a:endParaRPr>
          </a:p>
          <a:p>
            <a:r>
              <a:rPr lang="en-US" sz="2400" dirty="0">
                <a:ea typeface="+mn-lt"/>
                <a:cs typeface="+mn-lt"/>
              </a:rPr>
              <a:t>The delay for each node v is computed from the delay for the set of its children C(v)</a:t>
            </a:r>
            <a:endParaRPr lang="en-US" dirty="0">
              <a:ea typeface="+mn-lt"/>
              <a:cs typeface="+mn-lt"/>
            </a:endParaRPr>
          </a:p>
        </p:txBody>
      </p:sp>
      <p:pic>
        <p:nvPicPr>
          <p:cNvPr id="4" name="Picture 4" descr="Text&#10;&#10;Description automatically generated"/>
          <p:cNvPicPr>
            <a:picLocks noChangeAspect="1"/>
          </p:cNvPicPr>
          <p:nvPr/>
        </p:nvPicPr>
        <p:blipFill>
          <a:blip r:embed="rId1"/>
          <a:stretch>
            <a:fillRect/>
          </a:stretch>
        </p:blipFill>
        <p:spPr>
          <a:xfrm>
            <a:off x="3323986" y="5049803"/>
            <a:ext cx="5745296" cy="1264953"/>
          </a:xfrm>
          <a:prstGeom prst="rect">
            <a:avLst/>
          </a:prstGeom>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8487"/>
          </a:xfrm>
        </p:spPr>
        <p:txBody>
          <a:bodyPr>
            <a:normAutofit/>
          </a:bodyPr>
          <a:lstStyle/>
          <a:p>
            <a:r>
              <a:rPr lang="en-US" sz="4000" dirty="0"/>
              <a:t>Solve tree for </a:t>
            </a:r>
            <a:r>
              <a:rPr lang="en-US" sz="4000" dirty="0">
                <a:ea typeface="+mj-lt"/>
                <a:cs typeface="+mj-lt"/>
              </a:rPr>
              <a:t>δ = 5</a:t>
            </a:r>
            <a:endParaRPr lang="en-US" sz="4000" dirty="0">
              <a:ea typeface="+mj-lt"/>
              <a:cs typeface="+mj-lt"/>
            </a:endParaRPr>
          </a:p>
        </p:txBody>
      </p:sp>
      <p:pic>
        <p:nvPicPr>
          <p:cNvPr id="4" name="Picture 4" descr="Diagram&#10;&#10;Description automatically generated"/>
          <p:cNvPicPr>
            <a:picLocks noGrp="1" noChangeAspect="1"/>
          </p:cNvPicPr>
          <p:nvPr>
            <p:ph idx="1"/>
          </p:nvPr>
        </p:nvPicPr>
        <p:blipFill>
          <a:blip r:embed="rId1"/>
          <a:stretch>
            <a:fillRect/>
          </a:stretch>
        </p:blipFill>
        <p:spPr>
          <a:xfrm>
            <a:off x="1211577" y="1473595"/>
            <a:ext cx="9836939" cy="4687075"/>
          </a:xfrm>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Diagram&#10;&#10;Description automatically generated"/>
          <p:cNvPicPr>
            <a:picLocks noGrp="1" noChangeAspect="1"/>
          </p:cNvPicPr>
          <p:nvPr>
            <p:ph idx="1"/>
          </p:nvPr>
        </p:nvPicPr>
        <p:blipFill>
          <a:blip r:embed="rId1"/>
          <a:stretch>
            <a:fillRect/>
          </a:stretch>
        </p:blipFill>
        <p:spPr>
          <a:xfrm>
            <a:off x="747712" y="288362"/>
            <a:ext cx="11382624" cy="6288228"/>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0584" y="365125"/>
            <a:ext cx="10193216" cy="680794"/>
          </a:xfrm>
        </p:spPr>
        <p:txBody>
          <a:bodyPr>
            <a:normAutofit/>
          </a:bodyPr>
          <a:lstStyle/>
          <a:p>
            <a:r>
              <a:rPr lang="en-US" sz="4000"/>
              <a:t>Selection sort - Iterative</a:t>
            </a:r>
            <a:endParaRPr lang="en-US" sz="4000"/>
          </a:p>
        </p:txBody>
      </p:sp>
      <p:sp>
        <p:nvSpPr>
          <p:cNvPr id="3" name="Content Placeholder 2"/>
          <p:cNvSpPr>
            <a:spLocks noGrp="1"/>
          </p:cNvSpPr>
          <p:nvPr>
            <p:ph idx="1"/>
          </p:nvPr>
        </p:nvSpPr>
        <p:spPr>
          <a:xfrm>
            <a:off x="1570892" y="1825625"/>
            <a:ext cx="8242430" cy="4764470"/>
          </a:xfrm>
        </p:spPr>
        <p:txBody>
          <a:bodyPr vert="horz" lIns="91440" tIns="45720" rIns="91440" bIns="45720" rtlCol="0" anchor="t">
            <a:normAutofit/>
          </a:bodyPr>
          <a:lstStyle/>
          <a:p>
            <a:pPr>
              <a:buNone/>
            </a:pPr>
            <a:r>
              <a:rPr lang="en-US" sz="2200" i="1">
                <a:ea typeface="+mn-lt"/>
                <a:cs typeface="+mn-lt"/>
              </a:rPr>
              <a:t>function </a:t>
            </a:r>
            <a:r>
              <a:rPr lang="en-US" sz="2200" i="1" err="1">
                <a:ea typeface="+mn-lt"/>
                <a:cs typeface="+mn-lt"/>
              </a:rPr>
              <a:t>selectionSort</a:t>
            </a:r>
            <a:r>
              <a:rPr lang="en-US" sz="2200" i="1">
                <a:ea typeface="+mn-lt"/>
                <a:cs typeface="+mn-lt"/>
              </a:rPr>
              <a:t>(array, size):</a:t>
            </a:r>
            <a:endParaRPr lang="en-US" sz="2200" i="1"/>
          </a:p>
          <a:p>
            <a:pPr>
              <a:buNone/>
            </a:pPr>
            <a:r>
              <a:rPr lang="en-US" sz="2200" i="1">
                <a:ea typeface="+mn-lt"/>
                <a:cs typeface="+mn-lt"/>
              </a:rPr>
              <a:t>    </a:t>
            </a:r>
            <a:r>
              <a:rPr lang="en-US" sz="2200" b="1" i="1">
                <a:ea typeface="+mn-lt"/>
                <a:cs typeface="+mn-lt"/>
              </a:rPr>
              <a:t>repeat (size - 1) times:</a:t>
            </a:r>
            <a:endParaRPr lang="en-US" sz="2200" b="1" i="1"/>
          </a:p>
          <a:p>
            <a:pPr>
              <a:buNone/>
            </a:pPr>
            <a:r>
              <a:rPr lang="en-US" sz="2200" i="1">
                <a:ea typeface="+mn-lt"/>
                <a:cs typeface="+mn-lt"/>
              </a:rPr>
              <a:t>        set the first unsorted element as the minimum</a:t>
            </a:r>
            <a:endParaRPr lang="en-US" sz="2200" i="1"/>
          </a:p>
          <a:p>
            <a:pPr>
              <a:buNone/>
            </a:pPr>
            <a:r>
              <a:rPr lang="en-US" sz="2200" i="1">
                <a:ea typeface="+mn-lt"/>
                <a:cs typeface="+mn-lt"/>
              </a:rPr>
              <a:t>     </a:t>
            </a:r>
            <a:r>
              <a:rPr lang="en-US" sz="2200" b="1" i="1">
                <a:ea typeface="+mn-lt"/>
                <a:cs typeface="+mn-lt"/>
              </a:rPr>
              <a:t>   for each of the unsorted elements:</a:t>
            </a:r>
            <a:endParaRPr lang="en-US" sz="2200" b="1" i="1"/>
          </a:p>
          <a:p>
            <a:pPr>
              <a:buNone/>
            </a:pPr>
            <a:r>
              <a:rPr lang="en-US" sz="2200" b="1" i="1">
                <a:ea typeface="+mn-lt"/>
                <a:cs typeface="+mn-lt"/>
              </a:rPr>
              <a:t>            if element &lt; </a:t>
            </a:r>
            <a:r>
              <a:rPr lang="en-US" sz="2200" b="1" i="1" err="1">
                <a:ea typeface="+mn-lt"/>
                <a:cs typeface="+mn-lt"/>
              </a:rPr>
              <a:t>currentMinimum</a:t>
            </a:r>
            <a:r>
              <a:rPr lang="en-US" sz="2200" b="1" i="1">
                <a:ea typeface="+mn-lt"/>
                <a:cs typeface="+mn-lt"/>
              </a:rPr>
              <a:t>:</a:t>
            </a:r>
            <a:endParaRPr lang="en-US" sz="2200" b="1" i="1"/>
          </a:p>
          <a:p>
            <a:pPr>
              <a:buNone/>
            </a:pPr>
            <a:r>
              <a:rPr lang="en-US" sz="2200" i="1">
                <a:ea typeface="+mn-lt"/>
                <a:cs typeface="+mn-lt"/>
              </a:rPr>
              <a:t>                set element as new minimum</a:t>
            </a:r>
            <a:endParaRPr lang="en-US" sz="2200" i="1"/>
          </a:p>
          <a:p>
            <a:pPr>
              <a:buNone/>
            </a:pPr>
            <a:r>
              <a:rPr lang="en-US" sz="2200" i="1">
                <a:ea typeface="+mn-lt"/>
                <a:cs typeface="+mn-lt"/>
              </a:rPr>
              <a:t>        swap minimum with first unsorted position</a:t>
            </a:r>
            <a:endParaRPr lang="en-US" sz="2200" i="1"/>
          </a:p>
          <a:p>
            <a:pPr>
              <a:buNone/>
            </a:pPr>
            <a:r>
              <a:rPr lang="en-US" sz="2200" i="1">
                <a:ea typeface="+mn-lt"/>
                <a:cs typeface="+mn-lt"/>
              </a:rPr>
              <a:t>    end repeat</a:t>
            </a:r>
            <a:endParaRPr lang="en-US" sz="2200" i="1"/>
          </a:p>
          <a:p>
            <a:pPr>
              <a:buNone/>
            </a:pPr>
            <a:r>
              <a:rPr lang="en-US" sz="2200" i="1">
                <a:ea typeface="+mn-lt"/>
                <a:cs typeface="+mn-lt"/>
              </a:rPr>
              <a:t>end function</a:t>
            </a:r>
            <a:endParaRPr lang="en-US" sz="2200" i="1"/>
          </a:p>
          <a:p>
            <a:pPr marL="0" indent="0">
              <a:buNone/>
            </a:pPr>
            <a:endParaRPr lang="en-US" sz="2200" i="1">
              <a:latin typeface="Consolas" panose="020B0609020204030204"/>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741016" y="4938018"/>
            <a:ext cx="4612784" cy="1238945"/>
          </a:xfrm>
        </p:spPr>
        <p:txBody>
          <a:bodyPr vert="horz" lIns="91440" tIns="45720" rIns="91440" bIns="45720" rtlCol="0" anchor="t">
            <a:normAutofit/>
          </a:bodyPr>
          <a:lstStyle/>
          <a:p>
            <a:pPr marL="0" indent="0">
              <a:buNone/>
            </a:pPr>
            <a:r>
              <a:rPr lang="en-US" sz="6000" b="1" i="1" dirty="0">
                <a:solidFill>
                  <a:schemeClr val="bg1"/>
                </a:solidFill>
              </a:rPr>
              <a:t>Thank You</a:t>
            </a:r>
            <a:endParaRPr lang="en-US" sz="6000" b="1" i="1"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662" y="150202"/>
            <a:ext cx="10154138" cy="910026"/>
          </a:xfrm>
        </p:spPr>
        <p:txBody>
          <a:bodyPr>
            <a:normAutofit/>
          </a:bodyPr>
          <a:lstStyle/>
          <a:p>
            <a:r>
              <a:rPr lang="en-US" sz="4000"/>
              <a:t>Selection sort - Recursive</a:t>
            </a:r>
            <a:endParaRPr lang="en-US" sz="4000"/>
          </a:p>
        </p:txBody>
      </p:sp>
      <p:sp>
        <p:nvSpPr>
          <p:cNvPr id="3" name="Content Placeholder 2"/>
          <p:cNvSpPr>
            <a:spLocks noGrp="1"/>
          </p:cNvSpPr>
          <p:nvPr>
            <p:ph idx="1"/>
          </p:nvPr>
        </p:nvSpPr>
        <p:spPr>
          <a:xfrm>
            <a:off x="2284045" y="1454395"/>
            <a:ext cx="7421815" cy="5043893"/>
          </a:xfrm>
        </p:spPr>
        <p:txBody>
          <a:bodyPr vert="horz" lIns="91440" tIns="45720" rIns="91440" bIns="45720" rtlCol="0" anchor="t">
            <a:noAutofit/>
          </a:bodyPr>
          <a:lstStyle/>
          <a:p>
            <a:pPr>
              <a:buNone/>
            </a:pPr>
            <a:r>
              <a:rPr lang="en-US" sz="2200" i="1">
                <a:ea typeface="+mn-lt"/>
                <a:cs typeface="+mn-lt"/>
              </a:rPr>
              <a:t>function </a:t>
            </a:r>
            <a:r>
              <a:rPr lang="en-US" sz="2200" i="1" err="1">
                <a:ea typeface="+mn-lt"/>
                <a:cs typeface="+mn-lt"/>
              </a:rPr>
              <a:t>recursiveSelectionSort</a:t>
            </a:r>
            <a:r>
              <a:rPr lang="en-US" sz="2200" i="1">
                <a:ea typeface="+mn-lt"/>
                <a:cs typeface="+mn-lt"/>
              </a:rPr>
              <a:t>(</a:t>
            </a:r>
            <a:r>
              <a:rPr lang="en-US" sz="2200" i="1" err="1">
                <a:ea typeface="+mn-lt"/>
                <a:cs typeface="+mn-lt"/>
              </a:rPr>
              <a:t>arr</a:t>
            </a:r>
            <a:r>
              <a:rPr lang="en-US" sz="2200" i="1">
                <a:ea typeface="+mn-lt"/>
                <a:cs typeface="+mn-lt"/>
              </a:rPr>
              <a:t>, start=0):</a:t>
            </a:r>
            <a:endParaRPr lang="en-US" sz="2200" i="1"/>
          </a:p>
          <a:p>
            <a:pPr>
              <a:buNone/>
            </a:pPr>
            <a:r>
              <a:rPr lang="en-US" sz="2200" i="1">
                <a:ea typeface="+mn-lt"/>
                <a:cs typeface="+mn-lt"/>
              </a:rPr>
              <a:t>    n = length(</a:t>
            </a:r>
            <a:r>
              <a:rPr lang="en-US" sz="2200" i="1" err="1">
                <a:ea typeface="+mn-lt"/>
                <a:cs typeface="+mn-lt"/>
              </a:rPr>
              <a:t>arr</a:t>
            </a:r>
            <a:r>
              <a:rPr lang="en-US" sz="2200" i="1">
                <a:ea typeface="+mn-lt"/>
                <a:cs typeface="+mn-lt"/>
              </a:rPr>
              <a:t>)</a:t>
            </a:r>
            <a:endParaRPr lang="en-US" sz="2200" i="1"/>
          </a:p>
          <a:p>
            <a:pPr>
              <a:buNone/>
            </a:pPr>
            <a:r>
              <a:rPr lang="en-US" sz="2200" b="1" i="1">
                <a:ea typeface="+mn-lt"/>
                <a:cs typeface="+mn-lt"/>
              </a:rPr>
              <a:t>    if start &lt; n - 1:</a:t>
            </a:r>
            <a:endParaRPr lang="en-US" sz="2200" b="1" i="1"/>
          </a:p>
          <a:p>
            <a:pPr>
              <a:buNone/>
            </a:pPr>
            <a:r>
              <a:rPr lang="en-US" sz="2200" i="1">
                <a:ea typeface="+mn-lt"/>
                <a:cs typeface="+mn-lt"/>
              </a:rPr>
              <a:t>        </a:t>
            </a:r>
            <a:r>
              <a:rPr lang="en-US" sz="2200" i="1" err="1">
                <a:ea typeface="+mn-lt"/>
                <a:cs typeface="+mn-lt"/>
              </a:rPr>
              <a:t>min_index</a:t>
            </a:r>
            <a:r>
              <a:rPr lang="en-US" sz="2200" i="1">
                <a:ea typeface="+mn-lt"/>
                <a:cs typeface="+mn-lt"/>
              </a:rPr>
              <a:t> = start</a:t>
            </a:r>
            <a:endParaRPr lang="en-US" sz="2200" i="1"/>
          </a:p>
          <a:p>
            <a:pPr>
              <a:buNone/>
            </a:pPr>
            <a:r>
              <a:rPr lang="en-US" sz="2200" i="1">
                <a:ea typeface="+mn-lt"/>
                <a:cs typeface="+mn-lt"/>
              </a:rPr>
              <a:t>      </a:t>
            </a:r>
            <a:r>
              <a:rPr lang="en-US" sz="2200" b="1" i="1">
                <a:ea typeface="+mn-lt"/>
                <a:cs typeface="+mn-lt"/>
              </a:rPr>
              <a:t>  for </a:t>
            </a:r>
            <a:r>
              <a:rPr lang="en-US" sz="2200" b="1" i="1" err="1">
                <a:ea typeface="+mn-lt"/>
                <a:cs typeface="+mn-lt"/>
              </a:rPr>
              <a:t>i</a:t>
            </a:r>
            <a:r>
              <a:rPr lang="en-US" sz="2200" b="1" i="1">
                <a:ea typeface="+mn-lt"/>
                <a:cs typeface="+mn-lt"/>
              </a:rPr>
              <a:t> from start + 1 to n - 1:</a:t>
            </a:r>
            <a:endParaRPr lang="en-US" sz="2200" b="1" i="1"/>
          </a:p>
          <a:p>
            <a:pPr>
              <a:buNone/>
            </a:pPr>
            <a:r>
              <a:rPr lang="en-US" sz="2200" i="1">
                <a:ea typeface="+mn-lt"/>
                <a:cs typeface="+mn-lt"/>
              </a:rPr>
              <a:t>         </a:t>
            </a:r>
            <a:r>
              <a:rPr lang="en-US" sz="2200" b="1" i="1">
                <a:ea typeface="+mn-lt"/>
                <a:cs typeface="+mn-lt"/>
              </a:rPr>
              <a:t>   if </a:t>
            </a:r>
            <a:r>
              <a:rPr lang="en-US" sz="2200" b="1" i="1" err="1">
                <a:ea typeface="+mn-lt"/>
                <a:cs typeface="+mn-lt"/>
              </a:rPr>
              <a:t>arr</a:t>
            </a:r>
            <a:r>
              <a:rPr lang="en-US" sz="2200" b="1" i="1">
                <a:ea typeface="+mn-lt"/>
                <a:cs typeface="+mn-lt"/>
              </a:rPr>
              <a:t>[</a:t>
            </a:r>
            <a:r>
              <a:rPr lang="en-US" sz="2200" b="1" i="1" err="1">
                <a:ea typeface="+mn-lt"/>
                <a:cs typeface="+mn-lt"/>
              </a:rPr>
              <a:t>i</a:t>
            </a:r>
            <a:r>
              <a:rPr lang="en-US" sz="2200" b="1" i="1">
                <a:ea typeface="+mn-lt"/>
                <a:cs typeface="+mn-lt"/>
              </a:rPr>
              <a:t>] &lt; </a:t>
            </a:r>
            <a:r>
              <a:rPr lang="en-US" sz="2200" b="1" i="1" err="1">
                <a:ea typeface="+mn-lt"/>
                <a:cs typeface="+mn-lt"/>
              </a:rPr>
              <a:t>arr</a:t>
            </a:r>
            <a:r>
              <a:rPr lang="en-US" sz="2200" b="1" i="1">
                <a:ea typeface="+mn-lt"/>
                <a:cs typeface="+mn-lt"/>
              </a:rPr>
              <a:t>[</a:t>
            </a:r>
            <a:r>
              <a:rPr lang="en-US" sz="2200" b="1" i="1" err="1">
                <a:ea typeface="+mn-lt"/>
                <a:cs typeface="+mn-lt"/>
              </a:rPr>
              <a:t>min_index</a:t>
            </a:r>
            <a:r>
              <a:rPr lang="en-US" sz="2200" b="1" i="1">
                <a:ea typeface="+mn-lt"/>
                <a:cs typeface="+mn-lt"/>
              </a:rPr>
              <a:t>]:</a:t>
            </a:r>
            <a:endParaRPr lang="en-US" sz="2200" b="1" i="1"/>
          </a:p>
          <a:p>
            <a:pPr>
              <a:buNone/>
            </a:pPr>
            <a:r>
              <a:rPr lang="en-US" sz="2200" i="1">
                <a:ea typeface="+mn-lt"/>
                <a:cs typeface="+mn-lt"/>
              </a:rPr>
              <a:t>                </a:t>
            </a:r>
            <a:r>
              <a:rPr lang="en-US" sz="2200" i="1" err="1">
                <a:ea typeface="+mn-lt"/>
                <a:cs typeface="+mn-lt"/>
              </a:rPr>
              <a:t>min_index</a:t>
            </a:r>
            <a:r>
              <a:rPr lang="en-US" sz="2200" i="1">
                <a:ea typeface="+mn-lt"/>
                <a:cs typeface="+mn-lt"/>
              </a:rPr>
              <a:t> = </a:t>
            </a:r>
            <a:r>
              <a:rPr lang="en-US" sz="2200" i="1" err="1">
                <a:ea typeface="+mn-lt"/>
                <a:cs typeface="+mn-lt"/>
              </a:rPr>
              <a:t>i</a:t>
            </a:r>
            <a:endParaRPr lang="en-US" sz="2200" i="1" err="1"/>
          </a:p>
          <a:p>
            <a:pPr>
              <a:buNone/>
            </a:pPr>
            <a:r>
              <a:rPr lang="en-US" sz="2200" i="1">
                <a:ea typeface="+mn-lt"/>
                <a:cs typeface="+mn-lt"/>
              </a:rPr>
              <a:t>        swap(</a:t>
            </a:r>
            <a:r>
              <a:rPr lang="en-US" sz="2200" i="1" err="1">
                <a:ea typeface="+mn-lt"/>
                <a:cs typeface="+mn-lt"/>
              </a:rPr>
              <a:t>arr</a:t>
            </a:r>
            <a:r>
              <a:rPr lang="en-US" sz="2200" i="1">
                <a:ea typeface="+mn-lt"/>
                <a:cs typeface="+mn-lt"/>
              </a:rPr>
              <a:t>[start], </a:t>
            </a:r>
            <a:r>
              <a:rPr lang="en-US" sz="2200" i="1" err="1">
                <a:ea typeface="+mn-lt"/>
                <a:cs typeface="+mn-lt"/>
              </a:rPr>
              <a:t>arr</a:t>
            </a:r>
            <a:r>
              <a:rPr lang="en-US" sz="2200" i="1">
                <a:ea typeface="+mn-lt"/>
                <a:cs typeface="+mn-lt"/>
              </a:rPr>
              <a:t>[</a:t>
            </a:r>
            <a:r>
              <a:rPr lang="en-US" sz="2200" i="1" err="1">
                <a:ea typeface="+mn-lt"/>
                <a:cs typeface="+mn-lt"/>
              </a:rPr>
              <a:t>min_index</a:t>
            </a:r>
            <a:r>
              <a:rPr lang="en-US" sz="2200" i="1">
                <a:ea typeface="+mn-lt"/>
                <a:cs typeface="+mn-lt"/>
              </a:rPr>
              <a:t>])</a:t>
            </a:r>
            <a:endParaRPr lang="en-US" sz="2200" i="1"/>
          </a:p>
          <a:p>
            <a:pPr>
              <a:buNone/>
            </a:pPr>
            <a:r>
              <a:rPr lang="en-US" sz="2200" i="1">
                <a:ea typeface="+mn-lt"/>
                <a:cs typeface="+mn-lt"/>
              </a:rPr>
              <a:t>        </a:t>
            </a:r>
            <a:r>
              <a:rPr lang="en-US" sz="2200" i="1" err="1">
                <a:ea typeface="+mn-lt"/>
                <a:cs typeface="+mn-lt"/>
              </a:rPr>
              <a:t>recursiveSelectionSort</a:t>
            </a:r>
            <a:r>
              <a:rPr lang="en-US" sz="2200" i="1">
                <a:ea typeface="+mn-lt"/>
                <a:cs typeface="+mn-lt"/>
              </a:rPr>
              <a:t>(</a:t>
            </a:r>
            <a:r>
              <a:rPr lang="en-US" sz="2200" i="1" err="1">
                <a:ea typeface="+mn-lt"/>
                <a:cs typeface="+mn-lt"/>
              </a:rPr>
              <a:t>arr</a:t>
            </a:r>
            <a:r>
              <a:rPr lang="en-US" sz="2200" i="1">
                <a:ea typeface="+mn-lt"/>
                <a:cs typeface="+mn-lt"/>
              </a:rPr>
              <a:t>, start + 1)</a:t>
            </a:r>
            <a:endParaRPr lang="en-US" sz="2200" i="1"/>
          </a:p>
          <a:p>
            <a:pPr>
              <a:buNone/>
            </a:pPr>
            <a:r>
              <a:rPr lang="en-US" sz="2200" i="1">
                <a:ea typeface="+mn-lt"/>
                <a:cs typeface="+mn-lt"/>
              </a:rPr>
              <a:t>end function</a:t>
            </a:r>
            <a:endParaRPr lang="en-US" sz="2200" i="1"/>
          </a:p>
          <a:p>
            <a:pPr indent="0">
              <a:lnSpc>
                <a:spcPct val="100000"/>
              </a:lnSpc>
              <a:spcBef>
                <a:spcPts val="500"/>
              </a:spcBef>
              <a:buNone/>
            </a:pPr>
            <a:endParaRPr lang="en-US" sz="2200" i="1">
              <a:latin typeface="Consolas" panose="020B060902020403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9179"/>
          </a:xfrm>
        </p:spPr>
        <p:txBody>
          <a:bodyPr>
            <a:normAutofit/>
          </a:bodyPr>
          <a:lstStyle/>
          <a:p>
            <a:r>
              <a:rPr lang="en-US" sz="4000"/>
              <a:t>Merge sort</a:t>
            </a:r>
            <a:endParaRPr lang="en-US" sz="4000"/>
          </a:p>
        </p:txBody>
      </p:sp>
      <p:sp>
        <p:nvSpPr>
          <p:cNvPr id="3" name="Content Placeholder 2"/>
          <p:cNvSpPr>
            <a:spLocks noGrp="1"/>
          </p:cNvSpPr>
          <p:nvPr>
            <p:ph idx="1"/>
          </p:nvPr>
        </p:nvSpPr>
        <p:spPr>
          <a:xfrm>
            <a:off x="838200" y="1394953"/>
            <a:ext cx="11062952" cy="5307897"/>
          </a:xfrm>
        </p:spPr>
        <p:txBody>
          <a:bodyPr vert="horz" lIns="91440" tIns="45720" rIns="91440" bIns="45720" rtlCol="0" anchor="t">
            <a:normAutofit/>
          </a:bodyPr>
          <a:lstStyle/>
          <a:p>
            <a:pPr>
              <a:lnSpc>
                <a:spcPct val="100000"/>
              </a:lnSpc>
            </a:pPr>
            <a:r>
              <a:rPr lang="en-US" sz="2000">
                <a:ea typeface="+mn-lt"/>
                <a:cs typeface="+mn-lt"/>
              </a:rPr>
              <a:t>Merge Sort is a divide-and-conquer sorting algorithm that works by dividing the unsorted list into </a:t>
            </a:r>
            <a:r>
              <a:rPr lang="en-US" sz="2000" b="1" i="1">
                <a:ea typeface="+mn-lt"/>
                <a:cs typeface="+mn-lt"/>
              </a:rPr>
              <a:t>n </a:t>
            </a:r>
            <a:r>
              <a:rPr lang="en-US" sz="2000" b="1" i="1" err="1">
                <a:ea typeface="+mn-lt"/>
                <a:cs typeface="+mn-lt"/>
              </a:rPr>
              <a:t>sublists</a:t>
            </a:r>
            <a:r>
              <a:rPr lang="en-US" sz="2000">
                <a:ea typeface="+mn-lt"/>
                <a:cs typeface="+mn-lt"/>
              </a:rPr>
              <a:t>, each containing one element (making them inherently sorted), and then </a:t>
            </a:r>
            <a:r>
              <a:rPr lang="en-US" sz="2000" b="1" i="1">
                <a:ea typeface="+mn-lt"/>
                <a:cs typeface="+mn-lt"/>
              </a:rPr>
              <a:t>repeatedly merging </a:t>
            </a:r>
            <a:r>
              <a:rPr lang="en-US" sz="2000" b="1" i="1" err="1">
                <a:ea typeface="+mn-lt"/>
                <a:cs typeface="+mn-lt"/>
              </a:rPr>
              <a:t>sublists</a:t>
            </a:r>
            <a:r>
              <a:rPr lang="en-US" sz="2000">
                <a:ea typeface="+mn-lt"/>
                <a:cs typeface="+mn-lt"/>
              </a:rPr>
              <a:t> to produce new sorted </a:t>
            </a:r>
            <a:r>
              <a:rPr lang="en-US" sz="2000" err="1">
                <a:ea typeface="+mn-lt"/>
                <a:cs typeface="+mn-lt"/>
              </a:rPr>
              <a:t>sublists</a:t>
            </a:r>
            <a:r>
              <a:rPr lang="en-US" sz="2000">
                <a:ea typeface="+mn-lt"/>
                <a:cs typeface="+mn-lt"/>
              </a:rPr>
              <a:t> until there is only one </a:t>
            </a:r>
            <a:r>
              <a:rPr lang="en-US" sz="2000" err="1">
                <a:ea typeface="+mn-lt"/>
                <a:cs typeface="+mn-lt"/>
              </a:rPr>
              <a:t>sublist</a:t>
            </a:r>
            <a:r>
              <a:rPr lang="en-US" sz="2000">
                <a:ea typeface="+mn-lt"/>
                <a:cs typeface="+mn-lt"/>
              </a:rPr>
              <a:t> remaining – the sorted list.</a:t>
            </a:r>
            <a:endParaRPr lang="en-US"/>
          </a:p>
          <a:p>
            <a:pPr>
              <a:lnSpc>
                <a:spcPct val="100000"/>
              </a:lnSpc>
            </a:pPr>
            <a:r>
              <a:rPr lang="en-US" sz="2000" i="1" u="sng">
                <a:ea typeface="+mn-lt"/>
                <a:cs typeface="+mn-lt"/>
              </a:rPr>
              <a:t>Here's a step-by-step overview of the Merge Sort algorithm:</a:t>
            </a:r>
            <a:endParaRPr lang="en-US" sz="2000" i="1" u="sng">
              <a:ea typeface="+mn-lt"/>
              <a:cs typeface="+mn-lt"/>
            </a:endParaRPr>
          </a:p>
          <a:p>
            <a:pPr lvl="1">
              <a:lnSpc>
                <a:spcPct val="100000"/>
              </a:lnSpc>
              <a:buFont typeface="Courier New" panose="02070309020205020404" pitchFamily="34" charset="0"/>
              <a:buChar char="o"/>
            </a:pPr>
            <a:r>
              <a:rPr lang="en-US" sz="2000" b="1">
                <a:ea typeface="+mn-lt"/>
                <a:cs typeface="+mn-lt"/>
              </a:rPr>
              <a:t>Divide:</a:t>
            </a:r>
            <a:r>
              <a:rPr lang="en-US" sz="2000">
                <a:ea typeface="+mn-lt"/>
                <a:cs typeface="+mn-lt"/>
              </a:rPr>
              <a:t> Divide the unsorted list into </a:t>
            </a:r>
            <a:r>
              <a:rPr lang="en-US" sz="2000" b="1" i="1" u="sng">
                <a:ea typeface="+mn-lt"/>
                <a:cs typeface="+mn-lt"/>
              </a:rPr>
              <a:t>n </a:t>
            </a:r>
            <a:r>
              <a:rPr lang="en-US" sz="2000" b="1" i="1" u="sng" err="1">
                <a:ea typeface="+mn-lt"/>
                <a:cs typeface="+mn-lt"/>
              </a:rPr>
              <a:t>sublists</a:t>
            </a:r>
            <a:r>
              <a:rPr lang="en-US" sz="2000" b="1" i="1" u="sng">
                <a:ea typeface="+mn-lt"/>
                <a:cs typeface="+mn-lt"/>
              </a:rPr>
              <a:t>,</a:t>
            </a:r>
            <a:r>
              <a:rPr lang="en-US" sz="2000">
                <a:ea typeface="+mn-lt"/>
                <a:cs typeface="+mn-lt"/>
              </a:rPr>
              <a:t> each containing one element. This is the base case of the recursion.</a:t>
            </a:r>
            <a:endParaRPr lang="en-US" sz="2000">
              <a:ea typeface="+mn-lt"/>
              <a:cs typeface="+mn-lt"/>
            </a:endParaRPr>
          </a:p>
          <a:p>
            <a:pPr lvl="1">
              <a:lnSpc>
                <a:spcPct val="100000"/>
              </a:lnSpc>
              <a:buFont typeface="Courier New" panose="02070309020205020404" pitchFamily="34" charset="0"/>
              <a:buChar char="o"/>
            </a:pPr>
            <a:r>
              <a:rPr lang="en-US" sz="2000" b="1">
                <a:ea typeface="+mn-lt"/>
                <a:cs typeface="+mn-lt"/>
              </a:rPr>
              <a:t>Conquer:</a:t>
            </a:r>
            <a:r>
              <a:rPr lang="en-US" sz="2000">
                <a:ea typeface="+mn-lt"/>
                <a:cs typeface="+mn-lt"/>
              </a:rPr>
              <a:t> Recursively sort each </a:t>
            </a:r>
            <a:r>
              <a:rPr lang="en-US" sz="2000" err="1">
                <a:ea typeface="+mn-lt"/>
                <a:cs typeface="+mn-lt"/>
              </a:rPr>
              <a:t>sublist</a:t>
            </a:r>
            <a:r>
              <a:rPr lang="en-US" sz="2000">
                <a:ea typeface="+mn-lt"/>
                <a:cs typeface="+mn-lt"/>
              </a:rPr>
              <a:t>.</a:t>
            </a:r>
            <a:endParaRPr lang="en-US" sz="2000">
              <a:ea typeface="+mn-lt"/>
              <a:cs typeface="+mn-lt"/>
            </a:endParaRPr>
          </a:p>
          <a:p>
            <a:pPr lvl="1">
              <a:lnSpc>
                <a:spcPct val="100000"/>
              </a:lnSpc>
              <a:buFont typeface="Courier New" panose="02070309020205020404" pitchFamily="34" charset="0"/>
              <a:buChar char="o"/>
            </a:pPr>
            <a:r>
              <a:rPr lang="en-US" sz="2000" b="1">
                <a:ea typeface="+mn-lt"/>
                <a:cs typeface="+mn-lt"/>
              </a:rPr>
              <a:t>Merge:</a:t>
            </a:r>
            <a:r>
              <a:rPr lang="en-US" sz="2000">
                <a:ea typeface="+mn-lt"/>
                <a:cs typeface="+mn-lt"/>
              </a:rPr>
              <a:t> Merge the sorted </a:t>
            </a:r>
            <a:r>
              <a:rPr lang="en-US" sz="2000" err="1">
                <a:ea typeface="+mn-lt"/>
                <a:cs typeface="+mn-lt"/>
              </a:rPr>
              <a:t>sublists</a:t>
            </a:r>
            <a:r>
              <a:rPr lang="en-US" sz="2000">
                <a:ea typeface="+mn-lt"/>
                <a:cs typeface="+mn-lt"/>
              </a:rPr>
              <a:t> to </a:t>
            </a:r>
            <a:r>
              <a:rPr lang="en-US" sz="2000" b="1" i="1" u="sng">
                <a:ea typeface="+mn-lt"/>
                <a:cs typeface="+mn-lt"/>
              </a:rPr>
              <a:t>produce new sorted </a:t>
            </a:r>
            <a:r>
              <a:rPr lang="en-US" sz="2000" b="1" i="1" u="sng" err="1">
                <a:ea typeface="+mn-lt"/>
                <a:cs typeface="+mn-lt"/>
              </a:rPr>
              <a:t>sublists</a:t>
            </a:r>
            <a:r>
              <a:rPr lang="en-US" sz="2000" b="1" i="1" u="sng">
                <a:ea typeface="+mn-lt"/>
                <a:cs typeface="+mn-lt"/>
              </a:rPr>
              <a:t> </a:t>
            </a:r>
            <a:r>
              <a:rPr lang="en-US" sz="2000">
                <a:ea typeface="+mn-lt"/>
                <a:cs typeface="+mn-lt"/>
              </a:rPr>
              <a:t>until there is only one </a:t>
            </a:r>
            <a:r>
              <a:rPr lang="en-US" sz="2000" err="1">
                <a:ea typeface="+mn-lt"/>
                <a:cs typeface="+mn-lt"/>
              </a:rPr>
              <a:t>sublist</a:t>
            </a:r>
            <a:r>
              <a:rPr lang="en-US" sz="2000">
                <a:ea typeface="+mn-lt"/>
                <a:cs typeface="+mn-lt"/>
              </a:rPr>
              <a:t> remaining – the sorted list.</a:t>
            </a:r>
            <a:endParaRPr lang="en-US" sz="2000">
              <a:ea typeface="+mn-lt"/>
              <a:cs typeface="+mn-lt"/>
            </a:endParaRPr>
          </a:p>
          <a:p>
            <a:pPr>
              <a:lnSpc>
                <a:spcPct val="100000"/>
              </a:lnSpc>
            </a:pPr>
            <a:r>
              <a:rPr lang="en-US" sz="2000">
                <a:ea typeface="+mn-lt"/>
                <a:cs typeface="+mn-lt"/>
              </a:rPr>
              <a:t>The key operation in Merge Sort is the </a:t>
            </a:r>
            <a:r>
              <a:rPr lang="en-US" sz="2000" b="1" i="1" u="sng">
                <a:ea typeface="+mn-lt"/>
                <a:cs typeface="+mn-lt"/>
              </a:rPr>
              <a:t>merging step,</a:t>
            </a:r>
            <a:r>
              <a:rPr lang="en-US" sz="2000">
                <a:ea typeface="+mn-lt"/>
                <a:cs typeface="+mn-lt"/>
              </a:rPr>
              <a:t> where two sorted </a:t>
            </a:r>
            <a:r>
              <a:rPr lang="en-US" sz="2000" err="1">
                <a:ea typeface="+mn-lt"/>
                <a:cs typeface="+mn-lt"/>
              </a:rPr>
              <a:t>sublists</a:t>
            </a:r>
            <a:r>
              <a:rPr lang="en-US" sz="2000">
                <a:ea typeface="+mn-lt"/>
                <a:cs typeface="+mn-lt"/>
              </a:rPr>
              <a:t> are combined into a single sorted </a:t>
            </a:r>
            <a:r>
              <a:rPr lang="en-US" sz="2000" err="1">
                <a:ea typeface="+mn-lt"/>
                <a:cs typeface="+mn-lt"/>
              </a:rPr>
              <a:t>sublist</a:t>
            </a:r>
            <a:r>
              <a:rPr lang="en-US" sz="2000">
                <a:ea typeface="+mn-lt"/>
                <a:cs typeface="+mn-lt"/>
              </a:rPr>
              <a:t>. This process is repeated until the entire list is sorted.</a:t>
            </a:r>
            <a:endParaRPr lang="en-US" sz="2000">
              <a:ea typeface="+mn-lt"/>
              <a:cs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p:cNvCxnSpPr>
            <a:cxnSpLocks noGrp="1" noRot="1" noChangeAspect="1" noMove="1" noResize="1" noEditPoints="1" noAdjustHandles="1" noChangeArrowheads="1" noChangeShapeType="1"/>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1598246"/>
            <a:ext cx="4412419" cy="3626217"/>
          </a:xfrm>
        </p:spPr>
        <p:txBody>
          <a:bodyPr vert="horz" lIns="91440" tIns="45720" rIns="91440" bIns="45720" rtlCol="0" anchor="t">
            <a:normAutofit/>
          </a:bodyPr>
          <a:lstStyle/>
          <a:p>
            <a:r>
              <a:rPr lang="en-US" sz="6000" b="1" i="0" kern="1200" cap="all" baseline="0">
                <a:solidFill>
                  <a:schemeClr val="bg1"/>
                </a:solidFill>
                <a:latin typeface="+mj-lt"/>
                <a:ea typeface="+mj-ea"/>
                <a:cs typeface="+mj-cs"/>
              </a:rPr>
              <a:t>Example</a:t>
            </a:r>
            <a:endParaRPr lang="en-US"/>
          </a:p>
        </p:txBody>
      </p:sp>
      <p:sp>
        <p:nvSpPr>
          <p:cNvPr id="13" name="Graphic 17"/>
          <p:cNvSpPr>
            <a:spLocks noGrp="1" noRot="1" noChangeAspect="1" noMove="1" noResize="1" noEditPoints="1" noAdjustHandles="1" noChangeArrowheads="1" noChangeShapeType="1" noTextEdit="1"/>
          </p:cNvSpPr>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5" name="Straight Connector 14"/>
          <p:cNvCxnSpPr>
            <a:cxnSpLocks noGrp="1" noRot="1" noChangeAspect="1" noMove="1" noResize="1" noEditPoints="1" noAdjustHandles="1" noChangeArrowheads="1" noChangeShapeType="1"/>
          </p:cNvCxnSpPr>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4" name="Picture 4" descr="A picture containing text&#10;&#10;Description automatically generated"/>
          <p:cNvPicPr>
            <a:picLocks noGrp="1" noChangeAspect="1"/>
          </p:cNvPicPr>
          <p:nvPr>
            <p:ph idx="1"/>
          </p:nvPr>
        </p:nvPicPr>
        <p:blipFill>
          <a:blip r:embed="rId1"/>
          <a:stretch>
            <a:fillRect/>
          </a:stretch>
        </p:blipFill>
        <p:spPr>
          <a:xfrm>
            <a:off x="4827138" y="1873"/>
            <a:ext cx="7364792" cy="6847287"/>
          </a:xfrm>
          <a:prstGeom prst="rect">
            <a:avLst/>
          </a:prstGeom>
        </p:spPr>
      </p:pic>
      <p:sp>
        <p:nvSpPr>
          <p:cNvPr id="17" name="Graphic 21"/>
          <p:cNvSpPr>
            <a:spLocks noGrp="1" noRot="1" noChangeAspect="1" noMove="1" noResize="1" noEditPoints="1" noAdjustHandles="1" noChangeArrowheads="1" noChangeShapeType="1" noTextEdit="1"/>
          </p:cNvSpPr>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2661" y="86083"/>
            <a:ext cx="10281139" cy="991070"/>
          </a:xfrm>
        </p:spPr>
        <p:txBody>
          <a:bodyPr>
            <a:normAutofit/>
          </a:bodyPr>
          <a:lstStyle/>
          <a:p>
            <a:r>
              <a:rPr lang="en-US" sz="4000"/>
              <a:t>Merge sort</a:t>
            </a:r>
            <a:endParaRPr lang="en-US" sz="4000"/>
          </a:p>
        </p:txBody>
      </p:sp>
      <p:sp>
        <p:nvSpPr>
          <p:cNvPr id="3" name="Content Placeholder 2"/>
          <p:cNvSpPr>
            <a:spLocks noGrp="1"/>
          </p:cNvSpPr>
          <p:nvPr>
            <p:ph idx="1"/>
          </p:nvPr>
        </p:nvSpPr>
        <p:spPr>
          <a:xfrm>
            <a:off x="1199661" y="1209338"/>
            <a:ext cx="10701491" cy="5493512"/>
          </a:xfrm>
        </p:spPr>
        <p:txBody>
          <a:bodyPr vert="horz" lIns="91440" tIns="45720" rIns="91440" bIns="45720" rtlCol="0" anchor="t">
            <a:noAutofit/>
          </a:bodyPr>
          <a:lstStyle/>
          <a:p>
            <a:pPr>
              <a:buNone/>
            </a:pPr>
            <a:r>
              <a:rPr lang="en-US" sz="2000" dirty="0">
                <a:ea typeface="+mn-lt"/>
                <a:cs typeface="+mn-lt"/>
              </a:rPr>
              <a:t>function </a:t>
            </a:r>
            <a:r>
              <a:rPr lang="en-US" sz="2000" err="1">
                <a:ea typeface="+mn-lt"/>
                <a:cs typeface="+mn-lt"/>
              </a:rPr>
              <a:t>merge_sort</a:t>
            </a:r>
            <a:r>
              <a:rPr lang="en-US" sz="2000" dirty="0">
                <a:ea typeface="+mn-lt"/>
                <a:cs typeface="+mn-lt"/>
              </a:rPr>
              <a:t>(</a:t>
            </a:r>
            <a:r>
              <a:rPr lang="en-US" sz="2000" err="1">
                <a:ea typeface="+mn-lt"/>
                <a:cs typeface="+mn-lt"/>
              </a:rPr>
              <a:t>arr</a:t>
            </a:r>
            <a:r>
              <a:rPr lang="en-US" sz="2000" dirty="0">
                <a:ea typeface="+mn-lt"/>
                <a:cs typeface="+mn-lt"/>
              </a:rPr>
              <a:t>):</a:t>
            </a:r>
            <a:endParaRPr lang="en-US" sz="2000" dirty="0">
              <a:ea typeface="+mn-lt"/>
              <a:cs typeface="+mn-lt"/>
            </a:endParaRPr>
          </a:p>
          <a:p>
            <a:pPr>
              <a:buNone/>
            </a:pPr>
            <a:r>
              <a:rPr lang="en-US" sz="2000" dirty="0">
                <a:ea typeface="+mn-lt"/>
                <a:cs typeface="+mn-lt"/>
              </a:rPr>
              <a:t>    if length(</a:t>
            </a:r>
            <a:r>
              <a:rPr lang="en-US" sz="2000" err="1">
                <a:ea typeface="+mn-lt"/>
                <a:cs typeface="+mn-lt"/>
              </a:rPr>
              <a:t>arr</a:t>
            </a:r>
            <a:r>
              <a:rPr lang="en-US" sz="2000" dirty="0">
                <a:ea typeface="+mn-lt"/>
                <a:cs typeface="+mn-lt"/>
              </a:rPr>
              <a:t>) &gt; 1:</a:t>
            </a:r>
            <a:endParaRPr lang="en-US" sz="2000" dirty="0">
              <a:ea typeface="+mn-lt"/>
              <a:cs typeface="+mn-lt"/>
            </a:endParaRPr>
          </a:p>
          <a:p>
            <a:pPr>
              <a:buNone/>
            </a:pPr>
            <a:r>
              <a:rPr lang="en-US" sz="2000" dirty="0">
                <a:ea typeface="+mn-lt"/>
                <a:cs typeface="+mn-lt"/>
              </a:rPr>
              <a:t>        mid = length(</a:t>
            </a:r>
            <a:r>
              <a:rPr lang="en-US" sz="2000" err="1">
                <a:ea typeface="+mn-lt"/>
                <a:cs typeface="+mn-lt"/>
              </a:rPr>
              <a:t>arr</a:t>
            </a:r>
            <a:r>
              <a:rPr lang="en-US" sz="2000" dirty="0">
                <a:ea typeface="+mn-lt"/>
                <a:cs typeface="+mn-lt"/>
              </a:rPr>
              <a:t>) // 2</a:t>
            </a:r>
            <a:endParaRPr lang="en-US" sz="2000" dirty="0">
              <a:ea typeface="+mn-lt"/>
              <a:cs typeface="+mn-lt"/>
            </a:endParaRPr>
          </a:p>
          <a:p>
            <a:pPr>
              <a:buNone/>
            </a:pPr>
            <a:r>
              <a:rPr lang="en-US" sz="2000" dirty="0">
                <a:ea typeface="+mn-lt"/>
                <a:cs typeface="+mn-lt"/>
              </a:rPr>
              <a:t>        </a:t>
            </a:r>
            <a:r>
              <a:rPr lang="en-US" sz="2000" err="1">
                <a:ea typeface="+mn-lt"/>
                <a:cs typeface="+mn-lt"/>
              </a:rPr>
              <a:t>left_half</a:t>
            </a:r>
            <a:r>
              <a:rPr lang="en-US" sz="2000" dirty="0">
                <a:ea typeface="+mn-lt"/>
                <a:cs typeface="+mn-lt"/>
              </a:rPr>
              <a:t> = </a:t>
            </a:r>
            <a:r>
              <a:rPr lang="en-US" sz="2000" err="1">
                <a:ea typeface="+mn-lt"/>
                <a:cs typeface="+mn-lt"/>
              </a:rPr>
              <a:t>arr</a:t>
            </a:r>
            <a:r>
              <a:rPr lang="en-US" sz="2000" dirty="0">
                <a:ea typeface="+mn-lt"/>
                <a:cs typeface="+mn-lt"/>
              </a:rPr>
              <a:t>[0:mid]</a:t>
            </a:r>
            <a:endParaRPr lang="en-US" sz="2000"/>
          </a:p>
          <a:p>
            <a:pPr>
              <a:buNone/>
            </a:pPr>
            <a:r>
              <a:rPr lang="en-US" sz="2000" dirty="0">
                <a:ea typeface="+mn-lt"/>
                <a:cs typeface="+mn-lt"/>
              </a:rPr>
              <a:t>        </a:t>
            </a:r>
            <a:r>
              <a:rPr lang="en-US" sz="2000" err="1">
                <a:ea typeface="+mn-lt"/>
                <a:cs typeface="+mn-lt"/>
              </a:rPr>
              <a:t>right_half</a:t>
            </a:r>
            <a:r>
              <a:rPr lang="en-US" sz="2000" dirty="0">
                <a:ea typeface="+mn-lt"/>
                <a:cs typeface="+mn-lt"/>
              </a:rPr>
              <a:t> = </a:t>
            </a:r>
            <a:r>
              <a:rPr lang="en-US" sz="2000" err="1">
                <a:ea typeface="+mn-lt"/>
                <a:cs typeface="+mn-lt"/>
              </a:rPr>
              <a:t>arr</a:t>
            </a:r>
            <a:r>
              <a:rPr lang="en-US" sz="2000" dirty="0">
                <a:ea typeface="+mn-lt"/>
                <a:cs typeface="+mn-lt"/>
              </a:rPr>
              <a:t>[mid:]</a:t>
            </a:r>
            <a:endParaRPr lang="en-US" sz="2000"/>
          </a:p>
          <a:p>
            <a:pPr>
              <a:buNone/>
            </a:pPr>
            <a:endParaRPr lang="en-US" sz="2000" dirty="0">
              <a:ea typeface="+mn-lt"/>
              <a:cs typeface="+mn-lt"/>
            </a:endParaRPr>
          </a:p>
          <a:p>
            <a:pPr>
              <a:buNone/>
            </a:pPr>
            <a:r>
              <a:rPr lang="en-US" sz="2000" dirty="0">
                <a:ea typeface="+mn-lt"/>
                <a:cs typeface="+mn-lt"/>
              </a:rPr>
              <a:t>        </a:t>
            </a:r>
            <a:r>
              <a:rPr lang="en-US" sz="2000" err="1">
                <a:ea typeface="+mn-lt"/>
                <a:cs typeface="+mn-lt"/>
              </a:rPr>
              <a:t>merge_sort</a:t>
            </a:r>
            <a:r>
              <a:rPr lang="en-US" sz="2000" dirty="0">
                <a:ea typeface="+mn-lt"/>
                <a:cs typeface="+mn-lt"/>
              </a:rPr>
              <a:t>(</a:t>
            </a:r>
            <a:r>
              <a:rPr lang="en-US" sz="2000" err="1">
                <a:ea typeface="+mn-lt"/>
                <a:cs typeface="+mn-lt"/>
              </a:rPr>
              <a:t>left_half</a:t>
            </a:r>
            <a:r>
              <a:rPr lang="en-US" sz="2000" dirty="0">
                <a:ea typeface="+mn-lt"/>
                <a:cs typeface="+mn-lt"/>
              </a:rPr>
              <a:t>)</a:t>
            </a:r>
            <a:endParaRPr lang="en-US" sz="2000" dirty="0">
              <a:ea typeface="+mn-lt"/>
              <a:cs typeface="+mn-lt"/>
            </a:endParaRPr>
          </a:p>
          <a:p>
            <a:pPr>
              <a:buNone/>
            </a:pPr>
            <a:r>
              <a:rPr lang="en-US" sz="2000" dirty="0">
                <a:ea typeface="+mn-lt"/>
                <a:cs typeface="+mn-lt"/>
              </a:rPr>
              <a:t>        </a:t>
            </a:r>
            <a:r>
              <a:rPr lang="en-US" sz="2000" err="1">
                <a:ea typeface="+mn-lt"/>
                <a:cs typeface="+mn-lt"/>
              </a:rPr>
              <a:t>merge_sort</a:t>
            </a:r>
            <a:r>
              <a:rPr lang="en-US" sz="2000" dirty="0">
                <a:ea typeface="+mn-lt"/>
                <a:cs typeface="+mn-lt"/>
              </a:rPr>
              <a:t>(</a:t>
            </a:r>
            <a:r>
              <a:rPr lang="en-US" sz="2000" err="1">
                <a:ea typeface="+mn-lt"/>
                <a:cs typeface="+mn-lt"/>
              </a:rPr>
              <a:t>right_half</a:t>
            </a:r>
            <a:r>
              <a:rPr lang="en-US" sz="2000" dirty="0">
                <a:ea typeface="+mn-lt"/>
                <a:cs typeface="+mn-lt"/>
              </a:rPr>
              <a:t>)</a:t>
            </a:r>
            <a:endParaRPr lang="en-US" sz="2000" dirty="0">
              <a:ea typeface="+mn-lt"/>
              <a:cs typeface="+mn-lt"/>
            </a:endParaRPr>
          </a:p>
          <a:p>
            <a:pPr>
              <a:buNone/>
            </a:pPr>
            <a:endParaRPr lang="en-US" sz="2000" dirty="0">
              <a:ea typeface="+mn-lt"/>
              <a:cs typeface="+mn-lt"/>
            </a:endParaRPr>
          </a:p>
          <a:p>
            <a:pPr>
              <a:buNone/>
            </a:pPr>
            <a:r>
              <a:rPr lang="en-US" sz="2000" dirty="0">
                <a:ea typeface="+mn-lt"/>
                <a:cs typeface="+mn-lt"/>
              </a:rPr>
              <a:t>        merge(</a:t>
            </a:r>
            <a:r>
              <a:rPr lang="en-US" sz="2000" err="1">
                <a:ea typeface="+mn-lt"/>
                <a:cs typeface="+mn-lt"/>
              </a:rPr>
              <a:t>arr</a:t>
            </a:r>
            <a:r>
              <a:rPr lang="en-US" sz="2000" dirty="0">
                <a:ea typeface="+mn-lt"/>
                <a:cs typeface="+mn-lt"/>
              </a:rPr>
              <a:t>, </a:t>
            </a:r>
            <a:r>
              <a:rPr lang="en-US" sz="2000" err="1">
                <a:ea typeface="+mn-lt"/>
                <a:cs typeface="+mn-lt"/>
              </a:rPr>
              <a:t>left_half</a:t>
            </a:r>
            <a:r>
              <a:rPr lang="en-US" sz="2000" dirty="0">
                <a:ea typeface="+mn-lt"/>
                <a:cs typeface="+mn-lt"/>
              </a:rPr>
              <a:t>, </a:t>
            </a:r>
            <a:r>
              <a:rPr lang="en-US" sz="2000" err="1">
                <a:ea typeface="+mn-lt"/>
                <a:cs typeface="+mn-lt"/>
              </a:rPr>
              <a:t>right_half</a:t>
            </a:r>
            <a:r>
              <a:rPr lang="en-US" sz="2000" dirty="0">
                <a:ea typeface="+mn-lt"/>
                <a:cs typeface="+mn-lt"/>
              </a:rPr>
              <a:t>)</a:t>
            </a:r>
            <a:endParaRPr lang="en-US" sz="2000" dirty="0">
              <a:ea typeface="+mn-lt"/>
              <a:cs typeface="+mn-lt"/>
            </a:endParaRPr>
          </a:p>
          <a:p>
            <a:pPr>
              <a:buNone/>
            </a:pPr>
            <a:endParaRPr lang="en-US" sz="2000" dirty="0">
              <a:ea typeface="+mn-lt"/>
              <a:cs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9431" y="149859"/>
            <a:ext cx="10691721" cy="6611606"/>
          </a:xfrm>
        </p:spPr>
        <p:txBody>
          <a:bodyPr vert="horz" lIns="91440" tIns="45720" rIns="91440" bIns="45720" rtlCol="0" anchor="t">
            <a:noAutofit/>
          </a:bodyPr>
          <a:lstStyle/>
          <a:p>
            <a:pPr>
              <a:buNone/>
            </a:pPr>
            <a:r>
              <a:rPr lang="en-US" sz="1800">
                <a:latin typeface="Segoe UI" panose="020B0502040204020203"/>
                <a:cs typeface="Segoe UI" panose="020B0502040204020203"/>
              </a:rPr>
              <a:t>function merge(</a:t>
            </a:r>
            <a:r>
              <a:rPr lang="en-US" sz="1800" err="1">
                <a:latin typeface="Segoe UI" panose="020B0502040204020203"/>
                <a:cs typeface="Segoe UI" panose="020B0502040204020203"/>
              </a:rPr>
              <a:t>arr</a:t>
            </a:r>
            <a:r>
              <a:rPr lang="en-US" sz="1800">
                <a:latin typeface="Segoe UI" panose="020B0502040204020203"/>
                <a:cs typeface="Segoe UI" panose="020B0502040204020203"/>
              </a:rPr>
              <a:t>, left, right):</a:t>
            </a:r>
            <a:endParaRPr lang="en-US" sz="1800">
              <a:latin typeface="Segoe UI" panose="020B0502040204020203"/>
              <a:cs typeface="Segoe UI" panose="020B0502040204020203"/>
            </a:endParaRPr>
          </a:p>
          <a:p>
            <a:pPr>
              <a:buNone/>
            </a:pPr>
            <a:r>
              <a:rPr lang="en-US" sz="1800">
                <a:latin typeface="Segoe UI" panose="020B0502040204020203"/>
                <a:cs typeface="Segoe UI" panose="020B0502040204020203"/>
              </a:rPr>
              <a:t>    </a:t>
            </a:r>
            <a:r>
              <a:rPr lang="en-US" sz="1800" err="1">
                <a:latin typeface="Segoe UI" panose="020B0502040204020203"/>
                <a:cs typeface="Segoe UI" panose="020B0502040204020203"/>
              </a:rPr>
              <a:t>i</a:t>
            </a:r>
            <a:r>
              <a:rPr lang="en-US" sz="1800">
                <a:latin typeface="Segoe UI" panose="020B0502040204020203"/>
                <a:cs typeface="Segoe UI" panose="020B0502040204020203"/>
              </a:rPr>
              <a:t> = j = k = 0</a:t>
            </a:r>
            <a:endParaRPr lang="en-US" sz="1800">
              <a:latin typeface="Segoe UI" panose="020B0502040204020203"/>
              <a:cs typeface="Segoe UI" panose="020B0502040204020203"/>
            </a:endParaRPr>
          </a:p>
          <a:p>
            <a:pPr>
              <a:buNone/>
            </a:pPr>
            <a:r>
              <a:rPr lang="en-US" sz="1800">
                <a:latin typeface="Segoe UI" panose="020B0502040204020203"/>
                <a:cs typeface="Segoe UI" panose="020B0502040204020203"/>
              </a:rPr>
              <a:t>    while </a:t>
            </a:r>
            <a:r>
              <a:rPr lang="en-US" sz="1800" err="1">
                <a:latin typeface="Segoe UI" panose="020B0502040204020203"/>
                <a:cs typeface="Segoe UI" panose="020B0502040204020203"/>
              </a:rPr>
              <a:t>i</a:t>
            </a:r>
            <a:r>
              <a:rPr lang="en-US" sz="1800">
                <a:latin typeface="Segoe UI" panose="020B0502040204020203"/>
                <a:cs typeface="Segoe UI" panose="020B0502040204020203"/>
              </a:rPr>
              <a:t> &lt; length(left) and j &lt; length(right):</a:t>
            </a:r>
            <a:endParaRPr lang="en-US" sz="1800">
              <a:latin typeface="Segoe UI" panose="020B0502040204020203"/>
              <a:cs typeface="Segoe UI" panose="020B0502040204020203"/>
            </a:endParaRPr>
          </a:p>
          <a:p>
            <a:pPr>
              <a:buNone/>
            </a:pPr>
            <a:r>
              <a:rPr lang="en-US" sz="1800">
                <a:latin typeface="Segoe UI" panose="020B0502040204020203"/>
                <a:cs typeface="Segoe UI" panose="020B0502040204020203"/>
              </a:rPr>
              <a:t>        if left[</a:t>
            </a:r>
            <a:r>
              <a:rPr lang="en-US" sz="1800" err="1">
                <a:latin typeface="Segoe UI" panose="020B0502040204020203"/>
                <a:cs typeface="Segoe UI" panose="020B0502040204020203"/>
              </a:rPr>
              <a:t>i</a:t>
            </a:r>
            <a:r>
              <a:rPr lang="en-US" sz="1800">
                <a:latin typeface="Segoe UI" panose="020B0502040204020203"/>
                <a:cs typeface="Segoe UI" panose="020B0502040204020203"/>
              </a:rPr>
              <a:t>] &lt; right[j]:</a:t>
            </a:r>
            <a:endParaRPr lang="en-US" sz="1800">
              <a:latin typeface="Segoe UI" panose="020B0502040204020203"/>
              <a:cs typeface="Segoe UI" panose="020B0502040204020203"/>
            </a:endParaRPr>
          </a:p>
          <a:p>
            <a:pPr>
              <a:buNone/>
            </a:pPr>
            <a:r>
              <a:rPr lang="en-US" sz="1800">
                <a:latin typeface="Segoe UI" panose="020B0502040204020203"/>
                <a:cs typeface="Segoe UI" panose="020B0502040204020203"/>
              </a:rPr>
              <a:t>            </a:t>
            </a:r>
            <a:r>
              <a:rPr lang="en-US" sz="1800" err="1">
                <a:latin typeface="Segoe UI" panose="020B0502040204020203"/>
                <a:cs typeface="Segoe UI" panose="020B0502040204020203"/>
              </a:rPr>
              <a:t>arr</a:t>
            </a:r>
            <a:r>
              <a:rPr lang="en-US" sz="1800">
                <a:latin typeface="Segoe UI" panose="020B0502040204020203"/>
                <a:cs typeface="Segoe UI" panose="020B0502040204020203"/>
              </a:rPr>
              <a:t>[k] = left[</a:t>
            </a:r>
            <a:r>
              <a:rPr lang="en-US" sz="1800" err="1">
                <a:latin typeface="Segoe UI" panose="020B0502040204020203"/>
                <a:cs typeface="Segoe UI" panose="020B0502040204020203"/>
              </a:rPr>
              <a:t>i</a:t>
            </a:r>
            <a:r>
              <a:rPr lang="en-US" sz="1800">
                <a:latin typeface="Segoe UI" panose="020B0502040204020203"/>
                <a:cs typeface="Segoe UI" panose="020B0502040204020203"/>
              </a:rPr>
              <a:t>]</a:t>
            </a:r>
            <a:endParaRPr lang="en-US" sz="1800">
              <a:latin typeface="Segoe UI" panose="020B0502040204020203"/>
              <a:cs typeface="Segoe UI" panose="020B0502040204020203"/>
            </a:endParaRPr>
          </a:p>
          <a:p>
            <a:pPr>
              <a:buNone/>
            </a:pPr>
            <a:r>
              <a:rPr lang="en-US" sz="1800">
                <a:latin typeface="Segoe UI" panose="020B0502040204020203"/>
                <a:cs typeface="Segoe UI" panose="020B0502040204020203"/>
              </a:rPr>
              <a:t>            </a:t>
            </a:r>
            <a:r>
              <a:rPr lang="en-US" sz="1800" err="1">
                <a:latin typeface="Segoe UI" panose="020B0502040204020203"/>
                <a:cs typeface="Segoe UI" panose="020B0502040204020203"/>
              </a:rPr>
              <a:t>i</a:t>
            </a:r>
            <a:r>
              <a:rPr lang="en-US" sz="1800">
                <a:latin typeface="Segoe UI" panose="020B0502040204020203"/>
                <a:cs typeface="Segoe UI" panose="020B0502040204020203"/>
              </a:rPr>
              <a:t> = </a:t>
            </a:r>
            <a:r>
              <a:rPr lang="en-US" sz="1800" err="1">
                <a:latin typeface="Segoe UI" panose="020B0502040204020203"/>
                <a:cs typeface="Segoe UI" panose="020B0502040204020203"/>
              </a:rPr>
              <a:t>i</a:t>
            </a:r>
            <a:r>
              <a:rPr lang="en-US" sz="1800">
                <a:latin typeface="Segoe UI" panose="020B0502040204020203"/>
                <a:cs typeface="Segoe UI" panose="020B0502040204020203"/>
              </a:rPr>
              <a:t> + 1</a:t>
            </a:r>
            <a:endParaRPr lang="en-US" sz="1800">
              <a:latin typeface="Segoe UI" panose="020B0502040204020203"/>
              <a:cs typeface="Segoe UI" panose="020B0502040204020203"/>
            </a:endParaRPr>
          </a:p>
          <a:p>
            <a:pPr>
              <a:buNone/>
            </a:pPr>
            <a:r>
              <a:rPr lang="en-US" sz="1800">
                <a:latin typeface="Segoe UI" panose="020B0502040204020203"/>
                <a:cs typeface="Segoe UI" panose="020B0502040204020203"/>
              </a:rPr>
              <a:t>        else:</a:t>
            </a:r>
            <a:endParaRPr lang="en-US" sz="1800">
              <a:latin typeface="Segoe UI" panose="020B0502040204020203"/>
              <a:cs typeface="Segoe UI" panose="020B0502040204020203"/>
            </a:endParaRPr>
          </a:p>
          <a:p>
            <a:pPr>
              <a:buNone/>
            </a:pPr>
            <a:r>
              <a:rPr lang="en-US" sz="1800">
                <a:latin typeface="Segoe UI" panose="020B0502040204020203"/>
                <a:cs typeface="Segoe UI" panose="020B0502040204020203"/>
              </a:rPr>
              <a:t>            </a:t>
            </a:r>
            <a:r>
              <a:rPr lang="en-US" sz="1800" err="1">
                <a:latin typeface="Segoe UI" panose="020B0502040204020203"/>
                <a:cs typeface="Segoe UI" panose="020B0502040204020203"/>
              </a:rPr>
              <a:t>arr</a:t>
            </a:r>
            <a:r>
              <a:rPr lang="en-US" sz="1800">
                <a:latin typeface="Segoe UI" panose="020B0502040204020203"/>
                <a:cs typeface="Segoe UI" panose="020B0502040204020203"/>
              </a:rPr>
              <a:t>[k] = right[j]</a:t>
            </a:r>
            <a:endParaRPr lang="en-US" sz="1800">
              <a:latin typeface="Segoe UI" panose="020B0502040204020203"/>
              <a:cs typeface="Segoe UI" panose="020B0502040204020203"/>
            </a:endParaRPr>
          </a:p>
          <a:p>
            <a:pPr>
              <a:buNone/>
            </a:pPr>
            <a:r>
              <a:rPr lang="en-US" sz="1800">
                <a:latin typeface="Segoe UI" panose="020B0502040204020203"/>
                <a:cs typeface="Segoe UI" panose="020B0502040204020203"/>
              </a:rPr>
              <a:t>            j = j + 1</a:t>
            </a:r>
            <a:endParaRPr lang="en-US" sz="1800">
              <a:latin typeface="Segoe UI" panose="020B0502040204020203"/>
              <a:cs typeface="Segoe UI" panose="020B0502040204020203"/>
            </a:endParaRPr>
          </a:p>
          <a:p>
            <a:pPr>
              <a:buNone/>
            </a:pPr>
            <a:r>
              <a:rPr lang="en-US" sz="1800">
                <a:latin typeface="Segoe UI" panose="020B0502040204020203"/>
                <a:cs typeface="Segoe UI" panose="020B0502040204020203"/>
              </a:rPr>
              <a:t>        k = k + 1</a:t>
            </a:r>
            <a:endParaRPr lang="en-US" sz="1800">
              <a:latin typeface="Segoe UI" panose="020B0502040204020203"/>
              <a:cs typeface="Segoe UI" panose="020B0502040204020203"/>
            </a:endParaRPr>
          </a:p>
          <a:p>
            <a:pPr>
              <a:buNone/>
            </a:pPr>
            <a:r>
              <a:rPr lang="en-US" sz="1800">
                <a:latin typeface="Segoe UI" panose="020B0502040204020203"/>
                <a:cs typeface="Segoe UI" panose="020B0502040204020203"/>
              </a:rPr>
              <a:t>    while </a:t>
            </a:r>
            <a:r>
              <a:rPr lang="en-US" sz="1800" err="1">
                <a:latin typeface="Segoe UI" panose="020B0502040204020203"/>
                <a:cs typeface="Segoe UI" panose="020B0502040204020203"/>
              </a:rPr>
              <a:t>i</a:t>
            </a:r>
            <a:r>
              <a:rPr lang="en-US" sz="1800">
                <a:latin typeface="Segoe UI" panose="020B0502040204020203"/>
                <a:cs typeface="Segoe UI" panose="020B0502040204020203"/>
              </a:rPr>
              <a:t> &lt; length(left):</a:t>
            </a:r>
            <a:endParaRPr lang="en-US" sz="1800">
              <a:latin typeface="Segoe UI" panose="020B0502040204020203"/>
              <a:cs typeface="Segoe UI" panose="020B0502040204020203"/>
            </a:endParaRPr>
          </a:p>
          <a:p>
            <a:pPr>
              <a:buNone/>
            </a:pPr>
            <a:r>
              <a:rPr lang="en-US" sz="1800">
                <a:latin typeface="Segoe UI" panose="020B0502040204020203"/>
                <a:cs typeface="Segoe UI" panose="020B0502040204020203"/>
              </a:rPr>
              <a:t>        </a:t>
            </a:r>
            <a:r>
              <a:rPr lang="en-US" sz="1800" err="1">
                <a:latin typeface="Segoe UI" panose="020B0502040204020203"/>
                <a:cs typeface="Segoe UI" panose="020B0502040204020203"/>
              </a:rPr>
              <a:t>arr</a:t>
            </a:r>
            <a:r>
              <a:rPr lang="en-US" sz="1800">
                <a:latin typeface="Segoe UI" panose="020B0502040204020203"/>
                <a:cs typeface="Segoe UI" panose="020B0502040204020203"/>
              </a:rPr>
              <a:t>[k] = left[</a:t>
            </a:r>
            <a:r>
              <a:rPr lang="en-US" sz="1800" err="1">
                <a:latin typeface="Segoe UI" panose="020B0502040204020203"/>
                <a:cs typeface="Segoe UI" panose="020B0502040204020203"/>
              </a:rPr>
              <a:t>i</a:t>
            </a:r>
            <a:r>
              <a:rPr lang="en-US" sz="1800">
                <a:latin typeface="Segoe UI" panose="020B0502040204020203"/>
                <a:cs typeface="Segoe UI" panose="020B0502040204020203"/>
              </a:rPr>
              <a:t>]</a:t>
            </a:r>
            <a:endParaRPr lang="en-US" sz="1800">
              <a:latin typeface="Segoe UI" panose="020B0502040204020203"/>
              <a:cs typeface="Segoe UI" panose="020B0502040204020203"/>
            </a:endParaRPr>
          </a:p>
          <a:p>
            <a:pPr>
              <a:buNone/>
            </a:pPr>
            <a:r>
              <a:rPr lang="en-US" sz="1800">
                <a:latin typeface="Segoe UI" panose="020B0502040204020203"/>
                <a:cs typeface="Segoe UI" panose="020B0502040204020203"/>
              </a:rPr>
              <a:t>        </a:t>
            </a:r>
            <a:r>
              <a:rPr lang="en-US" sz="1800" err="1">
                <a:latin typeface="Segoe UI" panose="020B0502040204020203"/>
                <a:cs typeface="Segoe UI" panose="020B0502040204020203"/>
              </a:rPr>
              <a:t>i</a:t>
            </a:r>
            <a:r>
              <a:rPr lang="en-US" sz="1800">
                <a:latin typeface="Segoe UI" panose="020B0502040204020203"/>
                <a:cs typeface="Segoe UI" panose="020B0502040204020203"/>
              </a:rPr>
              <a:t> = </a:t>
            </a:r>
            <a:r>
              <a:rPr lang="en-US" sz="1800" err="1">
                <a:latin typeface="Segoe UI" panose="020B0502040204020203"/>
                <a:cs typeface="Segoe UI" panose="020B0502040204020203"/>
              </a:rPr>
              <a:t>i</a:t>
            </a:r>
            <a:r>
              <a:rPr lang="en-US" sz="1800">
                <a:latin typeface="Segoe UI" panose="020B0502040204020203"/>
                <a:cs typeface="Segoe UI" panose="020B0502040204020203"/>
              </a:rPr>
              <a:t> + 1</a:t>
            </a:r>
            <a:endParaRPr lang="en-US" sz="1800">
              <a:latin typeface="Segoe UI" panose="020B0502040204020203"/>
              <a:cs typeface="Segoe UI" panose="020B0502040204020203"/>
            </a:endParaRPr>
          </a:p>
          <a:p>
            <a:pPr>
              <a:buNone/>
            </a:pPr>
            <a:r>
              <a:rPr lang="en-US" sz="1800">
                <a:latin typeface="Segoe UI" panose="020B0502040204020203"/>
                <a:cs typeface="Segoe UI" panose="020B0502040204020203"/>
              </a:rPr>
              <a:t>        k = k + 1</a:t>
            </a:r>
            <a:endParaRPr lang="en-US" sz="1800">
              <a:latin typeface="Segoe UI" panose="020B0502040204020203"/>
              <a:cs typeface="Segoe UI" panose="020B0502040204020203"/>
            </a:endParaRPr>
          </a:p>
          <a:p>
            <a:pPr>
              <a:buNone/>
            </a:pPr>
            <a:r>
              <a:rPr lang="en-US" sz="1800">
                <a:latin typeface="Segoe UI" panose="020B0502040204020203"/>
                <a:cs typeface="Segoe UI" panose="020B0502040204020203"/>
              </a:rPr>
              <a:t>    while j &lt; length(right):</a:t>
            </a:r>
            <a:endParaRPr lang="en-US" sz="1800">
              <a:latin typeface="Segoe UI" panose="020B0502040204020203"/>
              <a:cs typeface="Segoe UI" panose="020B0502040204020203"/>
            </a:endParaRPr>
          </a:p>
          <a:p>
            <a:pPr>
              <a:buNone/>
            </a:pPr>
            <a:r>
              <a:rPr lang="en-US" sz="1800">
                <a:latin typeface="Segoe UI" panose="020B0502040204020203"/>
                <a:cs typeface="Segoe UI" panose="020B0502040204020203"/>
              </a:rPr>
              <a:t>        </a:t>
            </a:r>
            <a:r>
              <a:rPr lang="en-US" sz="1800" err="1">
                <a:latin typeface="Segoe UI" panose="020B0502040204020203"/>
                <a:cs typeface="Segoe UI" panose="020B0502040204020203"/>
              </a:rPr>
              <a:t>arr</a:t>
            </a:r>
            <a:r>
              <a:rPr lang="en-US" sz="1800">
                <a:latin typeface="Segoe UI" panose="020B0502040204020203"/>
                <a:cs typeface="Segoe UI" panose="020B0502040204020203"/>
              </a:rPr>
              <a:t>[k] = right[j]</a:t>
            </a:r>
            <a:endParaRPr lang="en-US" sz="1800">
              <a:latin typeface="Segoe UI" panose="020B0502040204020203"/>
              <a:cs typeface="Segoe UI" panose="020B0502040204020203"/>
            </a:endParaRPr>
          </a:p>
          <a:p>
            <a:pPr>
              <a:buNone/>
            </a:pPr>
            <a:r>
              <a:rPr lang="en-US" sz="1800">
                <a:latin typeface="Segoe UI" panose="020B0502040204020203"/>
                <a:cs typeface="Segoe UI" panose="020B0502040204020203"/>
              </a:rPr>
              <a:t>        j = j + 1</a:t>
            </a:r>
            <a:endParaRPr lang="en-US" sz="1800">
              <a:latin typeface="Segoe UI" panose="020B0502040204020203"/>
              <a:cs typeface="Segoe UI" panose="020B0502040204020203"/>
            </a:endParaRPr>
          </a:p>
          <a:p>
            <a:pPr>
              <a:buNone/>
            </a:pPr>
            <a:r>
              <a:rPr lang="en-US" sz="1800">
                <a:latin typeface="Segoe UI" panose="020B0502040204020203"/>
                <a:cs typeface="Segoe UI" panose="020B0502040204020203"/>
              </a:rPr>
              <a:t>        k = k + 1</a:t>
            </a:r>
            <a:endParaRPr lang="en-US" sz="1800">
              <a:latin typeface="Segoe UI" panose="020B0502040204020203"/>
              <a:cs typeface="Segoe UI" panose="020B0502040204020203"/>
            </a:endParaRPr>
          </a:p>
          <a:p>
            <a:pPr>
              <a:buNone/>
            </a:pPr>
            <a:endParaRPr lang="en-US" sz="1800">
              <a:latin typeface="Segoe UI" panose="020B0502040204020203"/>
              <a:cs typeface="Segoe UI" panose="020B0502040204020203"/>
            </a:endParaRPr>
          </a:p>
          <a:p>
            <a:pPr>
              <a:buNone/>
            </a:pPr>
            <a:endParaRPr lang="en-US" sz="1800" i="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1487"/>
          </a:xfrm>
        </p:spPr>
        <p:txBody>
          <a:bodyPr>
            <a:normAutofit/>
          </a:bodyPr>
          <a:lstStyle/>
          <a:p>
            <a:r>
              <a:rPr lang="en-US" sz="4000"/>
              <a:t>Quick sort</a:t>
            </a:r>
            <a:endParaRPr lang="en-US" sz="4000"/>
          </a:p>
        </p:txBody>
      </p:sp>
      <p:sp>
        <p:nvSpPr>
          <p:cNvPr id="3" name="Content Placeholder 2"/>
          <p:cNvSpPr>
            <a:spLocks noGrp="1"/>
          </p:cNvSpPr>
          <p:nvPr>
            <p:ph idx="1"/>
          </p:nvPr>
        </p:nvSpPr>
        <p:spPr>
          <a:xfrm>
            <a:off x="838200" y="1239472"/>
            <a:ext cx="10769600" cy="5463378"/>
          </a:xfrm>
        </p:spPr>
        <p:txBody>
          <a:bodyPr vert="horz" lIns="91440" tIns="45720" rIns="91440" bIns="45720" rtlCol="0" anchor="t">
            <a:normAutofit/>
          </a:bodyPr>
          <a:lstStyle/>
          <a:p>
            <a:r>
              <a:rPr lang="en-US" sz="2000">
                <a:solidFill>
                  <a:srgbClr val="000000"/>
                </a:solidFill>
                <a:ea typeface="+mn-lt"/>
                <a:cs typeface="+mn-lt"/>
              </a:rPr>
              <a:t>Quick Sort is a highly efficient and widely used sorting algorithm that falls under the category of divide-and-conquer algorithms.</a:t>
            </a:r>
            <a:endParaRPr lang="en-US"/>
          </a:p>
          <a:p>
            <a:r>
              <a:rPr lang="en-US" sz="2000">
                <a:solidFill>
                  <a:srgbClr val="000000"/>
                </a:solidFill>
                <a:ea typeface="+mn-lt"/>
                <a:cs typeface="+mn-lt"/>
              </a:rPr>
              <a:t>The algorithm works by</a:t>
            </a:r>
            <a:r>
              <a:rPr lang="en-US" sz="2000" b="1" i="1">
                <a:solidFill>
                  <a:srgbClr val="000000"/>
                </a:solidFill>
                <a:ea typeface="+mn-lt"/>
                <a:cs typeface="+mn-lt"/>
              </a:rPr>
              <a:t> selecting a "pivot" element</a:t>
            </a:r>
            <a:r>
              <a:rPr lang="en-US" sz="2000">
                <a:solidFill>
                  <a:srgbClr val="000000"/>
                </a:solidFill>
                <a:ea typeface="+mn-lt"/>
                <a:cs typeface="+mn-lt"/>
              </a:rPr>
              <a:t> from the array and partitioning the other elements into two sub-arrays according to whether they are less than or greater than the pivot. </a:t>
            </a:r>
            <a:endParaRPr lang="en-US">
              <a:solidFill>
                <a:srgbClr val="000000"/>
              </a:solidFill>
              <a:ea typeface="+mn-lt"/>
              <a:cs typeface="+mn-lt"/>
            </a:endParaRPr>
          </a:p>
          <a:p>
            <a:r>
              <a:rPr lang="en-US" sz="2000">
                <a:solidFill>
                  <a:srgbClr val="000000"/>
                </a:solidFill>
                <a:ea typeface="+mn-lt"/>
                <a:cs typeface="+mn-lt"/>
              </a:rPr>
              <a:t>The sub-arrays are then recursively sorted.</a:t>
            </a:r>
            <a:endParaRPr lang="en-US" sz="2000">
              <a:solidFill>
                <a:srgbClr val="000000"/>
              </a:solidFill>
              <a:ea typeface="+mn-lt"/>
              <a:cs typeface="+mn-lt"/>
            </a:endParaRPr>
          </a:p>
          <a:p>
            <a:r>
              <a:rPr lang="en-US" sz="2000">
                <a:ea typeface="+mn-lt"/>
                <a:cs typeface="+mn-lt"/>
              </a:rPr>
              <a:t>Here's a high-level overview of the Quick Sort algorithm:</a:t>
            </a:r>
            <a:endParaRPr lang="en-US" sz="2000"/>
          </a:p>
          <a:p>
            <a:pPr lvl="1"/>
            <a:r>
              <a:rPr lang="en-US" sz="1800" b="1">
                <a:ea typeface="+mn-lt"/>
                <a:cs typeface="+mn-lt"/>
              </a:rPr>
              <a:t>Partitioning:</a:t>
            </a:r>
            <a:endParaRPr lang="en-US" sz="1800"/>
          </a:p>
          <a:p>
            <a:pPr lvl="2">
              <a:buFont typeface="Wingdings" panose="05000000000000000000" pitchFamily="34" charset="0"/>
              <a:buChar char="§"/>
            </a:pPr>
            <a:r>
              <a:rPr lang="en-US" sz="1800">
                <a:ea typeface="+mn-lt"/>
                <a:cs typeface="+mn-lt"/>
              </a:rPr>
              <a:t>Choose a pivot element from the array.</a:t>
            </a:r>
            <a:endParaRPr lang="en-US" sz="1800"/>
          </a:p>
          <a:p>
            <a:pPr lvl="2">
              <a:buFont typeface="Wingdings" panose="05000000000000000000" pitchFamily="34" charset="0"/>
              <a:buChar char="§"/>
            </a:pPr>
            <a:r>
              <a:rPr lang="en-US" sz="1800">
                <a:ea typeface="+mn-lt"/>
                <a:cs typeface="+mn-lt"/>
              </a:rPr>
              <a:t>Partition the other elements into two sub-arrays: elements less than the pivot and elements greater than the pivot.</a:t>
            </a:r>
            <a:endParaRPr lang="en-US" sz="1800"/>
          </a:p>
          <a:p>
            <a:pPr lvl="1"/>
            <a:r>
              <a:rPr lang="en-US" sz="1800" b="1">
                <a:ea typeface="+mn-lt"/>
                <a:cs typeface="+mn-lt"/>
              </a:rPr>
              <a:t>Recursion:</a:t>
            </a:r>
            <a:endParaRPr lang="en-US" sz="1800"/>
          </a:p>
          <a:p>
            <a:pPr lvl="2">
              <a:buFont typeface="Wingdings" panose="05000000000000000000" pitchFamily="34" charset="0"/>
              <a:buChar char="§"/>
            </a:pPr>
            <a:r>
              <a:rPr lang="en-US" sz="1800">
                <a:ea typeface="+mn-lt"/>
                <a:cs typeface="+mn-lt"/>
              </a:rPr>
              <a:t>Recursively apply the Quick Sort algorithm to the two sub-arrays.</a:t>
            </a:r>
            <a:endParaRPr lang="en-US" sz="1800"/>
          </a:p>
          <a:p>
            <a:pPr lvl="1"/>
            <a:r>
              <a:rPr lang="en-US" sz="1800" b="1">
                <a:ea typeface="+mn-lt"/>
                <a:cs typeface="+mn-lt"/>
              </a:rPr>
              <a:t>Combine:</a:t>
            </a:r>
            <a:endParaRPr lang="en-US" sz="1800"/>
          </a:p>
          <a:p>
            <a:pPr lvl="2">
              <a:buFont typeface="Wingdings" panose="05000000000000000000" pitchFamily="34" charset="0"/>
              <a:buChar char="§"/>
            </a:pPr>
            <a:r>
              <a:rPr lang="en-US" sz="1800">
                <a:ea typeface="+mn-lt"/>
                <a:cs typeface="+mn-lt"/>
              </a:rPr>
              <a:t>The sorted sub-arrays are combined to produce the final sorted array.</a:t>
            </a:r>
            <a:endParaRPr lang="en-US" sz="1800"/>
          </a:p>
          <a:p>
            <a:pPr lvl="1"/>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t>Outline</a:t>
            </a:r>
            <a:endParaRPr lang="en-US" sz="4000"/>
          </a:p>
        </p:txBody>
      </p:sp>
      <p:sp>
        <p:nvSpPr>
          <p:cNvPr id="3" name="Content Placeholder 2"/>
          <p:cNvSpPr>
            <a:spLocks noGrp="1"/>
          </p:cNvSpPr>
          <p:nvPr>
            <p:ph idx="1"/>
          </p:nvPr>
        </p:nvSpPr>
        <p:spPr>
          <a:xfrm>
            <a:off x="838200" y="1557316"/>
            <a:ext cx="10515600" cy="5091872"/>
          </a:xfrm>
        </p:spPr>
        <p:txBody>
          <a:bodyPr vert="horz" lIns="91440" tIns="45720" rIns="91440" bIns="45720" rtlCol="0" anchor="t">
            <a:normAutofit/>
          </a:bodyPr>
          <a:lstStyle/>
          <a:p>
            <a:pPr>
              <a:buFont typeface="Wingdings" panose="05000000000000000000" pitchFamily="34" charset="0"/>
              <a:buChar char="§"/>
            </a:pPr>
            <a:r>
              <a:rPr lang="en-US" sz="2400" b="1" i="1"/>
              <a:t>General method of problem solving: Divide and Conquer Method</a:t>
            </a:r>
            <a:endParaRPr lang="en-US" sz="2400" b="1" i="1"/>
          </a:p>
          <a:p>
            <a:pPr lvl="1">
              <a:buFont typeface="Wingdings" panose="05000000000000000000" pitchFamily="34" charset="0"/>
              <a:buChar char="§"/>
            </a:pPr>
            <a:r>
              <a:rPr lang="en-US" sz="2000"/>
              <a:t>Binary Search Technique</a:t>
            </a:r>
            <a:endParaRPr lang="en-US" sz="2000"/>
          </a:p>
          <a:p>
            <a:pPr lvl="1">
              <a:buFont typeface="Wingdings" panose="05000000000000000000" pitchFamily="34" charset="0"/>
              <a:buChar char="§"/>
            </a:pPr>
            <a:r>
              <a:rPr lang="en-US" sz="2000"/>
              <a:t>Finding the Minimum and Maximum</a:t>
            </a:r>
            <a:endParaRPr lang="en-US" sz="2000"/>
          </a:p>
          <a:p>
            <a:pPr lvl="1">
              <a:buFont typeface="Wingdings" panose="05000000000000000000" pitchFamily="34" charset="0"/>
              <a:buChar char="§"/>
            </a:pPr>
            <a:r>
              <a:rPr lang="en-US" sz="2000"/>
              <a:t>Merge Sort, Quick Sort and Selection Sort</a:t>
            </a:r>
            <a:endParaRPr lang="en-US" sz="2000"/>
          </a:p>
          <a:p>
            <a:pPr lvl="1">
              <a:buFont typeface="Wingdings" panose="05000000000000000000" pitchFamily="34" charset="0"/>
              <a:buChar char="§"/>
            </a:pPr>
            <a:r>
              <a:rPr lang="en-US" sz="2000"/>
              <a:t>Strassen's Matrix Multiplication</a:t>
            </a:r>
            <a:endParaRPr lang="en-US" sz="2000"/>
          </a:p>
          <a:p>
            <a:pPr>
              <a:buFont typeface="Wingdings" panose="05000000000000000000" pitchFamily="34" charset="0"/>
              <a:buChar char="§"/>
            </a:pPr>
            <a:r>
              <a:rPr lang="en-US" sz="2400" b="1" i="1"/>
              <a:t>General method of problem solving: The Greedy Method</a:t>
            </a:r>
            <a:endParaRPr lang="en-US" sz="2400" b="1" i="1"/>
          </a:p>
          <a:p>
            <a:pPr lvl="1">
              <a:buFont typeface="Wingdings" panose="05000000000000000000" pitchFamily="34" charset="0"/>
              <a:buChar char="§"/>
            </a:pPr>
            <a:r>
              <a:rPr lang="en-US" sz="2000"/>
              <a:t>Knapsack Problem: Fractional Knapsack Problem</a:t>
            </a:r>
            <a:endParaRPr lang="en-US" sz="2000"/>
          </a:p>
          <a:p>
            <a:pPr lvl="1">
              <a:buFont typeface="Wingdings" panose="05000000000000000000" pitchFamily="34" charset="0"/>
              <a:buChar char="§"/>
            </a:pPr>
            <a:r>
              <a:rPr lang="en-US" sz="2000"/>
              <a:t>Tree Vertex Splitting</a:t>
            </a:r>
            <a:endParaRPr lang="en-US" sz="2000"/>
          </a:p>
          <a:p>
            <a:pPr lvl="1">
              <a:buFont typeface="Wingdings" panose="05000000000000000000" pitchFamily="34" charset="0"/>
              <a:buChar char="§"/>
            </a:pPr>
            <a:r>
              <a:rPr lang="en-US" sz="2000"/>
              <a:t>Job Sequencing with Deadlines</a:t>
            </a:r>
            <a:endParaRPr lang="en-US" sz="2000"/>
          </a:p>
          <a:p>
            <a:pPr lvl="1">
              <a:buFont typeface="Wingdings" panose="05000000000000000000" pitchFamily="34" charset="0"/>
              <a:buChar char="§"/>
            </a:pPr>
            <a:r>
              <a:rPr lang="en-US" sz="2000"/>
              <a:t>Minimum Cost Spanning Tree</a:t>
            </a:r>
            <a:endParaRPr lang="en-US" sz="2000"/>
          </a:p>
          <a:p>
            <a:pPr lvl="1">
              <a:buFont typeface="Wingdings" panose="05000000000000000000" pitchFamily="34" charset="0"/>
              <a:buChar char="§"/>
            </a:pPr>
            <a:r>
              <a:rPr lang="en-US" sz="2000"/>
              <a:t>Optimal Storage Allocation on Magnetic Tapes</a:t>
            </a:r>
            <a:endParaRPr lang="en-US" sz="2000"/>
          </a:p>
          <a:p>
            <a:pPr lvl="1">
              <a:buFont typeface="Wingdings" panose="05000000000000000000" pitchFamily="34" charset="0"/>
              <a:buChar char="§"/>
            </a:pPr>
            <a:r>
              <a:rPr lang="en-US" sz="2000"/>
              <a:t>Optimal Merge Patterns</a:t>
            </a:r>
            <a:endParaRPr lang="en-US"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9745"/>
            <a:ext cx="10515600" cy="821141"/>
          </a:xfrm>
        </p:spPr>
        <p:txBody>
          <a:bodyPr>
            <a:normAutofit/>
          </a:bodyPr>
          <a:lstStyle/>
          <a:p>
            <a:r>
              <a:rPr lang="en-US" sz="4000"/>
              <a:t>Quick sort</a:t>
            </a:r>
            <a:endParaRPr lang="en-US" sz="4000"/>
          </a:p>
        </p:txBody>
      </p:sp>
      <p:pic>
        <p:nvPicPr>
          <p:cNvPr id="6" name="Content Placeholder 5" descr="A diagram of different colored cubes&#10;&#10;Description automatically generated"/>
          <p:cNvPicPr>
            <a:picLocks noGrp="1" noChangeAspect="1"/>
          </p:cNvPicPr>
          <p:nvPr>
            <p:ph idx="1"/>
          </p:nvPr>
        </p:nvPicPr>
        <p:blipFill>
          <a:blip r:embed="rId1"/>
          <a:stretch>
            <a:fillRect/>
          </a:stretch>
        </p:blipFill>
        <p:spPr>
          <a:xfrm>
            <a:off x="1910366" y="1237092"/>
            <a:ext cx="8371267" cy="526147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a:cxnSpLocks noGrp="1" noRot="1" noChangeAspect="1" noMove="1" noResize="1" noEditPoints="1" noAdjustHandles="1" noChangeArrowheads="1" noChangeShapeType="1"/>
          </p:cNvCxnSpPr>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3" name="Graphic 11"/>
          <p:cNvSpPr>
            <a:spLocks noGrp="1" noRot="1" noChangeAspect="1" noMove="1" noResize="1" noEditPoints="1" noAdjustHandles="1" noChangeArrowheads="1" noChangeShapeType="1" noTextEdit="1"/>
          </p:cNvSpPr>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34" name="Graphic 10"/>
          <p:cNvSpPr>
            <a:spLocks noGrp="1" noRot="1" noChangeAspect="1" noMove="1" noResize="1" noEditPoints="1" noAdjustHandles="1" noChangeArrowheads="1" noChangeShapeType="1" noTextEdit="1"/>
          </p:cNvSpPr>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35" name="Graphic 12"/>
          <p:cNvSpPr>
            <a:spLocks noGrp="1" noRot="1" noChangeAspect="1" noMove="1" noResize="1" noEditPoints="1" noAdjustHandles="1" noChangeArrowheads="1" noChangeShapeType="1" noTextEdit="1"/>
          </p:cNvSpPr>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4" name="Content Placeholder 3" descr="A diagram of a number&#10;&#10;Description automatically generated"/>
          <p:cNvPicPr>
            <a:picLocks noChangeAspect="1"/>
          </p:cNvPicPr>
          <p:nvPr/>
        </p:nvPicPr>
        <p:blipFill>
          <a:blip r:embed="rId1"/>
          <a:stretch>
            <a:fillRect/>
          </a:stretch>
        </p:blipFill>
        <p:spPr>
          <a:xfrm>
            <a:off x="674914" y="815409"/>
            <a:ext cx="11426476" cy="456174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store&#10;&#10;Description automatically generated"/>
          <p:cNvPicPr>
            <a:picLocks noChangeAspect="1"/>
          </p:cNvPicPr>
          <p:nvPr/>
        </p:nvPicPr>
        <p:blipFill>
          <a:blip r:embed="rId1"/>
          <a:stretch>
            <a:fillRect/>
          </a:stretch>
        </p:blipFill>
        <p:spPr>
          <a:xfrm>
            <a:off x="674914" y="308517"/>
            <a:ext cx="11386457" cy="624096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838200" y="355356"/>
            <a:ext cx="10584698" cy="690563"/>
          </a:xfrm>
        </p:spPr>
        <p:txBody>
          <a:bodyPr>
            <a:normAutofit/>
          </a:bodyPr>
          <a:lstStyle/>
          <a:p>
            <a:r>
              <a:rPr lang="en-US" sz="4000">
                <a:ea typeface="+mj-lt"/>
                <a:cs typeface="+mj-lt"/>
              </a:rPr>
              <a:t>Selection Sort, Merge Sort, and Quick Sort</a:t>
            </a:r>
            <a:endParaRPr lang="en-US" sz="4000"/>
          </a:p>
        </p:txBody>
      </p:sp>
      <p:cxnSp>
        <p:nvCxnSpPr>
          <p:cNvPr id="11" name="Straight Connector 10"/>
          <p:cNvCxnSpPr>
            <a:cxnSpLocks noGrp="1" noRot="1" noChangeAspect="1" noMove="1" noResize="1" noEditPoints="1" noAdjustHandles="1" noChangeArrowheads="1" noChangeShapeType="1"/>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Graphic 12"/>
          <p:cNvSpPr>
            <a:spLocks noGrp="1" noRot="1" noChangeAspect="1" noMove="1" noResize="1" noEditPoints="1" noAdjustHandles="1" noChangeArrowheads="1" noChangeShapeType="1" noTextEdit="1"/>
          </p:cNvSpPr>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5" name="Graphic 11"/>
          <p:cNvSpPr>
            <a:spLocks noGrp="1" noRot="1" noChangeAspect="1" noMove="1" noResize="1" noEditPoints="1" noAdjustHandles="1" noChangeArrowheads="1" noChangeShapeType="1" noTextEdit="1"/>
          </p:cNvSpPr>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7" name="Graphic 13"/>
          <p:cNvSpPr>
            <a:spLocks noGrp="1" noRot="1" noChangeAspect="1" noMove="1" noResize="1" noEditPoints="1" noAdjustHandles="1" noChangeArrowheads="1" noChangeShapeType="1" noTextEdit="1"/>
          </p:cNvSpPr>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graphicFrame>
        <p:nvGraphicFramePr>
          <p:cNvPr id="4" name="Content Placeholder 3"/>
          <p:cNvGraphicFramePr>
            <a:graphicFrameLocks noGrp="1"/>
          </p:cNvGraphicFramePr>
          <p:nvPr>
            <p:ph idx="1"/>
          </p:nvPr>
        </p:nvGraphicFramePr>
        <p:xfrm>
          <a:off x="840153" y="1475153"/>
          <a:ext cx="11126185" cy="4518037"/>
        </p:xfrm>
        <a:graphic>
          <a:graphicData uri="http://schemas.openxmlformats.org/drawingml/2006/table">
            <a:tbl>
              <a:tblPr firstRow="1" bandRow="1">
                <a:tableStyleId>{5C22544A-7EE6-4342-B048-85BDC9FD1C3A}</a:tableStyleId>
              </a:tblPr>
              <a:tblGrid>
                <a:gridCol w="3419230"/>
                <a:gridCol w="3651060"/>
                <a:gridCol w="4055895"/>
              </a:tblGrid>
              <a:tr h="457347">
                <a:tc>
                  <a:txBody>
                    <a:bodyPr/>
                    <a:lstStyle/>
                    <a:p>
                      <a:pPr lvl="0">
                        <a:lnSpc>
                          <a:spcPct val="100000"/>
                        </a:lnSpc>
                        <a:buNone/>
                      </a:pPr>
                      <a:r>
                        <a:rPr lang="en-US" sz="1800" b="1" i="0" u="none" strike="noStrike" noProof="0">
                          <a:latin typeface="Univers"/>
                        </a:rPr>
                        <a:t>Selection Sort</a:t>
                      </a:r>
                      <a:endParaRPr lang="en-US" sz="1800"/>
                    </a:p>
                  </a:txBody>
                  <a:tcPr marL="117836" marR="117836" marT="58918" marB="58918"/>
                </a:tc>
                <a:tc>
                  <a:txBody>
                    <a:bodyPr/>
                    <a:lstStyle/>
                    <a:p>
                      <a:pPr lvl="0">
                        <a:lnSpc>
                          <a:spcPct val="100000"/>
                        </a:lnSpc>
                        <a:buNone/>
                      </a:pPr>
                      <a:r>
                        <a:rPr lang="en-US" sz="1800" b="1" i="0" u="none" strike="noStrike" noProof="0">
                          <a:latin typeface="Univers"/>
                        </a:rPr>
                        <a:t>Merge Sort</a:t>
                      </a:r>
                      <a:endParaRPr lang="en-US" sz="1800"/>
                    </a:p>
                  </a:txBody>
                  <a:tcPr marL="117836" marR="117836" marT="58918" marB="58918"/>
                </a:tc>
                <a:tc>
                  <a:txBody>
                    <a:bodyPr/>
                    <a:lstStyle/>
                    <a:p>
                      <a:pPr lvl="0">
                        <a:lnSpc>
                          <a:spcPct val="100000"/>
                        </a:lnSpc>
                        <a:buNone/>
                      </a:pPr>
                      <a:r>
                        <a:rPr lang="en-US" sz="1800" b="1" i="0" u="none" strike="noStrike" noProof="0">
                          <a:latin typeface="Univers"/>
                        </a:rPr>
                        <a:t>Quick Sort</a:t>
                      </a:r>
                      <a:endParaRPr lang="en-US" sz="1800"/>
                    </a:p>
                  </a:txBody>
                  <a:tcPr marL="117836" marR="117836" marT="58918" marB="58918"/>
                </a:tc>
              </a:tr>
              <a:tr h="4060690">
                <a:tc>
                  <a:txBody>
                    <a:bodyPr/>
                    <a:lstStyle/>
                    <a:p>
                      <a:pPr marL="285750" lvl="0" indent="-285750" algn="l">
                        <a:lnSpc>
                          <a:spcPct val="100000"/>
                        </a:lnSpc>
                        <a:spcBef>
                          <a:spcPts val="0"/>
                        </a:spcBef>
                        <a:spcAft>
                          <a:spcPts val="0"/>
                        </a:spcAft>
                        <a:buFont typeface="Arial" panose="020B0604020202020204"/>
                        <a:buChar char="•"/>
                      </a:pPr>
                      <a:r>
                        <a:rPr lang="en-US" sz="1800" b="1" i="0" u="none" strike="noStrike" noProof="0">
                          <a:solidFill>
                            <a:srgbClr val="0F0F0F"/>
                          </a:solidFill>
                          <a:latin typeface="Univers"/>
                        </a:rPr>
                        <a:t>Time Complexity:</a:t>
                      </a:r>
                      <a:r>
                        <a:rPr lang="en-US" sz="1800" b="0" i="0" u="none" strike="noStrike" noProof="0">
                          <a:solidFill>
                            <a:srgbClr val="0F0F0F"/>
                          </a:solidFill>
                          <a:latin typeface="Univers"/>
                        </a:rPr>
                        <a:t> O(n^2) in the worst and average cases.</a:t>
                      </a:r>
                      <a:endParaRPr lang="en-US" sz="1800"/>
                    </a:p>
                    <a:p>
                      <a:pPr marL="285750" lvl="0" indent="-285750" algn="l">
                        <a:lnSpc>
                          <a:spcPct val="100000"/>
                        </a:lnSpc>
                        <a:spcBef>
                          <a:spcPts val="0"/>
                        </a:spcBef>
                        <a:spcAft>
                          <a:spcPts val="0"/>
                        </a:spcAft>
                        <a:buFont typeface="Arial" panose="020B0604020202020204"/>
                        <a:buChar char="•"/>
                      </a:pPr>
                      <a:r>
                        <a:rPr lang="en-US" sz="1800" b="1" i="0" u="none" strike="noStrike" noProof="0">
                          <a:solidFill>
                            <a:srgbClr val="0F0F0F"/>
                          </a:solidFill>
                          <a:latin typeface="Univers"/>
                        </a:rPr>
                        <a:t>In-Place: </a:t>
                      </a:r>
                      <a:r>
                        <a:rPr lang="en-US" sz="1800" b="0" i="0" u="none" strike="noStrike" noProof="0">
                          <a:solidFill>
                            <a:srgbClr val="0F0F0F"/>
                          </a:solidFill>
                          <a:latin typeface="Univers"/>
                        </a:rPr>
                        <a:t>Yes.</a:t>
                      </a:r>
                      <a:endParaRPr lang="en-US" sz="1800"/>
                    </a:p>
                    <a:p>
                      <a:pPr marL="285750" lvl="0" indent="-285750" algn="l">
                        <a:lnSpc>
                          <a:spcPct val="100000"/>
                        </a:lnSpc>
                        <a:spcBef>
                          <a:spcPts val="0"/>
                        </a:spcBef>
                        <a:spcAft>
                          <a:spcPts val="0"/>
                        </a:spcAft>
                        <a:buFont typeface="Arial" panose="020B0604020202020204"/>
                        <a:buChar char="•"/>
                      </a:pPr>
                      <a:r>
                        <a:rPr lang="en-US" sz="1800" b="1" i="0" u="none" strike="noStrike" noProof="0">
                          <a:solidFill>
                            <a:srgbClr val="0F0F0F"/>
                          </a:solidFill>
                          <a:latin typeface="Univers"/>
                        </a:rPr>
                        <a:t>Stability: </a:t>
                      </a:r>
                      <a:r>
                        <a:rPr lang="en-US" sz="1800" b="0" i="0" u="none" strike="noStrike" noProof="0">
                          <a:solidFill>
                            <a:srgbClr val="0F0F0F"/>
                          </a:solidFill>
                          <a:latin typeface="Univers"/>
                        </a:rPr>
                        <a:t>No.</a:t>
                      </a:r>
                      <a:endParaRPr lang="en-US" sz="1800"/>
                    </a:p>
                    <a:p>
                      <a:pPr marL="285750" lvl="0" indent="-285750" algn="l">
                        <a:lnSpc>
                          <a:spcPct val="100000"/>
                        </a:lnSpc>
                        <a:spcBef>
                          <a:spcPts val="0"/>
                        </a:spcBef>
                        <a:spcAft>
                          <a:spcPts val="0"/>
                        </a:spcAft>
                        <a:buFont typeface="Arial" panose="020B0604020202020204"/>
                        <a:buChar char="•"/>
                      </a:pPr>
                      <a:r>
                        <a:rPr lang="en-US" sz="1800" b="1" i="0" u="none" strike="noStrike" noProof="0">
                          <a:solidFill>
                            <a:srgbClr val="0F0F0F"/>
                          </a:solidFill>
                          <a:latin typeface="Univers"/>
                        </a:rPr>
                        <a:t>Use Cases: </a:t>
                      </a:r>
                      <a:r>
                        <a:rPr lang="en-US" sz="1800" b="0" i="0" u="none" strike="noStrike" noProof="0">
                          <a:solidFill>
                            <a:srgbClr val="0F0F0F"/>
                          </a:solidFill>
                          <a:latin typeface="Univers"/>
                        </a:rPr>
                        <a:t>Small datasets, simple implementations, and situations where in-place sorting is crucial.</a:t>
                      </a:r>
                      <a:endParaRPr lang="en-US" sz="1800"/>
                    </a:p>
                  </a:txBody>
                  <a:tcPr marL="117836" marR="117836" marT="58918" marB="58918"/>
                </a:tc>
                <a:tc>
                  <a:txBody>
                    <a:bodyPr/>
                    <a:lstStyle/>
                    <a:p>
                      <a:pPr marL="285750" lvl="0" indent="-285750" algn="l">
                        <a:lnSpc>
                          <a:spcPct val="100000"/>
                        </a:lnSpc>
                        <a:spcBef>
                          <a:spcPts val="0"/>
                        </a:spcBef>
                        <a:spcAft>
                          <a:spcPts val="0"/>
                        </a:spcAft>
                        <a:buFont typeface="Arial" panose="020B0604020202020204"/>
                        <a:buChar char="•"/>
                      </a:pPr>
                      <a:r>
                        <a:rPr lang="en-US" sz="1800" b="1" i="0" u="none" strike="noStrike" noProof="0">
                          <a:solidFill>
                            <a:srgbClr val="0F0F0F"/>
                          </a:solidFill>
                          <a:latin typeface="Univers"/>
                        </a:rPr>
                        <a:t>Time Complexity: </a:t>
                      </a:r>
                      <a:r>
                        <a:rPr lang="en-US" sz="1800" b="0" i="0" u="none" strike="noStrike" noProof="0">
                          <a:solidFill>
                            <a:srgbClr val="0F0F0F"/>
                          </a:solidFill>
                          <a:latin typeface="Univers"/>
                        </a:rPr>
                        <a:t>O(n log n) in all cases (worst, average, and best).</a:t>
                      </a:r>
                      <a:endParaRPr lang="en-US" sz="1800"/>
                    </a:p>
                    <a:p>
                      <a:pPr marL="285750" lvl="0" indent="-285750" algn="l">
                        <a:lnSpc>
                          <a:spcPct val="100000"/>
                        </a:lnSpc>
                        <a:spcBef>
                          <a:spcPts val="0"/>
                        </a:spcBef>
                        <a:spcAft>
                          <a:spcPts val="0"/>
                        </a:spcAft>
                        <a:buFont typeface="Arial" panose="020B0604020202020204"/>
                        <a:buChar char="•"/>
                      </a:pPr>
                      <a:r>
                        <a:rPr lang="en-US" sz="1800" b="1" i="0" u="none" strike="noStrike" noProof="0">
                          <a:solidFill>
                            <a:srgbClr val="0F0F0F"/>
                          </a:solidFill>
                          <a:latin typeface="Univers"/>
                        </a:rPr>
                        <a:t>In-Place: </a:t>
                      </a:r>
                      <a:r>
                        <a:rPr lang="en-US" sz="1800" b="0" i="0" u="none" strike="noStrike" noProof="0">
                          <a:solidFill>
                            <a:srgbClr val="0F0F0F"/>
                          </a:solidFill>
                          <a:latin typeface="Univers"/>
                        </a:rPr>
                        <a:t>No (requires additional space for merging).</a:t>
                      </a:r>
                      <a:endParaRPr lang="en-US" sz="1800"/>
                    </a:p>
                    <a:p>
                      <a:pPr marL="285750" lvl="0" indent="-285750" algn="l">
                        <a:lnSpc>
                          <a:spcPct val="100000"/>
                        </a:lnSpc>
                        <a:spcBef>
                          <a:spcPts val="0"/>
                        </a:spcBef>
                        <a:spcAft>
                          <a:spcPts val="0"/>
                        </a:spcAft>
                        <a:buFont typeface="Arial" panose="020B0604020202020204"/>
                        <a:buChar char="•"/>
                      </a:pPr>
                      <a:r>
                        <a:rPr lang="en-US" sz="1800" b="1" i="0" u="none" strike="noStrike" noProof="0">
                          <a:solidFill>
                            <a:srgbClr val="0F0F0F"/>
                          </a:solidFill>
                          <a:latin typeface="Univers"/>
                        </a:rPr>
                        <a:t>Stability: </a:t>
                      </a:r>
                      <a:r>
                        <a:rPr lang="en-US" sz="1800" b="0" i="0" u="none" strike="noStrike" noProof="0">
                          <a:solidFill>
                            <a:srgbClr val="0F0F0F"/>
                          </a:solidFill>
                          <a:latin typeface="Univers"/>
                        </a:rPr>
                        <a:t>Yes.</a:t>
                      </a:r>
                      <a:endParaRPr lang="en-US" sz="1800"/>
                    </a:p>
                    <a:p>
                      <a:pPr marL="285750" lvl="0" indent="-285750" algn="l">
                        <a:lnSpc>
                          <a:spcPct val="100000"/>
                        </a:lnSpc>
                        <a:spcBef>
                          <a:spcPts val="0"/>
                        </a:spcBef>
                        <a:spcAft>
                          <a:spcPts val="0"/>
                        </a:spcAft>
                        <a:buFont typeface="Arial" panose="020B0604020202020204"/>
                        <a:buChar char="•"/>
                      </a:pPr>
                      <a:r>
                        <a:rPr lang="en-US" sz="1800" b="1" i="0" u="none" strike="noStrike" noProof="0">
                          <a:solidFill>
                            <a:srgbClr val="0F0F0F"/>
                          </a:solidFill>
                          <a:latin typeface="Univers"/>
                        </a:rPr>
                        <a:t>Use Cases: </a:t>
                      </a:r>
                      <a:r>
                        <a:rPr lang="en-US" sz="1800" b="0" i="0" u="none" strike="noStrike" noProof="0">
                          <a:solidFill>
                            <a:srgbClr val="0F0F0F"/>
                          </a:solidFill>
                          <a:latin typeface="Univers"/>
                        </a:rPr>
                        <a:t>Large datasets, situations where stability is important, linked lists, and external sorting.</a:t>
                      </a:r>
                      <a:endParaRPr lang="en-US" sz="1800"/>
                    </a:p>
                    <a:p>
                      <a:pPr lvl="0">
                        <a:lnSpc>
                          <a:spcPct val="100000"/>
                        </a:lnSpc>
                        <a:buNone/>
                      </a:pPr>
                      <a:endParaRPr lang="en-US" sz="1800"/>
                    </a:p>
                  </a:txBody>
                  <a:tcPr marL="117836" marR="117836" marT="58918" marB="58918"/>
                </a:tc>
                <a:tc>
                  <a:txBody>
                    <a:bodyPr/>
                    <a:lstStyle/>
                    <a:p>
                      <a:pPr marL="285750" lvl="0" indent="-285750" algn="l">
                        <a:lnSpc>
                          <a:spcPct val="100000"/>
                        </a:lnSpc>
                        <a:spcBef>
                          <a:spcPts val="0"/>
                        </a:spcBef>
                        <a:spcAft>
                          <a:spcPts val="0"/>
                        </a:spcAft>
                        <a:buFont typeface="Arial" panose="020B0604020202020204"/>
                        <a:buChar char="•"/>
                      </a:pPr>
                      <a:r>
                        <a:rPr lang="en-US" sz="1800" b="1" i="0" u="none" strike="noStrike" noProof="0">
                          <a:solidFill>
                            <a:srgbClr val="0F0F0F"/>
                          </a:solidFill>
                          <a:latin typeface="Univers"/>
                        </a:rPr>
                        <a:t>Time Complexity:</a:t>
                      </a:r>
                      <a:r>
                        <a:rPr lang="en-US" sz="1800" b="0" i="0" u="none" strike="noStrike" noProof="0">
                          <a:solidFill>
                            <a:srgbClr val="0F0F0F"/>
                          </a:solidFill>
                          <a:latin typeface="Univers"/>
                        </a:rPr>
                        <a:t> O(n log n) in the average case, O(n^2) in the worst case (can be mitigated with randomization or careful pivot selection).</a:t>
                      </a:r>
                      <a:endParaRPr lang="en-US" sz="1800"/>
                    </a:p>
                    <a:p>
                      <a:pPr marL="285750" lvl="0" indent="-285750" algn="l">
                        <a:lnSpc>
                          <a:spcPct val="100000"/>
                        </a:lnSpc>
                        <a:spcBef>
                          <a:spcPts val="0"/>
                        </a:spcBef>
                        <a:spcAft>
                          <a:spcPts val="0"/>
                        </a:spcAft>
                        <a:buFont typeface="Arial" panose="020B0604020202020204"/>
                        <a:buChar char="•"/>
                      </a:pPr>
                      <a:r>
                        <a:rPr lang="en-US" sz="1800" b="1" i="0" u="none" strike="noStrike" noProof="0">
                          <a:solidFill>
                            <a:srgbClr val="0F0F0F"/>
                          </a:solidFill>
                          <a:latin typeface="Univers"/>
                        </a:rPr>
                        <a:t>In-Place: </a:t>
                      </a:r>
                      <a:r>
                        <a:rPr lang="en-US" sz="1800" b="0" i="0" u="none" strike="noStrike" noProof="0">
                          <a:solidFill>
                            <a:srgbClr val="0F0F0F"/>
                          </a:solidFill>
                          <a:latin typeface="Univers"/>
                        </a:rPr>
                        <a:t>Yes (with the potential for log n recursion stack in the worst case).</a:t>
                      </a:r>
                      <a:endParaRPr lang="en-US" sz="1800"/>
                    </a:p>
                    <a:p>
                      <a:pPr marL="285750" lvl="0" indent="-285750" algn="l">
                        <a:lnSpc>
                          <a:spcPct val="100000"/>
                        </a:lnSpc>
                        <a:spcBef>
                          <a:spcPts val="0"/>
                        </a:spcBef>
                        <a:spcAft>
                          <a:spcPts val="0"/>
                        </a:spcAft>
                        <a:buFont typeface="Arial" panose="020B0604020202020204"/>
                        <a:buChar char="•"/>
                      </a:pPr>
                      <a:r>
                        <a:rPr lang="en-US" sz="1800" b="1" i="0" u="none" strike="noStrike" noProof="0">
                          <a:solidFill>
                            <a:srgbClr val="0F0F0F"/>
                          </a:solidFill>
                          <a:latin typeface="Univers"/>
                        </a:rPr>
                        <a:t>Stability:</a:t>
                      </a:r>
                      <a:r>
                        <a:rPr lang="en-US" sz="1800" b="0" i="0" u="none" strike="noStrike" noProof="0">
                          <a:solidFill>
                            <a:srgbClr val="0F0F0F"/>
                          </a:solidFill>
                          <a:latin typeface="Univers"/>
                        </a:rPr>
                        <a:t> No.</a:t>
                      </a:r>
                      <a:endParaRPr lang="en-US" sz="1800"/>
                    </a:p>
                    <a:p>
                      <a:pPr marL="285750" lvl="0" indent="-285750" algn="l">
                        <a:lnSpc>
                          <a:spcPct val="100000"/>
                        </a:lnSpc>
                        <a:spcBef>
                          <a:spcPts val="0"/>
                        </a:spcBef>
                        <a:spcAft>
                          <a:spcPts val="0"/>
                        </a:spcAft>
                        <a:buFont typeface="Arial" panose="020B0604020202020204"/>
                        <a:buChar char="•"/>
                      </a:pPr>
                      <a:r>
                        <a:rPr lang="en-US" sz="1800" b="1" i="0" u="none" strike="noStrike" noProof="0">
                          <a:solidFill>
                            <a:srgbClr val="0F0F0F"/>
                          </a:solidFill>
                          <a:latin typeface="Univers"/>
                        </a:rPr>
                        <a:t>Use Cases: </a:t>
                      </a:r>
                      <a:r>
                        <a:rPr lang="en-US" sz="1800" b="0" i="0" u="none" strike="noStrike" noProof="0">
                          <a:solidFill>
                            <a:srgbClr val="0F0F0F"/>
                          </a:solidFill>
                          <a:latin typeface="Univers"/>
                        </a:rPr>
                        <a:t>General-purpose sorting, large datasets, situations where average-case performance is crucial.</a:t>
                      </a:r>
                      <a:endParaRPr lang="en-US" sz="1800"/>
                    </a:p>
                    <a:p>
                      <a:pPr lvl="0">
                        <a:lnSpc>
                          <a:spcPct val="100000"/>
                        </a:lnSpc>
                        <a:buNone/>
                      </a:pPr>
                      <a:endParaRPr lang="en-US" sz="1800"/>
                    </a:p>
                  </a:txBody>
                  <a:tcPr marL="117836" marR="117836" marT="58918" marB="58918"/>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9179"/>
          </a:xfrm>
        </p:spPr>
        <p:txBody>
          <a:bodyPr/>
          <a:lstStyle/>
          <a:p>
            <a:r>
              <a:rPr lang="en-US" sz="4000">
                <a:ea typeface="+mj-lt"/>
                <a:cs typeface="+mj-lt"/>
              </a:rPr>
              <a:t>Selection Sort, Merge Sort, and Quick Sort</a:t>
            </a:r>
            <a:endParaRPr lang="en-US" sz="4000">
              <a:ea typeface="+mj-lt"/>
              <a:cs typeface="+mj-lt"/>
            </a:endParaRPr>
          </a:p>
        </p:txBody>
      </p:sp>
      <p:sp>
        <p:nvSpPr>
          <p:cNvPr id="3" name="Content Placeholder 2"/>
          <p:cNvSpPr>
            <a:spLocks noGrp="1"/>
          </p:cNvSpPr>
          <p:nvPr>
            <p:ph idx="1"/>
          </p:nvPr>
        </p:nvSpPr>
        <p:spPr>
          <a:xfrm>
            <a:off x="838200" y="1346933"/>
            <a:ext cx="11189676" cy="4830030"/>
          </a:xfrm>
        </p:spPr>
        <p:txBody>
          <a:bodyPr vert="horz" lIns="91440" tIns="45720" rIns="91440" bIns="45720" rtlCol="0" anchor="t">
            <a:noAutofit/>
          </a:bodyPr>
          <a:lstStyle/>
          <a:p>
            <a:pPr>
              <a:lnSpc>
                <a:spcPct val="100000"/>
              </a:lnSpc>
            </a:pPr>
            <a:r>
              <a:rPr lang="en-US" sz="2000" b="1">
                <a:ea typeface="+mn-lt"/>
                <a:cs typeface="+mn-lt"/>
              </a:rPr>
              <a:t>Time Complexity:</a:t>
            </a:r>
            <a:endParaRPr lang="en-US" sz="2000"/>
          </a:p>
          <a:p>
            <a:pPr lvl="1">
              <a:lnSpc>
                <a:spcPct val="100000"/>
              </a:lnSpc>
            </a:pPr>
            <a:r>
              <a:rPr lang="en-US" sz="2000">
                <a:ea typeface="+mn-lt"/>
                <a:cs typeface="+mn-lt"/>
              </a:rPr>
              <a:t>Quick Sort has an average-case time complexity of </a:t>
            </a:r>
            <a:r>
              <a:rPr lang="en-US" sz="2000" b="1">
                <a:ea typeface="+mn-lt"/>
                <a:cs typeface="+mn-lt"/>
              </a:rPr>
              <a:t>O(n log n)</a:t>
            </a:r>
            <a:r>
              <a:rPr lang="en-US" sz="2000">
                <a:ea typeface="+mn-lt"/>
                <a:cs typeface="+mn-lt"/>
              </a:rPr>
              <a:t>, making it more efficient than Selection Sort for larger datasets. However, Quick Sort's worst-case time complexity is </a:t>
            </a:r>
            <a:r>
              <a:rPr lang="en-US" sz="2000" b="1">
                <a:ea typeface="+mn-lt"/>
                <a:cs typeface="+mn-lt"/>
              </a:rPr>
              <a:t>O(n^2)</a:t>
            </a:r>
            <a:r>
              <a:rPr lang="en-US" sz="2000">
                <a:ea typeface="+mn-lt"/>
                <a:cs typeface="+mn-lt"/>
              </a:rPr>
              <a:t>, which can be a concern in certain situations.</a:t>
            </a:r>
            <a:endParaRPr lang="en-US" sz="2000"/>
          </a:p>
          <a:p>
            <a:pPr lvl="1">
              <a:lnSpc>
                <a:spcPct val="100000"/>
              </a:lnSpc>
            </a:pPr>
            <a:r>
              <a:rPr lang="en-US" sz="2000">
                <a:ea typeface="+mn-lt"/>
                <a:cs typeface="+mn-lt"/>
              </a:rPr>
              <a:t>Merge Sort consistently performs at</a:t>
            </a:r>
            <a:r>
              <a:rPr lang="en-US" sz="2000" b="1">
                <a:ea typeface="+mn-lt"/>
                <a:cs typeface="+mn-lt"/>
              </a:rPr>
              <a:t> O(n log n) </a:t>
            </a:r>
            <a:r>
              <a:rPr lang="en-US" sz="2000">
                <a:ea typeface="+mn-lt"/>
                <a:cs typeface="+mn-lt"/>
              </a:rPr>
              <a:t>in all cases, making it a reliable choice when a stable sort is needed.</a:t>
            </a:r>
            <a:endParaRPr lang="en-US" sz="2000"/>
          </a:p>
          <a:p>
            <a:pPr lvl="1">
              <a:lnSpc>
                <a:spcPct val="100000"/>
              </a:lnSpc>
            </a:pPr>
            <a:r>
              <a:rPr lang="en-US" sz="2000">
                <a:ea typeface="+mn-lt"/>
                <a:cs typeface="+mn-lt"/>
              </a:rPr>
              <a:t>Selection Sort consistently has a time complexity of </a:t>
            </a:r>
            <a:r>
              <a:rPr lang="en-US" sz="2000" b="1">
                <a:ea typeface="+mn-lt"/>
                <a:cs typeface="+mn-lt"/>
              </a:rPr>
              <a:t>O(n^2)</a:t>
            </a:r>
            <a:r>
              <a:rPr lang="en-US" sz="2000">
                <a:ea typeface="+mn-lt"/>
                <a:cs typeface="+mn-lt"/>
              </a:rPr>
              <a:t>, making it less efficient for large datasets.</a:t>
            </a:r>
            <a:endParaRPr lang="en-US" sz="2000"/>
          </a:p>
          <a:p>
            <a:pPr>
              <a:lnSpc>
                <a:spcPct val="100000"/>
              </a:lnSpc>
            </a:pPr>
            <a:r>
              <a:rPr lang="en-US" sz="2000" b="1">
                <a:ea typeface="+mn-lt"/>
                <a:cs typeface="+mn-lt"/>
              </a:rPr>
              <a:t>In-Place vs. Extra Space:</a:t>
            </a:r>
            <a:endParaRPr lang="en-US" sz="2000"/>
          </a:p>
          <a:p>
            <a:pPr lvl="1">
              <a:lnSpc>
                <a:spcPct val="100000"/>
              </a:lnSpc>
            </a:pPr>
            <a:r>
              <a:rPr lang="en-US" sz="2000">
                <a:ea typeface="+mn-lt"/>
                <a:cs typeface="+mn-lt"/>
              </a:rPr>
              <a:t>Selection Sort and Quick Sort are in-place algorithms, meaning they don't require additional memory proportional to the size of the input.</a:t>
            </a:r>
            <a:endParaRPr lang="en-US" sz="2000"/>
          </a:p>
          <a:p>
            <a:pPr lvl="1">
              <a:lnSpc>
                <a:spcPct val="100000"/>
              </a:lnSpc>
            </a:pPr>
            <a:r>
              <a:rPr lang="en-US" sz="2000">
                <a:ea typeface="+mn-lt"/>
                <a:cs typeface="+mn-lt"/>
              </a:rPr>
              <a:t>Merge Sort, on the other hand, requires additional space for merging, proportional to the size of the input. This can be a drawback in terms of space complexity.</a:t>
            </a:r>
            <a:endParaRPr lang="en-US"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9179"/>
          </a:xfrm>
        </p:spPr>
        <p:txBody>
          <a:bodyPr/>
          <a:lstStyle/>
          <a:p>
            <a:r>
              <a:rPr lang="en-US" sz="4000">
                <a:ea typeface="+mj-lt"/>
                <a:cs typeface="+mj-lt"/>
              </a:rPr>
              <a:t>Selection Sort, Merge Sort, and Quick Sort</a:t>
            </a:r>
            <a:endParaRPr lang="en-US" sz="4000">
              <a:ea typeface="+mj-lt"/>
              <a:cs typeface="+mj-lt"/>
            </a:endParaRPr>
          </a:p>
        </p:txBody>
      </p:sp>
      <p:sp>
        <p:nvSpPr>
          <p:cNvPr id="3" name="Content Placeholder 2"/>
          <p:cNvSpPr>
            <a:spLocks noGrp="1"/>
          </p:cNvSpPr>
          <p:nvPr>
            <p:ph idx="1"/>
          </p:nvPr>
        </p:nvSpPr>
        <p:spPr>
          <a:xfrm>
            <a:off x="838200" y="1346933"/>
            <a:ext cx="11189676" cy="4830030"/>
          </a:xfrm>
        </p:spPr>
        <p:txBody>
          <a:bodyPr vert="horz" lIns="91440" tIns="45720" rIns="91440" bIns="45720" rtlCol="0" anchor="t">
            <a:noAutofit/>
          </a:bodyPr>
          <a:lstStyle/>
          <a:p>
            <a:pPr>
              <a:lnSpc>
                <a:spcPct val="100000"/>
              </a:lnSpc>
            </a:pPr>
            <a:r>
              <a:rPr lang="en-US" sz="2000" b="1">
                <a:ea typeface="+mn-lt"/>
                <a:cs typeface="+mn-lt"/>
              </a:rPr>
              <a:t>Stability:</a:t>
            </a:r>
            <a:endParaRPr lang="en-US" sz="2000">
              <a:ea typeface="+mn-lt"/>
              <a:cs typeface="+mn-lt"/>
            </a:endParaRPr>
          </a:p>
          <a:p>
            <a:pPr lvl="1">
              <a:lnSpc>
                <a:spcPct val="100000"/>
              </a:lnSpc>
            </a:pPr>
            <a:r>
              <a:rPr lang="en-US" sz="2000">
                <a:ea typeface="+mn-lt"/>
                <a:cs typeface="+mn-lt"/>
              </a:rPr>
              <a:t>Quick Sort is not stable, meaning equal elements may not maintain their original order.</a:t>
            </a:r>
            <a:endParaRPr lang="en-US" sz="2000"/>
          </a:p>
          <a:p>
            <a:pPr lvl="1">
              <a:lnSpc>
                <a:spcPct val="100000"/>
              </a:lnSpc>
            </a:pPr>
            <a:r>
              <a:rPr lang="en-US" sz="2000">
                <a:ea typeface="+mn-lt"/>
                <a:cs typeface="+mn-lt"/>
              </a:rPr>
              <a:t>Selection Sort is not stable.</a:t>
            </a:r>
            <a:endParaRPr lang="en-US" sz="2000">
              <a:ea typeface="+mn-lt"/>
              <a:cs typeface="+mn-lt"/>
            </a:endParaRPr>
          </a:p>
          <a:p>
            <a:pPr lvl="1">
              <a:lnSpc>
                <a:spcPct val="100000"/>
              </a:lnSpc>
            </a:pPr>
            <a:r>
              <a:rPr lang="en-US" sz="2000">
                <a:ea typeface="+mn-lt"/>
                <a:cs typeface="+mn-lt"/>
              </a:rPr>
              <a:t>Merge Sort is stable.</a:t>
            </a:r>
            <a:endParaRPr lang="en-US" sz="2000">
              <a:ea typeface="+mn-lt"/>
              <a:cs typeface="+mn-lt"/>
            </a:endParaRPr>
          </a:p>
          <a:p>
            <a:pPr>
              <a:lnSpc>
                <a:spcPct val="100000"/>
              </a:lnSpc>
            </a:pPr>
            <a:r>
              <a:rPr lang="en-US" sz="2000" b="1">
                <a:ea typeface="+mn-lt"/>
                <a:cs typeface="+mn-lt"/>
              </a:rPr>
              <a:t>Ease of Implementation:</a:t>
            </a:r>
            <a:endParaRPr lang="en-US" sz="2000">
              <a:ea typeface="+mn-lt"/>
              <a:cs typeface="+mn-lt"/>
            </a:endParaRPr>
          </a:p>
          <a:p>
            <a:pPr lvl="1">
              <a:lnSpc>
                <a:spcPct val="100000"/>
              </a:lnSpc>
            </a:pPr>
            <a:r>
              <a:rPr lang="en-US" sz="2000">
                <a:ea typeface="+mn-lt"/>
                <a:cs typeface="+mn-lt"/>
              </a:rPr>
              <a:t>Selection Sort is straightforward to implement.</a:t>
            </a:r>
            <a:endParaRPr lang="en-US" sz="2000"/>
          </a:p>
          <a:p>
            <a:pPr lvl="1">
              <a:lnSpc>
                <a:spcPct val="100000"/>
              </a:lnSpc>
            </a:pPr>
            <a:r>
              <a:rPr lang="en-US" sz="2000">
                <a:ea typeface="+mn-lt"/>
                <a:cs typeface="+mn-lt"/>
              </a:rPr>
              <a:t>Quick Sort involves partitioning and recursion and can be more challenging to implement correctly.</a:t>
            </a:r>
            <a:endParaRPr lang="en-US" sz="2000">
              <a:ea typeface="+mn-lt"/>
              <a:cs typeface="+mn-lt"/>
            </a:endParaRPr>
          </a:p>
          <a:p>
            <a:pPr lvl="1">
              <a:lnSpc>
                <a:spcPct val="100000"/>
              </a:lnSpc>
            </a:pPr>
            <a:r>
              <a:rPr lang="en-US" sz="2000">
                <a:ea typeface="+mn-lt"/>
                <a:cs typeface="+mn-lt"/>
              </a:rPr>
              <a:t>Merge Sort is relatively easy to implement but involves additional memory.</a:t>
            </a:r>
            <a:endParaRPr lang="en-US" sz="2000">
              <a:ea typeface="+mn-lt"/>
              <a:cs typeface="+mn-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0102"/>
          </a:xfrm>
        </p:spPr>
        <p:txBody>
          <a:bodyPr>
            <a:normAutofit/>
          </a:bodyPr>
          <a:lstStyle/>
          <a:p>
            <a:r>
              <a:rPr lang="en-US" sz="4000"/>
              <a:t>Finding the Maximum and Minimum</a:t>
            </a:r>
            <a:endParaRPr lang="en-US" sz="4000"/>
          </a:p>
        </p:txBody>
      </p:sp>
      <p:sp>
        <p:nvSpPr>
          <p:cNvPr id="3" name="Content Placeholder 2"/>
          <p:cNvSpPr>
            <a:spLocks noGrp="1"/>
          </p:cNvSpPr>
          <p:nvPr>
            <p:ph idx="1"/>
          </p:nvPr>
        </p:nvSpPr>
        <p:spPr>
          <a:xfrm>
            <a:off x="838200" y="1503241"/>
            <a:ext cx="10515600" cy="4673722"/>
          </a:xfrm>
        </p:spPr>
        <p:txBody>
          <a:bodyPr vert="horz" lIns="91440" tIns="45720" rIns="91440" bIns="45720" rtlCol="0" anchor="t">
            <a:normAutofit/>
          </a:bodyPr>
          <a:lstStyle/>
          <a:p>
            <a:pPr>
              <a:lnSpc>
                <a:spcPct val="100000"/>
              </a:lnSpc>
            </a:pPr>
            <a:r>
              <a:rPr lang="en-US" sz="2200">
                <a:ea typeface="+mn-lt"/>
                <a:cs typeface="+mn-lt"/>
              </a:rPr>
              <a:t>The Max-Min Problem in algorithm analysis is finding the maximum and minimum value in an array.</a:t>
            </a:r>
            <a:endParaRPr lang="en-US"/>
          </a:p>
          <a:p>
            <a:pPr>
              <a:lnSpc>
                <a:spcPct val="100000"/>
              </a:lnSpc>
            </a:pPr>
            <a:r>
              <a:rPr lang="en-US" sz="2200">
                <a:ea typeface="+mn-lt"/>
                <a:cs typeface="+mn-lt"/>
              </a:rPr>
              <a:t>To find the maximum and minimum numbers in a given array </a:t>
            </a:r>
            <a:r>
              <a:rPr lang="en-US" sz="2200" b="1" i="1">
                <a:ea typeface="+mn-lt"/>
                <a:cs typeface="+mn-lt"/>
              </a:rPr>
              <a:t>numbers[ ]</a:t>
            </a:r>
            <a:r>
              <a:rPr lang="en-US" sz="2200">
                <a:ea typeface="+mn-lt"/>
                <a:cs typeface="+mn-lt"/>
              </a:rPr>
              <a:t> of size </a:t>
            </a:r>
            <a:r>
              <a:rPr lang="en-US" sz="2200" b="1">
                <a:ea typeface="+mn-lt"/>
                <a:cs typeface="+mn-lt"/>
              </a:rPr>
              <a:t>n</a:t>
            </a:r>
            <a:r>
              <a:rPr lang="en-US" sz="2200">
                <a:ea typeface="+mn-lt"/>
                <a:cs typeface="+mn-lt"/>
              </a:rPr>
              <a:t>, the following algorithm can be used. </a:t>
            </a:r>
            <a:endParaRPr lang="en-US" sz="2200">
              <a:ea typeface="+mn-lt"/>
              <a:cs typeface="+mn-lt"/>
            </a:endParaRPr>
          </a:p>
          <a:p>
            <a:pPr lvl="1">
              <a:lnSpc>
                <a:spcPct val="100000"/>
              </a:lnSpc>
            </a:pPr>
            <a:r>
              <a:rPr lang="en-US" sz="2200" b="1">
                <a:ea typeface="+mn-lt"/>
                <a:cs typeface="+mn-lt"/>
              </a:rPr>
              <a:t>naive method</a:t>
            </a:r>
            <a:r>
              <a:rPr lang="en-US" sz="2200">
                <a:ea typeface="+mn-lt"/>
                <a:cs typeface="+mn-lt"/>
              </a:rPr>
              <a:t> </a:t>
            </a:r>
            <a:endParaRPr lang="en-US" sz="2200">
              <a:ea typeface="+mn-lt"/>
              <a:cs typeface="+mn-lt"/>
            </a:endParaRPr>
          </a:p>
          <a:p>
            <a:pPr lvl="1">
              <a:lnSpc>
                <a:spcPct val="100000"/>
              </a:lnSpc>
            </a:pPr>
            <a:r>
              <a:rPr lang="en-US" sz="2200" b="1">
                <a:ea typeface="+mn-lt"/>
                <a:cs typeface="+mn-lt"/>
              </a:rPr>
              <a:t>divide and conquer approach</a:t>
            </a:r>
            <a:r>
              <a:rPr lang="en-US" sz="2200">
                <a:ea typeface="+mn-lt"/>
                <a:cs typeface="+mn-lt"/>
              </a:rPr>
              <a:t>.</a:t>
            </a:r>
            <a:endParaRPr lang="en-US" sz="2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9410"/>
          </a:xfrm>
        </p:spPr>
        <p:txBody>
          <a:bodyPr>
            <a:normAutofit/>
          </a:bodyPr>
          <a:lstStyle/>
          <a:p>
            <a:r>
              <a:rPr lang="en-US" sz="4000"/>
              <a:t>Naïve Method</a:t>
            </a:r>
            <a:endParaRPr lang="en-US" sz="4000"/>
          </a:p>
        </p:txBody>
      </p:sp>
      <p:sp>
        <p:nvSpPr>
          <p:cNvPr id="3" name="Content Placeholder 2"/>
          <p:cNvSpPr>
            <a:spLocks noGrp="1"/>
          </p:cNvSpPr>
          <p:nvPr>
            <p:ph idx="1"/>
          </p:nvPr>
        </p:nvSpPr>
        <p:spPr>
          <a:xfrm>
            <a:off x="838200" y="1425087"/>
            <a:ext cx="11233813" cy="5220092"/>
          </a:xfrm>
        </p:spPr>
        <p:txBody>
          <a:bodyPr vert="horz" lIns="91440" tIns="45720" rIns="91440" bIns="45720" rtlCol="0" anchor="t">
            <a:noAutofit/>
          </a:bodyPr>
          <a:lstStyle/>
          <a:p>
            <a:r>
              <a:rPr lang="en-US" sz="2200">
                <a:ea typeface="+mn-lt"/>
                <a:cs typeface="+mn-lt"/>
              </a:rPr>
              <a:t>Naïve method is a basic method to solve any problem. In this method, the maximum and minimum number can be found separately.</a:t>
            </a:r>
            <a:endParaRPr lang="en-US" sz="2200">
              <a:ea typeface="+mn-lt"/>
              <a:cs typeface="+mn-lt"/>
            </a:endParaRPr>
          </a:p>
          <a:p>
            <a:r>
              <a:rPr lang="en-US" sz="2200" b="1" i="1">
                <a:latin typeface="Consolas" panose="020B0609020204030204"/>
              </a:rPr>
              <a:t>Algorithm: </a:t>
            </a:r>
            <a:r>
              <a:rPr lang="en-US" sz="2200" i="1">
                <a:latin typeface="Consolas" panose="020B0609020204030204"/>
              </a:rPr>
              <a:t> 
</a:t>
            </a:r>
            <a:r>
              <a:rPr lang="en-US" sz="2000" i="1" err="1">
                <a:ea typeface="+mn-lt"/>
                <a:cs typeface="+mn-lt"/>
              </a:rPr>
              <a:t>Naive_Max_Min</a:t>
            </a:r>
            <a:r>
              <a:rPr lang="en-US" sz="2000" i="1">
                <a:ea typeface="+mn-lt"/>
                <a:cs typeface="+mn-lt"/>
              </a:rPr>
              <a:t>(numbers[ ])</a:t>
            </a:r>
            <a:endParaRPr lang="en-US" sz="2000" i="1">
              <a:ea typeface="+mn-lt"/>
              <a:cs typeface="+mn-lt"/>
            </a:endParaRPr>
          </a:p>
          <a:p>
            <a:pPr marL="0" indent="0">
              <a:buNone/>
            </a:pPr>
            <a:r>
              <a:rPr lang="en-US" sz="2000" i="1">
                <a:ea typeface="+mn-lt"/>
                <a:cs typeface="+mn-lt"/>
              </a:rPr>
              <a:t>   Initialize </a:t>
            </a:r>
            <a:r>
              <a:rPr lang="en-US" sz="2000" i="1" err="1">
                <a:ea typeface="+mn-lt"/>
                <a:cs typeface="+mn-lt"/>
              </a:rPr>
              <a:t>max_value</a:t>
            </a:r>
            <a:r>
              <a:rPr lang="en-US" sz="2000" i="1">
                <a:ea typeface="+mn-lt"/>
                <a:cs typeface="+mn-lt"/>
              </a:rPr>
              <a:t> and </a:t>
            </a:r>
            <a:r>
              <a:rPr lang="en-US" sz="2000" i="1" err="1">
                <a:ea typeface="+mn-lt"/>
                <a:cs typeface="+mn-lt"/>
              </a:rPr>
              <a:t>min_value</a:t>
            </a:r>
            <a:r>
              <a:rPr lang="en-US" sz="2000" i="1">
                <a:ea typeface="+mn-lt"/>
                <a:cs typeface="+mn-lt"/>
              </a:rPr>
              <a:t> to the first element of the array</a:t>
            </a:r>
            <a:endParaRPr lang="en-US" sz="2000" i="1"/>
          </a:p>
          <a:p>
            <a:pPr marL="0" indent="0">
              <a:buNone/>
            </a:pPr>
            <a:r>
              <a:rPr lang="en-US" sz="2000" b="1" i="1">
                <a:ea typeface="+mn-lt"/>
                <a:cs typeface="+mn-lt"/>
              </a:rPr>
              <a:t>   For each element num in numbers[1:]:</a:t>
            </a:r>
            <a:endParaRPr lang="en-US" sz="2000" b="1" i="1"/>
          </a:p>
          <a:p>
            <a:pPr marL="0" indent="0">
              <a:buNone/>
            </a:pPr>
            <a:r>
              <a:rPr lang="en-US" sz="2000" i="1">
                <a:ea typeface="+mn-lt"/>
                <a:cs typeface="+mn-lt"/>
              </a:rPr>
              <a:t>      </a:t>
            </a:r>
            <a:r>
              <a:rPr lang="en-US" sz="2000" b="1" i="1">
                <a:ea typeface="+mn-lt"/>
                <a:cs typeface="+mn-lt"/>
              </a:rPr>
              <a:t> If num &gt; </a:t>
            </a:r>
            <a:r>
              <a:rPr lang="en-US" sz="2000" b="1" i="1" err="1">
                <a:ea typeface="+mn-lt"/>
                <a:cs typeface="+mn-lt"/>
              </a:rPr>
              <a:t>max_value</a:t>
            </a:r>
            <a:r>
              <a:rPr lang="en-US" sz="2000" b="1" i="1">
                <a:ea typeface="+mn-lt"/>
                <a:cs typeface="+mn-lt"/>
              </a:rPr>
              <a:t>:</a:t>
            </a:r>
            <a:endParaRPr lang="en-US" sz="2000" b="1" i="1">
              <a:ea typeface="+mn-lt"/>
              <a:cs typeface="+mn-lt"/>
            </a:endParaRPr>
          </a:p>
          <a:p>
            <a:pPr marL="0" indent="0">
              <a:buNone/>
            </a:pPr>
            <a:r>
              <a:rPr lang="en-US" sz="2000" i="1">
                <a:ea typeface="+mn-lt"/>
                <a:cs typeface="+mn-lt"/>
              </a:rPr>
              <a:t>             update </a:t>
            </a:r>
            <a:r>
              <a:rPr lang="en-US" sz="2000" i="1" err="1">
                <a:ea typeface="+mn-lt"/>
                <a:cs typeface="+mn-lt"/>
              </a:rPr>
              <a:t>max_value</a:t>
            </a:r>
            <a:endParaRPr lang="en-US" sz="2000" i="1"/>
          </a:p>
          <a:p>
            <a:pPr marL="0" indent="0">
              <a:buNone/>
            </a:pPr>
            <a:r>
              <a:rPr lang="en-US" sz="2000" i="1">
                <a:ea typeface="+mn-lt"/>
                <a:cs typeface="+mn-lt"/>
              </a:rPr>
              <a:t>    </a:t>
            </a:r>
            <a:r>
              <a:rPr lang="en-US" sz="2000" b="1" i="1">
                <a:ea typeface="+mn-lt"/>
                <a:cs typeface="+mn-lt"/>
              </a:rPr>
              <a:t>   If num &lt; </a:t>
            </a:r>
            <a:r>
              <a:rPr lang="en-US" sz="2000" b="1" i="1" err="1">
                <a:ea typeface="+mn-lt"/>
                <a:cs typeface="+mn-lt"/>
              </a:rPr>
              <a:t>min_value</a:t>
            </a:r>
            <a:r>
              <a:rPr lang="en-US" sz="2000" b="1" i="1">
                <a:ea typeface="+mn-lt"/>
                <a:cs typeface="+mn-lt"/>
              </a:rPr>
              <a:t>:</a:t>
            </a:r>
            <a:endParaRPr lang="en-US" sz="2000" b="1" i="1">
              <a:ea typeface="+mn-lt"/>
              <a:cs typeface="+mn-lt"/>
            </a:endParaRPr>
          </a:p>
          <a:p>
            <a:pPr marL="0" indent="0">
              <a:buNone/>
            </a:pPr>
            <a:r>
              <a:rPr lang="en-US" sz="2000" i="1">
                <a:ea typeface="+mn-lt"/>
                <a:cs typeface="+mn-lt"/>
              </a:rPr>
              <a:t>            update </a:t>
            </a:r>
            <a:r>
              <a:rPr lang="en-US" sz="2000" i="1" err="1">
                <a:ea typeface="+mn-lt"/>
                <a:cs typeface="+mn-lt"/>
              </a:rPr>
              <a:t>min_value</a:t>
            </a:r>
            <a:endParaRPr lang="en-US" sz="2000" i="1"/>
          </a:p>
          <a:p>
            <a:pPr marL="0" indent="0">
              <a:buNone/>
            </a:pPr>
            <a:r>
              <a:rPr lang="en-US" sz="2000" i="1">
                <a:ea typeface="+mn-lt"/>
                <a:cs typeface="+mn-lt"/>
              </a:rPr>
              <a:t>   Return (</a:t>
            </a:r>
            <a:r>
              <a:rPr lang="en-US" sz="2000" i="1" err="1">
                <a:ea typeface="+mn-lt"/>
                <a:cs typeface="+mn-lt"/>
              </a:rPr>
              <a:t>max_value</a:t>
            </a:r>
            <a:r>
              <a:rPr lang="en-US" sz="2000" i="1">
                <a:ea typeface="+mn-lt"/>
                <a:cs typeface="+mn-lt"/>
              </a:rPr>
              <a:t>, </a:t>
            </a:r>
            <a:r>
              <a:rPr lang="en-US" sz="2000" i="1" err="1">
                <a:ea typeface="+mn-lt"/>
                <a:cs typeface="+mn-lt"/>
              </a:rPr>
              <a:t>min_value</a:t>
            </a:r>
            <a:r>
              <a:rPr lang="en-US" sz="2000" i="1">
                <a:ea typeface="+mn-lt"/>
                <a:cs typeface="+mn-lt"/>
              </a:rPr>
              <a:t>)</a:t>
            </a:r>
            <a:endParaRPr lang="en-US" sz="2000" i="1"/>
          </a:p>
          <a:p>
            <a:r>
              <a:rPr lang="en-US" sz="2200">
                <a:ea typeface="+mn-lt"/>
                <a:cs typeface="+mn-lt"/>
              </a:rPr>
              <a:t>The number of comparison in Naive method is </a:t>
            </a:r>
            <a:r>
              <a:rPr lang="en-US" sz="2200" b="1" i="1" u="sng">
                <a:ea typeface="+mn-lt"/>
                <a:cs typeface="+mn-lt"/>
              </a:rPr>
              <a:t>2n - 2</a:t>
            </a:r>
            <a:r>
              <a:rPr lang="en-US" sz="2200">
                <a:ea typeface="+mn-lt"/>
                <a:cs typeface="+mn-lt"/>
              </a:rPr>
              <a:t>. The number of comparisons can be reduced using the divide and conquer approach.</a:t>
            </a:r>
            <a:endParaRPr lang="en-US" sz="2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0102"/>
          </a:xfrm>
        </p:spPr>
        <p:txBody>
          <a:bodyPr>
            <a:normAutofit/>
          </a:bodyPr>
          <a:lstStyle/>
          <a:p>
            <a:r>
              <a:rPr lang="en-US" sz="4000">
                <a:ea typeface="+mj-lt"/>
                <a:cs typeface="+mj-lt"/>
              </a:rPr>
              <a:t>Divide and Conquer Approach</a:t>
            </a:r>
            <a:endParaRPr lang="en-US" sz="4000"/>
          </a:p>
        </p:txBody>
      </p:sp>
      <p:sp>
        <p:nvSpPr>
          <p:cNvPr id="3" name="Content Placeholder 2"/>
          <p:cNvSpPr>
            <a:spLocks noGrp="1"/>
          </p:cNvSpPr>
          <p:nvPr>
            <p:ph idx="1"/>
          </p:nvPr>
        </p:nvSpPr>
        <p:spPr>
          <a:xfrm>
            <a:off x="838200" y="1620472"/>
            <a:ext cx="10515600" cy="5024707"/>
          </a:xfrm>
        </p:spPr>
        <p:txBody>
          <a:bodyPr vert="horz" lIns="91440" tIns="45720" rIns="91440" bIns="45720" rtlCol="0" anchor="t">
            <a:noAutofit/>
          </a:bodyPr>
          <a:lstStyle/>
          <a:p>
            <a:r>
              <a:rPr lang="en-US" sz="2200">
                <a:ea typeface="+mn-lt"/>
                <a:cs typeface="+mn-lt"/>
              </a:rPr>
              <a:t>Divide the array into two halves.</a:t>
            </a:r>
            <a:endParaRPr lang="en-US" sz="2200">
              <a:ea typeface="+mn-lt"/>
              <a:cs typeface="+mn-lt"/>
            </a:endParaRPr>
          </a:p>
          <a:p>
            <a:r>
              <a:rPr lang="en-US" sz="2200">
                <a:ea typeface="+mn-lt"/>
                <a:cs typeface="+mn-lt"/>
              </a:rPr>
              <a:t>Recursively find the maximum and minimum values in each half.</a:t>
            </a:r>
            <a:endParaRPr lang="en-US" sz="2200">
              <a:ea typeface="+mn-lt"/>
              <a:cs typeface="+mn-lt"/>
            </a:endParaRPr>
          </a:p>
          <a:p>
            <a:r>
              <a:rPr lang="en-US" sz="2200">
                <a:ea typeface="+mn-lt"/>
                <a:cs typeface="+mn-lt"/>
              </a:rPr>
              <a:t>Combine the results by taking the maximum of two maxima and the minimum of two minima.</a:t>
            </a:r>
            <a:endParaRPr lang="en-US" sz="2200">
              <a:ea typeface="+mn-lt"/>
              <a:cs typeface="+mn-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8487"/>
          </a:xfrm>
        </p:spPr>
        <p:txBody>
          <a:bodyPr>
            <a:normAutofit/>
          </a:bodyPr>
          <a:lstStyle/>
          <a:p>
            <a:r>
              <a:rPr lang="en-US" sz="4000">
                <a:ea typeface="+mj-lt"/>
                <a:cs typeface="+mj-lt"/>
              </a:rPr>
              <a:t>Divide and Conquer Approach</a:t>
            </a:r>
            <a:endParaRPr lang="en-US" sz="4000"/>
          </a:p>
        </p:txBody>
      </p:sp>
      <p:sp>
        <p:nvSpPr>
          <p:cNvPr id="3" name="Content Placeholder 2"/>
          <p:cNvSpPr>
            <a:spLocks noGrp="1"/>
          </p:cNvSpPr>
          <p:nvPr>
            <p:ph idx="1"/>
          </p:nvPr>
        </p:nvSpPr>
        <p:spPr>
          <a:xfrm>
            <a:off x="838200" y="1464165"/>
            <a:ext cx="10515600" cy="5181014"/>
          </a:xfrm>
        </p:spPr>
        <p:txBody>
          <a:bodyPr vert="horz" lIns="91440" tIns="45720" rIns="91440" bIns="45720" rtlCol="0" anchor="t">
            <a:noAutofit/>
          </a:bodyPr>
          <a:lstStyle/>
          <a:p>
            <a:pPr>
              <a:buNone/>
            </a:pPr>
            <a:r>
              <a:rPr lang="en-US" sz="2200" i="1" err="1">
                <a:ea typeface="+mn-lt"/>
                <a:cs typeface="+mn-lt"/>
              </a:rPr>
              <a:t>DivideConquer_Max_Min</a:t>
            </a:r>
            <a:r>
              <a:rPr lang="en-US" sz="2200" i="1">
                <a:ea typeface="+mn-lt"/>
                <a:cs typeface="+mn-lt"/>
              </a:rPr>
              <a:t>(numbers, low, high):</a:t>
            </a:r>
            <a:endParaRPr lang="en-US" sz="2200" i="1"/>
          </a:p>
          <a:p>
            <a:pPr>
              <a:buNone/>
            </a:pPr>
            <a:r>
              <a:rPr lang="en-US" sz="2200" b="1" i="1">
                <a:ea typeface="+mn-lt"/>
                <a:cs typeface="+mn-lt"/>
              </a:rPr>
              <a:t>    If low == high:</a:t>
            </a:r>
            <a:endParaRPr lang="en-US" sz="2200" b="1" i="1">
              <a:ea typeface="+mn-lt"/>
              <a:cs typeface="+mn-lt"/>
            </a:endParaRPr>
          </a:p>
          <a:p>
            <a:pPr>
              <a:buNone/>
            </a:pPr>
            <a:r>
              <a:rPr lang="en-US" sz="2200" i="1">
                <a:ea typeface="+mn-lt"/>
                <a:cs typeface="+mn-lt"/>
              </a:rPr>
              <a:t>         return (numbers[low], numbers[low])</a:t>
            </a:r>
            <a:endParaRPr lang="en-US" sz="2200" i="1"/>
          </a:p>
          <a:p>
            <a:pPr>
              <a:buNone/>
            </a:pPr>
            <a:r>
              <a:rPr lang="en-US" sz="2200" i="1">
                <a:ea typeface="+mn-lt"/>
                <a:cs typeface="+mn-lt"/>
              </a:rPr>
              <a:t>   </a:t>
            </a:r>
            <a:r>
              <a:rPr lang="en-US" sz="2200" b="1" i="1">
                <a:ea typeface="+mn-lt"/>
                <a:cs typeface="+mn-lt"/>
              </a:rPr>
              <a:t> If high == low + 1:</a:t>
            </a:r>
            <a:endParaRPr lang="en-US" sz="2200" b="1" i="1">
              <a:ea typeface="+mn-lt"/>
              <a:cs typeface="+mn-lt"/>
            </a:endParaRPr>
          </a:p>
          <a:p>
            <a:pPr>
              <a:buNone/>
            </a:pPr>
            <a:r>
              <a:rPr lang="en-US" sz="2200" i="1">
                <a:ea typeface="+mn-lt"/>
                <a:cs typeface="+mn-lt"/>
              </a:rPr>
              <a:t>         compare numbers[low] and numbers[high] to determine max and min</a:t>
            </a:r>
            <a:endParaRPr lang="en-US" sz="2200" i="1"/>
          </a:p>
          <a:p>
            <a:pPr>
              <a:buNone/>
            </a:pPr>
            <a:r>
              <a:rPr lang="en-US" sz="2200" i="1">
                <a:ea typeface="+mn-lt"/>
                <a:cs typeface="+mn-lt"/>
              </a:rPr>
              <a:t>   </a:t>
            </a:r>
            <a:r>
              <a:rPr lang="en-US" sz="2200" b="1" i="1">
                <a:ea typeface="+mn-lt"/>
                <a:cs typeface="+mn-lt"/>
              </a:rPr>
              <a:t> Otherwise:</a:t>
            </a:r>
            <a:endParaRPr lang="en-US" sz="2200" b="1" i="1"/>
          </a:p>
          <a:p>
            <a:pPr>
              <a:buNone/>
            </a:pPr>
            <a:r>
              <a:rPr lang="en-US" sz="2200" i="1">
                <a:ea typeface="+mn-lt"/>
                <a:cs typeface="+mn-lt"/>
              </a:rPr>
              <a:t>         mid = (low + high) / 2</a:t>
            </a:r>
            <a:endParaRPr lang="en-US" sz="2200" i="1"/>
          </a:p>
          <a:p>
            <a:pPr>
              <a:buNone/>
            </a:pPr>
            <a:r>
              <a:rPr lang="en-US" sz="2200" i="1">
                <a:ea typeface="+mn-lt"/>
                <a:cs typeface="+mn-lt"/>
              </a:rPr>
              <a:t>        (max1, min1) = </a:t>
            </a:r>
            <a:r>
              <a:rPr lang="en-US" sz="2200" i="1" err="1">
                <a:ea typeface="+mn-lt"/>
                <a:cs typeface="+mn-lt"/>
              </a:rPr>
              <a:t>DivideConquer_Max_Min</a:t>
            </a:r>
            <a:r>
              <a:rPr lang="en-US" sz="2200" i="1">
                <a:ea typeface="+mn-lt"/>
                <a:cs typeface="+mn-lt"/>
              </a:rPr>
              <a:t>(numbers, low, mid)</a:t>
            </a:r>
            <a:endParaRPr lang="en-US" sz="2200" i="1"/>
          </a:p>
          <a:p>
            <a:pPr>
              <a:buNone/>
            </a:pPr>
            <a:r>
              <a:rPr lang="en-US" sz="2200" i="1">
                <a:ea typeface="+mn-lt"/>
                <a:cs typeface="+mn-lt"/>
              </a:rPr>
              <a:t>        (max2, min2) = </a:t>
            </a:r>
            <a:r>
              <a:rPr lang="en-US" sz="2200" i="1" err="1">
                <a:ea typeface="+mn-lt"/>
                <a:cs typeface="+mn-lt"/>
              </a:rPr>
              <a:t>DivideConquer_Max_Min</a:t>
            </a:r>
            <a:r>
              <a:rPr lang="en-US" sz="2200" i="1">
                <a:ea typeface="+mn-lt"/>
                <a:cs typeface="+mn-lt"/>
              </a:rPr>
              <a:t>(numbers, mid + 1, high)</a:t>
            </a:r>
            <a:endParaRPr lang="en-US" sz="2200" i="1"/>
          </a:p>
          <a:p>
            <a:pPr>
              <a:buNone/>
            </a:pPr>
            <a:r>
              <a:rPr lang="en-US" sz="2200" i="1">
                <a:ea typeface="+mn-lt"/>
                <a:cs typeface="+mn-lt"/>
              </a:rPr>
              <a:t>        Return (max(max1, max2), min(min1, min2))</a:t>
            </a:r>
            <a:endParaRPr lang="en-US" sz="2200" i="1"/>
          </a:p>
          <a:p>
            <a:pPr marL="0" indent="0">
              <a:buNone/>
            </a:pPr>
            <a:endParaRPr lang="en-US" sz="2200" i="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0202"/>
            <a:ext cx="10515600" cy="973870"/>
          </a:xfrm>
        </p:spPr>
        <p:txBody>
          <a:bodyPr>
            <a:normAutofit/>
          </a:bodyPr>
          <a:lstStyle/>
          <a:p>
            <a:r>
              <a:rPr lang="en-US" sz="4000"/>
              <a:t>Divide and Conquer Method</a:t>
            </a:r>
            <a:endParaRPr lang="en-US" sz="4000"/>
          </a:p>
        </p:txBody>
      </p:sp>
      <p:sp>
        <p:nvSpPr>
          <p:cNvPr id="3" name="Content Placeholder 2"/>
          <p:cNvSpPr>
            <a:spLocks noGrp="1"/>
          </p:cNvSpPr>
          <p:nvPr>
            <p:ph idx="1"/>
          </p:nvPr>
        </p:nvSpPr>
        <p:spPr>
          <a:xfrm>
            <a:off x="838200" y="1171086"/>
            <a:ext cx="10837571" cy="5499567"/>
          </a:xfrm>
        </p:spPr>
        <p:txBody>
          <a:bodyPr vert="horz" lIns="91440" tIns="45720" rIns="91440" bIns="45720" rtlCol="0" anchor="t">
            <a:normAutofit/>
          </a:bodyPr>
          <a:lstStyle/>
          <a:p>
            <a:r>
              <a:rPr lang="en-US" sz="2400" b="1" i="1">
                <a:ea typeface="+mn-lt"/>
                <a:cs typeface="+mn-lt"/>
              </a:rPr>
              <a:t>Recursion: </a:t>
            </a:r>
            <a:endParaRPr lang="en-US" sz="2400">
              <a:ea typeface="+mn-lt"/>
              <a:cs typeface="+mn-lt"/>
            </a:endParaRPr>
          </a:p>
          <a:p>
            <a:pPr lvl="1">
              <a:buFont typeface="Courier New" panose="02070309020205020404" pitchFamily="34" charset="0"/>
              <a:buChar char="o"/>
            </a:pPr>
            <a:r>
              <a:rPr lang="en-US" sz="2000">
                <a:ea typeface="+mn-lt"/>
                <a:cs typeface="+mn-lt"/>
              </a:rPr>
              <a:t>Divide and Conquer Method relies on recursion, where a problem is recursively broken down into smaller sub-problems.</a:t>
            </a:r>
            <a:endParaRPr lang="en-US" sz="2000">
              <a:ea typeface="+mn-lt"/>
              <a:cs typeface="+mn-lt"/>
            </a:endParaRPr>
          </a:p>
          <a:p>
            <a:r>
              <a:rPr lang="en-US" sz="2400" b="1" i="1">
                <a:ea typeface="+mn-lt"/>
                <a:cs typeface="+mn-lt"/>
              </a:rPr>
              <a:t>Breaking Down the Problem: </a:t>
            </a:r>
            <a:endParaRPr lang="en-US" sz="2400">
              <a:ea typeface="+mn-lt"/>
              <a:cs typeface="+mn-lt"/>
            </a:endParaRPr>
          </a:p>
          <a:p>
            <a:pPr lvl="1">
              <a:buFont typeface="Courier New" panose="02070309020205020404" pitchFamily="34" charset="0"/>
              <a:buChar char="o"/>
            </a:pPr>
            <a:r>
              <a:rPr lang="en-US" sz="2000">
                <a:ea typeface="+mn-lt"/>
                <a:cs typeface="+mn-lt"/>
              </a:rPr>
              <a:t>The algorithm divides the problem into two or more sub-problems, often of the same or related type.</a:t>
            </a:r>
            <a:endParaRPr lang="en-US" sz="2000"/>
          </a:p>
          <a:p>
            <a:r>
              <a:rPr lang="en-US" sz="2400" b="1" i="1">
                <a:ea typeface="+mn-lt"/>
                <a:cs typeface="+mn-lt"/>
              </a:rPr>
              <a:t>Solving Sub-Problems:</a:t>
            </a:r>
            <a:r>
              <a:rPr lang="en-US" sz="2400">
                <a:ea typeface="+mn-lt"/>
                <a:cs typeface="+mn-lt"/>
              </a:rPr>
              <a:t> </a:t>
            </a:r>
            <a:endParaRPr lang="en-US" sz="2400">
              <a:ea typeface="+mn-lt"/>
              <a:cs typeface="+mn-lt"/>
            </a:endParaRPr>
          </a:p>
          <a:p>
            <a:pPr lvl="1">
              <a:buFont typeface="Courier New" panose="02070309020205020404" pitchFamily="34" charset="0"/>
              <a:buChar char="o"/>
            </a:pPr>
            <a:r>
              <a:rPr lang="en-US" sz="2000">
                <a:ea typeface="+mn-lt"/>
                <a:cs typeface="+mn-lt"/>
              </a:rPr>
              <a:t>The sub-problems are solved independently, either directly if they are simple enough or by further breaking them down recursively.</a:t>
            </a:r>
            <a:endParaRPr lang="en-US" sz="2000">
              <a:ea typeface="+mn-lt"/>
              <a:cs typeface="+mn-lt"/>
            </a:endParaRPr>
          </a:p>
          <a:p>
            <a:r>
              <a:rPr lang="en-US" sz="2400" b="1" i="1">
                <a:ea typeface="+mn-lt"/>
                <a:cs typeface="+mn-lt"/>
              </a:rPr>
              <a:t>Combining Solutions: </a:t>
            </a:r>
            <a:endParaRPr lang="en-US" sz="2400">
              <a:ea typeface="+mn-lt"/>
              <a:cs typeface="+mn-lt"/>
            </a:endParaRPr>
          </a:p>
          <a:p>
            <a:pPr lvl="1">
              <a:buFont typeface="Courier New" panose="02070309020205020404" pitchFamily="34" charset="0"/>
              <a:buChar char="o"/>
            </a:pPr>
            <a:r>
              <a:rPr lang="en-US" sz="2000">
                <a:ea typeface="+mn-lt"/>
                <a:cs typeface="+mn-lt"/>
              </a:rPr>
              <a:t>The solutions to the sub-problems are combined to produce a solution for the original problem.</a:t>
            </a:r>
            <a:endParaRPr lang="en-US" sz="2000">
              <a:ea typeface="+mn-lt"/>
              <a:cs typeface="+mn-lt"/>
            </a:endParaRPr>
          </a:p>
          <a:p>
            <a:r>
              <a:rPr lang="en-US" sz="2400" b="1" i="1">
                <a:ea typeface="+mn-lt"/>
                <a:cs typeface="+mn-lt"/>
              </a:rPr>
              <a:t>Efficiency:</a:t>
            </a:r>
            <a:endParaRPr lang="en-US" sz="2400" b="1" i="1">
              <a:ea typeface="+mn-lt"/>
              <a:cs typeface="+mn-lt"/>
            </a:endParaRPr>
          </a:p>
          <a:p>
            <a:pPr lvl="1">
              <a:buFont typeface="Courier New" panose="02070309020205020404" pitchFamily="34" charset="0"/>
              <a:buChar char="o"/>
            </a:pPr>
            <a:r>
              <a:rPr lang="en-US" sz="2000">
                <a:ea typeface="+mn-lt"/>
                <a:cs typeface="+mn-lt"/>
              </a:rPr>
              <a:t>D&amp;C often leads to efficient algorithms because it breaks down complex problems into simpler, manageable sub-problems.</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p:cNvCxnSpPr>
            <a:cxnSpLocks noGrp="1" noRot="1" noChangeAspect="1" noMove="1" noResize="1" noEditPoints="1" noAdjustHandles="1" noChangeArrowheads="1" noChangeShapeType="1"/>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2030" y="1209220"/>
            <a:ext cx="9147940" cy="2337238"/>
          </a:xfrm>
        </p:spPr>
        <p:txBody>
          <a:bodyPr vert="horz" lIns="91440" tIns="45720" rIns="91440" bIns="45720" rtlCol="0" anchor="b">
            <a:normAutofit/>
          </a:bodyPr>
          <a:lstStyle/>
          <a:p>
            <a:pPr algn="ctr"/>
            <a:r>
              <a:rPr lang="en-US" sz="6000" b="1" i="0" kern="1200" cap="all" baseline="0">
                <a:solidFill>
                  <a:schemeClr val="bg1"/>
                </a:solidFill>
                <a:latin typeface="+mj-lt"/>
                <a:ea typeface="+mj-ea"/>
                <a:cs typeface="+mj-cs"/>
              </a:rPr>
              <a:t>Strassen's Matrix Multiplication</a:t>
            </a:r>
            <a:endParaRPr lang="en-US" sz="6000" b="1" i="0" kern="1200" cap="all" baseline="0">
              <a:solidFill>
                <a:schemeClr val="bg1"/>
              </a:solidFill>
              <a:latin typeface="+mj-lt"/>
              <a:ea typeface="+mj-ea"/>
              <a:cs typeface="+mj-cs"/>
            </a:endParaRPr>
          </a:p>
        </p:txBody>
      </p:sp>
      <p:sp>
        <p:nvSpPr>
          <p:cNvPr id="12" name="Graphic 22"/>
          <p:cNvSpPr>
            <a:spLocks noGrp="1" noRot="1" noChangeAspect="1" noMove="1" noResize="1" noEditPoints="1" noAdjustHandles="1" noChangeArrowheads="1" noChangeShapeType="1" noTextEdit="1"/>
          </p:cNvSpPr>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4" name="Graphic 13"/>
          <p:cNvSpPr>
            <a:spLocks noGrp="1" noRot="1" noChangeAspect="1" noMove="1" noResize="1" noEditPoints="1" noAdjustHandles="1" noChangeArrowheads="1" noChangeShapeType="1" noTextEdit="1"/>
          </p:cNvSpPr>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21" name="Graphic 15"/>
          <p:cNvSpPr>
            <a:spLocks noGrp="1" noRot="1" noChangeAspect="1" noMove="1" noResize="1" noEditPoints="1" noAdjustHandles="1" noChangeArrowheads="1" noChangeShapeType="1" noTextEdit="1"/>
          </p:cNvSpPr>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23" name="Graphic 21"/>
          <p:cNvSpPr>
            <a:spLocks noGrp="1" noRot="1" noChangeAspect="1" noMove="1" noResize="1" noEditPoints="1" noAdjustHandles="1" noChangeArrowheads="1" noChangeShapeType="1" noTextEdit="1"/>
          </p:cNvSpPr>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20" name="Graphic 12"/>
          <p:cNvSpPr>
            <a:spLocks noGrp="1" noRot="1" noChangeAspect="1" noMove="1" noResize="1" noEditPoints="1" noAdjustHandles="1" noChangeArrowheads="1" noChangeShapeType="1" noTextEdit="1"/>
          </p:cNvSpPr>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2" name="Graphic 23"/>
          <p:cNvSpPr>
            <a:spLocks noGrp="1" noRot="1" noChangeAspect="1" noMove="1" noResize="1" noEditPoints="1" noAdjustHandles="1" noChangeArrowheads="1" noChangeShapeType="1" noTextEdit="1"/>
          </p:cNvSpPr>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Strassen's Matrix Multiplication</a:t>
            </a:r>
            <a:endParaRPr lang="en-US"/>
          </a:p>
        </p:txBody>
      </p:sp>
      <p:sp>
        <p:nvSpPr>
          <p:cNvPr id="3" name="Content Placeholder 2"/>
          <p:cNvSpPr>
            <a:spLocks noGrp="1"/>
          </p:cNvSpPr>
          <p:nvPr>
            <p:ph idx="1"/>
          </p:nvPr>
        </p:nvSpPr>
        <p:spPr>
          <a:xfrm>
            <a:off x="838200" y="1825625"/>
            <a:ext cx="11200153" cy="4590036"/>
          </a:xfrm>
        </p:spPr>
        <p:txBody>
          <a:bodyPr vert="horz" lIns="91440" tIns="45720" rIns="91440" bIns="45720" rtlCol="0" anchor="t">
            <a:normAutofit/>
          </a:bodyPr>
          <a:lstStyle/>
          <a:p>
            <a:pPr>
              <a:lnSpc>
                <a:spcPct val="100000"/>
              </a:lnSpc>
            </a:pPr>
            <a:r>
              <a:rPr lang="en-US" sz="2200">
                <a:ea typeface="+mn-lt"/>
                <a:cs typeface="+mn-lt"/>
              </a:rPr>
              <a:t>Indeed, Strassen's Matrix Multiplication is a </a:t>
            </a:r>
            <a:r>
              <a:rPr lang="en-US" sz="2200" b="1" i="1" u="sng">
                <a:ea typeface="+mn-lt"/>
                <a:cs typeface="+mn-lt"/>
              </a:rPr>
              <a:t>divide-and-conquer-based algorithm</a:t>
            </a:r>
            <a:r>
              <a:rPr lang="en-US" sz="2200">
                <a:ea typeface="+mn-lt"/>
                <a:cs typeface="+mn-lt"/>
              </a:rPr>
              <a:t> that aims to reduce the time complexity of matrix multiplication compared to the traditional cubic time complexity (O(n^3)).</a:t>
            </a:r>
            <a:endParaRPr lang="en-US" sz="2200"/>
          </a:p>
          <a:p>
            <a:pPr>
              <a:lnSpc>
                <a:spcPct val="100000"/>
              </a:lnSpc>
            </a:pPr>
            <a:r>
              <a:rPr lang="en-US" sz="2200">
                <a:ea typeface="+mn-lt"/>
                <a:cs typeface="+mn-lt"/>
              </a:rPr>
              <a:t>The algorithm operates by dividing each input matrix into </a:t>
            </a:r>
            <a:r>
              <a:rPr lang="en-US" sz="2200" i="1" u="sng">
                <a:ea typeface="+mn-lt"/>
                <a:cs typeface="+mn-lt"/>
              </a:rPr>
              <a:t>four smaller matrices and recursively multiplying these smaller matrices. </a:t>
            </a:r>
            <a:endParaRPr lang="en-US" sz="2200" i="1" u="sng">
              <a:ea typeface="+mn-lt"/>
              <a:cs typeface="+mn-lt"/>
            </a:endParaRPr>
          </a:p>
          <a:p>
            <a:pPr>
              <a:lnSpc>
                <a:spcPct val="100000"/>
              </a:lnSpc>
            </a:pPr>
            <a:r>
              <a:rPr lang="en-US" sz="2200">
                <a:ea typeface="+mn-lt"/>
                <a:cs typeface="+mn-lt"/>
              </a:rPr>
              <a:t>It involves </a:t>
            </a:r>
            <a:r>
              <a:rPr lang="en-US" sz="2200" i="1" u="sng">
                <a:ea typeface="+mn-lt"/>
                <a:cs typeface="+mn-lt"/>
              </a:rPr>
              <a:t>seven recursive multiplications instead of the traditional eight.</a:t>
            </a:r>
            <a:r>
              <a:rPr lang="en-US" sz="2200">
                <a:ea typeface="+mn-lt"/>
                <a:cs typeface="+mn-lt"/>
              </a:rPr>
              <a:t> </a:t>
            </a:r>
            <a:endParaRPr lang="en-US" sz="2200">
              <a:ea typeface="+mn-lt"/>
              <a:cs typeface="+mn-lt"/>
            </a:endParaRPr>
          </a:p>
          <a:p>
            <a:pPr>
              <a:lnSpc>
                <a:spcPct val="100000"/>
              </a:lnSpc>
            </a:pPr>
            <a:r>
              <a:rPr lang="en-US" sz="2200">
                <a:ea typeface="+mn-lt"/>
                <a:cs typeface="+mn-lt"/>
              </a:rPr>
              <a:t>The time complexity of Strassen's algorithm is approximately</a:t>
            </a:r>
            <a:r>
              <a:rPr lang="en-US" sz="2200" i="1" u="sng">
                <a:ea typeface="+mn-lt"/>
                <a:cs typeface="+mn-lt"/>
              </a:rPr>
              <a:t> O(n^log2(7)), which is about O(n^2.81). </a:t>
            </a:r>
            <a:endParaRPr lang="en-US" sz="2200" i="1" u="sng">
              <a:ea typeface="+mn-lt"/>
              <a:cs typeface="+mn-lt"/>
            </a:endParaRPr>
          </a:p>
          <a:p>
            <a:pPr>
              <a:lnSpc>
                <a:spcPct val="100000"/>
              </a:lnSpc>
            </a:pPr>
            <a:r>
              <a:rPr lang="en-US" sz="2200">
                <a:ea typeface="+mn-lt"/>
                <a:cs typeface="+mn-lt"/>
              </a:rPr>
              <a:t>This improvement over the naive cubic time complexity is achieved through clever mathematical manipulations.</a:t>
            </a:r>
            <a:endParaRPr lang="en-US" sz="2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608888" y="381935"/>
            <a:ext cx="4672425" cy="1612148"/>
          </a:xfrm>
        </p:spPr>
        <p:txBody>
          <a:bodyPr anchor="b">
            <a:normAutofit fontScale="90000"/>
          </a:bodyPr>
          <a:lstStyle/>
          <a:p>
            <a:r>
              <a:rPr lang="en-US"/>
              <a:t>Strassen's Matrix Multiplication</a:t>
            </a:r>
            <a:endParaRPr lang="en-US"/>
          </a:p>
        </p:txBody>
      </p:sp>
      <p:sp>
        <p:nvSpPr>
          <p:cNvPr id="32" name="Graphic 11"/>
          <p:cNvSpPr>
            <a:spLocks noGrp="1" noRot="1" noChangeAspect="1" noMove="1" noResize="1" noEditPoints="1" noAdjustHandles="1" noChangeArrowheads="1" noChangeShapeType="1" noTextEdit="1"/>
          </p:cNvSpPr>
          <p:nvPr/>
        </p:nvSpPr>
        <p:spPr>
          <a:xfrm>
            <a:off x="137960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33" name="Graphic 10"/>
          <p:cNvSpPr>
            <a:spLocks noGrp="1" noRot="1" noChangeAspect="1" noMove="1" noResize="1" noEditPoints="1" noAdjustHandles="1" noChangeArrowheads="1" noChangeShapeType="1" noTextEdit="1"/>
          </p:cNvSpPr>
          <p:nvPr/>
        </p:nvSpPr>
        <p:spPr>
          <a:xfrm>
            <a:off x="996116"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34" name="Graphic 12"/>
          <p:cNvSpPr>
            <a:spLocks noGrp="1" noRot="1" noChangeAspect="1" noMove="1" noResize="1" noEditPoints="1" noAdjustHandles="1" noChangeArrowheads="1" noChangeShapeType="1" noTextEdit="1"/>
          </p:cNvSpPr>
          <p:nvPr/>
        </p:nvSpPr>
        <p:spPr>
          <a:xfrm>
            <a:off x="1412748"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pic>
        <p:nvPicPr>
          <p:cNvPr id="4" name="Picture 4" descr="A picture containing diagram&#10;&#10;Description automatically generated"/>
          <p:cNvPicPr>
            <a:picLocks noChangeAspect="1"/>
          </p:cNvPicPr>
          <p:nvPr/>
        </p:nvPicPr>
        <p:blipFill>
          <a:blip r:embed="rId1"/>
          <a:stretch>
            <a:fillRect/>
          </a:stretch>
        </p:blipFill>
        <p:spPr>
          <a:xfrm>
            <a:off x="75237" y="2066551"/>
            <a:ext cx="6537716" cy="2715260"/>
          </a:xfrm>
          <a:prstGeom prst="rect">
            <a:avLst/>
          </a:prstGeom>
        </p:spPr>
      </p:pic>
      <p:sp>
        <p:nvSpPr>
          <p:cNvPr id="3" name="Content Placeholder 2"/>
          <p:cNvSpPr>
            <a:spLocks noGrp="1"/>
          </p:cNvSpPr>
          <p:nvPr>
            <p:ph idx="1"/>
          </p:nvPr>
        </p:nvSpPr>
        <p:spPr>
          <a:xfrm>
            <a:off x="6526606" y="2237706"/>
            <a:ext cx="5037602" cy="4240650"/>
          </a:xfrm>
        </p:spPr>
        <p:txBody>
          <a:bodyPr vert="horz" lIns="91440" tIns="45720" rIns="91440" bIns="45720" rtlCol="0" anchor="t">
            <a:normAutofit/>
          </a:bodyPr>
          <a:lstStyle/>
          <a:p>
            <a:r>
              <a:rPr lang="en-US" sz="2000">
                <a:ea typeface="+mn-lt"/>
                <a:cs typeface="+mn-lt"/>
              </a:rPr>
              <a:t>For larger matrices this approach will continue until we recurse all the smaller sub matrices.</a:t>
            </a:r>
            <a:endParaRPr lang="en-US" sz="2000">
              <a:ea typeface="+mn-lt"/>
              <a:cs typeface="+mn-lt"/>
            </a:endParaRPr>
          </a:p>
          <a:p>
            <a:r>
              <a:rPr lang="en-US" sz="2000">
                <a:ea typeface="+mn-lt"/>
                <a:cs typeface="+mn-lt"/>
              </a:rPr>
              <a:t>Suppose we have two matrices, A and B, and we want to multiply them to form a new matrix, C.</a:t>
            </a:r>
            <a:endParaRPr lang="en-US" sz="2000">
              <a:ea typeface="+mn-lt"/>
              <a:cs typeface="+mn-lt"/>
            </a:endParaRPr>
          </a:p>
          <a:p>
            <a:r>
              <a:rPr lang="en-US" sz="2000">
                <a:ea typeface="+mn-lt"/>
                <a:cs typeface="+mn-lt"/>
              </a:rPr>
              <a:t>C=AB, where all A,B,C are square matrices. We will divide these larger matrices into smaller sub matrices n/2.</a:t>
            </a:r>
            <a:endParaRPr lang="en-US" sz="2000">
              <a:ea typeface="+mn-lt"/>
              <a:cs typeface="+mn-lt"/>
            </a:endParaRPr>
          </a:p>
        </p:txBody>
      </p:sp>
      <p:cxnSp>
        <p:nvCxnSpPr>
          <p:cNvPr id="35" name="Straight Connector 16"/>
          <p:cNvCxnSpPr>
            <a:cxnSpLocks noGrp="1" noRot="1" noChangeAspect="1" noMove="1" noResize="1" noEditPoints="1" noAdjustHandles="1" noChangeArrowheads="1" noChangeShapeType="1"/>
          </p:cNvCxnSpPr>
          <p:nvPr/>
        </p:nvCxnSpPr>
        <p:spPr>
          <a:xfrm>
            <a:off x="11568377"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0795"/>
          </a:xfrm>
        </p:spPr>
        <p:txBody>
          <a:bodyPr>
            <a:normAutofit/>
          </a:bodyPr>
          <a:lstStyle/>
          <a:p>
            <a:r>
              <a:rPr lang="en-US" sz="4000"/>
              <a:t>Strassen's Matrix Multiplication</a:t>
            </a:r>
            <a:endParaRPr lang="en-US" sz="4000"/>
          </a:p>
        </p:txBody>
      </p:sp>
      <p:sp>
        <p:nvSpPr>
          <p:cNvPr id="3" name="Content Placeholder 2"/>
          <p:cNvSpPr>
            <a:spLocks noGrp="1"/>
          </p:cNvSpPr>
          <p:nvPr>
            <p:ph idx="1"/>
          </p:nvPr>
        </p:nvSpPr>
        <p:spPr>
          <a:xfrm>
            <a:off x="838200" y="1405549"/>
            <a:ext cx="10955921" cy="5010112"/>
          </a:xfrm>
        </p:spPr>
        <p:txBody>
          <a:bodyPr vert="horz" lIns="91440" tIns="45720" rIns="91440" bIns="45720" rtlCol="0" anchor="t">
            <a:normAutofit/>
          </a:bodyPr>
          <a:lstStyle/>
          <a:p>
            <a:pPr>
              <a:lnSpc>
                <a:spcPct val="100000"/>
              </a:lnSpc>
            </a:pPr>
            <a:r>
              <a:rPr lang="en-US" sz="2000" b="1">
                <a:ea typeface="+mn-lt"/>
                <a:cs typeface="+mn-lt"/>
              </a:rPr>
              <a:t>Matrix Partitioning:</a:t>
            </a:r>
            <a:endParaRPr lang="en-US" sz="2000">
              <a:ea typeface="+mn-lt"/>
              <a:cs typeface="+mn-lt"/>
            </a:endParaRPr>
          </a:p>
          <a:p>
            <a:pPr lvl="1">
              <a:lnSpc>
                <a:spcPct val="100000"/>
              </a:lnSpc>
            </a:pPr>
            <a:r>
              <a:rPr lang="en-US" sz="2000">
                <a:ea typeface="+mn-lt"/>
                <a:cs typeface="+mn-lt"/>
              </a:rPr>
              <a:t>Given two matrices A and B, each of size n x n, divide them into four equal-sized submatrices. Let A be divided into A11, A12, A21, and A22, and B into B11, B12, B21, and B22.</a:t>
            </a:r>
            <a:endParaRPr lang="en-US" sz="2000"/>
          </a:p>
          <a:p>
            <a:pPr>
              <a:lnSpc>
                <a:spcPct val="100000"/>
              </a:lnSpc>
            </a:pPr>
            <a:r>
              <a:rPr lang="en-US" sz="2000" b="1">
                <a:ea typeface="+mn-lt"/>
                <a:cs typeface="+mn-lt"/>
              </a:rPr>
              <a:t>Recursive Multiplication:</a:t>
            </a:r>
            <a:endParaRPr lang="en-US" sz="2000"/>
          </a:p>
          <a:p>
            <a:pPr lvl="1">
              <a:lnSpc>
                <a:spcPct val="100000"/>
              </a:lnSpc>
            </a:pPr>
            <a:r>
              <a:rPr lang="en-US" sz="2000">
                <a:ea typeface="+mn-lt"/>
                <a:cs typeface="+mn-lt"/>
              </a:rPr>
              <a:t>Recursively compute seven products using the smaller submatrices:</a:t>
            </a:r>
            <a:endParaRPr lang="en-US" sz="2000">
              <a:ea typeface="+mn-lt"/>
              <a:cs typeface="+mn-lt"/>
            </a:endParaRPr>
          </a:p>
          <a:p>
            <a:pPr lvl="2">
              <a:lnSpc>
                <a:spcPct val="100000"/>
              </a:lnSpc>
            </a:pPr>
            <a:r>
              <a:rPr lang="en-US">
                <a:ea typeface="+mn-lt"/>
                <a:cs typeface="+mn-lt"/>
              </a:rPr>
              <a:t>P1 = A11 * (B12 - B22)</a:t>
            </a:r>
            <a:endParaRPr lang="en-US">
              <a:ea typeface="+mn-lt"/>
              <a:cs typeface="+mn-lt"/>
            </a:endParaRPr>
          </a:p>
          <a:p>
            <a:pPr lvl="2">
              <a:lnSpc>
                <a:spcPct val="100000"/>
              </a:lnSpc>
            </a:pPr>
            <a:r>
              <a:rPr lang="en-US">
                <a:ea typeface="+mn-lt"/>
                <a:cs typeface="+mn-lt"/>
              </a:rPr>
              <a:t>P2 = (A11 + A12) * B22</a:t>
            </a:r>
            <a:endParaRPr lang="en-US"/>
          </a:p>
          <a:p>
            <a:pPr lvl="2">
              <a:lnSpc>
                <a:spcPct val="100000"/>
              </a:lnSpc>
            </a:pPr>
            <a:r>
              <a:rPr lang="en-US">
                <a:ea typeface="+mn-lt"/>
                <a:cs typeface="+mn-lt"/>
              </a:rPr>
              <a:t>P3 = (A21 + A22) * B11</a:t>
            </a:r>
            <a:endParaRPr lang="en-US"/>
          </a:p>
          <a:p>
            <a:pPr lvl="2">
              <a:lnSpc>
                <a:spcPct val="100000"/>
              </a:lnSpc>
            </a:pPr>
            <a:r>
              <a:rPr lang="en-US">
                <a:ea typeface="+mn-lt"/>
                <a:cs typeface="+mn-lt"/>
              </a:rPr>
              <a:t>P4 = A22 * (B21 - B11)</a:t>
            </a:r>
            <a:endParaRPr lang="en-US">
              <a:ea typeface="+mn-lt"/>
              <a:cs typeface="+mn-lt"/>
            </a:endParaRPr>
          </a:p>
          <a:p>
            <a:pPr lvl="2">
              <a:lnSpc>
                <a:spcPct val="100000"/>
              </a:lnSpc>
            </a:pPr>
            <a:r>
              <a:rPr lang="en-US">
                <a:ea typeface="+mn-lt"/>
                <a:cs typeface="+mn-lt"/>
              </a:rPr>
              <a:t>P5 = (A11 + A22) * (B11 + B22)</a:t>
            </a:r>
            <a:endParaRPr lang="en-US">
              <a:ea typeface="+mn-lt"/>
              <a:cs typeface="+mn-lt"/>
            </a:endParaRPr>
          </a:p>
          <a:p>
            <a:pPr lvl="2">
              <a:lnSpc>
                <a:spcPct val="100000"/>
              </a:lnSpc>
            </a:pPr>
            <a:r>
              <a:rPr lang="en-US">
                <a:ea typeface="+mn-lt"/>
                <a:cs typeface="+mn-lt"/>
              </a:rPr>
              <a:t>P6 = (A12 - A22) * (B21 + B22)</a:t>
            </a:r>
            <a:endParaRPr lang="en-US"/>
          </a:p>
          <a:p>
            <a:pPr lvl="2">
              <a:lnSpc>
                <a:spcPct val="100000"/>
              </a:lnSpc>
            </a:pPr>
            <a:r>
              <a:rPr lang="en-US">
                <a:ea typeface="+mn-lt"/>
                <a:cs typeface="+mn-lt"/>
              </a:rPr>
              <a:t>P7 = (A11 - A21) * (B11 + B12)</a:t>
            </a:r>
            <a:endParaRPr lang="en-US">
              <a:ea typeface="+mn-lt"/>
              <a:cs typeface="+mn-l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0795"/>
          </a:xfrm>
        </p:spPr>
        <p:txBody>
          <a:bodyPr>
            <a:normAutofit/>
          </a:bodyPr>
          <a:lstStyle/>
          <a:p>
            <a:r>
              <a:rPr lang="en-US" sz="4000"/>
              <a:t>Strassen's Matrix Multiplication</a:t>
            </a:r>
            <a:endParaRPr lang="en-US" sz="4000"/>
          </a:p>
        </p:txBody>
      </p:sp>
      <p:sp>
        <p:nvSpPr>
          <p:cNvPr id="3" name="Content Placeholder 2"/>
          <p:cNvSpPr>
            <a:spLocks noGrp="1"/>
          </p:cNvSpPr>
          <p:nvPr>
            <p:ph idx="1"/>
          </p:nvPr>
        </p:nvSpPr>
        <p:spPr>
          <a:xfrm>
            <a:off x="838200" y="1405549"/>
            <a:ext cx="10955921" cy="5010112"/>
          </a:xfrm>
        </p:spPr>
        <p:txBody>
          <a:bodyPr vert="horz" lIns="91440" tIns="45720" rIns="91440" bIns="45720" rtlCol="0" anchor="t">
            <a:normAutofit/>
          </a:bodyPr>
          <a:lstStyle/>
          <a:p>
            <a:pPr>
              <a:lnSpc>
                <a:spcPct val="100000"/>
              </a:lnSpc>
            </a:pPr>
            <a:r>
              <a:rPr lang="en-US" sz="2000" b="1">
                <a:ea typeface="+mn-lt"/>
                <a:cs typeface="+mn-lt"/>
              </a:rPr>
              <a:t>Matrix Combinations:</a:t>
            </a:r>
            <a:endParaRPr lang="en-US" sz="2000">
              <a:ea typeface="+mn-lt"/>
              <a:cs typeface="+mn-lt"/>
            </a:endParaRPr>
          </a:p>
          <a:p>
            <a:pPr lvl="1">
              <a:lnSpc>
                <a:spcPct val="100000"/>
              </a:lnSpc>
            </a:pPr>
            <a:r>
              <a:rPr lang="en-US" sz="2000">
                <a:ea typeface="+mn-lt"/>
                <a:cs typeface="+mn-lt"/>
              </a:rPr>
              <a:t>Compute the four quadrants of the result matrix using these products:</a:t>
            </a:r>
            <a:endParaRPr lang="en-US" sz="2000">
              <a:ea typeface="+mn-lt"/>
              <a:cs typeface="+mn-lt"/>
            </a:endParaRPr>
          </a:p>
          <a:p>
            <a:pPr lvl="2">
              <a:lnSpc>
                <a:spcPct val="100000"/>
              </a:lnSpc>
            </a:pPr>
            <a:r>
              <a:rPr lang="en-US">
                <a:ea typeface="+mn-lt"/>
                <a:cs typeface="+mn-lt"/>
              </a:rPr>
              <a:t>C11 = P5 + P4 - P2 + P6</a:t>
            </a:r>
            <a:endParaRPr lang="en-US"/>
          </a:p>
          <a:p>
            <a:pPr lvl="2">
              <a:lnSpc>
                <a:spcPct val="100000"/>
              </a:lnSpc>
            </a:pPr>
            <a:r>
              <a:rPr lang="en-US">
                <a:ea typeface="+mn-lt"/>
                <a:cs typeface="+mn-lt"/>
              </a:rPr>
              <a:t>C12 = P1 + P2</a:t>
            </a:r>
            <a:endParaRPr lang="en-US"/>
          </a:p>
          <a:p>
            <a:pPr lvl="2">
              <a:lnSpc>
                <a:spcPct val="100000"/>
              </a:lnSpc>
            </a:pPr>
            <a:r>
              <a:rPr lang="en-US">
                <a:ea typeface="+mn-lt"/>
                <a:cs typeface="+mn-lt"/>
              </a:rPr>
              <a:t>C21 = P3 + P4</a:t>
            </a:r>
            <a:endParaRPr lang="en-US">
              <a:ea typeface="+mn-lt"/>
              <a:cs typeface="+mn-lt"/>
            </a:endParaRPr>
          </a:p>
          <a:p>
            <a:pPr lvl="2">
              <a:lnSpc>
                <a:spcPct val="100000"/>
              </a:lnSpc>
            </a:pPr>
            <a:r>
              <a:rPr lang="en-US">
                <a:ea typeface="+mn-lt"/>
                <a:cs typeface="+mn-lt"/>
              </a:rPr>
              <a:t>C22 = P5 + P1 - P3 - P7</a:t>
            </a:r>
            <a:endParaRPr lang="en-US">
              <a:ea typeface="+mn-lt"/>
              <a:cs typeface="+mn-lt"/>
            </a:endParaRPr>
          </a:p>
          <a:p>
            <a:pPr>
              <a:lnSpc>
                <a:spcPct val="100000"/>
              </a:lnSpc>
            </a:pPr>
            <a:r>
              <a:rPr lang="en-US" sz="2000" b="1">
                <a:ea typeface="+mn-lt"/>
                <a:cs typeface="+mn-lt"/>
              </a:rPr>
              <a:t>Merge:</a:t>
            </a:r>
            <a:endParaRPr lang="en-US" sz="2000"/>
          </a:p>
          <a:p>
            <a:pPr lvl="1">
              <a:lnSpc>
                <a:spcPct val="100000"/>
              </a:lnSpc>
            </a:pPr>
            <a:r>
              <a:rPr lang="en-US" sz="2000">
                <a:ea typeface="+mn-lt"/>
                <a:cs typeface="+mn-lt"/>
              </a:rPr>
              <a:t>Combine the four quadrants to form the final result matrix C.</a:t>
            </a:r>
            <a:endParaRPr lang="en-US" sz="2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8948"/>
          </a:xfrm>
        </p:spPr>
        <p:txBody>
          <a:bodyPr>
            <a:normAutofit/>
          </a:bodyPr>
          <a:lstStyle/>
          <a:p>
            <a:r>
              <a:rPr lang="en-US" sz="4000"/>
              <a:t>Strassen's Matrix Multiplication</a:t>
            </a:r>
            <a:endParaRPr lang="en-US" sz="4000"/>
          </a:p>
        </p:txBody>
      </p:sp>
      <p:pic>
        <p:nvPicPr>
          <p:cNvPr id="4" name="Picture 4" descr="Chart&#10;&#10;Description automatically generated"/>
          <p:cNvPicPr>
            <a:picLocks noGrp="1" noChangeAspect="1"/>
          </p:cNvPicPr>
          <p:nvPr>
            <p:ph idx="1"/>
          </p:nvPr>
        </p:nvPicPr>
        <p:blipFill>
          <a:blip r:embed="rId1"/>
          <a:stretch>
            <a:fillRect/>
          </a:stretch>
        </p:blipFill>
        <p:spPr>
          <a:xfrm>
            <a:off x="1580084" y="1126209"/>
            <a:ext cx="9035839" cy="5456377"/>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0333"/>
          </a:xfrm>
        </p:spPr>
        <p:txBody>
          <a:bodyPr>
            <a:normAutofit/>
          </a:bodyPr>
          <a:lstStyle/>
          <a:p>
            <a:r>
              <a:rPr lang="en-US" sz="4000"/>
              <a:t>Strassen's Matrix Multiplication</a:t>
            </a:r>
            <a:endParaRPr lang="en-US" sz="4000"/>
          </a:p>
        </p:txBody>
      </p:sp>
      <p:sp>
        <p:nvSpPr>
          <p:cNvPr id="3" name="Content Placeholder 2"/>
          <p:cNvSpPr>
            <a:spLocks noGrp="1"/>
          </p:cNvSpPr>
          <p:nvPr>
            <p:ph idx="1"/>
          </p:nvPr>
        </p:nvSpPr>
        <p:spPr>
          <a:xfrm>
            <a:off x="838200" y="1259010"/>
            <a:ext cx="10809383" cy="5156651"/>
          </a:xfrm>
        </p:spPr>
        <p:txBody>
          <a:bodyPr vert="horz" lIns="91440" tIns="45720" rIns="91440" bIns="45720" rtlCol="0" anchor="t">
            <a:normAutofit/>
          </a:bodyPr>
          <a:lstStyle/>
          <a:p>
            <a:pPr>
              <a:buFont typeface="Wingdings" panose="05000000000000000000" pitchFamily="34" charset="0"/>
              <a:buChar char="§"/>
            </a:pPr>
            <a:r>
              <a:rPr lang="en-US" sz="2200" dirty="0">
                <a:ea typeface="+mn-lt"/>
                <a:cs typeface="+mn-lt"/>
              </a:rPr>
              <a:t>Steps of Strassen’s matrix multiplication:</a:t>
            </a:r>
            <a:endParaRPr lang="en-US" sz="2200" dirty="0">
              <a:ea typeface="+mn-lt"/>
              <a:cs typeface="+mn-lt"/>
            </a:endParaRPr>
          </a:p>
          <a:p>
            <a:pPr lvl="1">
              <a:buFont typeface="Courier New" panose="02070309020205020404" pitchFamily="34" charset="0"/>
              <a:buChar char="o"/>
            </a:pPr>
            <a:r>
              <a:rPr lang="en-US" sz="2000" i="1" dirty="0">
                <a:ea typeface="+mn-lt"/>
                <a:cs typeface="+mn-lt"/>
              </a:rPr>
              <a:t>Divide the matrices A and B into smaller submatrices of the size n/2xn/2.</a:t>
            </a:r>
            <a:endParaRPr lang="en-US" sz="2000" i="1" dirty="0">
              <a:ea typeface="+mn-lt"/>
              <a:cs typeface="+mn-lt"/>
            </a:endParaRPr>
          </a:p>
          <a:p>
            <a:pPr lvl="1">
              <a:buFont typeface="Courier New" panose="02070309020205020404" pitchFamily="34" charset="0"/>
              <a:buChar char="o"/>
            </a:pPr>
            <a:r>
              <a:rPr lang="en-US" sz="2000" i="1" dirty="0">
                <a:ea typeface="+mn-lt"/>
                <a:cs typeface="+mn-lt"/>
              </a:rPr>
              <a:t>Using the formula of scalar additions and subtractions compute smaller matrices of size n/2.</a:t>
            </a:r>
            <a:endParaRPr lang="en-US" sz="2000" i="1" dirty="0"/>
          </a:p>
          <a:p>
            <a:pPr lvl="1">
              <a:buFont typeface="Courier New" panose="02070309020205020404" pitchFamily="34" charset="0"/>
              <a:buChar char="o"/>
            </a:pPr>
            <a:r>
              <a:rPr lang="en-US" sz="2000" i="1" dirty="0">
                <a:ea typeface="+mn-lt"/>
                <a:cs typeface="+mn-lt"/>
              </a:rPr>
              <a:t>Recursively compute the seven matrix products P</a:t>
            </a:r>
            <a:r>
              <a:rPr lang="en-US" sz="2000" i="1" baseline="-25000" dirty="0">
                <a:ea typeface="+mn-lt"/>
                <a:cs typeface="+mn-lt"/>
              </a:rPr>
              <a:t>i </a:t>
            </a:r>
            <a:r>
              <a:rPr lang="en-US" sz="2000" i="1" dirty="0">
                <a:ea typeface="+mn-lt"/>
                <a:cs typeface="+mn-lt"/>
              </a:rPr>
              <a:t>= A</a:t>
            </a:r>
            <a:r>
              <a:rPr lang="en-US" sz="2000" i="1" baseline="-25000" dirty="0">
                <a:ea typeface="+mn-lt"/>
                <a:cs typeface="+mn-lt"/>
              </a:rPr>
              <a:t>i </a:t>
            </a:r>
            <a:r>
              <a:rPr lang="en-US" sz="2000" i="1" dirty="0">
                <a:ea typeface="+mn-lt"/>
                <a:cs typeface="+mn-lt"/>
              </a:rPr>
              <a:t>B</a:t>
            </a:r>
            <a:r>
              <a:rPr lang="en-US" sz="2000" i="1" baseline="-25000" dirty="0">
                <a:ea typeface="+mn-lt"/>
                <a:cs typeface="+mn-lt"/>
              </a:rPr>
              <a:t>i </a:t>
            </a:r>
            <a:r>
              <a:rPr lang="en-US" sz="2000" i="1" dirty="0">
                <a:ea typeface="+mn-lt"/>
                <a:cs typeface="+mn-lt"/>
              </a:rPr>
              <a:t>for </a:t>
            </a:r>
            <a:r>
              <a:rPr lang="en-US" sz="2000" i="1" dirty="0" err="1">
                <a:ea typeface="+mn-lt"/>
                <a:cs typeface="+mn-lt"/>
              </a:rPr>
              <a:t>i</a:t>
            </a:r>
            <a:r>
              <a:rPr lang="en-US" sz="2000" i="1" dirty="0">
                <a:ea typeface="+mn-lt"/>
                <a:cs typeface="+mn-lt"/>
              </a:rPr>
              <a:t>=1,2,…7.</a:t>
            </a:r>
            <a:endParaRPr lang="en-US" sz="2000" i="1" dirty="0">
              <a:ea typeface="+mn-lt"/>
              <a:cs typeface="+mn-lt"/>
            </a:endParaRPr>
          </a:p>
          <a:p>
            <a:pPr lvl="1">
              <a:buFont typeface="Courier New" panose="02070309020205020404" pitchFamily="34" charset="0"/>
              <a:buChar char="o"/>
            </a:pPr>
            <a:r>
              <a:rPr lang="en-US" sz="2000" i="1" dirty="0">
                <a:ea typeface="+mn-lt"/>
                <a:cs typeface="+mn-lt"/>
              </a:rPr>
              <a:t>Now compute the </a:t>
            </a:r>
            <a:r>
              <a:rPr lang="en-US" sz="2000" i="1" dirty="0" err="1">
                <a:ea typeface="+mn-lt"/>
                <a:cs typeface="+mn-lt"/>
              </a:rPr>
              <a:t>r,s,t,u</a:t>
            </a:r>
            <a:r>
              <a:rPr lang="en-US" sz="2000" i="1" dirty="0">
                <a:ea typeface="+mn-lt"/>
                <a:cs typeface="+mn-lt"/>
              </a:rPr>
              <a:t> submatrices by just adding the scalars obtained from above points.</a:t>
            </a:r>
            <a:endParaRPr lang="en-US" sz="2000" i="1" dirty="0">
              <a:ea typeface="+mn-lt"/>
              <a:cs typeface="+mn-lt"/>
            </a:endParaRPr>
          </a:p>
          <a:p>
            <a:pPr>
              <a:buFont typeface="Wingdings" panose="05000000000000000000" pitchFamily="34" charset="0"/>
              <a:buChar char="§"/>
            </a:pPr>
            <a:r>
              <a:rPr lang="en-US" sz="2200" dirty="0">
                <a:ea typeface="+mn-lt"/>
                <a:cs typeface="+mn-lt"/>
              </a:rPr>
              <a:t>In the above divide and conquer method, the main component for high time complexity is 8 recursive calls. The idea of Strassen’s method is to reduce the number of recursive calls to 7. </a:t>
            </a:r>
            <a:endParaRPr lang="en-US" sz="2200" dirty="0">
              <a:ea typeface="+mn-lt"/>
              <a:cs typeface="+mn-lt"/>
            </a:endParaRPr>
          </a:p>
          <a:p>
            <a:pPr>
              <a:buFont typeface="Wingdings" panose="05000000000000000000" pitchFamily="34" charset="0"/>
              <a:buChar char="§"/>
            </a:pPr>
            <a:r>
              <a:rPr lang="en-US" sz="2200" b="1" dirty="0"/>
              <a:t>Exercise </a:t>
            </a:r>
            <a:endParaRPr lang="en-US" sz="2200" b="1" dirty="0"/>
          </a:p>
        </p:txBody>
      </p:sp>
      <p:pic>
        <p:nvPicPr>
          <p:cNvPr id="4" name="Picture 4" descr="A picture containing text, whiteboard&#10;&#10;Description automatically generated"/>
          <p:cNvPicPr>
            <a:picLocks noChangeAspect="1"/>
          </p:cNvPicPr>
          <p:nvPr/>
        </p:nvPicPr>
        <p:blipFill>
          <a:blip r:embed="rId1"/>
          <a:stretch>
            <a:fillRect/>
          </a:stretch>
        </p:blipFill>
        <p:spPr>
          <a:xfrm>
            <a:off x="2618787" y="4884015"/>
            <a:ext cx="8227177" cy="161133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1"/>
          <a:stretch>
            <a:fillRect t="-16000" b="-16000"/>
          </a:stretch>
        </a:blipFill>
        <a:effectLst/>
      </p:bgPr>
    </p:bg>
    <p:spTree>
      <p:nvGrpSpPr>
        <p:cNvPr id="1" name=""/>
        <p:cNvGrpSpPr/>
        <p:nvPr/>
      </p:nvGrpSpPr>
      <p:grpSpPr>
        <a:xfrm>
          <a:off x="0" y="0"/>
          <a:ext cx="0" cy="0"/>
          <a:chOff x="0" y="0"/>
          <a:chExt cx="0" cy="0"/>
        </a:xfrm>
      </p:grpSpPr>
      <p:cxnSp>
        <p:nvCxnSpPr>
          <p:cNvPr id="8" name="Straight Connector 7"/>
          <p:cNvCxnSpPr>
            <a:cxnSpLocks noGrp="1" noRot="1" noChangeAspect="1" noMove="1" noResize="1" noEditPoints="1" noAdjustHandles="1" noChangeArrowheads="1" noChangeShapeType="1"/>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2030" y="1209220"/>
            <a:ext cx="9147940" cy="2337238"/>
          </a:xfrm>
        </p:spPr>
        <p:txBody>
          <a:bodyPr vert="horz" lIns="91440" tIns="45720" rIns="91440" bIns="45720" rtlCol="0" anchor="b">
            <a:normAutofit/>
          </a:bodyPr>
          <a:lstStyle/>
          <a:p>
            <a:pPr algn="ctr"/>
            <a:r>
              <a:rPr lang="en-US" sz="4800" b="1" cap="all">
                <a:solidFill>
                  <a:schemeClr val="bg1"/>
                </a:solidFill>
              </a:rPr>
              <a:t>Recurrence Relation</a:t>
            </a:r>
            <a:endParaRPr lang="en-US" sz="4800" b="1" i="0" kern="1200" cap="all" baseline="0">
              <a:solidFill>
                <a:schemeClr val="bg1"/>
              </a:solidFill>
              <a:latin typeface="+mj-lt"/>
            </a:endParaRPr>
          </a:p>
        </p:txBody>
      </p:sp>
      <p:sp>
        <p:nvSpPr>
          <p:cNvPr id="12" name="Graphic 22"/>
          <p:cNvSpPr>
            <a:spLocks noGrp="1" noRot="1" noChangeAspect="1" noMove="1" noResize="1" noEditPoints="1" noAdjustHandles="1" noChangeArrowheads="1" noChangeShapeType="1" noTextEdit="1"/>
          </p:cNvSpPr>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4" name="Graphic 13"/>
          <p:cNvSpPr>
            <a:spLocks noGrp="1" noRot="1" noChangeAspect="1" noMove="1" noResize="1" noEditPoints="1" noAdjustHandles="1" noChangeArrowheads="1" noChangeShapeType="1" noTextEdit="1"/>
          </p:cNvSpPr>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6" name="Graphic 15"/>
          <p:cNvSpPr>
            <a:spLocks noGrp="1" noRot="1" noChangeAspect="1" noMove="1" noResize="1" noEditPoints="1" noAdjustHandles="1" noChangeArrowheads="1" noChangeShapeType="1" noTextEdit="1"/>
          </p:cNvSpPr>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8" name="Graphic 21"/>
          <p:cNvSpPr>
            <a:spLocks noGrp="1" noRot="1" noChangeAspect="1" noMove="1" noResize="1" noEditPoints="1" noAdjustHandles="1" noChangeArrowheads="1" noChangeShapeType="1" noTextEdit="1"/>
          </p:cNvSpPr>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20" name="Graphic 12"/>
          <p:cNvSpPr>
            <a:spLocks noGrp="1" noRot="1" noChangeAspect="1" noMove="1" noResize="1" noEditPoints="1" noAdjustHandles="1" noChangeArrowheads="1" noChangeShapeType="1" noTextEdit="1"/>
          </p:cNvSpPr>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2" name="Graphic 23"/>
          <p:cNvSpPr>
            <a:spLocks noGrp="1" noRot="1" noChangeAspect="1" noMove="1" noResize="1" noEditPoints="1" noAdjustHandles="1" noChangeArrowheads="1" noChangeShapeType="1" noTextEdit="1"/>
          </p:cNvSpPr>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0794"/>
          </a:xfrm>
        </p:spPr>
        <p:txBody>
          <a:bodyPr>
            <a:normAutofit/>
          </a:bodyPr>
          <a:lstStyle/>
          <a:p>
            <a:r>
              <a:rPr lang="en-US" sz="4000"/>
              <a:t>Recurrence Relation</a:t>
            </a:r>
            <a:endParaRPr lang="en-US" sz="4000"/>
          </a:p>
        </p:txBody>
      </p:sp>
      <p:sp>
        <p:nvSpPr>
          <p:cNvPr id="3" name="Content Placeholder 2"/>
          <p:cNvSpPr>
            <a:spLocks noGrp="1"/>
          </p:cNvSpPr>
          <p:nvPr>
            <p:ph idx="1"/>
          </p:nvPr>
        </p:nvSpPr>
        <p:spPr>
          <a:xfrm>
            <a:off x="838200" y="1259010"/>
            <a:ext cx="11199446" cy="5367337"/>
          </a:xfrm>
        </p:spPr>
        <p:txBody>
          <a:bodyPr vert="horz" lIns="91440" tIns="45720" rIns="91440" bIns="45720" rtlCol="0" anchor="t">
            <a:normAutofit/>
          </a:bodyPr>
          <a:lstStyle/>
          <a:p>
            <a:pPr>
              <a:lnSpc>
                <a:spcPct val="100000"/>
              </a:lnSpc>
            </a:pPr>
            <a:r>
              <a:rPr lang="en-US" sz="2000" dirty="0">
                <a:ea typeface="+mn-lt"/>
                <a:cs typeface="+mn-lt"/>
              </a:rPr>
              <a:t>A recurrence relation is a mathematical expression that </a:t>
            </a:r>
            <a:r>
              <a:rPr lang="en-US" sz="2000" b="1" i="1" u="sng" dirty="0">
                <a:ea typeface="+mn-lt"/>
                <a:cs typeface="+mn-lt"/>
              </a:rPr>
              <a:t>defines a sequence recursively in terms of one or more of its preceding terms.</a:t>
            </a:r>
            <a:r>
              <a:rPr lang="en-US" sz="2000" dirty="0">
                <a:ea typeface="+mn-lt"/>
                <a:cs typeface="+mn-lt"/>
              </a:rPr>
              <a:t> In other words, it is </a:t>
            </a:r>
            <a:r>
              <a:rPr lang="en-US" sz="2000" b="1" i="1" u="sng" dirty="0">
                <a:ea typeface="+mn-lt"/>
                <a:cs typeface="+mn-lt"/>
              </a:rPr>
              <a:t>a way of defining the terms of a sequence based on the values of earlier terms in the sequence.</a:t>
            </a:r>
            <a:endParaRPr lang="en-US" sz="2000" b="1" i="1" u="sng"/>
          </a:p>
          <a:p>
            <a:pPr>
              <a:lnSpc>
                <a:spcPct val="100000"/>
              </a:lnSpc>
            </a:pPr>
            <a:r>
              <a:rPr lang="en-US" sz="2000" dirty="0">
                <a:ea typeface="+mn-lt"/>
                <a:cs typeface="+mn-lt"/>
              </a:rPr>
              <a:t>A general form of a recurrence relation for a sequence {</a:t>
            </a:r>
            <a:r>
              <a:rPr lang="en-US" sz="2000" dirty="0" err="1">
                <a:ea typeface="+mn-lt"/>
                <a:cs typeface="+mn-lt"/>
              </a:rPr>
              <a:t>a_n</a:t>
            </a:r>
            <a:r>
              <a:rPr lang="en-US" sz="2000" dirty="0">
                <a:ea typeface="+mn-lt"/>
                <a:cs typeface="+mn-lt"/>
              </a:rPr>
              <a:t>} is often written as:</a:t>
            </a:r>
            <a:endParaRPr lang="en-US" sz="2000" dirty="0"/>
          </a:p>
          <a:p>
            <a:pPr marL="0" indent="0">
              <a:lnSpc>
                <a:spcPct val="100000"/>
              </a:lnSpc>
              <a:buNone/>
            </a:pPr>
            <a:r>
              <a:rPr lang="en-US" sz="2000" i="1" dirty="0">
                <a:ea typeface="+mn-lt"/>
                <a:cs typeface="+mn-lt"/>
              </a:rPr>
              <a:t>                           </a:t>
            </a:r>
            <a:r>
              <a:rPr lang="en-US" sz="2000" b="1" i="1" dirty="0">
                <a:ea typeface="+mn-lt"/>
                <a:cs typeface="+mn-lt"/>
              </a:rPr>
              <a:t>     a</a:t>
            </a:r>
            <a:r>
              <a:rPr lang="en-US" sz="2000" b="1" i="1" baseline="-25000" dirty="0">
                <a:ea typeface="+mn-lt"/>
                <a:cs typeface="+mn-lt"/>
              </a:rPr>
              <a:t>n</a:t>
            </a:r>
            <a:r>
              <a:rPr lang="en-US" sz="2000" b="1" dirty="0">
                <a:ea typeface="+mn-lt"/>
                <a:cs typeface="+mn-lt"/>
              </a:rPr>
              <a:t> = </a:t>
            </a:r>
            <a:r>
              <a:rPr lang="en-US" sz="2000" b="1" i="1" dirty="0">
                <a:ea typeface="+mn-lt"/>
                <a:cs typeface="+mn-lt"/>
              </a:rPr>
              <a:t>f </a:t>
            </a:r>
            <a:r>
              <a:rPr lang="en-US" sz="2000" b="1" dirty="0">
                <a:ea typeface="+mn-lt"/>
                <a:cs typeface="+mn-lt"/>
              </a:rPr>
              <a:t>(</a:t>
            </a:r>
            <a:r>
              <a:rPr lang="en-US" sz="2000" b="1" i="1" dirty="0">
                <a:ea typeface="+mn-lt"/>
                <a:cs typeface="+mn-lt"/>
              </a:rPr>
              <a:t>a</a:t>
            </a:r>
            <a:r>
              <a:rPr lang="en-US" sz="2000" b="1" i="1" baseline="-25000" dirty="0">
                <a:ea typeface="+mn-lt"/>
                <a:cs typeface="+mn-lt"/>
              </a:rPr>
              <a:t>n</a:t>
            </a:r>
            <a:r>
              <a:rPr lang="en-US" sz="2000" b="1" baseline="-25000" dirty="0">
                <a:ea typeface="+mn-lt"/>
                <a:cs typeface="+mn-lt"/>
              </a:rPr>
              <a:t>−1</a:t>
            </a:r>
            <a:r>
              <a:rPr lang="en-US" sz="2000" b="1" dirty="0">
                <a:ea typeface="+mn-lt"/>
                <a:cs typeface="+mn-lt"/>
              </a:rPr>
              <a:t> ,</a:t>
            </a:r>
            <a:r>
              <a:rPr lang="en-US" sz="2000" b="1" i="1" dirty="0">
                <a:ea typeface="+mn-lt"/>
                <a:cs typeface="+mn-lt"/>
              </a:rPr>
              <a:t>a</a:t>
            </a:r>
            <a:r>
              <a:rPr lang="en-US" sz="2000" b="1" i="1" baseline="-25000" dirty="0">
                <a:ea typeface="+mn-lt"/>
                <a:cs typeface="+mn-lt"/>
              </a:rPr>
              <a:t>n</a:t>
            </a:r>
            <a:r>
              <a:rPr lang="en-US" sz="2000" b="1" baseline="-25000" dirty="0">
                <a:ea typeface="+mn-lt"/>
                <a:cs typeface="+mn-lt"/>
              </a:rPr>
              <a:t>−2</a:t>
            </a:r>
            <a:r>
              <a:rPr lang="en-US" sz="2000" b="1" dirty="0">
                <a:ea typeface="+mn-lt"/>
                <a:cs typeface="+mn-lt"/>
              </a:rPr>
              <a:t> ,…,</a:t>
            </a:r>
            <a:r>
              <a:rPr lang="en-US" sz="2000" b="1" i="1" dirty="0">
                <a:ea typeface="+mn-lt"/>
                <a:cs typeface="+mn-lt"/>
              </a:rPr>
              <a:t>a</a:t>
            </a:r>
            <a:r>
              <a:rPr lang="en-US" sz="2000" b="1" i="1" baseline="-25000" dirty="0">
                <a:ea typeface="+mn-lt"/>
                <a:cs typeface="+mn-lt"/>
              </a:rPr>
              <a:t>n</a:t>
            </a:r>
            <a:r>
              <a:rPr lang="en-US" sz="2000" b="1" baseline="-25000" dirty="0">
                <a:ea typeface="+mn-lt"/>
                <a:cs typeface="+mn-lt"/>
              </a:rPr>
              <a:t>−</a:t>
            </a:r>
            <a:r>
              <a:rPr lang="en-US" sz="2000" b="1" i="1" baseline="-25000" dirty="0">
                <a:ea typeface="+mn-lt"/>
                <a:cs typeface="+mn-lt"/>
              </a:rPr>
              <a:t>k</a:t>
            </a:r>
            <a:r>
              <a:rPr lang="en-US" sz="2000" b="1" dirty="0">
                <a:ea typeface="+mn-lt"/>
                <a:cs typeface="+mn-lt"/>
              </a:rPr>
              <a:t> )</a:t>
            </a:r>
            <a:endParaRPr lang="en-US" sz="2000" b="1" dirty="0">
              <a:ea typeface="+mn-lt"/>
              <a:cs typeface="+mn-lt"/>
            </a:endParaRPr>
          </a:p>
          <a:p>
            <a:pPr>
              <a:lnSpc>
                <a:spcPct val="100000"/>
              </a:lnSpc>
            </a:pPr>
            <a:r>
              <a:rPr lang="en-US" sz="2000" dirty="0">
                <a:ea typeface="+mn-lt"/>
                <a:cs typeface="+mn-lt"/>
              </a:rPr>
              <a:t>Here, </a:t>
            </a:r>
            <a:r>
              <a:rPr lang="en-US" sz="2000" i="1" dirty="0">
                <a:ea typeface="+mn-lt"/>
                <a:cs typeface="+mn-lt"/>
              </a:rPr>
              <a:t>a</a:t>
            </a:r>
            <a:r>
              <a:rPr lang="en-US" sz="2000" i="1" baseline="-25000" dirty="0">
                <a:ea typeface="+mn-lt"/>
                <a:cs typeface="+mn-lt"/>
              </a:rPr>
              <a:t>n</a:t>
            </a:r>
            <a:r>
              <a:rPr lang="en-US" sz="2000" baseline="-25000" dirty="0">
                <a:ea typeface="+mn-lt"/>
                <a:cs typeface="+mn-lt"/>
              </a:rPr>
              <a:t> </a:t>
            </a:r>
            <a:r>
              <a:rPr lang="en-US" sz="2000" dirty="0">
                <a:ea typeface="+mn-lt"/>
                <a:cs typeface="+mn-lt"/>
              </a:rPr>
              <a:t> represents the n</a:t>
            </a:r>
            <a:r>
              <a:rPr lang="en-US" sz="2000" baseline="30000" dirty="0">
                <a:ea typeface="+mn-lt"/>
                <a:cs typeface="+mn-lt"/>
              </a:rPr>
              <a:t>th </a:t>
            </a:r>
            <a:r>
              <a:rPr lang="en-US" sz="2000" dirty="0">
                <a:ea typeface="+mn-lt"/>
                <a:cs typeface="+mn-lt"/>
              </a:rPr>
              <a:t>term in the sequence, and </a:t>
            </a:r>
            <a:r>
              <a:rPr lang="en-US" sz="2000" i="1" dirty="0">
                <a:ea typeface="+mn-lt"/>
                <a:cs typeface="+mn-lt"/>
              </a:rPr>
              <a:t>f</a:t>
            </a:r>
            <a:r>
              <a:rPr lang="en-US" sz="2000" dirty="0">
                <a:ea typeface="+mn-lt"/>
                <a:cs typeface="+mn-lt"/>
              </a:rPr>
              <a:t> is a function that relates the current term to one or more previous terms (up to </a:t>
            </a:r>
            <a:r>
              <a:rPr lang="en-US" sz="2000" i="1" dirty="0">
                <a:ea typeface="+mn-lt"/>
                <a:cs typeface="+mn-lt"/>
              </a:rPr>
              <a:t>k</a:t>
            </a:r>
            <a:r>
              <a:rPr lang="en-US" sz="2000" dirty="0">
                <a:ea typeface="+mn-lt"/>
                <a:cs typeface="+mn-lt"/>
              </a:rPr>
              <a:t> previous terms).</a:t>
            </a:r>
            <a:endParaRPr lang="en-US" sz="2000" dirty="0"/>
          </a:p>
          <a:p>
            <a:pPr>
              <a:lnSpc>
                <a:spcPct val="100000"/>
              </a:lnSpc>
            </a:pPr>
            <a:r>
              <a:rPr lang="en-US" sz="2000" dirty="0">
                <a:ea typeface="+mn-lt"/>
                <a:cs typeface="+mn-lt"/>
              </a:rPr>
              <a:t>Recurrence relations are commonly used in various branches of </a:t>
            </a:r>
            <a:r>
              <a:rPr lang="en-US" sz="2000" i="1" dirty="0">
                <a:ea typeface="+mn-lt"/>
                <a:cs typeface="+mn-lt"/>
              </a:rPr>
              <a:t>mathematics, computer science, and other scientific fields </a:t>
            </a:r>
            <a:r>
              <a:rPr lang="en-US" sz="2000" dirty="0">
                <a:ea typeface="+mn-lt"/>
                <a:cs typeface="+mn-lt"/>
              </a:rPr>
              <a:t>to model and analyze processes that evolve over time in a step-by-step manner. </a:t>
            </a:r>
            <a:endParaRPr lang="en-US" sz="2000" dirty="0"/>
          </a:p>
          <a:p>
            <a:pPr>
              <a:lnSpc>
                <a:spcPct val="100000"/>
              </a:lnSpc>
            </a:pPr>
            <a:r>
              <a:rPr lang="en-US" sz="2000" dirty="0">
                <a:ea typeface="+mn-lt"/>
                <a:cs typeface="+mn-lt"/>
              </a:rPr>
              <a:t>For example, the Fibonacci sequence is defined by the recurrence relation:</a:t>
            </a:r>
            <a:endParaRPr lang="en-US" sz="2000" dirty="0"/>
          </a:p>
          <a:p>
            <a:pPr marL="0" indent="0">
              <a:lnSpc>
                <a:spcPct val="100000"/>
              </a:lnSpc>
              <a:buNone/>
            </a:pPr>
            <a:r>
              <a:rPr lang="en-US" sz="2000" i="1" dirty="0">
                <a:ea typeface="+mn-lt"/>
                <a:cs typeface="+mn-lt"/>
              </a:rPr>
              <a:t>                              </a:t>
            </a:r>
            <a:r>
              <a:rPr lang="en-US" sz="2000" b="1" i="1" dirty="0">
                <a:ea typeface="+mn-lt"/>
                <a:cs typeface="+mn-lt"/>
              </a:rPr>
              <a:t>F </a:t>
            </a:r>
            <a:r>
              <a:rPr lang="en-US" sz="2000" b="1" dirty="0">
                <a:ea typeface="+mn-lt"/>
                <a:cs typeface="+mn-lt"/>
              </a:rPr>
              <a:t>(</a:t>
            </a:r>
            <a:r>
              <a:rPr lang="en-US" sz="2000" b="1" i="1" dirty="0">
                <a:ea typeface="+mn-lt"/>
                <a:cs typeface="+mn-lt"/>
              </a:rPr>
              <a:t>n</a:t>
            </a:r>
            <a:r>
              <a:rPr lang="en-US" sz="2000" b="1" dirty="0">
                <a:ea typeface="+mn-lt"/>
                <a:cs typeface="+mn-lt"/>
              </a:rPr>
              <a:t>) = </a:t>
            </a:r>
            <a:r>
              <a:rPr lang="en-US" sz="2000" b="1" i="1" dirty="0">
                <a:ea typeface="+mn-lt"/>
                <a:cs typeface="+mn-lt"/>
              </a:rPr>
              <a:t>F </a:t>
            </a:r>
            <a:r>
              <a:rPr lang="en-US" sz="2000" b="1" dirty="0">
                <a:ea typeface="+mn-lt"/>
                <a:cs typeface="+mn-lt"/>
              </a:rPr>
              <a:t>(</a:t>
            </a:r>
            <a:r>
              <a:rPr lang="en-US" sz="2000" b="1" i="1" dirty="0">
                <a:ea typeface="+mn-lt"/>
                <a:cs typeface="+mn-lt"/>
              </a:rPr>
              <a:t>n </a:t>
            </a:r>
            <a:r>
              <a:rPr lang="en-US" sz="2000" b="1" dirty="0">
                <a:ea typeface="+mn-lt"/>
                <a:cs typeface="+mn-lt"/>
              </a:rPr>
              <a:t>− 1) + </a:t>
            </a:r>
            <a:r>
              <a:rPr lang="en-US" sz="2000" b="1" i="1" dirty="0">
                <a:ea typeface="+mn-lt"/>
                <a:cs typeface="+mn-lt"/>
              </a:rPr>
              <a:t>F </a:t>
            </a:r>
            <a:r>
              <a:rPr lang="en-US" sz="2000" b="1" dirty="0">
                <a:ea typeface="+mn-lt"/>
                <a:cs typeface="+mn-lt"/>
              </a:rPr>
              <a:t>(</a:t>
            </a:r>
            <a:r>
              <a:rPr lang="en-US" sz="2000" b="1" i="1" dirty="0">
                <a:ea typeface="+mn-lt"/>
                <a:cs typeface="+mn-lt"/>
              </a:rPr>
              <a:t>n </a:t>
            </a:r>
            <a:r>
              <a:rPr lang="en-US" sz="2000" b="1" dirty="0">
                <a:ea typeface="+mn-lt"/>
                <a:cs typeface="+mn-lt"/>
              </a:rPr>
              <a:t>− 2)</a:t>
            </a:r>
            <a:endParaRPr lang="en-US" sz="2000" b="1" dirty="0">
              <a:ea typeface="+mn-lt"/>
              <a:cs typeface="+mn-lt"/>
            </a:endParaRPr>
          </a:p>
          <a:p>
            <a:pPr>
              <a:lnSpc>
                <a:spcPct val="100000"/>
              </a:lnSpc>
            </a:pPr>
            <a:r>
              <a:rPr lang="en-US" sz="2000" dirty="0">
                <a:ea typeface="+mn-lt"/>
                <a:cs typeface="+mn-lt"/>
              </a:rPr>
              <a:t>with initial conditions </a:t>
            </a:r>
            <a:r>
              <a:rPr lang="en-US" sz="2000" b="1" i="1" dirty="0">
                <a:ea typeface="+mn-lt"/>
                <a:cs typeface="+mn-lt"/>
              </a:rPr>
              <a:t>F </a:t>
            </a:r>
            <a:r>
              <a:rPr lang="en-US" sz="2000" b="1" dirty="0">
                <a:ea typeface="+mn-lt"/>
                <a:cs typeface="+mn-lt"/>
              </a:rPr>
              <a:t>(0)=0 and </a:t>
            </a:r>
            <a:r>
              <a:rPr lang="en-US" sz="2000" b="1" i="1" dirty="0">
                <a:ea typeface="+mn-lt"/>
                <a:cs typeface="+mn-lt"/>
              </a:rPr>
              <a:t>F </a:t>
            </a:r>
            <a:r>
              <a:rPr lang="en-US" sz="2000" b="1" dirty="0">
                <a:ea typeface="+mn-lt"/>
                <a:cs typeface="+mn-lt"/>
              </a:rPr>
              <a:t>(1)=1.</a:t>
            </a:r>
            <a:r>
              <a:rPr lang="en-US" sz="2000" dirty="0">
                <a:ea typeface="+mn-lt"/>
                <a:cs typeface="+mn-lt"/>
              </a:rPr>
              <a:t> This recurrence relation defines each term in the Fibonacci sequence in terms of the two preceding terms.</a:t>
            </a:r>
            <a:endParaRPr 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0794"/>
          </a:xfrm>
        </p:spPr>
        <p:txBody>
          <a:bodyPr>
            <a:normAutofit/>
          </a:bodyPr>
          <a:lstStyle/>
          <a:p>
            <a:r>
              <a:rPr lang="en-US" sz="4000"/>
              <a:t>Recurrence Relation</a:t>
            </a:r>
            <a:endParaRPr lang="en-US" sz="4000"/>
          </a:p>
        </p:txBody>
      </p:sp>
      <p:sp>
        <p:nvSpPr>
          <p:cNvPr id="3" name="Content Placeholder 2"/>
          <p:cNvSpPr>
            <a:spLocks noGrp="1"/>
          </p:cNvSpPr>
          <p:nvPr>
            <p:ph idx="1"/>
          </p:nvPr>
        </p:nvSpPr>
        <p:spPr>
          <a:xfrm>
            <a:off x="838200" y="1150153"/>
            <a:ext cx="11199446" cy="5654323"/>
          </a:xfrm>
        </p:spPr>
        <p:txBody>
          <a:bodyPr vert="horz" lIns="91440" tIns="45720" rIns="91440" bIns="45720" rtlCol="0" anchor="t">
            <a:normAutofit lnSpcReduction="10000"/>
          </a:bodyPr>
          <a:lstStyle/>
          <a:p>
            <a:pPr>
              <a:lnSpc>
                <a:spcPct val="100000"/>
              </a:lnSpc>
            </a:pPr>
            <a:r>
              <a:rPr lang="en-US" sz="2000" dirty="0">
                <a:ea typeface="+mn-lt"/>
                <a:cs typeface="+mn-lt"/>
              </a:rPr>
              <a:t>Let's consider a simple example of a recurrence relation. Suppose we have a sequence defined by the recurrence relation:</a:t>
            </a:r>
            <a:endParaRPr lang="en-US" sz="2000" i="1" u="sng" dirty="0">
              <a:ea typeface="+mn-lt"/>
              <a:cs typeface="+mn-lt"/>
            </a:endParaRPr>
          </a:p>
          <a:p>
            <a:pPr marL="0" indent="0">
              <a:lnSpc>
                <a:spcPct val="100000"/>
              </a:lnSpc>
              <a:buNone/>
            </a:pPr>
            <a:r>
              <a:rPr lang="en-US" sz="2000" i="1" dirty="0">
                <a:ea typeface="+mn-lt"/>
                <a:cs typeface="+mn-lt"/>
              </a:rPr>
              <a:t>                     </a:t>
            </a:r>
            <a:r>
              <a:rPr lang="en-US" sz="2000" b="1" i="1" dirty="0">
                <a:ea typeface="+mn-lt"/>
                <a:cs typeface="+mn-lt"/>
              </a:rPr>
              <a:t>  a</a:t>
            </a:r>
            <a:r>
              <a:rPr lang="en-US" sz="2000" b="1" i="1" baseline="-25000" dirty="0">
                <a:ea typeface="+mn-lt"/>
                <a:cs typeface="+mn-lt"/>
              </a:rPr>
              <a:t>n</a:t>
            </a:r>
            <a:r>
              <a:rPr lang="en-US" sz="600" b="1" dirty="0">
                <a:ea typeface="+mn-lt"/>
                <a:cs typeface="+mn-lt"/>
              </a:rPr>
              <a:t>  </a:t>
            </a:r>
            <a:r>
              <a:rPr lang="en-US" sz="2000" b="1" dirty="0">
                <a:ea typeface="+mn-lt"/>
                <a:cs typeface="+mn-lt"/>
              </a:rPr>
              <a:t>= 2</a:t>
            </a:r>
            <a:r>
              <a:rPr lang="en-US" sz="2000" b="1" i="1" dirty="0">
                <a:ea typeface="+mn-lt"/>
                <a:cs typeface="+mn-lt"/>
              </a:rPr>
              <a:t>a</a:t>
            </a:r>
            <a:r>
              <a:rPr lang="en-US" sz="2000" b="1" i="1" baseline="-25000" dirty="0">
                <a:ea typeface="+mn-lt"/>
                <a:cs typeface="+mn-lt"/>
              </a:rPr>
              <a:t>n</a:t>
            </a:r>
            <a:r>
              <a:rPr lang="en-US" sz="2000" b="1" baseline="-25000" dirty="0">
                <a:ea typeface="+mn-lt"/>
                <a:cs typeface="+mn-lt"/>
              </a:rPr>
              <a:t>−1 </a:t>
            </a:r>
            <a:r>
              <a:rPr lang="en-US" sz="600" b="1" dirty="0">
                <a:ea typeface="+mn-lt"/>
                <a:cs typeface="+mn-lt"/>
              </a:rPr>
              <a:t> </a:t>
            </a:r>
            <a:r>
              <a:rPr lang="en-US" sz="2000" b="1" dirty="0">
                <a:ea typeface="+mn-lt"/>
                <a:cs typeface="+mn-lt"/>
              </a:rPr>
              <a:t>+ 3</a:t>
            </a:r>
            <a:endParaRPr lang="en-US" b="1" dirty="0"/>
          </a:p>
          <a:p>
            <a:pPr>
              <a:lnSpc>
                <a:spcPct val="100000"/>
              </a:lnSpc>
            </a:pPr>
            <a:r>
              <a:rPr lang="en-US" sz="2000" dirty="0">
                <a:ea typeface="+mn-lt"/>
                <a:cs typeface="+mn-lt"/>
              </a:rPr>
              <a:t>with an initial condition </a:t>
            </a:r>
            <a:r>
              <a:rPr lang="en-US" sz="2000" i="1" dirty="0">
                <a:ea typeface="+mn-lt"/>
                <a:cs typeface="+mn-lt"/>
              </a:rPr>
              <a:t>a</a:t>
            </a:r>
            <a:r>
              <a:rPr lang="en-US" sz="2000" baseline="-25000" dirty="0">
                <a:ea typeface="+mn-lt"/>
                <a:cs typeface="+mn-lt"/>
              </a:rPr>
              <a:t>0</a:t>
            </a:r>
            <a:r>
              <a:rPr lang="en-US" sz="600" dirty="0">
                <a:ea typeface="+mn-lt"/>
                <a:cs typeface="+mn-lt"/>
              </a:rPr>
              <a:t> </a:t>
            </a:r>
            <a:r>
              <a:rPr lang="en-US" sz="2000" dirty="0">
                <a:ea typeface="+mn-lt"/>
                <a:cs typeface="+mn-lt"/>
              </a:rPr>
              <a:t>=1.</a:t>
            </a:r>
            <a:endParaRPr lang="en-US" dirty="0"/>
          </a:p>
          <a:p>
            <a:pPr>
              <a:lnSpc>
                <a:spcPct val="100000"/>
              </a:lnSpc>
            </a:pPr>
            <a:r>
              <a:rPr lang="en-US" sz="2000" dirty="0">
                <a:ea typeface="+mn-lt"/>
                <a:cs typeface="+mn-lt"/>
              </a:rPr>
              <a:t>Let's use this recurrence relation to find the first few terms of the sequence:</a:t>
            </a:r>
            <a:endParaRPr lang="en-US" dirty="0">
              <a:ea typeface="+mn-lt"/>
              <a:cs typeface="+mn-lt"/>
            </a:endParaRPr>
          </a:p>
          <a:p>
            <a:pPr marL="0" indent="0">
              <a:lnSpc>
                <a:spcPct val="100000"/>
              </a:lnSpc>
              <a:buNone/>
            </a:pPr>
            <a:r>
              <a:rPr lang="en-US" sz="2000" i="1" dirty="0">
                <a:ea typeface="+mn-lt"/>
                <a:cs typeface="+mn-lt"/>
              </a:rPr>
              <a:t>                     </a:t>
            </a:r>
            <a:r>
              <a:rPr lang="en-US" sz="2000" b="1" i="1" dirty="0">
                <a:ea typeface="+mn-lt"/>
                <a:cs typeface="+mn-lt"/>
              </a:rPr>
              <a:t> a</a:t>
            </a:r>
            <a:r>
              <a:rPr lang="en-US" sz="2000" b="1" i="1" baseline="-25000" dirty="0">
                <a:ea typeface="+mn-lt"/>
                <a:cs typeface="+mn-lt"/>
              </a:rPr>
              <a:t>1</a:t>
            </a:r>
            <a:r>
              <a:rPr lang="en-US" sz="600" b="1" i="1" baseline="-25000" dirty="0">
                <a:ea typeface="+mn-lt"/>
                <a:cs typeface="+mn-lt"/>
              </a:rPr>
              <a:t> </a:t>
            </a:r>
            <a:r>
              <a:rPr lang="en-US" sz="2000" b="1" i="1" dirty="0">
                <a:ea typeface="+mn-lt"/>
                <a:cs typeface="+mn-lt"/>
              </a:rPr>
              <a:t>= 2a</a:t>
            </a:r>
            <a:r>
              <a:rPr lang="en-US" sz="2000" b="1" i="1" baseline="-25000" dirty="0">
                <a:ea typeface="+mn-lt"/>
                <a:cs typeface="+mn-lt"/>
              </a:rPr>
              <a:t>0</a:t>
            </a:r>
            <a:r>
              <a:rPr lang="en-US" sz="600" b="1" i="1" baseline="-25000" dirty="0">
                <a:ea typeface="+mn-lt"/>
                <a:cs typeface="+mn-lt"/>
              </a:rPr>
              <a:t> </a:t>
            </a:r>
            <a:r>
              <a:rPr lang="en-US" sz="2000" b="1" i="1" dirty="0">
                <a:ea typeface="+mn-lt"/>
                <a:cs typeface="+mn-lt"/>
              </a:rPr>
              <a:t>+3= 2×1+3=5</a:t>
            </a:r>
            <a:endParaRPr lang="en-US" b="1" i="1">
              <a:ea typeface="+mn-lt"/>
              <a:cs typeface="+mn-lt"/>
            </a:endParaRPr>
          </a:p>
          <a:p>
            <a:pPr marL="0" indent="0">
              <a:lnSpc>
                <a:spcPct val="100000"/>
              </a:lnSpc>
              <a:buNone/>
            </a:pPr>
            <a:r>
              <a:rPr lang="en-US" sz="2000" b="1" i="1" dirty="0">
                <a:ea typeface="+mn-lt"/>
                <a:cs typeface="+mn-lt"/>
              </a:rPr>
              <a:t>                      a</a:t>
            </a:r>
            <a:r>
              <a:rPr lang="en-US" sz="2000" b="1" i="1" baseline="-25000" dirty="0">
                <a:ea typeface="+mn-lt"/>
                <a:cs typeface="+mn-lt"/>
              </a:rPr>
              <a:t>2</a:t>
            </a:r>
            <a:r>
              <a:rPr lang="en-US" sz="600" b="1" i="1" baseline="-25000" dirty="0">
                <a:ea typeface="+mn-lt"/>
                <a:cs typeface="+mn-lt"/>
              </a:rPr>
              <a:t> </a:t>
            </a:r>
            <a:r>
              <a:rPr lang="en-US" sz="2000" b="1" i="1" dirty="0">
                <a:ea typeface="+mn-lt"/>
                <a:cs typeface="+mn-lt"/>
              </a:rPr>
              <a:t>= 2a</a:t>
            </a:r>
            <a:r>
              <a:rPr lang="en-US" sz="2000" b="1" i="1" baseline="-25000" dirty="0">
                <a:ea typeface="+mn-lt"/>
                <a:cs typeface="+mn-lt"/>
              </a:rPr>
              <a:t>1</a:t>
            </a:r>
            <a:r>
              <a:rPr lang="en-US" sz="600" b="1" i="1" baseline="-25000" dirty="0">
                <a:ea typeface="+mn-lt"/>
                <a:cs typeface="+mn-lt"/>
              </a:rPr>
              <a:t> </a:t>
            </a:r>
            <a:r>
              <a:rPr lang="en-US" sz="2000" b="1" i="1" dirty="0">
                <a:ea typeface="+mn-lt"/>
                <a:cs typeface="+mn-lt"/>
              </a:rPr>
              <a:t>+3= 2×5+3=13 </a:t>
            </a:r>
            <a:endParaRPr lang="en-US" b="1" i="1">
              <a:ea typeface="+mn-lt"/>
              <a:cs typeface="+mn-lt"/>
            </a:endParaRPr>
          </a:p>
          <a:p>
            <a:pPr marL="0" indent="0">
              <a:lnSpc>
                <a:spcPct val="100000"/>
              </a:lnSpc>
              <a:buNone/>
            </a:pPr>
            <a:r>
              <a:rPr lang="en-US" sz="2000" b="1" i="1" dirty="0">
                <a:ea typeface="+mn-lt"/>
                <a:cs typeface="+mn-lt"/>
              </a:rPr>
              <a:t>                      a</a:t>
            </a:r>
            <a:r>
              <a:rPr lang="en-US" sz="2000" b="1" i="1" baseline="-25000" dirty="0">
                <a:ea typeface="+mn-lt"/>
                <a:cs typeface="+mn-lt"/>
              </a:rPr>
              <a:t>3</a:t>
            </a:r>
            <a:r>
              <a:rPr lang="en-US" sz="600" b="1" i="1" baseline="-25000" dirty="0">
                <a:ea typeface="+mn-lt"/>
                <a:cs typeface="+mn-lt"/>
              </a:rPr>
              <a:t> </a:t>
            </a:r>
            <a:r>
              <a:rPr lang="en-US" sz="2000" b="1" i="1" dirty="0">
                <a:ea typeface="+mn-lt"/>
                <a:cs typeface="+mn-lt"/>
              </a:rPr>
              <a:t>= 2a</a:t>
            </a:r>
            <a:r>
              <a:rPr lang="en-US" sz="2000" b="1" i="1" baseline="-25000" dirty="0">
                <a:ea typeface="+mn-lt"/>
                <a:cs typeface="+mn-lt"/>
              </a:rPr>
              <a:t>2</a:t>
            </a:r>
            <a:r>
              <a:rPr lang="en-US" sz="600" b="1" i="1" baseline="-25000" dirty="0">
                <a:ea typeface="+mn-lt"/>
                <a:cs typeface="+mn-lt"/>
              </a:rPr>
              <a:t> </a:t>
            </a:r>
            <a:r>
              <a:rPr lang="en-US" sz="2000" b="1" i="1" dirty="0">
                <a:ea typeface="+mn-lt"/>
                <a:cs typeface="+mn-lt"/>
              </a:rPr>
              <a:t>+3= 2×13+3=29</a:t>
            </a:r>
            <a:endParaRPr lang="en-US" b="1" i="1" dirty="0"/>
          </a:p>
          <a:p>
            <a:pPr>
              <a:lnSpc>
                <a:spcPct val="100000"/>
              </a:lnSpc>
            </a:pPr>
            <a:r>
              <a:rPr lang="en-US" sz="2000" dirty="0">
                <a:ea typeface="+mn-lt"/>
                <a:cs typeface="+mn-lt"/>
              </a:rPr>
              <a:t>This recurrence relation expresses each term </a:t>
            </a:r>
            <a:r>
              <a:rPr lang="en-US" sz="2000" i="1" dirty="0">
                <a:ea typeface="+mn-lt"/>
                <a:cs typeface="+mn-lt"/>
              </a:rPr>
              <a:t>a</a:t>
            </a:r>
            <a:r>
              <a:rPr lang="en-US" sz="2000" i="1" baseline="-25000" dirty="0">
                <a:ea typeface="+mn-lt"/>
                <a:cs typeface="+mn-lt"/>
              </a:rPr>
              <a:t>n</a:t>
            </a:r>
            <a:r>
              <a:rPr lang="en-US" sz="600" baseline="-25000" dirty="0">
                <a:ea typeface="+mn-lt"/>
                <a:cs typeface="+mn-lt"/>
              </a:rPr>
              <a:t> </a:t>
            </a:r>
            <a:r>
              <a:rPr lang="en-US" sz="2000" baseline="-25000" dirty="0">
                <a:ea typeface="+mn-lt"/>
                <a:cs typeface="+mn-lt"/>
              </a:rPr>
              <a:t> </a:t>
            </a:r>
            <a:r>
              <a:rPr lang="en-US" sz="2000" dirty="0">
                <a:ea typeface="+mn-lt"/>
                <a:cs typeface="+mn-lt"/>
              </a:rPr>
              <a:t>in terms of the previous term </a:t>
            </a:r>
            <a:r>
              <a:rPr lang="en-US" sz="2000" i="1" dirty="0">
                <a:ea typeface="+mn-lt"/>
                <a:cs typeface="+mn-lt"/>
              </a:rPr>
              <a:t>a</a:t>
            </a:r>
            <a:r>
              <a:rPr lang="en-US" sz="2000" i="1" baseline="-25000" dirty="0">
                <a:ea typeface="+mn-lt"/>
                <a:cs typeface="+mn-lt"/>
              </a:rPr>
              <a:t>n</a:t>
            </a:r>
            <a:r>
              <a:rPr lang="en-US" sz="2000" baseline="-25000" dirty="0">
                <a:ea typeface="+mn-lt"/>
                <a:cs typeface="+mn-lt"/>
              </a:rPr>
              <a:t>−1</a:t>
            </a:r>
            <a:r>
              <a:rPr lang="en-US" sz="600" baseline="-25000" dirty="0">
                <a:ea typeface="+mn-lt"/>
                <a:cs typeface="+mn-lt"/>
              </a:rPr>
              <a:t> </a:t>
            </a:r>
            <a:r>
              <a:rPr lang="en-US" sz="2000" baseline="-25000" dirty="0">
                <a:ea typeface="+mn-lt"/>
                <a:cs typeface="+mn-lt"/>
              </a:rPr>
              <a:t> </a:t>
            </a:r>
            <a:r>
              <a:rPr lang="en-US" sz="2000" dirty="0">
                <a:ea typeface="+mn-lt"/>
                <a:cs typeface="+mn-lt"/>
              </a:rPr>
              <a:t>and a constant term (3 in this case). Solving the recurrence relation means finding </a:t>
            </a:r>
            <a:r>
              <a:rPr lang="en-US" sz="2000" b="1" i="1" dirty="0">
                <a:ea typeface="+mn-lt"/>
                <a:cs typeface="+mn-lt"/>
              </a:rPr>
              <a:t>a closed-form expression for a</a:t>
            </a:r>
            <a:r>
              <a:rPr lang="en-US" sz="2000" b="1" i="1" baseline="-25000" dirty="0">
                <a:ea typeface="+mn-lt"/>
                <a:cs typeface="+mn-lt"/>
              </a:rPr>
              <a:t>n</a:t>
            </a:r>
            <a:r>
              <a:rPr lang="en-US" sz="600" b="1" i="1" baseline="-25000" dirty="0">
                <a:ea typeface="+mn-lt"/>
                <a:cs typeface="+mn-lt"/>
              </a:rPr>
              <a:t> </a:t>
            </a:r>
            <a:r>
              <a:rPr lang="en-US" sz="2000" b="1" i="1" baseline="-25000" dirty="0">
                <a:ea typeface="+mn-lt"/>
                <a:cs typeface="+mn-lt"/>
              </a:rPr>
              <a:t> </a:t>
            </a:r>
            <a:r>
              <a:rPr lang="en-US" sz="2000" b="1" i="1" dirty="0">
                <a:ea typeface="+mn-lt"/>
                <a:cs typeface="+mn-lt"/>
              </a:rPr>
              <a:t>in terms of n without referring to previous terms. </a:t>
            </a:r>
            <a:endParaRPr lang="en-US" b="1" i="1">
              <a:ea typeface="+mn-lt"/>
              <a:cs typeface="+mn-lt"/>
            </a:endParaRPr>
          </a:p>
          <a:p>
            <a:pPr>
              <a:lnSpc>
                <a:spcPct val="100000"/>
              </a:lnSpc>
            </a:pPr>
            <a:r>
              <a:rPr lang="en-US" sz="2000" dirty="0">
                <a:ea typeface="+mn-lt"/>
                <a:cs typeface="+mn-lt"/>
              </a:rPr>
              <a:t>Depending on the specific recurrence relation, this process might involve techniques like substitution, characteristic equations, or other methods depending on the complexity of the relation.</a:t>
            </a:r>
            <a:br>
              <a:rPr lang="en-US" dirty="0"/>
            </a:br>
            <a:endParaRPr lang="en-US"/>
          </a:p>
          <a:p>
            <a:pPr>
              <a:lnSpc>
                <a:spcPct val="100000"/>
              </a:lnSpc>
            </a:pPr>
            <a:endParaRPr lang="en-US" sz="2000" i="1" u="sng"/>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0202"/>
            <a:ext cx="10515600" cy="973870"/>
          </a:xfrm>
        </p:spPr>
        <p:txBody>
          <a:bodyPr>
            <a:normAutofit/>
          </a:bodyPr>
          <a:lstStyle/>
          <a:p>
            <a:r>
              <a:rPr lang="en-US" sz="4000"/>
              <a:t>Divide and Conquer Method</a:t>
            </a:r>
            <a:endParaRPr lang="en-US" sz="4000"/>
          </a:p>
        </p:txBody>
      </p:sp>
      <p:sp>
        <p:nvSpPr>
          <p:cNvPr id="3" name="Content Placeholder 2"/>
          <p:cNvSpPr>
            <a:spLocks noGrp="1"/>
          </p:cNvSpPr>
          <p:nvPr>
            <p:ph idx="1"/>
          </p:nvPr>
        </p:nvSpPr>
        <p:spPr>
          <a:xfrm>
            <a:off x="838200" y="1171086"/>
            <a:ext cx="10837571" cy="5499567"/>
          </a:xfrm>
        </p:spPr>
        <p:txBody>
          <a:bodyPr vert="horz" lIns="91440" tIns="45720" rIns="91440" bIns="45720" rtlCol="0" anchor="t">
            <a:normAutofit/>
          </a:bodyPr>
          <a:lstStyle/>
          <a:p>
            <a:pPr>
              <a:lnSpc>
                <a:spcPct val="150000"/>
              </a:lnSpc>
            </a:pPr>
            <a:r>
              <a:rPr lang="en-US" sz="2400" b="1" i="1">
                <a:ea typeface="+mn-lt"/>
                <a:cs typeface="+mn-lt"/>
              </a:rPr>
              <a:t>Applications: </a:t>
            </a:r>
            <a:r>
              <a:rPr lang="en-US" sz="2000">
                <a:ea typeface="+mn-lt"/>
                <a:cs typeface="+mn-lt"/>
              </a:rPr>
              <a:t>D&amp;C is widely used in solving various types of problems, including:</a:t>
            </a:r>
            <a:endParaRPr lang="en-US"/>
          </a:p>
          <a:p>
            <a:pPr lvl="1">
              <a:lnSpc>
                <a:spcPct val="150000"/>
              </a:lnSpc>
              <a:buFont typeface="Courier New" panose="02070309020205020404" pitchFamily="34" charset="0"/>
              <a:buChar char="o"/>
            </a:pPr>
            <a:r>
              <a:rPr lang="en-US" sz="2000">
                <a:ea typeface="+mn-lt"/>
                <a:cs typeface="+mn-lt"/>
              </a:rPr>
              <a:t>Sorting Algorithms: such as Quick Sort and Merge Sort.</a:t>
            </a:r>
            <a:endParaRPr lang="en-US" sz="2000">
              <a:ea typeface="+mn-lt"/>
              <a:cs typeface="+mn-lt"/>
            </a:endParaRPr>
          </a:p>
          <a:p>
            <a:pPr lvl="1">
              <a:lnSpc>
                <a:spcPct val="150000"/>
              </a:lnSpc>
              <a:buFont typeface="Courier New" panose="02070309020205020404" pitchFamily="34" charset="0"/>
              <a:buChar char="o"/>
            </a:pPr>
            <a:r>
              <a:rPr lang="en-US" sz="2000">
                <a:ea typeface="+mn-lt"/>
                <a:cs typeface="+mn-lt"/>
              </a:rPr>
              <a:t>Multiplying Large Numbers: for efficient multiplication.</a:t>
            </a:r>
            <a:endParaRPr lang="en-US" sz="2000">
              <a:ea typeface="+mn-lt"/>
              <a:cs typeface="+mn-lt"/>
            </a:endParaRPr>
          </a:p>
          <a:p>
            <a:pPr lvl="1">
              <a:lnSpc>
                <a:spcPct val="150000"/>
              </a:lnSpc>
              <a:buFont typeface="Courier New" panose="02070309020205020404" pitchFamily="34" charset="0"/>
              <a:buChar char="o"/>
            </a:pPr>
            <a:r>
              <a:rPr lang="en-US" sz="2000">
                <a:ea typeface="+mn-lt"/>
                <a:cs typeface="+mn-lt"/>
              </a:rPr>
              <a:t>Closest Pair of Points: finding the closest pair in a set of points.</a:t>
            </a:r>
            <a:endParaRPr lang="en-US" sz="2000">
              <a:ea typeface="+mn-lt"/>
              <a:cs typeface="+mn-lt"/>
            </a:endParaRPr>
          </a:p>
          <a:p>
            <a:pPr lvl="1">
              <a:lnSpc>
                <a:spcPct val="150000"/>
              </a:lnSpc>
              <a:buFont typeface="Courier New" panose="02070309020205020404" pitchFamily="34" charset="0"/>
              <a:buChar char="o"/>
            </a:pPr>
            <a:r>
              <a:rPr lang="en-US" sz="2000">
                <a:ea typeface="+mn-lt"/>
                <a:cs typeface="+mn-lt"/>
              </a:rPr>
              <a:t>Discrete Fourier Transform (FFT): a fast algorithm for computing the DFT.</a:t>
            </a:r>
            <a:endParaRPr lang="en-US" sz="2000">
              <a:ea typeface="+mn-lt"/>
              <a:cs typeface="+mn-lt"/>
            </a:endParaRPr>
          </a:p>
          <a:p>
            <a:pPr>
              <a:lnSpc>
                <a:spcPct val="150000"/>
              </a:lnSpc>
            </a:pPr>
            <a:r>
              <a:rPr lang="en-US" sz="2400" b="1" i="1">
                <a:ea typeface="+mn-lt"/>
                <a:cs typeface="+mn-lt"/>
              </a:rPr>
              <a:t>Example Algorithms:</a:t>
            </a:r>
            <a:endParaRPr lang="en-US" sz="2400" b="1" i="1">
              <a:ea typeface="+mn-lt"/>
              <a:cs typeface="+mn-lt"/>
            </a:endParaRPr>
          </a:p>
          <a:p>
            <a:pPr lvl="1">
              <a:lnSpc>
                <a:spcPct val="150000"/>
              </a:lnSpc>
              <a:buFont typeface="Courier New" panose="02070309020205020404" pitchFamily="34" charset="0"/>
              <a:buChar char="o"/>
            </a:pPr>
            <a:r>
              <a:rPr lang="en-US" sz="2000" b="1" i="1">
                <a:ea typeface="+mn-lt"/>
                <a:cs typeface="+mn-lt"/>
              </a:rPr>
              <a:t>Quick Sort: </a:t>
            </a:r>
            <a:r>
              <a:rPr lang="en-US" sz="2000">
                <a:ea typeface="+mn-lt"/>
                <a:cs typeface="+mn-lt"/>
              </a:rPr>
              <a:t>Sorts an array by partitioning and recursively sorting sub-arrays.</a:t>
            </a:r>
            <a:endParaRPr lang="en-US" sz="2000">
              <a:ea typeface="+mn-lt"/>
              <a:cs typeface="+mn-lt"/>
            </a:endParaRPr>
          </a:p>
          <a:p>
            <a:pPr lvl="1">
              <a:lnSpc>
                <a:spcPct val="150000"/>
              </a:lnSpc>
              <a:buFont typeface="Courier New" panose="02070309020205020404" pitchFamily="34" charset="0"/>
              <a:buChar char="o"/>
            </a:pPr>
            <a:r>
              <a:rPr lang="en-US" sz="2000" b="1" i="1">
                <a:ea typeface="+mn-lt"/>
                <a:cs typeface="+mn-lt"/>
              </a:rPr>
              <a:t>Merge Sort:</a:t>
            </a:r>
            <a:r>
              <a:rPr lang="en-US" sz="2000">
                <a:ea typeface="+mn-lt"/>
                <a:cs typeface="+mn-lt"/>
              </a:rPr>
              <a:t> Divides the array into two halves, recursively sorts them, and then merges them.</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411"/>
            <a:ext cx="10515600" cy="898508"/>
          </a:xfrm>
        </p:spPr>
        <p:txBody>
          <a:bodyPr>
            <a:normAutofit/>
          </a:bodyPr>
          <a:lstStyle/>
          <a:p>
            <a:r>
              <a:rPr lang="en-US" sz="4000"/>
              <a:t>Recurrence Relation</a:t>
            </a:r>
            <a:endParaRPr lang="en-US" sz="4000"/>
          </a:p>
        </p:txBody>
      </p:sp>
      <p:sp>
        <p:nvSpPr>
          <p:cNvPr id="3" name="Content Placeholder 2"/>
          <p:cNvSpPr>
            <a:spLocks noGrp="1"/>
          </p:cNvSpPr>
          <p:nvPr>
            <p:ph idx="1"/>
          </p:nvPr>
        </p:nvSpPr>
        <p:spPr>
          <a:xfrm>
            <a:off x="838200" y="1150153"/>
            <a:ext cx="11199446" cy="5654323"/>
          </a:xfrm>
        </p:spPr>
        <p:txBody>
          <a:bodyPr vert="horz" lIns="91440" tIns="45720" rIns="91440" bIns="45720" rtlCol="0" anchor="t">
            <a:normAutofit/>
          </a:bodyPr>
          <a:lstStyle/>
          <a:p>
            <a:r>
              <a:rPr lang="en-US" sz="2000" b="1" dirty="0">
                <a:ea typeface="+mn-lt"/>
                <a:cs typeface="+mn-lt"/>
              </a:rPr>
              <a:t>Linear Recurrence Relations:</a:t>
            </a:r>
            <a:endParaRPr lang="en-US" sz="2000" i="1" u="sng" dirty="0">
              <a:ea typeface="+mn-lt"/>
              <a:cs typeface="+mn-lt"/>
            </a:endParaRPr>
          </a:p>
          <a:p>
            <a:pPr lvl="1"/>
            <a:r>
              <a:rPr lang="en-US" sz="2000" dirty="0">
                <a:ea typeface="+mn-lt"/>
                <a:cs typeface="+mn-lt"/>
              </a:rPr>
              <a:t>The example provided earlier </a:t>
            </a:r>
            <a:r>
              <a:rPr lang="en-US" sz="2000" b="1" i="1" dirty="0">
                <a:ea typeface="+mn-lt"/>
                <a:cs typeface="+mn-lt"/>
              </a:rPr>
              <a:t>(a</a:t>
            </a:r>
            <a:r>
              <a:rPr lang="en-US" sz="2000" b="1" i="1" baseline="-25000" dirty="0">
                <a:ea typeface="+mn-lt"/>
                <a:cs typeface="+mn-lt"/>
              </a:rPr>
              <a:t>n </a:t>
            </a:r>
            <a:r>
              <a:rPr lang="en-US" sz="2000" b="1" i="1" dirty="0">
                <a:ea typeface="+mn-lt"/>
                <a:cs typeface="+mn-lt"/>
              </a:rPr>
              <a:t>= 2a</a:t>
            </a:r>
            <a:r>
              <a:rPr lang="en-US" sz="2000" b="1" i="1" baseline="-25000" dirty="0">
                <a:ea typeface="+mn-lt"/>
                <a:cs typeface="+mn-lt"/>
              </a:rPr>
              <a:t>n−1 </a:t>
            </a:r>
            <a:r>
              <a:rPr lang="en-US" sz="2000" b="1" i="1" dirty="0">
                <a:ea typeface="+mn-lt"/>
                <a:cs typeface="+mn-lt"/>
              </a:rPr>
              <a:t>+ 3) </a:t>
            </a:r>
            <a:r>
              <a:rPr lang="en-US" sz="2000" dirty="0">
                <a:ea typeface="+mn-lt"/>
                <a:cs typeface="+mn-lt"/>
              </a:rPr>
              <a:t>is a linear recurrence relation because each term is a linear combination of previous terms.</a:t>
            </a:r>
            <a:endParaRPr lang="en-US" sz="2000" dirty="0">
              <a:ea typeface="+mn-lt"/>
              <a:cs typeface="+mn-lt"/>
            </a:endParaRPr>
          </a:p>
          <a:p>
            <a:pPr lvl="1"/>
            <a:r>
              <a:rPr lang="en-US" sz="2000" dirty="0">
                <a:ea typeface="+mn-lt"/>
                <a:cs typeface="+mn-lt"/>
              </a:rPr>
              <a:t>Linear recurrence relations are common and often have closed-form solutions.</a:t>
            </a:r>
            <a:endParaRPr lang="en-US" sz="2000" dirty="0"/>
          </a:p>
          <a:p>
            <a:r>
              <a:rPr lang="en-US" sz="2000" b="1" dirty="0">
                <a:ea typeface="+mn-lt"/>
                <a:cs typeface="+mn-lt"/>
              </a:rPr>
              <a:t>Initial Conditions:</a:t>
            </a:r>
            <a:endParaRPr lang="en-US" sz="2000" dirty="0"/>
          </a:p>
          <a:p>
            <a:pPr lvl="1"/>
            <a:r>
              <a:rPr lang="en-US" sz="2000" dirty="0">
                <a:ea typeface="+mn-lt"/>
                <a:cs typeface="+mn-lt"/>
              </a:rPr>
              <a:t>To fully specify a sequence defined by a recurrence relation, you typically need initial conditions. In the example, </a:t>
            </a:r>
            <a:r>
              <a:rPr lang="en-US" sz="2000" b="1" i="1" dirty="0">
                <a:ea typeface="+mn-lt"/>
                <a:cs typeface="+mn-lt"/>
              </a:rPr>
              <a:t>a</a:t>
            </a:r>
            <a:r>
              <a:rPr lang="en-US" sz="2000" b="1" i="1" baseline="-25000" dirty="0">
                <a:ea typeface="+mn-lt"/>
                <a:cs typeface="+mn-lt"/>
              </a:rPr>
              <a:t>0 </a:t>
            </a:r>
            <a:r>
              <a:rPr lang="en-US" sz="2000" b="1" i="1" dirty="0">
                <a:ea typeface="+mn-lt"/>
                <a:cs typeface="+mn-lt"/>
              </a:rPr>
              <a:t>= 1 </a:t>
            </a:r>
            <a:r>
              <a:rPr lang="en-US" sz="2000" dirty="0">
                <a:ea typeface="+mn-lt"/>
                <a:cs typeface="+mn-lt"/>
              </a:rPr>
              <a:t>is an initial condition.</a:t>
            </a:r>
            <a:endParaRPr lang="en-US" sz="2000" dirty="0">
              <a:ea typeface="+mn-lt"/>
              <a:cs typeface="+mn-lt"/>
            </a:endParaRPr>
          </a:p>
          <a:p>
            <a:r>
              <a:rPr lang="en-US" sz="2000" b="1" dirty="0">
                <a:ea typeface="+mn-lt"/>
                <a:cs typeface="+mn-lt"/>
              </a:rPr>
              <a:t>Degree of Recurrence:</a:t>
            </a:r>
            <a:endParaRPr lang="en-US" sz="2000" b="1" dirty="0">
              <a:ea typeface="+mn-lt"/>
              <a:cs typeface="+mn-lt"/>
            </a:endParaRPr>
          </a:p>
          <a:p>
            <a:pPr lvl="1"/>
            <a:r>
              <a:rPr lang="en-US" sz="2000" dirty="0">
                <a:ea typeface="+mn-lt"/>
                <a:cs typeface="+mn-lt"/>
              </a:rPr>
              <a:t>The degree of a recurrence relation is determined by the highest power of the term </a:t>
            </a:r>
            <a:r>
              <a:rPr lang="en-US" sz="2000" i="1" dirty="0">
                <a:ea typeface="+mn-lt"/>
                <a:cs typeface="+mn-lt"/>
              </a:rPr>
              <a:t>a</a:t>
            </a:r>
            <a:r>
              <a:rPr lang="en-US" sz="2000" i="1" baseline="-25000" dirty="0">
                <a:ea typeface="+mn-lt"/>
                <a:cs typeface="+mn-lt"/>
              </a:rPr>
              <a:t>n</a:t>
            </a:r>
            <a:r>
              <a:rPr lang="en-US" sz="2000" baseline="-25000" dirty="0">
                <a:ea typeface="+mn-lt"/>
                <a:cs typeface="+mn-lt"/>
              </a:rPr>
              <a:t>   </a:t>
            </a:r>
            <a:r>
              <a:rPr lang="en-US" sz="2000" dirty="0">
                <a:ea typeface="+mn-lt"/>
                <a:cs typeface="+mn-lt"/>
              </a:rPr>
              <a:t>in the relation. In the linear example, the degree is 1.</a:t>
            </a:r>
            <a:endParaRPr lang="en-US" sz="2000" dirty="0">
              <a:ea typeface="+mn-lt"/>
              <a:cs typeface="+mn-lt"/>
            </a:endParaRPr>
          </a:p>
          <a:p>
            <a:r>
              <a:rPr lang="en-US" sz="2000" b="1" dirty="0">
                <a:ea typeface="+mn-lt"/>
                <a:cs typeface="+mn-lt"/>
              </a:rPr>
              <a:t>Homogeneous and Non-homogeneous Recurrence Relations:</a:t>
            </a:r>
            <a:endParaRPr lang="en-US" sz="2000" dirty="0"/>
          </a:p>
          <a:p>
            <a:pPr lvl="1"/>
            <a:r>
              <a:rPr lang="en-US" sz="2000" dirty="0">
                <a:solidFill>
                  <a:srgbClr val="0F0F0F"/>
                </a:solidFill>
                <a:ea typeface="+mn-lt"/>
                <a:cs typeface="+mn-lt"/>
              </a:rPr>
              <a:t>A homogeneous recurrence relation has no external terms (like constants) on the right-hand side of the equation. For example, </a:t>
            </a:r>
            <a:r>
              <a:rPr lang="en-US" sz="2000" b="1" i="1" dirty="0">
                <a:solidFill>
                  <a:srgbClr val="0F0F0F"/>
                </a:solidFill>
                <a:ea typeface="+mn-lt"/>
                <a:cs typeface="+mn-lt"/>
              </a:rPr>
              <a:t>a</a:t>
            </a:r>
            <a:r>
              <a:rPr lang="en-US" sz="2000" b="1" i="1" baseline="-25000" dirty="0">
                <a:solidFill>
                  <a:srgbClr val="0F0F0F"/>
                </a:solidFill>
                <a:ea typeface="+mn-lt"/>
                <a:cs typeface="+mn-lt"/>
              </a:rPr>
              <a:t>n </a:t>
            </a:r>
            <a:r>
              <a:rPr lang="en-US" sz="2000" b="1" i="1" dirty="0">
                <a:solidFill>
                  <a:srgbClr val="0F0F0F"/>
                </a:solidFill>
                <a:ea typeface="+mn-lt"/>
                <a:cs typeface="+mn-lt"/>
              </a:rPr>
              <a:t>= 2a</a:t>
            </a:r>
            <a:r>
              <a:rPr lang="en-US" sz="2000" b="1" i="1" baseline="-25000" dirty="0">
                <a:solidFill>
                  <a:srgbClr val="0F0F0F"/>
                </a:solidFill>
                <a:ea typeface="+mn-lt"/>
                <a:cs typeface="+mn-lt"/>
              </a:rPr>
              <a:t>n−1  </a:t>
            </a:r>
            <a:r>
              <a:rPr lang="en-US" sz="2000" dirty="0">
                <a:solidFill>
                  <a:srgbClr val="0F0F0F"/>
                </a:solidFill>
                <a:ea typeface="+mn-lt"/>
                <a:cs typeface="+mn-lt"/>
              </a:rPr>
              <a:t>is </a:t>
            </a:r>
            <a:r>
              <a:rPr lang="en-US" sz="2000" b="1" i="1" dirty="0">
                <a:solidFill>
                  <a:srgbClr val="0F0F0F"/>
                </a:solidFill>
                <a:ea typeface="+mn-lt"/>
                <a:cs typeface="+mn-lt"/>
              </a:rPr>
              <a:t>homogeneous.</a:t>
            </a:r>
            <a:endParaRPr lang="en-US" sz="2000" b="1" i="1"/>
          </a:p>
          <a:p>
            <a:pPr lvl="1"/>
            <a:r>
              <a:rPr lang="en-US" sz="2000" dirty="0">
                <a:solidFill>
                  <a:srgbClr val="0F0F0F"/>
                </a:solidFill>
                <a:ea typeface="+mn-lt"/>
                <a:cs typeface="+mn-lt"/>
              </a:rPr>
              <a:t>A non-homogeneous recurrence relation includes external terms. The previous example</a:t>
            </a:r>
            <a:r>
              <a:rPr lang="en-US" sz="2000" b="1" i="1" dirty="0">
                <a:solidFill>
                  <a:srgbClr val="0F0F0F"/>
                </a:solidFill>
                <a:ea typeface="+mn-lt"/>
                <a:cs typeface="+mn-lt"/>
              </a:rPr>
              <a:t> a</a:t>
            </a:r>
            <a:r>
              <a:rPr lang="en-US" sz="2000" b="1" i="1" baseline="-25000" dirty="0">
                <a:solidFill>
                  <a:srgbClr val="0F0F0F"/>
                </a:solidFill>
                <a:ea typeface="+mn-lt"/>
                <a:cs typeface="+mn-lt"/>
              </a:rPr>
              <a:t>n </a:t>
            </a:r>
            <a:r>
              <a:rPr lang="en-US" sz="2000" b="1" i="1" dirty="0">
                <a:solidFill>
                  <a:srgbClr val="0F0F0F"/>
                </a:solidFill>
                <a:ea typeface="+mn-lt"/>
                <a:cs typeface="+mn-lt"/>
              </a:rPr>
              <a:t>= 2a</a:t>
            </a:r>
            <a:r>
              <a:rPr lang="en-US" sz="2000" b="1" i="1" baseline="-25000" dirty="0">
                <a:solidFill>
                  <a:srgbClr val="0F0F0F"/>
                </a:solidFill>
                <a:ea typeface="+mn-lt"/>
                <a:cs typeface="+mn-lt"/>
              </a:rPr>
              <a:t>n−1 </a:t>
            </a:r>
            <a:r>
              <a:rPr lang="en-US" sz="2000" b="1" i="1" dirty="0">
                <a:solidFill>
                  <a:srgbClr val="0F0F0F"/>
                </a:solidFill>
                <a:ea typeface="+mn-lt"/>
                <a:cs typeface="+mn-lt"/>
              </a:rPr>
              <a:t>+ 3</a:t>
            </a:r>
            <a:r>
              <a:rPr lang="en-US" sz="2000" dirty="0">
                <a:solidFill>
                  <a:srgbClr val="0F0F0F"/>
                </a:solidFill>
                <a:ea typeface="+mn-lt"/>
                <a:cs typeface="+mn-lt"/>
              </a:rPr>
              <a:t> is </a:t>
            </a:r>
            <a:r>
              <a:rPr lang="en-US" sz="2000" b="1" i="1" dirty="0">
                <a:solidFill>
                  <a:srgbClr val="0F0F0F"/>
                </a:solidFill>
                <a:ea typeface="+mn-lt"/>
                <a:cs typeface="+mn-lt"/>
              </a:rPr>
              <a:t>non-homogeneous.</a:t>
            </a:r>
            <a:endParaRPr lang="en-US" sz="2000" b="1" i="1"/>
          </a:p>
          <a:p>
            <a:pPr marL="0" indent="0">
              <a:buNone/>
            </a:pPr>
            <a:endParaRPr 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411"/>
            <a:ext cx="10515600" cy="664047"/>
          </a:xfrm>
        </p:spPr>
        <p:txBody>
          <a:bodyPr>
            <a:normAutofit/>
          </a:bodyPr>
          <a:lstStyle/>
          <a:p>
            <a:r>
              <a:rPr lang="en-US" sz="4000" dirty="0">
                <a:ea typeface="+mj-lt"/>
                <a:cs typeface="+mj-lt"/>
              </a:rPr>
              <a:t>Setting up a Recurrence Relation</a:t>
            </a:r>
            <a:endParaRPr lang="en-US" dirty="0">
              <a:ea typeface="+mj-lt"/>
              <a:cs typeface="+mj-lt"/>
            </a:endParaRPr>
          </a:p>
        </p:txBody>
      </p:sp>
      <p:sp>
        <p:nvSpPr>
          <p:cNvPr id="3" name="Content Placeholder 2"/>
          <p:cNvSpPr>
            <a:spLocks noGrp="1"/>
          </p:cNvSpPr>
          <p:nvPr>
            <p:ph idx="1"/>
          </p:nvPr>
        </p:nvSpPr>
        <p:spPr>
          <a:xfrm>
            <a:off x="838200" y="984077"/>
            <a:ext cx="11355753" cy="5820399"/>
          </a:xfrm>
        </p:spPr>
        <p:txBody>
          <a:bodyPr vert="horz" lIns="91440" tIns="45720" rIns="91440" bIns="45720" rtlCol="0" anchor="t">
            <a:noAutofit/>
          </a:bodyPr>
          <a:lstStyle/>
          <a:p>
            <a:pPr>
              <a:lnSpc>
                <a:spcPct val="100000"/>
              </a:lnSpc>
            </a:pPr>
            <a:r>
              <a:rPr lang="en-US" sz="2400" dirty="0">
                <a:ea typeface="+mn-lt"/>
                <a:cs typeface="+mn-lt"/>
              </a:rPr>
              <a:t>Recurrence relations are used to reduce complicated problems to an iterative process based on simpler versions of the problem. An example problem in which this approach can be used is the Tower of Hanoi puzzle.</a:t>
            </a:r>
            <a:endParaRPr lang="en-US" sz="2400"/>
          </a:p>
          <a:p>
            <a:pPr>
              <a:lnSpc>
                <a:spcPct val="100000"/>
              </a:lnSpc>
            </a:pPr>
            <a:r>
              <a:rPr lang="en-US" sz="2400" dirty="0">
                <a:solidFill>
                  <a:srgbClr val="161616"/>
                </a:solidFill>
                <a:ea typeface="+mn-lt"/>
                <a:cs typeface="+mn-lt"/>
              </a:rPr>
              <a:t>It's not immediately clear that a recursion solution will work for this problem. However, there are a couple things about this problem that make it a good candidate to solve with a recurrence relation.</a:t>
            </a:r>
            <a:endParaRPr lang="en-US" sz="2400" dirty="0">
              <a:solidFill>
                <a:srgbClr val="161616"/>
              </a:solidFill>
              <a:ea typeface="+mn-lt"/>
              <a:cs typeface="+mn-lt"/>
            </a:endParaRPr>
          </a:p>
          <a:p>
            <a:pPr>
              <a:lnSpc>
                <a:spcPct val="100000"/>
              </a:lnSpc>
            </a:pPr>
            <a:r>
              <a:rPr lang="en-US" sz="2400" b="1" dirty="0">
                <a:solidFill>
                  <a:srgbClr val="161616"/>
                </a:solidFill>
                <a:ea typeface="+mn-lt"/>
                <a:cs typeface="+mn-lt"/>
              </a:rPr>
              <a:t>Identifying a candidate problem to solve with a recurrence relation:</a:t>
            </a:r>
            <a:endParaRPr lang="en-US" sz="2400" b="1">
              <a:ea typeface="+mn-lt"/>
              <a:cs typeface="+mn-lt"/>
            </a:endParaRPr>
          </a:p>
          <a:p>
            <a:pPr lvl="1">
              <a:lnSpc>
                <a:spcPct val="100000"/>
              </a:lnSpc>
              <a:buFont typeface="Courier New" panose="02070309020205020404" pitchFamily="34" charset="0"/>
              <a:buChar char="o"/>
            </a:pPr>
            <a:r>
              <a:rPr lang="en-US" sz="2000" dirty="0">
                <a:solidFill>
                  <a:srgbClr val="161616"/>
                </a:solidFill>
                <a:ea typeface="+mn-lt"/>
                <a:cs typeface="+mn-lt"/>
              </a:rPr>
              <a:t>The problem can be reduced to simpler cases. The Tower of Hanoi puzzle can be simplified by removing some of the disks.</a:t>
            </a:r>
            <a:endParaRPr lang="en-US" sz="2000">
              <a:solidFill>
                <a:srgbClr val="000000"/>
              </a:solidFill>
              <a:ea typeface="+mn-lt"/>
              <a:cs typeface="+mn-lt"/>
            </a:endParaRPr>
          </a:p>
          <a:p>
            <a:pPr lvl="1">
              <a:lnSpc>
                <a:spcPct val="100000"/>
              </a:lnSpc>
              <a:buFont typeface="Courier New" panose="02070309020205020404" pitchFamily="34" charset="0"/>
              <a:buChar char="o"/>
            </a:pPr>
            <a:r>
              <a:rPr lang="en-US" sz="2000" dirty="0">
                <a:solidFill>
                  <a:srgbClr val="161616"/>
                </a:solidFill>
                <a:ea typeface="+mn-lt"/>
                <a:cs typeface="+mn-lt"/>
              </a:rPr>
              <a:t>There is a numerical value, </a:t>
            </a:r>
            <a:r>
              <a:rPr lang="en-US" sz="2000" i="1" dirty="0">
                <a:solidFill>
                  <a:srgbClr val="161616"/>
                </a:solidFill>
                <a:ea typeface="+mn-lt"/>
                <a:cs typeface="+mn-lt"/>
              </a:rPr>
              <a:t>n</a:t>
            </a:r>
            <a:r>
              <a:rPr lang="en-US" sz="2000" dirty="0">
                <a:solidFill>
                  <a:srgbClr val="161616"/>
                </a:solidFill>
                <a:ea typeface="+mn-lt"/>
                <a:cs typeface="+mn-lt"/>
              </a:rPr>
              <a:t>, to identify each case. For the Tower of Hanoi puzzle, this numerical value is the number of disks.</a:t>
            </a:r>
            <a:endParaRPr lang="en-US" sz="2000">
              <a:solidFill>
                <a:srgbClr val="000000"/>
              </a:solidFill>
              <a:ea typeface="+mn-lt"/>
              <a:cs typeface="+mn-lt"/>
            </a:endParaRPr>
          </a:p>
          <a:p>
            <a:pPr lvl="1">
              <a:lnSpc>
                <a:spcPct val="100000"/>
              </a:lnSpc>
              <a:buFont typeface="Courier New" panose="02070309020205020404" pitchFamily="34" charset="0"/>
              <a:buChar char="o"/>
            </a:pPr>
            <a:r>
              <a:rPr lang="en-US" sz="2000" dirty="0">
                <a:solidFill>
                  <a:srgbClr val="161616"/>
                </a:solidFill>
                <a:ea typeface="+mn-lt"/>
                <a:cs typeface="+mn-lt"/>
              </a:rPr>
              <a:t>The problem increases in complexity as the numerical identifier increases. As the number of disks in the Tower of Hanoi problem increases, it becomes more difficult to find a solution.</a:t>
            </a:r>
            <a:endParaRPr lang="en-US" sz="2000" dirty="0">
              <a:solidFill>
                <a:srgbClr val="161616"/>
              </a:solidFill>
              <a:ea typeface="+mn-lt"/>
              <a:cs typeface="+mn-lt"/>
            </a:endParaRPr>
          </a:p>
          <a:p>
            <a:pPr>
              <a:lnSpc>
                <a:spcPct val="100000"/>
              </a:lnSpc>
            </a:pPr>
            <a:r>
              <a:rPr lang="en-US" sz="2400" dirty="0">
                <a:solidFill>
                  <a:srgbClr val="161616"/>
                </a:solidFill>
                <a:ea typeface="+mn-lt"/>
                <a:cs typeface="+mn-lt"/>
              </a:rPr>
              <a:t>The goal for this exercise will be to develop a recurrence relation for </a:t>
            </a:r>
            <a:r>
              <a:rPr lang="en-US" sz="2400" i="1" dirty="0">
                <a:solidFill>
                  <a:srgbClr val="161616"/>
                </a:solidFill>
                <a:ea typeface="+mn-lt"/>
                <a:cs typeface="+mn-lt"/>
              </a:rPr>
              <a:t>T</a:t>
            </a:r>
            <a:endParaRPr lang="en-US" sz="2400" dirty="0">
              <a:solidFill>
                <a:srgbClr val="161616"/>
              </a:solidFill>
              <a:ea typeface="+mn-lt"/>
              <a:cs typeface="+mn-l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411"/>
            <a:ext cx="10515600" cy="683585"/>
          </a:xfrm>
        </p:spPr>
        <p:txBody>
          <a:bodyPr>
            <a:normAutofit/>
          </a:bodyPr>
          <a:lstStyle/>
          <a:p>
            <a:r>
              <a:rPr lang="en-US" sz="4000" dirty="0">
                <a:ea typeface="+mj-lt"/>
                <a:cs typeface="+mj-lt"/>
              </a:rPr>
              <a:t>Setting up a Recurrence Relation</a:t>
            </a:r>
            <a:endParaRPr lang="en-US" dirty="0">
              <a:ea typeface="+mj-lt"/>
              <a:cs typeface="+mj-lt"/>
            </a:endParaRPr>
          </a:p>
        </p:txBody>
      </p:sp>
      <p:sp>
        <p:nvSpPr>
          <p:cNvPr id="3" name="Content Placeholder 2"/>
          <p:cNvSpPr>
            <a:spLocks noGrp="1"/>
          </p:cNvSpPr>
          <p:nvPr>
            <p:ph idx="1"/>
          </p:nvPr>
        </p:nvSpPr>
        <p:spPr>
          <a:xfrm>
            <a:off x="838200" y="1003615"/>
            <a:ext cx="11228754" cy="5800861"/>
          </a:xfrm>
        </p:spPr>
        <p:txBody>
          <a:bodyPr vert="horz" lIns="91440" tIns="45720" rIns="91440" bIns="45720" rtlCol="0" anchor="t">
            <a:noAutofit/>
          </a:bodyPr>
          <a:lstStyle/>
          <a:p>
            <a:pPr>
              <a:lnSpc>
                <a:spcPct val="100000"/>
              </a:lnSpc>
            </a:pPr>
            <a:r>
              <a:rPr lang="en-US" sz="2400" dirty="0">
                <a:ea typeface="+mn-lt"/>
                <a:cs typeface="+mn-lt"/>
              </a:rPr>
              <a:t>Recurrence relations are used to reduce complicated problems to an iterative process based on simpler versions of the problem.</a:t>
            </a:r>
            <a:r>
              <a:rPr lang="en-US" sz="2400" b="1" dirty="0">
                <a:ea typeface="+mn-lt"/>
                <a:cs typeface="+mn-lt"/>
              </a:rPr>
              <a:t> </a:t>
            </a:r>
            <a:r>
              <a:rPr lang="en-US" sz="2400" b="1" i="1" u="sng" dirty="0">
                <a:ea typeface="+mn-lt"/>
                <a:cs typeface="+mn-lt"/>
              </a:rPr>
              <a:t>An example problem in which this approach can be used is the Tower of Hanoi puzzle.</a:t>
            </a:r>
            <a:endParaRPr lang="en-US" sz="2400" b="1" i="1" u="sng"/>
          </a:p>
          <a:p>
            <a:pPr>
              <a:lnSpc>
                <a:spcPct val="100000"/>
              </a:lnSpc>
            </a:pPr>
            <a:r>
              <a:rPr lang="en-US" sz="2400" dirty="0">
                <a:ea typeface="+mn-lt"/>
                <a:cs typeface="+mn-lt"/>
              </a:rPr>
              <a:t>The Tower of Hanoi puzzle consists of three vertical pegs and several disks of various sizes. Each disk has a hole in its center for the pegs to go through.</a:t>
            </a:r>
            <a:endParaRPr lang="en-US" sz="2400" dirty="0">
              <a:ea typeface="+mn-lt"/>
              <a:cs typeface="+mn-lt"/>
            </a:endParaRPr>
          </a:p>
          <a:p>
            <a:pPr>
              <a:lnSpc>
                <a:spcPct val="100000"/>
              </a:lnSpc>
            </a:pPr>
            <a:r>
              <a:rPr lang="en-US" sz="2400" dirty="0">
                <a:solidFill>
                  <a:srgbClr val="161616"/>
                </a:solidFill>
                <a:ea typeface="+mn-lt"/>
                <a:cs typeface="+mn-lt"/>
              </a:rPr>
              <a:t>The rules of the puzzle are as follows:</a:t>
            </a:r>
            <a:endParaRPr lang="en-US" sz="2400"/>
          </a:p>
          <a:p>
            <a:pPr lvl="1">
              <a:lnSpc>
                <a:spcPct val="100000"/>
              </a:lnSpc>
              <a:buFont typeface="Courier New" panose="02070309020205020404" pitchFamily="34" charset="0"/>
              <a:buChar char="o"/>
            </a:pPr>
            <a:r>
              <a:rPr lang="en-US" sz="2000" dirty="0">
                <a:solidFill>
                  <a:srgbClr val="161616"/>
                </a:solidFill>
                <a:ea typeface="+mn-lt"/>
                <a:cs typeface="+mn-lt"/>
              </a:rPr>
              <a:t>The puzzle begins with all disks placed on one of the pegs. They are placed in order of largest to smallest, bottom to top.</a:t>
            </a:r>
            <a:endParaRPr lang="en-US" sz="2000"/>
          </a:p>
          <a:p>
            <a:pPr lvl="1">
              <a:lnSpc>
                <a:spcPct val="100000"/>
              </a:lnSpc>
              <a:buFont typeface="Courier New" panose="02070309020205020404" pitchFamily="34" charset="0"/>
              <a:buChar char="o"/>
            </a:pPr>
            <a:r>
              <a:rPr lang="en-US" sz="2000" dirty="0">
                <a:solidFill>
                  <a:srgbClr val="161616"/>
                </a:solidFill>
                <a:ea typeface="+mn-lt"/>
                <a:cs typeface="+mn-lt"/>
              </a:rPr>
              <a:t>The goal of the puzzle is to move all of the disks onto another peg.</a:t>
            </a:r>
            <a:endParaRPr lang="en-US" sz="2000"/>
          </a:p>
          <a:p>
            <a:pPr lvl="1">
              <a:lnSpc>
                <a:spcPct val="100000"/>
              </a:lnSpc>
              <a:buFont typeface="Courier New" panose="02070309020205020404" pitchFamily="34" charset="0"/>
              <a:buChar char="o"/>
            </a:pPr>
            <a:r>
              <a:rPr lang="en-US" sz="2000" dirty="0">
                <a:solidFill>
                  <a:srgbClr val="161616"/>
                </a:solidFill>
                <a:ea typeface="+mn-lt"/>
                <a:cs typeface="+mn-lt"/>
              </a:rPr>
              <a:t>Only one disk may be moved at a time, and disks are always placed onto pegs.</a:t>
            </a:r>
            <a:endParaRPr lang="en-US" sz="2000"/>
          </a:p>
          <a:p>
            <a:pPr lvl="1">
              <a:lnSpc>
                <a:spcPct val="100000"/>
              </a:lnSpc>
              <a:buFont typeface="Courier New" panose="02070309020205020404" pitchFamily="34" charset="0"/>
              <a:buChar char="o"/>
            </a:pPr>
            <a:r>
              <a:rPr lang="en-US" sz="2000" dirty="0">
                <a:solidFill>
                  <a:srgbClr val="161616"/>
                </a:solidFill>
                <a:ea typeface="+mn-lt"/>
                <a:cs typeface="+mn-lt"/>
              </a:rPr>
              <a:t>Disks may only be moved onto an empty peg or onto a larger disk.</a:t>
            </a:r>
            <a:endParaRPr lang="en-US" sz="2000"/>
          </a:p>
          <a:p>
            <a:pPr>
              <a:lnSpc>
                <a:spcPct val="100000"/>
              </a:lnSpc>
            </a:pPr>
            <a:r>
              <a:rPr lang="en-US" sz="2400" dirty="0">
                <a:solidFill>
                  <a:srgbClr val="161616"/>
                </a:solidFill>
                <a:ea typeface="+mn-lt"/>
                <a:cs typeface="+mn-lt"/>
              </a:rPr>
              <a:t>Let</a:t>
            </a:r>
            <a:r>
              <a:rPr lang="en-US" sz="2400" b="1" i="1" dirty="0">
                <a:solidFill>
                  <a:srgbClr val="161616"/>
                </a:solidFill>
                <a:ea typeface="+mn-lt"/>
                <a:cs typeface="+mn-lt"/>
              </a:rPr>
              <a:t> T</a:t>
            </a:r>
            <a:r>
              <a:rPr lang="en-US" sz="2400" b="1" i="1" baseline="-25000" dirty="0">
                <a:solidFill>
                  <a:srgbClr val="161616"/>
                </a:solidFill>
                <a:ea typeface="+mn-lt"/>
                <a:cs typeface="+mn-lt"/>
              </a:rPr>
              <a:t>n </a:t>
            </a:r>
            <a:r>
              <a:rPr lang="en-US" sz="2400" baseline="-25000" dirty="0">
                <a:solidFill>
                  <a:srgbClr val="161616"/>
                </a:solidFill>
                <a:ea typeface="+mn-lt"/>
                <a:cs typeface="+mn-lt"/>
              </a:rPr>
              <a:t> </a:t>
            </a:r>
            <a:r>
              <a:rPr lang="en-US" sz="2400" dirty="0">
                <a:solidFill>
                  <a:srgbClr val="161616"/>
                </a:solidFill>
                <a:ea typeface="+mn-lt"/>
                <a:cs typeface="+mn-lt"/>
              </a:rPr>
              <a:t>be defined as the minimum number of moves needed to solve a puzzle with </a:t>
            </a:r>
            <a:r>
              <a:rPr lang="en-US" sz="2400" i="1" dirty="0">
                <a:solidFill>
                  <a:srgbClr val="161616"/>
                </a:solidFill>
                <a:ea typeface="+mn-lt"/>
                <a:cs typeface="+mn-lt"/>
              </a:rPr>
              <a:t>n</a:t>
            </a:r>
            <a:r>
              <a:rPr lang="en-US" sz="2400" dirty="0">
                <a:solidFill>
                  <a:srgbClr val="161616"/>
                </a:solidFill>
                <a:ea typeface="+mn-lt"/>
                <a:cs typeface="+mn-lt"/>
              </a:rPr>
              <a:t> disks.</a:t>
            </a:r>
            <a:endParaRPr lang="en-US" sz="2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98643"/>
            <a:ext cx="5243394" cy="2225532"/>
          </a:xfrm>
        </p:spPr>
        <p:txBody>
          <a:bodyPr anchor="t">
            <a:normAutofit/>
          </a:bodyPr>
          <a:lstStyle/>
          <a:p>
            <a:r>
              <a:rPr lang="en-US" dirty="0">
                <a:ea typeface="+mj-lt"/>
                <a:cs typeface="+mj-lt"/>
              </a:rPr>
              <a:t>Recurrence Relation</a:t>
            </a:r>
            <a:endParaRPr lang="en-US" dirty="0">
              <a:ea typeface="+mj-lt"/>
              <a:cs typeface="+mj-lt"/>
            </a:endParaRPr>
          </a:p>
        </p:txBody>
      </p:sp>
      <p:cxnSp>
        <p:nvCxnSpPr>
          <p:cNvPr id="11" name="Straight Connector 10"/>
          <p:cNvCxnSpPr>
            <a:cxnSpLocks noGrp="1" noRot="1" noChangeAspect="1" noMove="1" noResize="1" noEditPoints="1" noAdjustHandles="1" noChangeArrowheads="1" noChangeShapeType="1"/>
          </p:cNvCxnSpPr>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Graphic 11"/>
          <p:cNvSpPr>
            <a:spLocks noGrp="1" noRot="1" noChangeAspect="1" noMove="1" noResize="1" noEditPoints="1" noAdjustHandles="1" noChangeArrowheads="1" noChangeShapeType="1" noTextEdit="1"/>
          </p:cNvSpPr>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5" name="Graphic 10"/>
          <p:cNvSpPr>
            <a:spLocks noGrp="1" noRot="1" noChangeAspect="1" noMove="1" noResize="1" noEditPoints="1" noAdjustHandles="1" noChangeArrowheads="1" noChangeShapeType="1" noTextEdit="1"/>
          </p:cNvSpPr>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7" name="Graphic 12"/>
          <p:cNvSpPr>
            <a:spLocks noGrp="1" noRot="1" noChangeAspect="1" noMove="1" noResize="1" noEditPoints="1" noAdjustHandles="1" noChangeArrowheads="1" noChangeShapeType="1" noTextEdit="1"/>
          </p:cNvSpPr>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4" name="Picture 3" descr="A cartoon of a person&amp;#39;s body&#10;&#10;Description automatically generated"/>
          <p:cNvPicPr>
            <a:picLocks noChangeAspect="1"/>
          </p:cNvPicPr>
          <p:nvPr/>
        </p:nvPicPr>
        <p:blipFill>
          <a:blip r:embed="rId1"/>
          <a:stretch>
            <a:fillRect/>
          </a:stretch>
        </p:blipFill>
        <p:spPr>
          <a:xfrm>
            <a:off x="672123" y="2984741"/>
            <a:ext cx="5643929" cy="2621288"/>
          </a:xfrm>
          <a:prstGeom prst="rect">
            <a:avLst/>
          </a:prstGeom>
        </p:spPr>
      </p:pic>
      <p:sp>
        <p:nvSpPr>
          <p:cNvPr id="3" name="Content Placeholder 2"/>
          <p:cNvSpPr>
            <a:spLocks noGrp="1"/>
          </p:cNvSpPr>
          <p:nvPr>
            <p:ph idx="1"/>
          </p:nvPr>
        </p:nvSpPr>
        <p:spPr>
          <a:xfrm>
            <a:off x="6242350" y="879355"/>
            <a:ext cx="5697602" cy="5120755"/>
          </a:xfrm>
        </p:spPr>
        <p:txBody>
          <a:bodyPr vert="horz" lIns="91440" tIns="45720" rIns="91440" bIns="45720" rtlCol="0" anchor="ctr">
            <a:normAutofit/>
          </a:bodyPr>
          <a:lstStyle/>
          <a:p>
            <a:pPr>
              <a:lnSpc>
                <a:spcPct val="100000"/>
              </a:lnSpc>
            </a:pPr>
            <a:r>
              <a:rPr lang="en-US" sz="2200" dirty="0">
                <a:ea typeface="+mn-lt"/>
                <a:cs typeface="+mn-lt"/>
              </a:rPr>
              <a:t>The most simple version of the Tower of Hanoi puzzle would contain only one disk.</a:t>
            </a:r>
            <a:endParaRPr lang="en-US"/>
          </a:p>
          <a:p>
            <a:pPr>
              <a:lnSpc>
                <a:spcPct val="100000"/>
              </a:lnSpc>
            </a:pPr>
            <a:r>
              <a:rPr lang="en-US" sz="2200" dirty="0">
                <a:ea typeface="+mn-lt"/>
                <a:cs typeface="+mn-lt"/>
              </a:rPr>
              <a:t>In terms of the recurrence relation, </a:t>
            </a:r>
            <a:r>
              <a:rPr lang="en-US" sz="2200" i="1" dirty="0">
                <a:ea typeface="+mn-lt"/>
                <a:cs typeface="+mn-lt"/>
              </a:rPr>
              <a:t>n</a:t>
            </a:r>
            <a:r>
              <a:rPr lang="en-US" sz="2200" dirty="0">
                <a:ea typeface="+mn-lt"/>
                <a:cs typeface="+mn-lt"/>
              </a:rPr>
              <a:t>=1.</a:t>
            </a:r>
            <a:endParaRPr lang="en-US" sz="2200"/>
          </a:p>
          <a:p>
            <a:pPr lvl="1">
              <a:lnSpc>
                <a:spcPct val="100000"/>
              </a:lnSpc>
              <a:buFont typeface="Courier New" panose="02070309020205020404" pitchFamily="34" charset="0"/>
              <a:buChar char="o"/>
            </a:pPr>
            <a:r>
              <a:rPr lang="en-US" sz="2000" i="1" dirty="0">
                <a:ea typeface="+mn-lt"/>
                <a:cs typeface="+mn-lt"/>
              </a:rPr>
              <a:t>T</a:t>
            </a:r>
            <a:r>
              <a:rPr lang="en-US" sz="2000" i="1" baseline="-25000" dirty="0">
                <a:ea typeface="+mn-lt"/>
                <a:cs typeface="+mn-lt"/>
              </a:rPr>
              <a:t>0</a:t>
            </a:r>
            <a:r>
              <a:rPr lang="en-US" sz="2000" baseline="-25000" dirty="0">
                <a:ea typeface="+mn-lt"/>
                <a:cs typeface="+mn-lt"/>
              </a:rPr>
              <a:t> </a:t>
            </a:r>
            <a:r>
              <a:rPr lang="en-US" sz="2000" dirty="0">
                <a:ea typeface="+mn-lt"/>
                <a:cs typeface="+mn-lt"/>
              </a:rPr>
              <a:t>=1, because it would only take 1 move to move all the disks to another peg.</a:t>
            </a:r>
            <a:endParaRPr lang="en-US" sz="2000"/>
          </a:p>
          <a:p>
            <a:pPr>
              <a:lnSpc>
                <a:spcPct val="100000"/>
              </a:lnSpc>
            </a:pPr>
            <a:endParaRPr lang="en-US" sz="2200" dirty="0">
              <a:ea typeface="+mn-lt"/>
              <a:cs typeface="+mn-lt"/>
            </a:endParaRPr>
          </a:p>
          <a:p>
            <a:pPr marL="0" indent="0">
              <a:lnSpc>
                <a:spcPct val="100000"/>
              </a:lnSpc>
              <a:buNone/>
            </a:pPr>
            <a:endParaRPr lang="en-US" sz="2200" dirty="0">
              <a:ea typeface="+mn-lt"/>
              <a:cs typeface="+mn-l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411"/>
            <a:ext cx="10515600" cy="898508"/>
          </a:xfrm>
        </p:spPr>
        <p:txBody>
          <a:bodyPr>
            <a:normAutofit/>
          </a:bodyPr>
          <a:lstStyle/>
          <a:p>
            <a:r>
              <a:rPr lang="en-US" sz="4000" dirty="0">
                <a:ea typeface="+mj-lt"/>
                <a:cs typeface="+mj-lt"/>
              </a:rPr>
              <a:t>Recurrence Relation</a:t>
            </a:r>
            <a:endParaRPr lang="en-US" dirty="0">
              <a:ea typeface="+mj-lt"/>
              <a:cs typeface="+mj-lt"/>
            </a:endParaRPr>
          </a:p>
        </p:txBody>
      </p:sp>
      <p:sp>
        <p:nvSpPr>
          <p:cNvPr id="3" name="Content Placeholder 2"/>
          <p:cNvSpPr>
            <a:spLocks noGrp="1"/>
          </p:cNvSpPr>
          <p:nvPr>
            <p:ph idx="1"/>
          </p:nvPr>
        </p:nvSpPr>
        <p:spPr>
          <a:xfrm>
            <a:off x="838200" y="1150153"/>
            <a:ext cx="11199446" cy="5654323"/>
          </a:xfrm>
        </p:spPr>
        <p:txBody>
          <a:bodyPr vert="horz" lIns="91440" tIns="45720" rIns="91440" bIns="45720" rtlCol="0" anchor="t">
            <a:normAutofit/>
          </a:bodyPr>
          <a:lstStyle/>
          <a:p>
            <a:pPr>
              <a:lnSpc>
                <a:spcPct val="100000"/>
              </a:lnSpc>
            </a:pPr>
            <a:r>
              <a:rPr lang="en-US" sz="2200" dirty="0">
                <a:solidFill>
                  <a:srgbClr val="161616"/>
                </a:solidFill>
                <a:ea typeface="+mn-lt"/>
                <a:cs typeface="+mn-lt"/>
              </a:rPr>
              <a:t>Below is the solution to a Tower of Hanoi puzzle with </a:t>
            </a:r>
            <a:r>
              <a:rPr lang="en-US" sz="2200" i="1" dirty="0">
                <a:solidFill>
                  <a:srgbClr val="161616"/>
                </a:solidFill>
                <a:ea typeface="+mn-lt"/>
                <a:cs typeface="+mn-lt"/>
              </a:rPr>
              <a:t>n</a:t>
            </a:r>
            <a:r>
              <a:rPr lang="en-US" sz="2200" dirty="0">
                <a:solidFill>
                  <a:srgbClr val="161616"/>
                </a:solidFill>
                <a:ea typeface="+mn-lt"/>
                <a:cs typeface="+mn-lt"/>
              </a:rPr>
              <a:t>=2.</a:t>
            </a:r>
            <a:endParaRPr lang="en-US" sz="2200" dirty="0">
              <a:solidFill>
                <a:srgbClr val="161616"/>
              </a:solidFill>
              <a:ea typeface="+mn-lt"/>
              <a:cs typeface="+mn-lt"/>
            </a:endParaRPr>
          </a:p>
          <a:p>
            <a:pPr>
              <a:lnSpc>
                <a:spcPct val="100000"/>
              </a:lnSpc>
            </a:pPr>
            <a:r>
              <a:rPr lang="en-US" sz="2200" dirty="0">
                <a:solidFill>
                  <a:srgbClr val="161616"/>
                </a:solidFill>
                <a:ea typeface="+mn-lt"/>
                <a:cs typeface="+mn-lt"/>
              </a:rPr>
              <a:t>It can be seen from below that </a:t>
            </a:r>
            <a:r>
              <a:rPr lang="en-US" sz="2200" i="1" dirty="0">
                <a:solidFill>
                  <a:srgbClr val="161616"/>
                </a:solidFill>
                <a:ea typeface="+mn-lt"/>
                <a:cs typeface="+mn-lt"/>
              </a:rPr>
              <a:t>T</a:t>
            </a:r>
            <a:r>
              <a:rPr lang="en-US" sz="2200" baseline="-25000" dirty="0">
                <a:solidFill>
                  <a:srgbClr val="161616"/>
                </a:solidFill>
                <a:ea typeface="+mn-lt"/>
                <a:cs typeface="+mn-lt"/>
              </a:rPr>
              <a:t>1 </a:t>
            </a:r>
            <a:r>
              <a:rPr lang="en-US" sz="2200" dirty="0">
                <a:solidFill>
                  <a:srgbClr val="161616"/>
                </a:solidFill>
                <a:ea typeface="+mn-lt"/>
                <a:cs typeface="+mn-lt"/>
              </a:rPr>
              <a:t>=3.</a:t>
            </a:r>
            <a:endParaRPr lang="en-US" sz="2200" dirty="0">
              <a:solidFill>
                <a:srgbClr val="161616"/>
              </a:solidFill>
              <a:ea typeface="+mn-lt"/>
              <a:cs typeface="+mn-lt"/>
            </a:endParaRPr>
          </a:p>
        </p:txBody>
      </p:sp>
      <p:pic>
        <p:nvPicPr>
          <p:cNvPr id="4" name="Picture 3" descr="A video game screen with a black background&#10;&#10;Description automatically generated"/>
          <p:cNvPicPr>
            <a:picLocks noChangeAspect="1"/>
          </p:cNvPicPr>
          <p:nvPr/>
        </p:nvPicPr>
        <p:blipFill>
          <a:blip r:embed="rId1"/>
          <a:stretch>
            <a:fillRect/>
          </a:stretch>
        </p:blipFill>
        <p:spPr>
          <a:xfrm>
            <a:off x="1687050" y="2681496"/>
            <a:ext cx="8993747" cy="2884438"/>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411"/>
            <a:ext cx="10515600" cy="898508"/>
          </a:xfrm>
        </p:spPr>
        <p:txBody>
          <a:bodyPr>
            <a:normAutofit/>
          </a:bodyPr>
          <a:lstStyle/>
          <a:p>
            <a:r>
              <a:rPr lang="en-US" sz="4000" dirty="0">
                <a:ea typeface="+mj-lt"/>
                <a:cs typeface="+mj-lt"/>
              </a:rPr>
              <a:t>Recurrence Relation</a:t>
            </a:r>
            <a:endParaRPr lang="en-US" dirty="0">
              <a:ea typeface="+mj-lt"/>
              <a:cs typeface="+mj-lt"/>
            </a:endParaRPr>
          </a:p>
        </p:txBody>
      </p:sp>
      <p:sp>
        <p:nvSpPr>
          <p:cNvPr id="3" name="Content Placeholder 2"/>
          <p:cNvSpPr>
            <a:spLocks noGrp="1"/>
          </p:cNvSpPr>
          <p:nvPr>
            <p:ph idx="1"/>
          </p:nvPr>
        </p:nvSpPr>
        <p:spPr>
          <a:xfrm>
            <a:off x="838200" y="1150153"/>
            <a:ext cx="11199446" cy="5654323"/>
          </a:xfrm>
        </p:spPr>
        <p:txBody>
          <a:bodyPr vert="horz" lIns="91440" tIns="45720" rIns="91440" bIns="45720" rtlCol="0" anchor="t">
            <a:normAutofit/>
          </a:bodyPr>
          <a:lstStyle/>
          <a:p>
            <a:r>
              <a:rPr lang="en-US" sz="2200" dirty="0">
                <a:solidFill>
                  <a:srgbClr val="161616"/>
                </a:solidFill>
                <a:ea typeface="+mn-lt"/>
                <a:cs typeface="+mn-lt"/>
              </a:rPr>
              <a:t>Below is a solution to a Tower of Hanoi puzzle with </a:t>
            </a:r>
            <a:r>
              <a:rPr lang="en-US" sz="2200" i="1" dirty="0">
                <a:solidFill>
                  <a:srgbClr val="161616"/>
                </a:solidFill>
                <a:ea typeface="+mn-lt"/>
                <a:cs typeface="+mn-lt"/>
              </a:rPr>
              <a:t>n</a:t>
            </a:r>
            <a:r>
              <a:rPr lang="en-US" sz="2200" dirty="0">
                <a:solidFill>
                  <a:srgbClr val="161616"/>
                </a:solidFill>
                <a:ea typeface="+mn-lt"/>
                <a:cs typeface="+mn-lt"/>
              </a:rPr>
              <a:t>=3.</a:t>
            </a:r>
            <a:endParaRPr lang="en-US" sz="2200">
              <a:ea typeface="+mn-lt"/>
              <a:cs typeface="+mn-lt"/>
            </a:endParaRPr>
          </a:p>
          <a:p>
            <a:r>
              <a:rPr lang="en-US" sz="2200" dirty="0">
                <a:solidFill>
                  <a:srgbClr val="161616"/>
                </a:solidFill>
                <a:ea typeface="+mn-lt"/>
                <a:cs typeface="+mn-lt"/>
              </a:rPr>
              <a:t>It can be seen from above that </a:t>
            </a:r>
            <a:r>
              <a:rPr lang="en-US" sz="2200" i="1" dirty="0">
                <a:solidFill>
                  <a:srgbClr val="161616"/>
                </a:solidFill>
                <a:ea typeface="+mn-lt"/>
                <a:cs typeface="+mn-lt"/>
              </a:rPr>
              <a:t>T</a:t>
            </a:r>
            <a:r>
              <a:rPr lang="en-US" sz="2200" baseline="-25000" dirty="0">
                <a:solidFill>
                  <a:srgbClr val="161616"/>
                </a:solidFill>
                <a:ea typeface="+mn-lt"/>
                <a:cs typeface="+mn-lt"/>
              </a:rPr>
              <a:t>2 </a:t>
            </a:r>
            <a:r>
              <a:rPr lang="en-US" sz="2200" dirty="0">
                <a:solidFill>
                  <a:srgbClr val="161616"/>
                </a:solidFill>
                <a:ea typeface="+mn-lt"/>
                <a:cs typeface="+mn-lt"/>
              </a:rPr>
              <a:t>= 7.</a:t>
            </a:r>
            <a:endParaRPr lang="en-US" sz="2200" dirty="0">
              <a:ea typeface="+mn-lt"/>
              <a:cs typeface="+mn-lt"/>
            </a:endParaRPr>
          </a:p>
        </p:txBody>
      </p:sp>
      <p:pic>
        <p:nvPicPr>
          <p:cNvPr id="5" name="Picture 4" descr="A group of wooden shelves with colorful objects&#10;&#10;Description automatically generated"/>
          <p:cNvPicPr>
            <a:picLocks noChangeAspect="1"/>
          </p:cNvPicPr>
          <p:nvPr/>
        </p:nvPicPr>
        <p:blipFill>
          <a:blip r:embed="rId1"/>
          <a:stretch>
            <a:fillRect/>
          </a:stretch>
        </p:blipFill>
        <p:spPr>
          <a:xfrm>
            <a:off x="2027459" y="2136321"/>
            <a:ext cx="9015210" cy="4254106"/>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411"/>
            <a:ext cx="10515600" cy="898508"/>
          </a:xfrm>
        </p:spPr>
        <p:txBody>
          <a:bodyPr>
            <a:normAutofit/>
          </a:bodyPr>
          <a:lstStyle/>
          <a:p>
            <a:r>
              <a:rPr lang="en-US" sz="4000" dirty="0">
                <a:ea typeface="+mj-lt"/>
                <a:cs typeface="+mj-lt"/>
              </a:rPr>
              <a:t>Recurrence Relation</a:t>
            </a:r>
            <a:endParaRPr lang="en-US" dirty="0">
              <a:ea typeface="+mj-lt"/>
              <a:cs typeface="+mj-lt"/>
            </a:endParaRPr>
          </a:p>
        </p:txBody>
      </p:sp>
      <p:sp>
        <p:nvSpPr>
          <p:cNvPr id="3" name="Content Placeholder 2"/>
          <p:cNvSpPr>
            <a:spLocks noGrp="1"/>
          </p:cNvSpPr>
          <p:nvPr>
            <p:ph idx="1"/>
          </p:nvPr>
        </p:nvSpPr>
        <p:spPr>
          <a:xfrm>
            <a:off x="838200" y="1150153"/>
            <a:ext cx="11199446" cy="5654323"/>
          </a:xfrm>
        </p:spPr>
        <p:txBody>
          <a:bodyPr vert="horz" lIns="91440" tIns="45720" rIns="91440" bIns="45720" rtlCol="0" anchor="t">
            <a:normAutofit/>
          </a:bodyPr>
          <a:lstStyle/>
          <a:p>
            <a:pPr>
              <a:lnSpc>
                <a:spcPct val="100000"/>
              </a:lnSpc>
            </a:pPr>
            <a:r>
              <a:rPr lang="en-US" sz="2400" dirty="0">
                <a:solidFill>
                  <a:srgbClr val="161616"/>
                </a:solidFill>
                <a:ea typeface="+mn-lt"/>
                <a:cs typeface="+mn-lt"/>
              </a:rPr>
              <a:t>In terms of </a:t>
            </a:r>
            <a:r>
              <a:rPr lang="en-US" sz="2400" i="1" dirty="0">
                <a:solidFill>
                  <a:srgbClr val="161616"/>
                </a:solidFill>
                <a:ea typeface="+mn-lt"/>
                <a:cs typeface="+mn-lt"/>
              </a:rPr>
              <a:t>n</a:t>
            </a:r>
            <a:r>
              <a:rPr lang="en-US" sz="2400" dirty="0">
                <a:solidFill>
                  <a:srgbClr val="161616"/>
                </a:solidFill>
                <a:ea typeface="+mn-lt"/>
                <a:cs typeface="+mn-lt"/>
              </a:rPr>
              <a:t>,</a:t>
            </a:r>
            <a:endParaRPr lang="en-US" sz="2400">
              <a:solidFill>
                <a:srgbClr val="000000"/>
              </a:solidFill>
              <a:ea typeface="+mn-lt"/>
              <a:cs typeface="+mn-lt"/>
            </a:endParaRPr>
          </a:p>
          <a:p>
            <a:pPr lvl="1">
              <a:lnSpc>
                <a:spcPct val="100000"/>
              </a:lnSpc>
              <a:buFont typeface="Courier New" panose="02070309020205020404" pitchFamily="34" charset="0"/>
              <a:buChar char="o"/>
            </a:pPr>
            <a:r>
              <a:rPr lang="en-US" sz="2000" dirty="0">
                <a:solidFill>
                  <a:srgbClr val="161616"/>
                </a:solidFill>
                <a:ea typeface="+mn-lt"/>
                <a:cs typeface="+mn-lt"/>
              </a:rPr>
              <a:t>Do </a:t>
            </a:r>
            <a:r>
              <a:rPr lang="en-US" sz="2000" i="1" dirty="0">
                <a:solidFill>
                  <a:srgbClr val="161616"/>
                </a:solidFill>
                <a:ea typeface="+mn-lt"/>
                <a:cs typeface="+mn-lt"/>
              </a:rPr>
              <a:t>T</a:t>
            </a:r>
            <a:r>
              <a:rPr lang="en-US" sz="2000" i="1" baseline="-25000" dirty="0">
                <a:solidFill>
                  <a:srgbClr val="161616"/>
                </a:solidFill>
                <a:ea typeface="+mn-lt"/>
                <a:cs typeface="+mn-lt"/>
              </a:rPr>
              <a:t>n</a:t>
            </a:r>
            <a:r>
              <a:rPr lang="en-US" sz="2000" baseline="-25000" dirty="0">
                <a:solidFill>
                  <a:srgbClr val="161616"/>
                </a:solidFill>
                <a:ea typeface="+mn-lt"/>
                <a:cs typeface="+mn-lt"/>
              </a:rPr>
              <a:t>−1  </a:t>
            </a:r>
            <a:r>
              <a:rPr lang="en-US" sz="2000" dirty="0">
                <a:solidFill>
                  <a:srgbClr val="161616"/>
                </a:solidFill>
                <a:ea typeface="+mn-lt"/>
                <a:cs typeface="+mn-lt"/>
              </a:rPr>
              <a:t>moves to get the smaller disks off the largest disk.</a:t>
            </a:r>
            <a:endParaRPr lang="en-US" sz="2000" dirty="0">
              <a:solidFill>
                <a:srgbClr val="161616"/>
              </a:solidFill>
              <a:ea typeface="+mn-lt"/>
              <a:cs typeface="+mn-lt"/>
            </a:endParaRPr>
          </a:p>
          <a:p>
            <a:pPr lvl="1">
              <a:lnSpc>
                <a:spcPct val="100000"/>
              </a:lnSpc>
              <a:buFont typeface="Courier New" panose="02070309020205020404" pitchFamily="34" charset="0"/>
              <a:buChar char="o"/>
            </a:pPr>
            <a:r>
              <a:rPr lang="en-US" sz="2000" dirty="0">
                <a:solidFill>
                  <a:srgbClr val="161616"/>
                </a:solidFill>
                <a:ea typeface="+mn-lt"/>
                <a:cs typeface="+mn-lt"/>
              </a:rPr>
              <a:t>Do 1 move to move the largest disk.</a:t>
            </a:r>
            <a:endParaRPr lang="en-US" sz="2000">
              <a:ea typeface="+mn-lt"/>
              <a:cs typeface="+mn-lt"/>
            </a:endParaRPr>
          </a:p>
          <a:p>
            <a:pPr lvl="1">
              <a:lnSpc>
                <a:spcPct val="100000"/>
              </a:lnSpc>
              <a:buFont typeface="Courier New" panose="02070309020205020404" pitchFamily="34" charset="0"/>
              <a:buChar char="o"/>
            </a:pPr>
            <a:r>
              <a:rPr lang="en-US" sz="2000" dirty="0">
                <a:solidFill>
                  <a:srgbClr val="161616"/>
                </a:solidFill>
                <a:ea typeface="+mn-lt"/>
                <a:cs typeface="+mn-lt"/>
              </a:rPr>
              <a:t>Do </a:t>
            </a:r>
            <a:r>
              <a:rPr lang="en-US" sz="2000" i="1" dirty="0">
                <a:solidFill>
                  <a:srgbClr val="161616"/>
                </a:solidFill>
                <a:ea typeface="+mn-lt"/>
                <a:cs typeface="+mn-lt"/>
              </a:rPr>
              <a:t>T</a:t>
            </a:r>
            <a:r>
              <a:rPr lang="en-US" sz="2000" i="1" baseline="-25000" dirty="0">
                <a:solidFill>
                  <a:srgbClr val="161616"/>
                </a:solidFill>
                <a:ea typeface="+mn-lt"/>
                <a:cs typeface="+mn-lt"/>
              </a:rPr>
              <a:t>n</a:t>
            </a:r>
            <a:r>
              <a:rPr lang="en-US" sz="2000" baseline="-25000" dirty="0">
                <a:solidFill>
                  <a:srgbClr val="161616"/>
                </a:solidFill>
                <a:ea typeface="+mn-lt"/>
                <a:cs typeface="+mn-lt"/>
              </a:rPr>
              <a:t>−1</a:t>
            </a:r>
            <a:r>
              <a:rPr lang="en-US" sz="2000" dirty="0">
                <a:solidFill>
                  <a:srgbClr val="161616"/>
                </a:solidFill>
                <a:ea typeface="+mn-lt"/>
                <a:cs typeface="+mn-lt"/>
              </a:rPr>
              <a:t>  moves to get the smaller disks back onto the largest disk.</a:t>
            </a:r>
            <a:endParaRPr lang="en-US" sz="2000">
              <a:ea typeface="+mn-lt"/>
              <a:cs typeface="+mn-lt"/>
            </a:endParaRPr>
          </a:p>
          <a:p>
            <a:pPr>
              <a:lnSpc>
                <a:spcPct val="100000"/>
              </a:lnSpc>
            </a:pPr>
            <a:r>
              <a:rPr lang="en-US" sz="2400" dirty="0">
                <a:solidFill>
                  <a:srgbClr val="161616"/>
                </a:solidFill>
                <a:ea typeface="+mn-lt"/>
                <a:cs typeface="+mn-lt"/>
              </a:rPr>
              <a:t>In total, the number of moves for </a:t>
            </a:r>
            <a:r>
              <a:rPr lang="en-US" sz="2400" i="1" dirty="0">
                <a:solidFill>
                  <a:srgbClr val="161616"/>
                </a:solidFill>
                <a:ea typeface="+mn-lt"/>
                <a:cs typeface="+mn-lt"/>
              </a:rPr>
              <a:t>n</a:t>
            </a:r>
            <a:r>
              <a:rPr lang="en-US" sz="2400" dirty="0">
                <a:solidFill>
                  <a:srgbClr val="161616"/>
                </a:solidFill>
                <a:ea typeface="+mn-lt"/>
                <a:cs typeface="+mn-lt"/>
              </a:rPr>
              <a:t> disks is</a:t>
            </a:r>
            <a:endParaRPr lang="en-US" sz="2400">
              <a:solidFill>
                <a:srgbClr val="000000"/>
              </a:solidFill>
              <a:ea typeface="+mn-lt"/>
              <a:cs typeface="+mn-lt"/>
            </a:endParaRPr>
          </a:p>
          <a:p>
            <a:pPr lvl="1">
              <a:lnSpc>
                <a:spcPct val="100000"/>
              </a:lnSpc>
              <a:buFont typeface="Courier New" panose="02070309020205020404" pitchFamily="34" charset="0"/>
              <a:buChar char="o"/>
            </a:pPr>
            <a:r>
              <a:rPr lang="en-US" sz="2000" i="1" dirty="0">
                <a:solidFill>
                  <a:srgbClr val="161616"/>
                </a:solidFill>
                <a:ea typeface="+mn-lt"/>
                <a:cs typeface="+mn-lt"/>
              </a:rPr>
              <a:t>T</a:t>
            </a:r>
            <a:r>
              <a:rPr lang="en-US" sz="2000" i="1" baseline="-25000" dirty="0">
                <a:solidFill>
                  <a:srgbClr val="161616"/>
                </a:solidFill>
                <a:ea typeface="+mn-lt"/>
                <a:cs typeface="+mn-lt"/>
              </a:rPr>
              <a:t>n</a:t>
            </a:r>
            <a:r>
              <a:rPr lang="en-US" sz="2000" baseline="-25000" dirty="0">
                <a:solidFill>
                  <a:srgbClr val="161616"/>
                </a:solidFill>
                <a:ea typeface="+mn-lt"/>
                <a:cs typeface="+mn-lt"/>
              </a:rPr>
              <a:t> </a:t>
            </a:r>
            <a:r>
              <a:rPr lang="en-US" sz="2000" dirty="0">
                <a:solidFill>
                  <a:srgbClr val="161616"/>
                </a:solidFill>
                <a:ea typeface="+mn-lt"/>
                <a:cs typeface="+mn-lt"/>
              </a:rPr>
              <a:t>= 2</a:t>
            </a:r>
            <a:r>
              <a:rPr lang="en-US" sz="2000" i="1" dirty="0">
                <a:solidFill>
                  <a:srgbClr val="161616"/>
                </a:solidFill>
                <a:ea typeface="+mn-lt"/>
                <a:cs typeface="+mn-lt"/>
              </a:rPr>
              <a:t>T</a:t>
            </a:r>
            <a:r>
              <a:rPr lang="en-US" sz="2000" i="1" baseline="-25000" dirty="0">
                <a:solidFill>
                  <a:srgbClr val="161616"/>
                </a:solidFill>
                <a:ea typeface="+mn-lt"/>
                <a:cs typeface="+mn-lt"/>
              </a:rPr>
              <a:t>n</a:t>
            </a:r>
            <a:r>
              <a:rPr lang="en-US" sz="2000" baseline="-25000" dirty="0">
                <a:solidFill>
                  <a:srgbClr val="161616"/>
                </a:solidFill>
                <a:ea typeface="+mn-lt"/>
                <a:cs typeface="+mn-lt"/>
              </a:rPr>
              <a:t>−1</a:t>
            </a:r>
            <a:r>
              <a:rPr lang="en-US" sz="2000" dirty="0">
                <a:solidFill>
                  <a:srgbClr val="161616"/>
                </a:solidFill>
                <a:ea typeface="+mn-lt"/>
                <a:cs typeface="+mn-lt"/>
              </a:rPr>
              <a:t> +1</a:t>
            </a:r>
            <a:endParaRPr lang="en-US" sz="2000">
              <a:ea typeface="+mn-lt"/>
              <a:cs typeface="+mn-l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2732"/>
          </a:xfrm>
        </p:spPr>
        <p:txBody>
          <a:bodyPr>
            <a:normAutofit/>
          </a:bodyPr>
          <a:lstStyle/>
          <a:p>
            <a:r>
              <a:rPr lang="en-US" sz="4000" dirty="0"/>
              <a:t>Recurrence Relation</a:t>
            </a:r>
            <a:endParaRPr lang="en-US" sz="4000" dirty="0"/>
          </a:p>
        </p:txBody>
      </p:sp>
      <p:sp>
        <p:nvSpPr>
          <p:cNvPr id="3" name="Content Placeholder 2"/>
          <p:cNvSpPr>
            <a:spLocks noGrp="1"/>
          </p:cNvSpPr>
          <p:nvPr>
            <p:ph idx="1"/>
          </p:nvPr>
        </p:nvSpPr>
        <p:spPr>
          <a:xfrm>
            <a:off x="2407499" y="1231859"/>
            <a:ext cx="8731654" cy="5460258"/>
          </a:xfrm>
        </p:spPr>
        <p:txBody>
          <a:bodyPr vert="horz" lIns="91440" tIns="45720" rIns="91440" bIns="45720" rtlCol="0" anchor="t">
            <a:normAutofit/>
          </a:bodyPr>
          <a:lstStyle/>
          <a:p>
            <a:pPr>
              <a:buNone/>
            </a:pPr>
            <a:r>
              <a:rPr lang="en-US" sz="2200" b="1" dirty="0">
                <a:ea typeface="+mn-lt"/>
                <a:cs typeface="+mn-lt"/>
              </a:rPr>
              <a:t>#include &lt;</a:t>
            </a:r>
            <a:r>
              <a:rPr lang="en-US" sz="2200" b="1" dirty="0" err="1">
                <a:ea typeface="+mn-lt"/>
                <a:cs typeface="+mn-lt"/>
              </a:rPr>
              <a:t>stdio.h</a:t>
            </a:r>
            <a:r>
              <a:rPr lang="en-US" sz="2200" b="1" dirty="0">
                <a:ea typeface="+mn-lt"/>
                <a:cs typeface="+mn-lt"/>
              </a:rPr>
              <a:t>&gt;</a:t>
            </a:r>
            <a:endParaRPr lang="en-US" sz="2200" b="1"/>
          </a:p>
          <a:p>
            <a:pPr>
              <a:buNone/>
            </a:pPr>
            <a:r>
              <a:rPr lang="en-US" sz="2200" i="1" dirty="0">
                <a:ea typeface="+mn-lt"/>
                <a:cs typeface="+mn-lt"/>
              </a:rPr>
              <a:t>void Test(int n)</a:t>
            </a:r>
            <a:r>
              <a:rPr lang="en-US" sz="2200" dirty="0">
                <a:ea typeface="+mn-lt"/>
                <a:cs typeface="+mn-lt"/>
              </a:rPr>
              <a:t> {</a:t>
            </a:r>
            <a:endParaRPr lang="en-US" sz="2200" dirty="0">
              <a:ea typeface="+mn-lt"/>
              <a:cs typeface="+mn-lt"/>
            </a:endParaRPr>
          </a:p>
          <a:p>
            <a:pPr>
              <a:buNone/>
            </a:pPr>
            <a:r>
              <a:rPr lang="en-US" sz="2200" dirty="0">
                <a:ea typeface="+mn-lt"/>
                <a:cs typeface="+mn-lt"/>
              </a:rPr>
              <a:t>    if (n &gt; 0) {</a:t>
            </a:r>
            <a:endParaRPr lang="en-US" sz="2200"/>
          </a:p>
          <a:p>
            <a:pPr>
              <a:buNone/>
            </a:pPr>
            <a:r>
              <a:rPr lang="en-US" sz="2200" dirty="0">
                <a:ea typeface="+mn-lt"/>
                <a:cs typeface="+mn-lt"/>
              </a:rPr>
              <a:t>        </a:t>
            </a:r>
            <a:r>
              <a:rPr lang="en-US" sz="2200" dirty="0" err="1">
                <a:ea typeface="+mn-lt"/>
                <a:cs typeface="+mn-lt"/>
              </a:rPr>
              <a:t>printf</a:t>
            </a:r>
            <a:r>
              <a:rPr lang="en-US" sz="2200" dirty="0">
                <a:ea typeface="+mn-lt"/>
                <a:cs typeface="+mn-lt"/>
              </a:rPr>
              <a:t>("%d ", n);  // Print the value</a:t>
            </a:r>
            <a:endParaRPr lang="en-US" sz="2200"/>
          </a:p>
          <a:p>
            <a:pPr>
              <a:buNone/>
            </a:pPr>
            <a:r>
              <a:rPr lang="en-US" sz="2200" dirty="0">
                <a:ea typeface="+mn-lt"/>
                <a:cs typeface="+mn-lt"/>
              </a:rPr>
              <a:t>        Test(n - 1);       // Recursive call</a:t>
            </a:r>
            <a:endParaRPr lang="en-US" sz="2200"/>
          </a:p>
          <a:p>
            <a:pPr>
              <a:buNone/>
            </a:pPr>
            <a:r>
              <a:rPr lang="en-US" sz="2200" dirty="0">
                <a:ea typeface="+mn-lt"/>
                <a:cs typeface="+mn-lt"/>
              </a:rPr>
              <a:t>    }</a:t>
            </a:r>
            <a:endParaRPr lang="en-US" sz="2200" dirty="0">
              <a:ea typeface="+mn-lt"/>
              <a:cs typeface="+mn-lt"/>
            </a:endParaRPr>
          </a:p>
          <a:p>
            <a:pPr>
              <a:buNone/>
            </a:pPr>
            <a:r>
              <a:rPr lang="en-US" sz="2200" dirty="0">
                <a:ea typeface="+mn-lt"/>
                <a:cs typeface="+mn-lt"/>
              </a:rPr>
              <a:t>}</a:t>
            </a:r>
            <a:endParaRPr lang="en-US" sz="2200" dirty="0">
              <a:ea typeface="+mn-lt"/>
              <a:cs typeface="+mn-lt"/>
            </a:endParaRPr>
          </a:p>
          <a:p>
            <a:pPr>
              <a:buNone/>
            </a:pPr>
            <a:r>
              <a:rPr lang="en-US" sz="2200" i="1" dirty="0">
                <a:ea typeface="+mn-lt"/>
                <a:cs typeface="+mn-lt"/>
              </a:rPr>
              <a:t>int main() </a:t>
            </a:r>
            <a:r>
              <a:rPr lang="en-US" sz="2200" dirty="0">
                <a:ea typeface="+mn-lt"/>
                <a:cs typeface="+mn-lt"/>
              </a:rPr>
              <a:t>{</a:t>
            </a:r>
            <a:endParaRPr lang="en-US" sz="2200"/>
          </a:p>
          <a:p>
            <a:pPr>
              <a:buNone/>
            </a:pPr>
            <a:r>
              <a:rPr lang="en-US" sz="2200" dirty="0">
                <a:ea typeface="+mn-lt"/>
                <a:cs typeface="+mn-lt"/>
              </a:rPr>
              <a:t>    int n = 5;  // You can change this to the desired value of n</a:t>
            </a:r>
            <a:endParaRPr lang="en-US" sz="2200"/>
          </a:p>
          <a:p>
            <a:pPr>
              <a:buNone/>
            </a:pPr>
            <a:r>
              <a:rPr lang="en-US" sz="2200" dirty="0">
                <a:ea typeface="+mn-lt"/>
                <a:cs typeface="+mn-lt"/>
              </a:rPr>
              <a:t>    Test(n);</a:t>
            </a:r>
            <a:endParaRPr lang="en-US" sz="2200"/>
          </a:p>
          <a:p>
            <a:pPr>
              <a:buNone/>
            </a:pPr>
            <a:r>
              <a:rPr lang="en-US" sz="2200" dirty="0">
                <a:ea typeface="+mn-lt"/>
                <a:cs typeface="+mn-lt"/>
              </a:rPr>
              <a:t>    return 0;</a:t>
            </a:r>
            <a:endParaRPr lang="en-US" sz="2200"/>
          </a:p>
          <a:p>
            <a:pPr>
              <a:buNone/>
            </a:pPr>
            <a:r>
              <a:rPr lang="en-US" sz="2200" dirty="0">
                <a:ea typeface="+mn-lt"/>
                <a:cs typeface="+mn-lt"/>
              </a:rPr>
              <a:t>}</a:t>
            </a:r>
            <a:endParaRPr lang="en-US" sz="2200"/>
          </a:p>
          <a:p>
            <a:pPr marL="0" indent="0">
              <a:buNone/>
            </a:pPr>
            <a:endParaRPr lang="en-US" sz="2200" b="1" i="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279"/>
            <a:ext cx="10515600" cy="692353"/>
          </a:xfrm>
        </p:spPr>
        <p:txBody>
          <a:bodyPr>
            <a:normAutofit/>
          </a:bodyPr>
          <a:lstStyle/>
          <a:p>
            <a:r>
              <a:rPr lang="en-US" sz="4000" dirty="0"/>
              <a:t>Preparing Recurrence Relation</a:t>
            </a:r>
            <a:endParaRPr lang="en-US" sz="4000" dirty="0"/>
          </a:p>
        </p:txBody>
      </p:sp>
      <p:sp>
        <p:nvSpPr>
          <p:cNvPr id="3" name="Content Placeholder 2"/>
          <p:cNvSpPr>
            <a:spLocks noGrp="1"/>
          </p:cNvSpPr>
          <p:nvPr>
            <p:ph idx="1"/>
          </p:nvPr>
        </p:nvSpPr>
        <p:spPr>
          <a:xfrm>
            <a:off x="1696791" y="1717008"/>
            <a:ext cx="9657009" cy="5075062"/>
          </a:xfrm>
        </p:spPr>
        <p:txBody>
          <a:bodyPr vert="horz" lIns="91440" tIns="45720" rIns="91440" bIns="45720" rtlCol="0" anchor="t">
            <a:normAutofit/>
          </a:bodyPr>
          <a:lstStyle/>
          <a:p>
            <a:pPr>
              <a:buNone/>
            </a:pPr>
            <a:r>
              <a:rPr lang="en-US" sz="2400" b="1" i="1" dirty="0">
                <a:latin typeface="Segoe UI" panose="020B0502040204020203"/>
                <a:cs typeface="Segoe UI" panose="020B0502040204020203"/>
              </a:rPr>
              <a:t>void Test(int n)</a:t>
            </a:r>
            <a:r>
              <a:rPr lang="en-US" sz="2400" b="1" dirty="0">
                <a:latin typeface="Segoe UI" panose="020B0502040204020203"/>
                <a:cs typeface="Segoe UI" panose="020B0502040204020203"/>
              </a:rPr>
              <a:t> </a:t>
            </a:r>
            <a:r>
              <a:rPr lang="en-US" sz="2400" dirty="0">
                <a:latin typeface="Segoe UI" panose="020B0502040204020203"/>
                <a:cs typeface="Segoe UI" panose="020B0502040204020203"/>
              </a:rPr>
              <a:t>{ // n</a:t>
            </a:r>
            <a:endParaRPr lang="en-US" sz="2400" dirty="0"/>
          </a:p>
          <a:p>
            <a:pPr>
              <a:buNone/>
            </a:pPr>
            <a:r>
              <a:rPr lang="en-US" sz="2400" dirty="0">
                <a:latin typeface="Segoe UI" panose="020B0502040204020203"/>
                <a:cs typeface="Segoe UI" panose="020B0502040204020203"/>
              </a:rPr>
              <a:t>    if (n &gt; 0) {</a:t>
            </a:r>
            <a:endParaRPr lang="en-US" sz="2400" dirty="0">
              <a:latin typeface="Segoe UI" panose="020B0502040204020203"/>
              <a:cs typeface="Segoe UI" panose="020B0502040204020203"/>
            </a:endParaRPr>
          </a:p>
          <a:p>
            <a:pPr>
              <a:buNone/>
            </a:pPr>
            <a:r>
              <a:rPr lang="en-US" sz="2400" dirty="0">
                <a:latin typeface="Segoe UI" panose="020B0502040204020203"/>
                <a:cs typeface="Segoe UI" panose="020B0502040204020203"/>
              </a:rPr>
              <a:t>        </a:t>
            </a:r>
            <a:r>
              <a:rPr lang="en-US" sz="2400" dirty="0" err="1">
                <a:latin typeface="Segoe UI" panose="020B0502040204020203"/>
                <a:cs typeface="Segoe UI" panose="020B0502040204020203"/>
              </a:rPr>
              <a:t>printf</a:t>
            </a:r>
            <a:r>
              <a:rPr lang="en-US" sz="2400" dirty="0">
                <a:latin typeface="Segoe UI" panose="020B0502040204020203"/>
                <a:cs typeface="Segoe UI" panose="020B0502040204020203"/>
              </a:rPr>
              <a:t>("%d ", n);  // 1</a:t>
            </a:r>
            <a:endParaRPr lang="en-US" sz="2400" dirty="0">
              <a:latin typeface="Segoe UI" panose="020B0502040204020203"/>
              <a:cs typeface="Segoe UI" panose="020B0502040204020203"/>
            </a:endParaRPr>
          </a:p>
          <a:p>
            <a:pPr>
              <a:buNone/>
            </a:pPr>
            <a:r>
              <a:rPr lang="en-US" sz="2400" dirty="0">
                <a:latin typeface="Segoe UI" panose="020B0502040204020203"/>
                <a:cs typeface="Segoe UI" panose="020B0502040204020203"/>
              </a:rPr>
              <a:t>        Test(n - 1);       // n-1</a:t>
            </a:r>
            <a:endParaRPr lang="en-US" dirty="0"/>
          </a:p>
          <a:p>
            <a:pPr>
              <a:buNone/>
            </a:pPr>
            <a:r>
              <a:rPr lang="en-US" sz="2400" dirty="0">
                <a:latin typeface="Segoe UI" panose="020B0502040204020203"/>
                <a:cs typeface="Segoe UI" panose="020B0502040204020203"/>
              </a:rPr>
              <a:t>    }</a:t>
            </a:r>
            <a:endParaRPr lang="en-US" sz="2400" dirty="0">
              <a:latin typeface="Segoe UI" panose="020B0502040204020203"/>
              <a:cs typeface="Segoe UI" panose="020B0502040204020203"/>
            </a:endParaRPr>
          </a:p>
          <a:p>
            <a:pPr>
              <a:buNone/>
            </a:pPr>
            <a:r>
              <a:rPr lang="en-US" sz="2400" dirty="0">
                <a:latin typeface="Segoe UI" panose="020B0502040204020203"/>
                <a:cs typeface="Segoe UI" panose="020B0502040204020203"/>
              </a:rPr>
              <a:t>}</a:t>
            </a:r>
            <a:endParaRPr lang="en-US" sz="2400" dirty="0">
              <a:latin typeface="Segoe UI" panose="020B0502040204020203"/>
              <a:cs typeface="Segoe UI" panose="020B0502040204020203"/>
            </a:endParaRPr>
          </a:p>
          <a:p>
            <a:pPr marL="114300" indent="-342900">
              <a:buFont typeface="Wingdings" panose="05000000000000000000" pitchFamily="34" charset="0"/>
              <a:buChar char="§"/>
            </a:pPr>
            <a:r>
              <a:rPr lang="en-US" sz="2400" b="1" i="1" dirty="0"/>
              <a:t>So, T (n) = T (n-1) + 1</a:t>
            </a:r>
            <a:endParaRPr lang="en-US" sz="2400" b="1" i="1" dirty="0"/>
          </a:p>
          <a:p>
            <a:pPr marL="114300" indent="-342900">
              <a:buFont typeface="Wingdings" panose="05000000000000000000" pitchFamily="34" charset="0"/>
              <a:buChar char="§"/>
            </a:pPr>
            <a:r>
              <a:rPr lang="en-US" sz="2400" b="1" i="1" dirty="0"/>
              <a:t>Hence, T (n) = 1 for n=0, and T (n-1) + 1 for n&gt;0</a:t>
            </a:r>
            <a:endParaRPr lang="en-US" sz="2400" b="1" i="1" dirty="0"/>
          </a:p>
          <a:p>
            <a:pPr marL="114300" indent="-342900">
              <a:buFont typeface="Wingdings" panose="05000000000000000000" pitchFamily="34" charset="0"/>
              <a:buChar char="§"/>
            </a:pPr>
            <a:endParaRPr lang="en-US" sz="2400" i="1"/>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0478"/>
            <a:ext cx="10515600" cy="788943"/>
          </a:xfrm>
        </p:spPr>
        <p:txBody>
          <a:bodyPr>
            <a:normAutofit/>
          </a:bodyPr>
          <a:lstStyle/>
          <a:p>
            <a:r>
              <a:rPr lang="en-US" sz="4000" dirty="0"/>
              <a:t>Solving Recurrence Relation</a:t>
            </a:r>
            <a:endParaRPr lang="en-US" sz="4000" dirty="0"/>
          </a:p>
        </p:txBody>
      </p:sp>
      <p:sp>
        <p:nvSpPr>
          <p:cNvPr id="3" name="Content Placeholder 2"/>
          <p:cNvSpPr>
            <a:spLocks noGrp="1"/>
          </p:cNvSpPr>
          <p:nvPr>
            <p:ph idx="1"/>
          </p:nvPr>
        </p:nvSpPr>
        <p:spPr>
          <a:xfrm>
            <a:off x="838200" y="1319910"/>
            <a:ext cx="11095149" cy="5472160"/>
          </a:xfrm>
        </p:spPr>
        <p:txBody>
          <a:bodyPr vert="horz" lIns="91440" tIns="45720" rIns="91440" bIns="45720" rtlCol="0" anchor="t">
            <a:normAutofit/>
          </a:bodyPr>
          <a:lstStyle/>
          <a:p>
            <a:pPr>
              <a:lnSpc>
                <a:spcPct val="100000"/>
              </a:lnSpc>
              <a:buFont typeface="Arial" panose="020B0604020202020204"/>
              <a:buChar char="•"/>
            </a:pPr>
            <a:r>
              <a:rPr lang="en-US" sz="2200" b="1" dirty="0">
                <a:ea typeface="+mn-lt"/>
                <a:cs typeface="+mn-lt"/>
              </a:rPr>
              <a:t>Definition of Recurrence Relation:</a:t>
            </a:r>
            <a:r>
              <a:rPr lang="en-US" sz="2200" dirty="0">
                <a:solidFill>
                  <a:srgbClr val="374151"/>
                </a:solidFill>
                <a:ea typeface="+mn-lt"/>
                <a:cs typeface="+mn-lt"/>
              </a:rPr>
              <a:t> </a:t>
            </a:r>
            <a:r>
              <a:rPr lang="en-US" sz="2200" i="1" dirty="0">
                <a:solidFill>
                  <a:srgbClr val="374151"/>
                </a:solidFill>
                <a:ea typeface="+mn-lt"/>
                <a:cs typeface="+mn-lt"/>
              </a:rPr>
              <a:t>T </a:t>
            </a:r>
            <a:r>
              <a:rPr lang="en-US" sz="2200" dirty="0">
                <a:solidFill>
                  <a:srgbClr val="374151"/>
                </a:solidFill>
                <a:ea typeface="+mn-lt"/>
                <a:cs typeface="+mn-lt"/>
              </a:rPr>
              <a:t>(</a:t>
            </a:r>
            <a:r>
              <a:rPr lang="en-US" sz="2200" i="1" dirty="0">
                <a:solidFill>
                  <a:srgbClr val="374151"/>
                </a:solidFill>
                <a:ea typeface="+mn-lt"/>
                <a:cs typeface="+mn-lt"/>
              </a:rPr>
              <a:t>n</a:t>
            </a:r>
            <a:r>
              <a:rPr lang="en-US" sz="2200" dirty="0">
                <a:solidFill>
                  <a:srgbClr val="374151"/>
                </a:solidFill>
                <a:ea typeface="+mn-lt"/>
                <a:cs typeface="+mn-lt"/>
              </a:rPr>
              <a:t>) = </a:t>
            </a:r>
            <a:r>
              <a:rPr lang="en-US" sz="2200" i="1" dirty="0">
                <a:solidFill>
                  <a:srgbClr val="374151"/>
                </a:solidFill>
                <a:ea typeface="+mn-lt"/>
                <a:cs typeface="+mn-lt"/>
              </a:rPr>
              <a:t>T </a:t>
            </a:r>
            <a:r>
              <a:rPr lang="en-US" sz="2200" dirty="0">
                <a:solidFill>
                  <a:srgbClr val="374151"/>
                </a:solidFill>
                <a:ea typeface="+mn-lt"/>
                <a:cs typeface="+mn-lt"/>
              </a:rPr>
              <a:t>(</a:t>
            </a:r>
            <a:r>
              <a:rPr lang="en-US" sz="2200" i="1" dirty="0">
                <a:solidFill>
                  <a:srgbClr val="374151"/>
                </a:solidFill>
                <a:ea typeface="+mn-lt"/>
                <a:cs typeface="+mn-lt"/>
              </a:rPr>
              <a:t>n</a:t>
            </a:r>
            <a:r>
              <a:rPr lang="en-US" sz="2200" dirty="0">
                <a:solidFill>
                  <a:srgbClr val="374151"/>
                </a:solidFill>
                <a:ea typeface="+mn-lt"/>
                <a:cs typeface="+mn-lt"/>
              </a:rPr>
              <a:t>−1)+1</a:t>
            </a:r>
            <a:endParaRPr lang="en-US"/>
          </a:p>
          <a:p>
            <a:pPr>
              <a:lnSpc>
                <a:spcPct val="100000"/>
              </a:lnSpc>
              <a:buFont typeface="Arial" panose="020B0604020202020204"/>
              <a:buChar char="•"/>
            </a:pPr>
            <a:r>
              <a:rPr lang="en-US" sz="2200" b="1" dirty="0">
                <a:ea typeface="+mn-lt"/>
                <a:cs typeface="+mn-lt"/>
              </a:rPr>
              <a:t>Initial Condition:</a:t>
            </a:r>
            <a:r>
              <a:rPr lang="en-US" sz="2200" b="1" dirty="0">
                <a:solidFill>
                  <a:srgbClr val="000000"/>
                </a:solidFill>
                <a:ea typeface="+mn-lt"/>
                <a:cs typeface="+mn-lt"/>
              </a:rPr>
              <a:t> </a:t>
            </a:r>
            <a:r>
              <a:rPr lang="en-US" sz="2200" i="1" dirty="0">
                <a:solidFill>
                  <a:srgbClr val="374151"/>
                </a:solidFill>
                <a:ea typeface="+mn-lt"/>
                <a:cs typeface="+mn-lt"/>
              </a:rPr>
              <a:t>T </a:t>
            </a:r>
            <a:r>
              <a:rPr lang="en-US" sz="2200" dirty="0">
                <a:solidFill>
                  <a:srgbClr val="374151"/>
                </a:solidFill>
                <a:ea typeface="+mn-lt"/>
                <a:cs typeface="+mn-lt"/>
              </a:rPr>
              <a:t>(</a:t>
            </a:r>
            <a:r>
              <a:rPr lang="en-US" sz="2200" i="1" dirty="0">
                <a:solidFill>
                  <a:srgbClr val="374151"/>
                </a:solidFill>
                <a:ea typeface="+mn-lt"/>
                <a:cs typeface="+mn-lt"/>
              </a:rPr>
              <a:t>n</a:t>
            </a:r>
            <a:r>
              <a:rPr lang="en-US" sz="2200" dirty="0">
                <a:solidFill>
                  <a:srgbClr val="374151"/>
                </a:solidFill>
                <a:ea typeface="+mn-lt"/>
                <a:cs typeface="+mn-lt"/>
              </a:rPr>
              <a:t>) = 1 for </a:t>
            </a:r>
            <a:r>
              <a:rPr lang="en-US" sz="2200" i="1" dirty="0">
                <a:solidFill>
                  <a:srgbClr val="374151"/>
                </a:solidFill>
                <a:ea typeface="+mn-lt"/>
                <a:cs typeface="+mn-lt"/>
              </a:rPr>
              <a:t>n </a:t>
            </a:r>
            <a:r>
              <a:rPr lang="en-US" sz="2200" dirty="0">
                <a:solidFill>
                  <a:srgbClr val="374151"/>
                </a:solidFill>
                <a:ea typeface="+mn-lt"/>
                <a:cs typeface="+mn-lt"/>
              </a:rPr>
              <a:t>= 0</a:t>
            </a:r>
            <a:endParaRPr lang="en-US" sz="2200" dirty="0">
              <a:solidFill>
                <a:srgbClr val="374151"/>
              </a:solidFill>
              <a:ea typeface="+mn-lt"/>
              <a:cs typeface="+mn-lt"/>
            </a:endParaRPr>
          </a:p>
          <a:p>
            <a:pPr>
              <a:lnSpc>
                <a:spcPct val="100000"/>
              </a:lnSpc>
              <a:buFont typeface="Arial" panose="020B0604020202020204"/>
              <a:buChar char="•"/>
            </a:pPr>
            <a:r>
              <a:rPr lang="en-US" sz="2200" b="1" dirty="0">
                <a:ea typeface="+mn-lt"/>
                <a:cs typeface="+mn-lt"/>
              </a:rPr>
              <a:t>Substituting and Simplifying:</a:t>
            </a:r>
            <a:r>
              <a:rPr lang="en-US" sz="2200" dirty="0">
                <a:solidFill>
                  <a:srgbClr val="374151"/>
                </a:solidFill>
                <a:ea typeface="+mn-lt"/>
                <a:cs typeface="+mn-lt"/>
              </a:rPr>
              <a:t> </a:t>
            </a:r>
            <a:endParaRPr lang="en-US" sz="2200" dirty="0">
              <a:solidFill>
                <a:srgbClr val="374151"/>
              </a:solidFill>
              <a:ea typeface="+mn-lt"/>
              <a:cs typeface="+mn-lt"/>
            </a:endParaRPr>
          </a:p>
          <a:p>
            <a:pPr lvl="2">
              <a:lnSpc>
                <a:spcPct val="100000"/>
              </a:lnSpc>
              <a:buFont typeface="Wingdings" panose="05000000000000000000"/>
              <a:buChar char="§"/>
            </a:pPr>
            <a:r>
              <a:rPr lang="en-US" i="1" dirty="0">
                <a:solidFill>
                  <a:srgbClr val="374151"/>
                </a:solidFill>
                <a:ea typeface="+mn-lt"/>
                <a:cs typeface="+mn-lt"/>
              </a:rPr>
              <a:t>T </a:t>
            </a:r>
            <a:r>
              <a:rPr lang="en-US" dirty="0">
                <a:solidFill>
                  <a:srgbClr val="374151"/>
                </a:solidFill>
                <a:ea typeface="+mn-lt"/>
                <a:cs typeface="+mn-lt"/>
              </a:rPr>
              <a:t>(</a:t>
            </a:r>
            <a:r>
              <a:rPr lang="en-US" i="1" dirty="0">
                <a:solidFill>
                  <a:srgbClr val="374151"/>
                </a:solidFill>
                <a:ea typeface="+mn-lt"/>
                <a:cs typeface="+mn-lt"/>
              </a:rPr>
              <a:t>n</a:t>
            </a:r>
            <a:r>
              <a:rPr lang="en-US" dirty="0">
                <a:solidFill>
                  <a:srgbClr val="374151"/>
                </a:solidFill>
                <a:ea typeface="+mn-lt"/>
                <a:cs typeface="+mn-lt"/>
              </a:rPr>
              <a:t>) = </a:t>
            </a:r>
            <a:r>
              <a:rPr lang="en-US" i="1" dirty="0">
                <a:solidFill>
                  <a:srgbClr val="374151"/>
                </a:solidFill>
                <a:ea typeface="+mn-lt"/>
                <a:cs typeface="+mn-lt"/>
              </a:rPr>
              <a:t>T </a:t>
            </a:r>
            <a:r>
              <a:rPr lang="en-US" dirty="0">
                <a:solidFill>
                  <a:srgbClr val="374151"/>
                </a:solidFill>
                <a:ea typeface="+mn-lt"/>
                <a:cs typeface="+mn-lt"/>
              </a:rPr>
              <a:t>(</a:t>
            </a:r>
            <a:r>
              <a:rPr lang="en-US" i="1" dirty="0">
                <a:solidFill>
                  <a:srgbClr val="374151"/>
                </a:solidFill>
                <a:ea typeface="+mn-lt"/>
                <a:cs typeface="+mn-lt"/>
              </a:rPr>
              <a:t>n</a:t>
            </a:r>
            <a:r>
              <a:rPr lang="en-US" dirty="0">
                <a:solidFill>
                  <a:srgbClr val="374151"/>
                </a:solidFill>
                <a:ea typeface="+mn-lt"/>
                <a:cs typeface="+mn-lt"/>
              </a:rPr>
              <a:t>−1) + 1 </a:t>
            </a:r>
            <a:endParaRPr lang="en-US"/>
          </a:p>
          <a:p>
            <a:pPr lvl="2">
              <a:lnSpc>
                <a:spcPct val="100000"/>
              </a:lnSpc>
              <a:buFont typeface="Wingdings" panose="05000000000000000000"/>
              <a:buChar char="§"/>
            </a:pPr>
            <a:r>
              <a:rPr lang="en-US" i="1" dirty="0">
                <a:solidFill>
                  <a:srgbClr val="374151"/>
                </a:solidFill>
                <a:ea typeface="+mn-lt"/>
                <a:cs typeface="+mn-lt"/>
              </a:rPr>
              <a:t>T </a:t>
            </a:r>
            <a:r>
              <a:rPr lang="en-US" dirty="0">
                <a:solidFill>
                  <a:srgbClr val="374151"/>
                </a:solidFill>
                <a:ea typeface="+mn-lt"/>
                <a:cs typeface="+mn-lt"/>
              </a:rPr>
              <a:t>(</a:t>
            </a:r>
            <a:r>
              <a:rPr lang="en-US" i="1" dirty="0">
                <a:solidFill>
                  <a:srgbClr val="374151"/>
                </a:solidFill>
                <a:ea typeface="+mn-lt"/>
                <a:cs typeface="+mn-lt"/>
              </a:rPr>
              <a:t>n</a:t>
            </a:r>
            <a:r>
              <a:rPr lang="en-US" dirty="0">
                <a:solidFill>
                  <a:srgbClr val="374151"/>
                </a:solidFill>
                <a:ea typeface="+mn-lt"/>
                <a:cs typeface="+mn-lt"/>
              </a:rPr>
              <a:t>−1) = </a:t>
            </a:r>
            <a:r>
              <a:rPr lang="en-US" i="1" dirty="0">
                <a:solidFill>
                  <a:srgbClr val="374151"/>
                </a:solidFill>
                <a:ea typeface="+mn-lt"/>
                <a:cs typeface="+mn-lt"/>
              </a:rPr>
              <a:t>T </a:t>
            </a:r>
            <a:r>
              <a:rPr lang="en-US" dirty="0">
                <a:solidFill>
                  <a:srgbClr val="374151"/>
                </a:solidFill>
                <a:ea typeface="+mn-lt"/>
                <a:cs typeface="+mn-lt"/>
              </a:rPr>
              <a:t>(</a:t>
            </a:r>
            <a:r>
              <a:rPr lang="en-US" i="1" dirty="0">
                <a:solidFill>
                  <a:srgbClr val="374151"/>
                </a:solidFill>
                <a:ea typeface="+mn-lt"/>
                <a:cs typeface="+mn-lt"/>
              </a:rPr>
              <a:t>n</a:t>
            </a:r>
            <a:r>
              <a:rPr lang="en-US" dirty="0">
                <a:solidFill>
                  <a:srgbClr val="374151"/>
                </a:solidFill>
                <a:ea typeface="+mn-lt"/>
                <a:cs typeface="+mn-lt"/>
              </a:rPr>
              <a:t>−2) + 1 </a:t>
            </a:r>
            <a:endParaRPr lang="en-US" dirty="0">
              <a:solidFill>
                <a:srgbClr val="374151"/>
              </a:solidFill>
              <a:ea typeface="+mn-lt"/>
              <a:cs typeface="+mn-lt"/>
            </a:endParaRPr>
          </a:p>
          <a:p>
            <a:pPr>
              <a:lnSpc>
                <a:spcPct val="100000"/>
              </a:lnSpc>
              <a:buFont typeface="Arial" panose="020B0604020202020204"/>
              <a:buChar char="•"/>
            </a:pPr>
            <a:r>
              <a:rPr lang="en-US" sz="2200" dirty="0">
                <a:solidFill>
                  <a:srgbClr val="374151"/>
                </a:solidFill>
                <a:ea typeface="+mn-lt"/>
                <a:cs typeface="+mn-lt"/>
              </a:rPr>
              <a:t>Substitute </a:t>
            </a:r>
            <a:r>
              <a:rPr lang="en-US" sz="2200" i="1" dirty="0">
                <a:solidFill>
                  <a:srgbClr val="374151"/>
                </a:solidFill>
                <a:ea typeface="+mn-lt"/>
                <a:cs typeface="+mn-lt"/>
              </a:rPr>
              <a:t>T </a:t>
            </a:r>
            <a:r>
              <a:rPr lang="en-US" sz="2200" dirty="0">
                <a:solidFill>
                  <a:srgbClr val="374151"/>
                </a:solidFill>
                <a:ea typeface="+mn-lt"/>
                <a:cs typeface="+mn-lt"/>
              </a:rPr>
              <a:t>(</a:t>
            </a:r>
            <a:r>
              <a:rPr lang="en-US" sz="2200" i="1" dirty="0">
                <a:solidFill>
                  <a:srgbClr val="374151"/>
                </a:solidFill>
                <a:ea typeface="+mn-lt"/>
                <a:cs typeface="+mn-lt"/>
              </a:rPr>
              <a:t>n</a:t>
            </a:r>
            <a:r>
              <a:rPr lang="en-US" sz="2200" dirty="0">
                <a:solidFill>
                  <a:srgbClr val="374151"/>
                </a:solidFill>
                <a:ea typeface="+mn-lt"/>
                <a:cs typeface="+mn-lt"/>
              </a:rPr>
              <a:t>−1) into the first equation: </a:t>
            </a:r>
            <a:r>
              <a:rPr lang="en-US" sz="2200" i="1" dirty="0">
                <a:solidFill>
                  <a:srgbClr val="374151"/>
                </a:solidFill>
                <a:ea typeface="+mn-lt"/>
                <a:cs typeface="+mn-lt"/>
              </a:rPr>
              <a:t>T </a:t>
            </a:r>
            <a:r>
              <a:rPr lang="en-US" sz="2200" dirty="0">
                <a:solidFill>
                  <a:srgbClr val="374151"/>
                </a:solidFill>
                <a:ea typeface="+mn-lt"/>
                <a:cs typeface="+mn-lt"/>
              </a:rPr>
              <a:t>(</a:t>
            </a:r>
            <a:r>
              <a:rPr lang="en-US" sz="2200" i="1" dirty="0">
                <a:solidFill>
                  <a:srgbClr val="374151"/>
                </a:solidFill>
                <a:ea typeface="+mn-lt"/>
                <a:cs typeface="+mn-lt"/>
              </a:rPr>
              <a:t>n</a:t>
            </a:r>
            <a:r>
              <a:rPr lang="en-US" sz="2200" dirty="0">
                <a:solidFill>
                  <a:srgbClr val="374151"/>
                </a:solidFill>
                <a:ea typeface="+mn-lt"/>
                <a:cs typeface="+mn-lt"/>
              </a:rPr>
              <a:t>) = </a:t>
            </a:r>
            <a:r>
              <a:rPr lang="en-US" sz="2200" i="1" dirty="0">
                <a:solidFill>
                  <a:srgbClr val="374151"/>
                </a:solidFill>
                <a:ea typeface="+mn-lt"/>
                <a:cs typeface="+mn-lt"/>
              </a:rPr>
              <a:t>T </a:t>
            </a:r>
            <a:r>
              <a:rPr lang="en-US" sz="2200" dirty="0">
                <a:solidFill>
                  <a:srgbClr val="374151"/>
                </a:solidFill>
                <a:ea typeface="+mn-lt"/>
                <a:cs typeface="+mn-lt"/>
              </a:rPr>
              <a:t>(</a:t>
            </a:r>
            <a:r>
              <a:rPr lang="en-US" sz="2200" i="1" dirty="0">
                <a:solidFill>
                  <a:srgbClr val="374151"/>
                </a:solidFill>
                <a:ea typeface="+mn-lt"/>
                <a:cs typeface="+mn-lt"/>
              </a:rPr>
              <a:t>n</a:t>
            </a:r>
            <a:r>
              <a:rPr lang="en-US" sz="2200" dirty="0">
                <a:solidFill>
                  <a:srgbClr val="374151"/>
                </a:solidFill>
                <a:ea typeface="+mn-lt"/>
                <a:cs typeface="+mn-lt"/>
              </a:rPr>
              <a:t>−2) + 2</a:t>
            </a:r>
            <a:endParaRPr lang="en-US" sz="2200" dirty="0">
              <a:solidFill>
                <a:srgbClr val="374151"/>
              </a:solidFill>
              <a:ea typeface="+mn-lt"/>
              <a:cs typeface="+mn-lt"/>
            </a:endParaRPr>
          </a:p>
          <a:p>
            <a:pPr>
              <a:lnSpc>
                <a:spcPct val="100000"/>
              </a:lnSpc>
              <a:buFont typeface="Arial" panose="020B0604020202020204"/>
              <a:buChar char="•"/>
            </a:pPr>
            <a:r>
              <a:rPr lang="en-US" sz="2200" dirty="0">
                <a:solidFill>
                  <a:srgbClr val="374151"/>
                </a:solidFill>
                <a:ea typeface="+mn-lt"/>
                <a:cs typeface="+mn-lt"/>
              </a:rPr>
              <a:t>Continue substituting </a:t>
            </a:r>
            <a:r>
              <a:rPr lang="en-US" sz="2200" i="1" dirty="0">
                <a:solidFill>
                  <a:srgbClr val="374151"/>
                </a:solidFill>
                <a:ea typeface="+mn-lt"/>
                <a:cs typeface="+mn-lt"/>
              </a:rPr>
              <a:t>T </a:t>
            </a:r>
            <a:r>
              <a:rPr lang="en-US" sz="2200" dirty="0">
                <a:solidFill>
                  <a:srgbClr val="374151"/>
                </a:solidFill>
                <a:ea typeface="+mn-lt"/>
                <a:cs typeface="+mn-lt"/>
              </a:rPr>
              <a:t>(</a:t>
            </a:r>
            <a:r>
              <a:rPr lang="en-US" sz="2200" i="1" dirty="0">
                <a:solidFill>
                  <a:srgbClr val="374151"/>
                </a:solidFill>
                <a:ea typeface="+mn-lt"/>
                <a:cs typeface="+mn-lt"/>
              </a:rPr>
              <a:t>n</a:t>
            </a:r>
            <a:r>
              <a:rPr lang="en-US" sz="2200" dirty="0">
                <a:solidFill>
                  <a:srgbClr val="374151"/>
                </a:solidFill>
                <a:ea typeface="+mn-lt"/>
                <a:cs typeface="+mn-lt"/>
              </a:rPr>
              <a:t>−</a:t>
            </a:r>
            <a:r>
              <a:rPr lang="en-US" sz="2200" i="1" dirty="0">
                <a:solidFill>
                  <a:srgbClr val="374151"/>
                </a:solidFill>
                <a:ea typeface="+mn-lt"/>
                <a:cs typeface="+mn-lt"/>
              </a:rPr>
              <a:t>k</a:t>
            </a:r>
            <a:r>
              <a:rPr lang="en-US" sz="2200" dirty="0">
                <a:solidFill>
                  <a:srgbClr val="374151"/>
                </a:solidFill>
                <a:ea typeface="+mn-lt"/>
                <a:cs typeface="+mn-lt"/>
              </a:rPr>
              <a:t>) for </a:t>
            </a:r>
            <a:r>
              <a:rPr lang="en-US" sz="2200" i="1" dirty="0">
                <a:solidFill>
                  <a:srgbClr val="374151"/>
                </a:solidFill>
                <a:ea typeface="+mn-lt"/>
                <a:cs typeface="+mn-lt"/>
              </a:rPr>
              <a:t>k</a:t>
            </a:r>
            <a:r>
              <a:rPr lang="en-US" sz="2200" dirty="0">
                <a:solidFill>
                  <a:srgbClr val="374151"/>
                </a:solidFill>
                <a:ea typeface="+mn-lt"/>
                <a:cs typeface="+mn-lt"/>
              </a:rPr>
              <a:t> times: </a:t>
            </a:r>
            <a:r>
              <a:rPr lang="en-US" sz="2200" i="1" dirty="0">
                <a:solidFill>
                  <a:srgbClr val="374151"/>
                </a:solidFill>
                <a:ea typeface="+mn-lt"/>
                <a:cs typeface="+mn-lt"/>
              </a:rPr>
              <a:t>T </a:t>
            </a:r>
            <a:r>
              <a:rPr lang="en-US" sz="2200" dirty="0">
                <a:solidFill>
                  <a:srgbClr val="374151"/>
                </a:solidFill>
                <a:ea typeface="+mn-lt"/>
                <a:cs typeface="+mn-lt"/>
              </a:rPr>
              <a:t>(</a:t>
            </a:r>
            <a:r>
              <a:rPr lang="en-US" sz="2200" i="1" dirty="0">
                <a:solidFill>
                  <a:srgbClr val="374151"/>
                </a:solidFill>
                <a:ea typeface="+mn-lt"/>
                <a:cs typeface="+mn-lt"/>
              </a:rPr>
              <a:t>n</a:t>
            </a:r>
            <a:r>
              <a:rPr lang="en-US" sz="2200" dirty="0">
                <a:solidFill>
                  <a:srgbClr val="374151"/>
                </a:solidFill>
                <a:ea typeface="+mn-lt"/>
                <a:cs typeface="+mn-lt"/>
              </a:rPr>
              <a:t>) = </a:t>
            </a:r>
            <a:r>
              <a:rPr lang="en-US" sz="2200" i="1" dirty="0">
                <a:solidFill>
                  <a:srgbClr val="374151"/>
                </a:solidFill>
                <a:ea typeface="+mn-lt"/>
                <a:cs typeface="+mn-lt"/>
              </a:rPr>
              <a:t>T </a:t>
            </a:r>
            <a:r>
              <a:rPr lang="en-US" sz="2200" dirty="0">
                <a:solidFill>
                  <a:srgbClr val="374151"/>
                </a:solidFill>
                <a:ea typeface="+mn-lt"/>
                <a:cs typeface="+mn-lt"/>
              </a:rPr>
              <a:t>(</a:t>
            </a:r>
            <a:r>
              <a:rPr lang="en-US" sz="2200" i="1" dirty="0">
                <a:solidFill>
                  <a:srgbClr val="374151"/>
                </a:solidFill>
                <a:ea typeface="+mn-lt"/>
                <a:cs typeface="+mn-lt"/>
              </a:rPr>
              <a:t>n</a:t>
            </a:r>
            <a:r>
              <a:rPr lang="en-US" sz="2200" dirty="0">
                <a:solidFill>
                  <a:srgbClr val="374151"/>
                </a:solidFill>
                <a:ea typeface="+mn-lt"/>
                <a:cs typeface="+mn-lt"/>
              </a:rPr>
              <a:t>−</a:t>
            </a:r>
            <a:r>
              <a:rPr lang="en-US" sz="2200" i="1" dirty="0">
                <a:solidFill>
                  <a:srgbClr val="374151"/>
                </a:solidFill>
                <a:ea typeface="+mn-lt"/>
                <a:cs typeface="+mn-lt"/>
              </a:rPr>
              <a:t>k</a:t>
            </a:r>
            <a:r>
              <a:rPr lang="en-US" sz="2200" dirty="0">
                <a:solidFill>
                  <a:srgbClr val="374151"/>
                </a:solidFill>
                <a:ea typeface="+mn-lt"/>
                <a:cs typeface="+mn-lt"/>
              </a:rPr>
              <a:t>) + </a:t>
            </a:r>
            <a:r>
              <a:rPr lang="en-US" sz="2200" i="1" dirty="0">
                <a:solidFill>
                  <a:srgbClr val="374151"/>
                </a:solidFill>
                <a:ea typeface="+mn-lt"/>
                <a:cs typeface="+mn-lt"/>
              </a:rPr>
              <a:t>k</a:t>
            </a:r>
            <a:endParaRPr lang="en-US" sz="2200" dirty="0">
              <a:solidFill>
                <a:srgbClr val="374151"/>
              </a:solidFill>
              <a:ea typeface="+mn-lt"/>
              <a:cs typeface="+mn-lt"/>
            </a:endParaRPr>
          </a:p>
          <a:p>
            <a:pPr>
              <a:lnSpc>
                <a:spcPct val="100000"/>
              </a:lnSpc>
              <a:buFont typeface="Arial" panose="020B0604020202020204"/>
              <a:buChar char="•"/>
            </a:pPr>
            <a:r>
              <a:rPr lang="en-US" sz="2200" b="1" dirty="0">
                <a:ea typeface="+mn-lt"/>
                <a:cs typeface="+mn-lt"/>
              </a:rPr>
              <a:t>Assuming n-k=0:</a:t>
            </a:r>
            <a:r>
              <a:rPr lang="en-US" sz="2200" dirty="0">
                <a:solidFill>
                  <a:srgbClr val="374151"/>
                </a:solidFill>
                <a:ea typeface="+mn-lt"/>
                <a:cs typeface="+mn-lt"/>
              </a:rPr>
              <a:t> </a:t>
            </a:r>
            <a:r>
              <a:rPr lang="en-US" sz="2200" i="1" dirty="0">
                <a:solidFill>
                  <a:srgbClr val="374151"/>
                </a:solidFill>
                <a:ea typeface="+mn-lt"/>
                <a:cs typeface="+mn-lt"/>
              </a:rPr>
              <a:t>T </a:t>
            </a:r>
            <a:r>
              <a:rPr lang="en-US" sz="2200" dirty="0">
                <a:solidFill>
                  <a:srgbClr val="374151"/>
                </a:solidFill>
                <a:ea typeface="+mn-lt"/>
                <a:cs typeface="+mn-lt"/>
              </a:rPr>
              <a:t>(</a:t>
            </a:r>
            <a:r>
              <a:rPr lang="en-US" sz="2200" i="1" dirty="0">
                <a:solidFill>
                  <a:srgbClr val="374151"/>
                </a:solidFill>
                <a:ea typeface="+mn-lt"/>
                <a:cs typeface="+mn-lt"/>
              </a:rPr>
              <a:t>n</a:t>
            </a:r>
            <a:r>
              <a:rPr lang="en-US" sz="2200" dirty="0">
                <a:solidFill>
                  <a:srgbClr val="374151"/>
                </a:solidFill>
                <a:ea typeface="+mn-lt"/>
                <a:cs typeface="+mn-lt"/>
              </a:rPr>
              <a:t>) = </a:t>
            </a:r>
            <a:r>
              <a:rPr lang="en-US" sz="2200" i="1" dirty="0">
                <a:solidFill>
                  <a:srgbClr val="374151"/>
                </a:solidFill>
                <a:ea typeface="+mn-lt"/>
                <a:cs typeface="+mn-lt"/>
              </a:rPr>
              <a:t>T </a:t>
            </a:r>
            <a:r>
              <a:rPr lang="en-US" sz="2200" dirty="0">
                <a:solidFill>
                  <a:srgbClr val="374151"/>
                </a:solidFill>
                <a:ea typeface="+mn-lt"/>
                <a:cs typeface="+mn-lt"/>
              </a:rPr>
              <a:t>(0) + </a:t>
            </a:r>
            <a:r>
              <a:rPr lang="en-US" sz="2200" i="1" dirty="0">
                <a:solidFill>
                  <a:srgbClr val="374151"/>
                </a:solidFill>
                <a:ea typeface="+mn-lt"/>
                <a:cs typeface="+mn-lt"/>
              </a:rPr>
              <a:t>n </a:t>
            </a:r>
            <a:r>
              <a:rPr lang="en-US" sz="2200" dirty="0">
                <a:solidFill>
                  <a:srgbClr val="374151"/>
                </a:solidFill>
                <a:ea typeface="+mn-lt"/>
                <a:cs typeface="+mn-lt"/>
              </a:rPr>
              <a:t>= </a:t>
            </a:r>
            <a:r>
              <a:rPr lang="en-US" sz="2200" i="1" dirty="0">
                <a:solidFill>
                  <a:srgbClr val="374151"/>
                </a:solidFill>
                <a:ea typeface="+mn-lt"/>
                <a:cs typeface="+mn-lt"/>
              </a:rPr>
              <a:t>n </a:t>
            </a:r>
            <a:r>
              <a:rPr lang="en-US" sz="2200" dirty="0">
                <a:solidFill>
                  <a:srgbClr val="374151"/>
                </a:solidFill>
                <a:ea typeface="+mn-lt"/>
                <a:cs typeface="+mn-lt"/>
              </a:rPr>
              <a:t>+ 1</a:t>
            </a:r>
            <a:endParaRPr lang="en-US" sz="2200" dirty="0">
              <a:solidFill>
                <a:srgbClr val="374151"/>
              </a:solidFill>
              <a:ea typeface="+mn-lt"/>
              <a:cs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2091" y="501651"/>
            <a:ext cx="4395340" cy="954255"/>
          </a:xfrm>
        </p:spPr>
        <p:txBody>
          <a:bodyPr anchor="b">
            <a:normAutofit fontScale="90000"/>
          </a:bodyPr>
          <a:lstStyle/>
          <a:p>
            <a:r>
              <a:rPr lang="en-US" sz="3800"/>
              <a:t>Divide and Conquer Method</a:t>
            </a:r>
            <a:endParaRPr lang="en-US" sz="3800"/>
          </a:p>
        </p:txBody>
      </p:sp>
      <p:sp>
        <p:nvSpPr>
          <p:cNvPr id="11" name="Rectangle 10"/>
          <p:cNvSpPr>
            <a:spLocks noGrp="1" noRot="1" noChangeAspect="1" noMove="1" noResize="1" noEditPoints="1" noAdjustHandles="1" noChangeArrowheads="1" noChangeShapeType="1" noTextEdit="1"/>
          </p:cNvSpPr>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p:cNvPicPr>
            <a:picLocks noChangeAspect="1"/>
          </p:cNvPicPr>
          <p:nvPr/>
        </p:nvPicPr>
        <p:blipFill>
          <a:blip r:embed="rId1"/>
          <a:stretch>
            <a:fillRect/>
          </a:stretch>
        </p:blipFill>
        <p:spPr>
          <a:xfrm>
            <a:off x="139622" y="958322"/>
            <a:ext cx="5500667" cy="4737442"/>
          </a:xfrm>
          <a:prstGeom prst="rect">
            <a:avLst/>
          </a:prstGeom>
        </p:spPr>
      </p:pic>
      <p:sp>
        <p:nvSpPr>
          <p:cNvPr id="3" name="Content Placeholder 2"/>
          <p:cNvSpPr>
            <a:spLocks noGrp="1"/>
          </p:cNvSpPr>
          <p:nvPr>
            <p:ph idx="1"/>
          </p:nvPr>
        </p:nvSpPr>
        <p:spPr>
          <a:xfrm>
            <a:off x="6177935" y="2118384"/>
            <a:ext cx="5411368" cy="4237965"/>
          </a:xfrm>
        </p:spPr>
        <p:txBody>
          <a:bodyPr vert="horz" lIns="91440" tIns="45720" rIns="91440" bIns="45720" rtlCol="0" anchor="t">
            <a:normAutofit/>
          </a:bodyPr>
          <a:lstStyle/>
          <a:p>
            <a:pPr>
              <a:buFont typeface="Wingdings" panose="05000000000000000000" pitchFamily="34" charset="0"/>
              <a:buChar char="§"/>
            </a:pPr>
            <a:r>
              <a:rPr lang="en-US" sz="2200">
                <a:ea typeface="+mn-lt"/>
                <a:cs typeface="+mn-lt"/>
              </a:rPr>
              <a:t>Divide the problem into a number of sub problems</a:t>
            </a:r>
            <a:endParaRPr lang="en-US" sz="2200"/>
          </a:p>
          <a:p>
            <a:pPr>
              <a:buFont typeface="Wingdings" panose="05000000000000000000" pitchFamily="34" charset="0"/>
              <a:buChar char="§"/>
            </a:pPr>
            <a:r>
              <a:rPr lang="en-US" sz="2200">
                <a:ea typeface="+mn-lt"/>
                <a:cs typeface="+mn-lt"/>
              </a:rPr>
              <a:t>Conquer the sub problems by solving them recursively. </a:t>
            </a:r>
            <a:endParaRPr lang="en-US" sz="2200">
              <a:ea typeface="+mn-lt"/>
              <a:cs typeface="+mn-lt"/>
            </a:endParaRPr>
          </a:p>
          <a:p>
            <a:pPr>
              <a:buFont typeface="Wingdings" panose="05000000000000000000" pitchFamily="34" charset="0"/>
              <a:buChar char="§"/>
            </a:pPr>
            <a:r>
              <a:rPr lang="en-US" sz="2200">
                <a:ea typeface="+mn-lt"/>
                <a:cs typeface="+mn-lt"/>
              </a:rPr>
              <a:t>If the sub problem sizes are small enough, solve the sub problems recursively, and then combine these solutions to create a solution to the original problem.</a:t>
            </a:r>
            <a:endParaRPr lang="en-US" sz="2200">
              <a:ea typeface="+mn-lt"/>
              <a:cs typeface="+mn-lt"/>
            </a:endParaRPr>
          </a:p>
          <a:p>
            <a:pPr marL="0" indent="0">
              <a:buNone/>
            </a:pPr>
            <a:endParaRPr lang="en-US" sz="2400"/>
          </a:p>
        </p:txBody>
      </p:sp>
      <p:cxnSp>
        <p:nvCxnSpPr>
          <p:cNvPr id="13" name="Straight Connector 12"/>
          <p:cNvCxnSpPr>
            <a:cxnSpLocks noGrp="1" noRot="1" noChangeAspect="1" noMove="1" noResize="1" noEditPoints="1" noAdjustHandles="1" noChangeArrowheads="1" noChangeShapeType="1"/>
          </p:cNvCxnSpPr>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895"/>
            <a:ext cx="10515600" cy="876178"/>
          </a:xfrm>
        </p:spPr>
        <p:txBody>
          <a:bodyPr>
            <a:normAutofit/>
          </a:bodyPr>
          <a:lstStyle/>
          <a:p>
            <a:r>
              <a:rPr lang="en-US" sz="4000" dirty="0"/>
              <a:t>Preparing Recurrence Relation</a:t>
            </a:r>
            <a:endParaRPr lang="en-US" sz="4000" dirty="0"/>
          </a:p>
        </p:txBody>
      </p:sp>
      <p:sp>
        <p:nvSpPr>
          <p:cNvPr id="3" name="Content Placeholder 2"/>
          <p:cNvSpPr>
            <a:spLocks noGrp="1"/>
          </p:cNvSpPr>
          <p:nvPr>
            <p:ph idx="1"/>
          </p:nvPr>
        </p:nvSpPr>
        <p:spPr>
          <a:xfrm>
            <a:off x="1686059" y="1421675"/>
            <a:ext cx="9120389" cy="5370395"/>
          </a:xfrm>
        </p:spPr>
        <p:txBody>
          <a:bodyPr vert="horz" lIns="91440" tIns="45720" rIns="91440" bIns="45720" rtlCol="0" anchor="t">
            <a:normAutofit/>
          </a:bodyPr>
          <a:lstStyle/>
          <a:p>
            <a:pPr>
              <a:buNone/>
            </a:pPr>
            <a:r>
              <a:rPr lang="en-US" sz="2400" b="1" i="1" dirty="0">
                <a:ea typeface="+mn-lt"/>
                <a:cs typeface="+mn-lt"/>
              </a:rPr>
              <a:t>void Test(int n) </a:t>
            </a:r>
            <a:r>
              <a:rPr lang="en-US" sz="2400" dirty="0">
                <a:ea typeface="+mn-lt"/>
                <a:cs typeface="+mn-lt"/>
              </a:rPr>
              <a:t>{</a:t>
            </a:r>
            <a:endParaRPr lang="en-US" sz="2400">
              <a:ea typeface="+mn-lt"/>
              <a:cs typeface="+mn-lt"/>
            </a:endParaRPr>
          </a:p>
          <a:p>
            <a:pPr>
              <a:buNone/>
            </a:pPr>
            <a:r>
              <a:rPr lang="en-US" sz="2400" dirty="0">
                <a:ea typeface="+mn-lt"/>
                <a:cs typeface="+mn-lt"/>
              </a:rPr>
              <a:t>    if (n &gt; 0) {</a:t>
            </a:r>
            <a:endParaRPr lang="en-US" sz="2400"/>
          </a:p>
          <a:p>
            <a:pPr>
              <a:buNone/>
            </a:pPr>
            <a:r>
              <a:rPr lang="en-US" sz="2400" dirty="0">
                <a:ea typeface="+mn-lt"/>
                <a:cs typeface="+mn-lt"/>
              </a:rPr>
              <a:t>        for (int </a:t>
            </a:r>
            <a:r>
              <a:rPr lang="en-US" sz="2400" err="1">
                <a:ea typeface="+mn-lt"/>
                <a:cs typeface="+mn-lt"/>
              </a:rPr>
              <a:t>i</a:t>
            </a:r>
            <a:r>
              <a:rPr lang="en-US" sz="2400" dirty="0">
                <a:ea typeface="+mn-lt"/>
                <a:cs typeface="+mn-lt"/>
              </a:rPr>
              <a:t> = 1; </a:t>
            </a:r>
            <a:r>
              <a:rPr lang="en-US" sz="2400" err="1">
                <a:ea typeface="+mn-lt"/>
                <a:cs typeface="+mn-lt"/>
              </a:rPr>
              <a:t>i</a:t>
            </a:r>
            <a:r>
              <a:rPr lang="en-US" sz="2400" dirty="0">
                <a:ea typeface="+mn-lt"/>
                <a:cs typeface="+mn-lt"/>
              </a:rPr>
              <a:t> &lt; n; </a:t>
            </a:r>
            <a:r>
              <a:rPr lang="en-US" sz="2400" err="1">
                <a:ea typeface="+mn-lt"/>
                <a:cs typeface="+mn-lt"/>
              </a:rPr>
              <a:t>i</a:t>
            </a:r>
            <a:r>
              <a:rPr lang="en-US" sz="2400" dirty="0">
                <a:ea typeface="+mn-lt"/>
                <a:cs typeface="+mn-lt"/>
              </a:rPr>
              <a:t> = </a:t>
            </a:r>
            <a:r>
              <a:rPr lang="en-US" sz="2400" err="1">
                <a:ea typeface="+mn-lt"/>
                <a:cs typeface="+mn-lt"/>
              </a:rPr>
              <a:t>i</a:t>
            </a:r>
            <a:r>
              <a:rPr lang="en-US" sz="2400" dirty="0">
                <a:ea typeface="+mn-lt"/>
                <a:cs typeface="+mn-lt"/>
              </a:rPr>
              <a:t> + 1) {</a:t>
            </a:r>
            <a:endParaRPr lang="en-US" sz="2400"/>
          </a:p>
          <a:p>
            <a:pPr>
              <a:buNone/>
            </a:pPr>
            <a:r>
              <a:rPr lang="en-US" sz="2400" dirty="0">
                <a:ea typeface="+mn-lt"/>
                <a:cs typeface="+mn-lt"/>
              </a:rPr>
              <a:t>            </a:t>
            </a:r>
            <a:r>
              <a:rPr lang="en-US" sz="2400" err="1">
                <a:ea typeface="+mn-lt"/>
                <a:cs typeface="+mn-lt"/>
              </a:rPr>
              <a:t>printf</a:t>
            </a:r>
            <a:r>
              <a:rPr lang="en-US" sz="2400" dirty="0">
                <a:ea typeface="+mn-lt"/>
                <a:cs typeface="+mn-lt"/>
              </a:rPr>
              <a:t>("%d", n);</a:t>
            </a:r>
            <a:endParaRPr lang="en-US" sz="2400"/>
          </a:p>
          <a:p>
            <a:pPr>
              <a:buNone/>
            </a:pPr>
            <a:r>
              <a:rPr lang="en-US" sz="2400" dirty="0">
                <a:ea typeface="+mn-lt"/>
                <a:cs typeface="+mn-lt"/>
              </a:rPr>
              <a:t>        }</a:t>
            </a:r>
            <a:endParaRPr lang="en-US" sz="2400">
              <a:ea typeface="+mn-lt"/>
              <a:cs typeface="+mn-lt"/>
            </a:endParaRPr>
          </a:p>
          <a:p>
            <a:pPr>
              <a:buNone/>
            </a:pPr>
            <a:r>
              <a:rPr lang="en-US" sz="2400" dirty="0">
                <a:ea typeface="+mn-lt"/>
                <a:cs typeface="+mn-lt"/>
              </a:rPr>
              <a:t>        Test(n - 1);</a:t>
            </a:r>
            <a:endParaRPr lang="en-US" sz="2400"/>
          </a:p>
          <a:p>
            <a:pPr>
              <a:buNone/>
            </a:pPr>
            <a:r>
              <a:rPr lang="en-US" sz="2400" dirty="0">
                <a:ea typeface="+mn-lt"/>
                <a:cs typeface="+mn-lt"/>
              </a:rPr>
              <a:t>    }</a:t>
            </a:r>
            <a:endParaRPr lang="en-US" sz="2400"/>
          </a:p>
          <a:p>
            <a:pPr>
              <a:buNone/>
            </a:pPr>
            <a:r>
              <a:rPr lang="en-US" sz="2400" dirty="0">
                <a:ea typeface="+mn-lt"/>
                <a:cs typeface="+mn-lt"/>
              </a:rPr>
              <a:t>}</a:t>
            </a:r>
            <a:endParaRPr lang="en-US" sz="2400"/>
          </a:p>
          <a:p>
            <a:pPr marL="0" indent="0">
              <a:buNone/>
            </a:pPr>
            <a:endParaRPr lang="en-US" sz="2400" b="1" i="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816"/>
            <a:ext cx="10515600" cy="842604"/>
          </a:xfrm>
        </p:spPr>
        <p:txBody>
          <a:bodyPr>
            <a:normAutofit/>
          </a:bodyPr>
          <a:lstStyle/>
          <a:p>
            <a:r>
              <a:rPr lang="en-US" sz="4000" dirty="0"/>
              <a:t>Solving Recurrence Relation</a:t>
            </a:r>
            <a:endParaRPr lang="en-US" sz="4000" dirty="0"/>
          </a:p>
        </p:txBody>
      </p:sp>
      <p:sp>
        <p:nvSpPr>
          <p:cNvPr id="3" name="Content Placeholder 2"/>
          <p:cNvSpPr>
            <a:spLocks noGrp="1"/>
          </p:cNvSpPr>
          <p:nvPr>
            <p:ph idx="1"/>
          </p:nvPr>
        </p:nvSpPr>
        <p:spPr>
          <a:xfrm>
            <a:off x="838200" y="1421675"/>
            <a:ext cx="10515600" cy="5370395"/>
          </a:xfrm>
        </p:spPr>
        <p:txBody>
          <a:bodyPr vert="horz" lIns="91440" tIns="45720" rIns="91440" bIns="45720" rtlCol="0" anchor="t">
            <a:normAutofit/>
          </a:bodyPr>
          <a:lstStyle/>
          <a:p>
            <a:pPr marL="114300" indent="-342900">
              <a:lnSpc>
                <a:spcPct val="100000"/>
              </a:lnSpc>
              <a:buFont typeface="Wingdings" panose="05000000000000000000" pitchFamily="34" charset="0"/>
              <a:buChar char="§"/>
            </a:pPr>
            <a:r>
              <a:rPr lang="en-US" sz="2400" b="1" i="1" dirty="0"/>
              <a:t>So, T (n) = T (n-1) + n</a:t>
            </a:r>
            <a:endParaRPr lang="en-US" dirty="0"/>
          </a:p>
          <a:p>
            <a:pPr marL="114300" indent="-342900">
              <a:lnSpc>
                <a:spcPct val="100000"/>
              </a:lnSpc>
              <a:buFont typeface="Wingdings" panose="05000000000000000000" pitchFamily="34" charset="0"/>
              <a:buChar char="§"/>
            </a:pPr>
            <a:r>
              <a:rPr lang="en-US" sz="2400" b="1" i="1" dirty="0"/>
              <a:t>Hence, T (n) = 1 for n=0, and T (n-1) + n for n&gt;0</a:t>
            </a:r>
            <a:endParaRPr lang="en-US" sz="2400" b="1" i="1" dirty="0"/>
          </a:p>
          <a:p>
            <a:pPr marL="114300" indent="-342900">
              <a:lnSpc>
                <a:spcPct val="100000"/>
              </a:lnSpc>
              <a:buFont typeface="Wingdings" panose="05000000000000000000" pitchFamily="34" charset="0"/>
              <a:buChar char="§"/>
            </a:pPr>
            <a:r>
              <a:rPr lang="en-US" sz="2400" b="1" i="1" dirty="0"/>
              <a:t>Solving above recurrence relation:</a:t>
            </a:r>
            <a:endParaRPr lang="en-US" sz="2400" b="1" i="1" dirty="0"/>
          </a:p>
          <a:p>
            <a:pPr marL="114300" indent="-342900">
              <a:lnSpc>
                <a:spcPct val="100000"/>
              </a:lnSpc>
              <a:buFont typeface="Wingdings" panose="05000000000000000000" pitchFamily="34" charset="0"/>
              <a:buChar char="§"/>
            </a:pPr>
            <a:r>
              <a:rPr lang="en-US" sz="2400" i="1" dirty="0"/>
              <a:t>T (n) = T (n-1) + n</a:t>
            </a:r>
            <a:endParaRPr lang="en-US" sz="2400" i="1" dirty="0"/>
          </a:p>
          <a:p>
            <a:pPr marL="114300" indent="-342900">
              <a:lnSpc>
                <a:spcPct val="100000"/>
              </a:lnSpc>
              <a:buFont typeface="Wingdings" panose="05000000000000000000" pitchFamily="34" charset="0"/>
              <a:buChar char="§"/>
            </a:pPr>
            <a:r>
              <a:rPr lang="en-US" sz="2400" i="1" dirty="0"/>
              <a:t>T (n-1) = T (n-2) + (n-1)</a:t>
            </a:r>
            <a:endParaRPr lang="en-US"/>
          </a:p>
          <a:p>
            <a:pPr marL="114300" indent="-342900">
              <a:lnSpc>
                <a:spcPct val="100000"/>
              </a:lnSpc>
              <a:buFont typeface="Wingdings" panose="05000000000000000000" pitchFamily="34" charset="0"/>
              <a:buChar char="§"/>
            </a:pPr>
            <a:r>
              <a:rPr lang="en-US" sz="2400" i="1" dirty="0"/>
              <a:t>Substitute T (n-1), Hence T (n) = T (n-2) + (n-1) + n</a:t>
            </a:r>
            <a:endParaRPr lang="en-US" sz="2400" i="1" dirty="0"/>
          </a:p>
          <a:p>
            <a:pPr marL="114300" indent="-342900">
              <a:lnSpc>
                <a:spcPct val="100000"/>
              </a:lnSpc>
              <a:buFont typeface="Wingdings" panose="05000000000000000000" pitchFamily="34" charset="0"/>
              <a:buChar char="§"/>
            </a:pPr>
            <a:r>
              <a:rPr lang="en-US" sz="2400" i="1" dirty="0"/>
              <a:t>T (n) = T (n-3) + (n-2) + (n-1) + n ….. continue for k times</a:t>
            </a:r>
            <a:endParaRPr lang="en-US" sz="2400" i="1" dirty="0"/>
          </a:p>
          <a:p>
            <a:pPr marL="114300" indent="-342900">
              <a:lnSpc>
                <a:spcPct val="100000"/>
              </a:lnSpc>
              <a:buFont typeface="Wingdings" panose="05000000000000000000" pitchFamily="34" charset="0"/>
              <a:buChar char="§"/>
            </a:pPr>
            <a:r>
              <a:rPr lang="en-US" sz="2400" i="1" dirty="0"/>
              <a:t>Assume n-k=0, then n=k hence T(n) = 1 + 2 + 3 + ….... + n =  n(n+1) / 2</a:t>
            </a:r>
            <a:endParaRPr lang="en-US" sz="2400" i="1" dirty="0"/>
          </a:p>
          <a:p>
            <a:pPr marL="114300" indent="-342900">
              <a:lnSpc>
                <a:spcPct val="100000"/>
              </a:lnSpc>
              <a:buFont typeface="Wingdings" panose="05000000000000000000" pitchFamily="34" charset="0"/>
              <a:buChar char="§"/>
            </a:pPr>
            <a:r>
              <a:rPr lang="en-US" sz="2400" i="1" dirty="0"/>
              <a:t>Time complexity = O(n</a:t>
            </a:r>
            <a:r>
              <a:rPr lang="en-US" sz="2400" i="1" baseline="30000" dirty="0"/>
              <a:t>2</a:t>
            </a:r>
            <a:r>
              <a:rPr lang="en-US" sz="2400" i="1" dirty="0"/>
              <a:t>)</a:t>
            </a:r>
            <a:endParaRPr lang="en-US" dirty="0"/>
          </a:p>
          <a:p>
            <a:pPr marL="114300" indent="-342900">
              <a:lnSpc>
                <a:spcPct val="100000"/>
              </a:lnSpc>
              <a:buFont typeface="Wingdings" panose="05000000000000000000" pitchFamily="34" charset="0"/>
              <a:buChar char="§"/>
            </a:pPr>
            <a:endParaRPr lang="en-US" sz="2400" i="1"/>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618"/>
            <a:ext cx="10515600" cy="992859"/>
          </a:xfrm>
        </p:spPr>
        <p:txBody>
          <a:bodyPr>
            <a:normAutofit/>
          </a:bodyPr>
          <a:lstStyle/>
          <a:p>
            <a:r>
              <a:rPr lang="en-US" sz="4000" dirty="0"/>
              <a:t>Preparing Recurrence Relation</a:t>
            </a:r>
            <a:endParaRPr lang="en-US" sz="4000" dirty="0"/>
          </a:p>
        </p:txBody>
      </p:sp>
      <p:sp>
        <p:nvSpPr>
          <p:cNvPr id="3" name="Content Placeholder 2"/>
          <p:cNvSpPr>
            <a:spLocks noGrp="1"/>
          </p:cNvSpPr>
          <p:nvPr>
            <p:ph idx="1"/>
          </p:nvPr>
        </p:nvSpPr>
        <p:spPr>
          <a:xfrm>
            <a:off x="1492876" y="1249957"/>
            <a:ext cx="9860924" cy="5542113"/>
          </a:xfrm>
        </p:spPr>
        <p:txBody>
          <a:bodyPr vert="horz" lIns="91440" tIns="45720" rIns="91440" bIns="45720" rtlCol="0" anchor="t">
            <a:normAutofit/>
          </a:bodyPr>
          <a:lstStyle/>
          <a:p>
            <a:pPr>
              <a:buNone/>
            </a:pPr>
            <a:r>
              <a:rPr lang="en-US" sz="2100" b="1" i="1" dirty="0">
                <a:ea typeface="+mn-lt"/>
                <a:cs typeface="+mn-lt"/>
              </a:rPr>
              <a:t>void Test(int n)</a:t>
            </a:r>
            <a:r>
              <a:rPr lang="en-US" sz="2100" dirty="0">
                <a:ea typeface="+mn-lt"/>
                <a:cs typeface="+mn-lt"/>
              </a:rPr>
              <a:t> {</a:t>
            </a:r>
            <a:endParaRPr lang="en-US" dirty="0">
              <a:ea typeface="+mn-lt"/>
              <a:cs typeface="+mn-lt"/>
            </a:endParaRPr>
          </a:p>
          <a:p>
            <a:pPr>
              <a:buNone/>
            </a:pPr>
            <a:r>
              <a:rPr lang="en-US" sz="2100" dirty="0">
                <a:ea typeface="+mn-lt"/>
                <a:cs typeface="+mn-lt"/>
              </a:rPr>
              <a:t>    if (n &gt; 0) {</a:t>
            </a:r>
            <a:endParaRPr lang="en-US" dirty="0"/>
          </a:p>
          <a:p>
            <a:pPr>
              <a:buNone/>
            </a:pPr>
            <a:r>
              <a:rPr lang="en-US" sz="2100" dirty="0">
                <a:ea typeface="+mn-lt"/>
                <a:cs typeface="+mn-lt"/>
              </a:rPr>
              <a:t>        for (int </a:t>
            </a:r>
            <a:r>
              <a:rPr lang="en-US" sz="2100" dirty="0" err="1">
                <a:ea typeface="+mn-lt"/>
                <a:cs typeface="+mn-lt"/>
              </a:rPr>
              <a:t>i</a:t>
            </a:r>
            <a:r>
              <a:rPr lang="en-US" sz="2100" dirty="0">
                <a:ea typeface="+mn-lt"/>
                <a:cs typeface="+mn-lt"/>
              </a:rPr>
              <a:t> = 1; </a:t>
            </a:r>
            <a:r>
              <a:rPr lang="en-US" sz="2100" dirty="0" err="1">
                <a:ea typeface="+mn-lt"/>
                <a:cs typeface="+mn-lt"/>
              </a:rPr>
              <a:t>i</a:t>
            </a:r>
            <a:r>
              <a:rPr lang="en-US" sz="2100" dirty="0">
                <a:ea typeface="+mn-lt"/>
                <a:cs typeface="+mn-lt"/>
              </a:rPr>
              <a:t> &lt; n; </a:t>
            </a:r>
            <a:r>
              <a:rPr lang="en-US" sz="2100" dirty="0" err="1">
                <a:ea typeface="+mn-lt"/>
                <a:cs typeface="+mn-lt"/>
              </a:rPr>
              <a:t>i</a:t>
            </a:r>
            <a:r>
              <a:rPr lang="en-US" sz="2100" dirty="0">
                <a:ea typeface="+mn-lt"/>
                <a:cs typeface="+mn-lt"/>
              </a:rPr>
              <a:t> = </a:t>
            </a:r>
            <a:r>
              <a:rPr lang="en-US" sz="2100" dirty="0" err="1">
                <a:ea typeface="+mn-lt"/>
                <a:cs typeface="+mn-lt"/>
              </a:rPr>
              <a:t>i</a:t>
            </a:r>
            <a:r>
              <a:rPr lang="en-US" sz="2100" dirty="0">
                <a:ea typeface="+mn-lt"/>
                <a:cs typeface="+mn-lt"/>
              </a:rPr>
              <a:t> * 2) {</a:t>
            </a:r>
            <a:endParaRPr lang="en-US" dirty="0"/>
          </a:p>
          <a:p>
            <a:pPr>
              <a:buNone/>
            </a:pPr>
            <a:r>
              <a:rPr lang="en-US" sz="2100" dirty="0">
                <a:ea typeface="+mn-lt"/>
                <a:cs typeface="+mn-lt"/>
              </a:rPr>
              <a:t>            </a:t>
            </a:r>
            <a:r>
              <a:rPr lang="en-US" sz="2100" dirty="0" err="1">
                <a:ea typeface="+mn-lt"/>
                <a:cs typeface="+mn-lt"/>
              </a:rPr>
              <a:t>printf</a:t>
            </a:r>
            <a:r>
              <a:rPr lang="en-US" sz="2100" dirty="0">
                <a:ea typeface="+mn-lt"/>
                <a:cs typeface="+mn-lt"/>
              </a:rPr>
              <a:t>("%d", n);</a:t>
            </a:r>
            <a:endParaRPr lang="en-US" dirty="0"/>
          </a:p>
          <a:p>
            <a:pPr>
              <a:buNone/>
            </a:pPr>
            <a:r>
              <a:rPr lang="en-US" sz="2100" dirty="0">
                <a:ea typeface="+mn-lt"/>
                <a:cs typeface="+mn-lt"/>
              </a:rPr>
              <a:t>        }</a:t>
            </a:r>
            <a:endParaRPr lang="en-US" dirty="0">
              <a:ea typeface="+mn-lt"/>
              <a:cs typeface="+mn-lt"/>
            </a:endParaRPr>
          </a:p>
          <a:p>
            <a:pPr>
              <a:buNone/>
            </a:pPr>
            <a:r>
              <a:rPr lang="en-US" sz="2100" dirty="0">
                <a:ea typeface="+mn-lt"/>
                <a:cs typeface="+mn-lt"/>
              </a:rPr>
              <a:t>        Test(n - 1);</a:t>
            </a:r>
            <a:endParaRPr lang="en-US" dirty="0"/>
          </a:p>
          <a:p>
            <a:pPr>
              <a:buNone/>
            </a:pPr>
            <a:r>
              <a:rPr lang="en-US" sz="2100" dirty="0">
                <a:ea typeface="+mn-lt"/>
                <a:cs typeface="+mn-lt"/>
              </a:rPr>
              <a:t>    }</a:t>
            </a:r>
            <a:endParaRPr lang="en-US" dirty="0"/>
          </a:p>
          <a:p>
            <a:pPr>
              <a:buNone/>
            </a:pPr>
            <a:r>
              <a:rPr lang="en-US" sz="2100" dirty="0">
                <a:ea typeface="+mn-lt"/>
                <a:cs typeface="+mn-lt"/>
              </a:rPr>
              <a:t>}</a:t>
            </a:r>
            <a:endParaRPr lang="en-US" dirty="0">
              <a:ea typeface="+mn-lt"/>
              <a:cs typeface="+mn-lt"/>
            </a:endParaRPr>
          </a:p>
          <a:p>
            <a:pPr marL="0" indent="0">
              <a:buNone/>
            </a:pPr>
            <a:endParaRPr lang="en-US" sz="2100" b="1" i="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0477"/>
            <a:ext cx="10515600" cy="917732"/>
          </a:xfrm>
        </p:spPr>
        <p:txBody>
          <a:bodyPr>
            <a:normAutofit/>
          </a:bodyPr>
          <a:lstStyle/>
          <a:p>
            <a:r>
              <a:rPr lang="en-US" sz="4000" dirty="0"/>
              <a:t>Solving Recurrence Relation</a:t>
            </a:r>
            <a:endParaRPr lang="en-US" sz="4000" dirty="0"/>
          </a:p>
        </p:txBody>
      </p:sp>
      <p:sp>
        <p:nvSpPr>
          <p:cNvPr id="3" name="Content Placeholder 2"/>
          <p:cNvSpPr>
            <a:spLocks noGrp="1"/>
          </p:cNvSpPr>
          <p:nvPr>
            <p:ph idx="1"/>
          </p:nvPr>
        </p:nvSpPr>
        <p:spPr>
          <a:xfrm>
            <a:off x="838200" y="1217760"/>
            <a:ext cx="10515600" cy="5574310"/>
          </a:xfrm>
        </p:spPr>
        <p:txBody>
          <a:bodyPr vert="horz" lIns="91440" tIns="45720" rIns="91440" bIns="45720" rtlCol="0" anchor="t">
            <a:normAutofit/>
          </a:bodyPr>
          <a:lstStyle/>
          <a:p>
            <a:pPr marL="114300" indent="-342900">
              <a:lnSpc>
                <a:spcPct val="100000"/>
              </a:lnSpc>
              <a:buFont typeface="Courier New" panose="02070309020205020404" pitchFamily="34" charset="0"/>
              <a:buChar char="o"/>
            </a:pPr>
            <a:r>
              <a:rPr lang="en-US" sz="2400" b="1" i="1" dirty="0"/>
              <a:t>So, T (n) = T (n-1) + log(n)</a:t>
            </a:r>
            <a:endParaRPr lang="en-US" dirty="0"/>
          </a:p>
          <a:p>
            <a:pPr marL="114300" indent="-342900">
              <a:lnSpc>
                <a:spcPct val="100000"/>
              </a:lnSpc>
              <a:buFont typeface="Courier New" panose="02070309020205020404" pitchFamily="34" charset="0"/>
              <a:buChar char="o"/>
            </a:pPr>
            <a:r>
              <a:rPr lang="en-US" sz="2400" b="1" i="1" dirty="0"/>
              <a:t>Hence, T (n) = 1 for n=0, and T (n-1) + log(n) for n&gt;0</a:t>
            </a:r>
            <a:endParaRPr lang="en-US" sz="2400" b="1" i="1" dirty="0"/>
          </a:p>
          <a:p>
            <a:pPr marL="114300" indent="-342900">
              <a:lnSpc>
                <a:spcPct val="100000"/>
              </a:lnSpc>
              <a:buFont typeface="Courier New" panose="02070309020205020404" pitchFamily="34" charset="0"/>
              <a:buChar char="o"/>
            </a:pPr>
            <a:r>
              <a:rPr lang="en-US" sz="2400" b="1" i="1" dirty="0"/>
              <a:t>Solving above recurrence relation:</a:t>
            </a:r>
            <a:endParaRPr lang="en-US" sz="2400" b="1" i="1" dirty="0"/>
          </a:p>
          <a:p>
            <a:pPr marL="114300" indent="-342900">
              <a:lnSpc>
                <a:spcPct val="100000"/>
              </a:lnSpc>
              <a:buFont typeface="Courier New" panose="02070309020205020404" pitchFamily="34" charset="0"/>
              <a:buChar char="o"/>
            </a:pPr>
            <a:r>
              <a:rPr lang="en-US" sz="2400" i="1" dirty="0"/>
              <a:t>T (n) = T (n-1) + log(n)</a:t>
            </a:r>
            <a:endParaRPr lang="en-US" sz="2400" i="1" dirty="0"/>
          </a:p>
          <a:p>
            <a:pPr marL="114300" indent="-342900">
              <a:lnSpc>
                <a:spcPct val="100000"/>
              </a:lnSpc>
              <a:buFont typeface="Courier New" panose="02070309020205020404" pitchFamily="34" charset="0"/>
              <a:buChar char="o"/>
            </a:pPr>
            <a:r>
              <a:rPr lang="en-US" sz="2400" i="1" dirty="0"/>
              <a:t>T (n-1) = T (n-2) + log(n-1)</a:t>
            </a:r>
            <a:endParaRPr lang="en-US" dirty="0"/>
          </a:p>
          <a:p>
            <a:pPr marL="114300" indent="-342900">
              <a:lnSpc>
                <a:spcPct val="100000"/>
              </a:lnSpc>
              <a:buFont typeface="Courier New" panose="02070309020205020404" pitchFamily="34" charset="0"/>
              <a:buChar char="o"/>
            </a:pPr>
            <a:r>
              <a:rPr lang="en-US" sz="2400" i="1" dirty="0"/>
              <a:t>Substitute T (n-1), Hence T (n) = T (n-2) + log(n-1) + log(n)</a:t>
            </a:r>
            <a:endParaRPr lang="en-US" sz="2400" i="1" dirty="0"/>
          </a:p>
          <a:p>
            <a:pPr marL="114300" indent="-342900">
              <a:lnSpc>
                <a:spcPct val="100000"/>
              </a:lnSpc>
              <a:buFont typeface="Courier New" panose="02070309020205020404" pitchFamily="34" charset="0"/>
              <a:buChar char="o"/>
            </a:pPr>
            <a:r>
              <a:rPr lang="en-US" sz="2400" i="1" dirty="0"/>
              <a:t>T (n) = T (n-3) + log(n-2) + log(n-1) + log(n) ….. continue for k times</a:t>
            </a:r>
            <a:endParaRPr lang="en-US" sz="2400" i="1" dirty="0"/>
          </a:p>
          <a:p>
            <a:pPr marL="114300" indent="-342900">
              <a:lnSpc>
                <a:spcPct val="100000"/>
              </a:lnSpc>
              <a:buFont typeface="Courier New" panose="02070309020205020404" pitchFamily="34" charset="0"/>
              <a:buChar char="o"/>
            </a:pPr>
            <a:r>
              <a:rPr lang="en-US" sz="2400" i="1" dirty="0"/>
              <a:t>T (n) = T (n-k) + log1 + log2 + …... + log(n-1) + log(n)</a:t>
            </a:r>
            <a:endParaRPr lang="en-US" sz="2400" i="1" dirty="0"/>
          </a:p>
          <a:p>
            <a:pPr marL="114300" indent="-342900">
              <a:lnSpc>
                <a:spcPct val="100000"/>
              </a:lnSpc>
              <a:buFont typeface="Courier New" panose="02070309020205020404" pitchFamily="34" charset="0"/>
              <a:buChar char="o"/>
            </a:pPr>
            <a:r>
              <a:rPr lang="en-US" sz="2400" i="1" dirty="0"/>
              <a:t>Assume n-k=0, then n=k hence T (n) = T (0) + log(n!) = 1 + log(n!) </a:t>
            </a:r>
            <a:endParaRPr lang="en-US" sz="2400" i="1" dirty="0"/>
          </a:p>
          <a:p>
            <a:pPr marL="114300" indent="-342900">
              <a:lnSpc>
                <a:spcPct val="100000"/>
              </a:lnSpc>
              <a:buFont typeface="Courier New" panose="02070309020205020404" pitchFamily="34" charset="0"/>
              <a:buChar char="o"/>
            </a:pPr>
            <a:r>
              <a:rPr lang="en-US" sz="2400" i="1" dirty="0"/>
              <a:t>Time complexity = O(</a:t>
            </a:r>
            <a:r>
              <a:rPr lang="en-US" sz="2400" i="1" err="1"/>
              <a:t>nlogn</a:t>
            </a:r>
            <a:r>
              <a:rPr lang="en-US" sz="2400" i="1" dirty="0"/>
              <a:t>)</a:t>
            </a:r>
            <a:endParaRPr lang="en-US" sz="2400" i="1" dirty="0"/>
          </a:p>
          <a:p>
            <a:pPr marL="0" indent="0">
              <a:lnSpc>
                <a:spcPct val="100000"/>
              </a:lnSpc>
              <a:buNone/>
            </a:pPr>
            <a:endParaRPr lang="en-US" sz="2400" i="1"/>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211"/>
            <a:ext cx="10515600" cy="982125"/>
          </a:xfrm>
        </p:spPr>
        <p:txBody>
          <a:bodyPr>
            <a:normAutofit/>
          </a:bodyPr>
          <a:lstStyle/>
          <a:p>
            <a:r>
              <a:rPr lang="en-US" sz="4000" dirty="0"/>
              <a:t>Recurrence Relation</a:t>
            </a:r>
            <a:endParaRPr lang="en-US" sz="4000" dirty="0"/>
          </a:p>
        </p:txBody>
      </p:sp>
      <p:sp>
        <p:nvSpPr>
          <p:cNvPr id="3" name="Content Placeholder 2"/>
          <p:cNvSpPr>
            <a:spLocks noGrp="1"/>
          </p:cNvSpPr>
          <p:nvPr>
            <p:ph idx="1"/>
          </p:nvPr>
        </p:nvSpPr>
        <p:spPr>
          <a:xfrm>
            <a:off x="2040228" y="1352108"/>
            <a:ext cx="9313572" cy="5439962"/>
          </a:xfrm>
        </p:spPr>
        <p:txBody>
          <a:bodyPr vert="horz" lIns="91440" tIns="45720" rIns="91440" bIns="45720" rtlCol="0" anchor="t">
            <a:normAutofit/>
          </a:bodyPr>
          <a:lstStyle/>
          <a:p>
            <a:pPr>
              <a:lnSpc>
                <a:spcPct val="100000"/>
              </a:lnSpc>
              <a:buFont typeface="Wingdings" panose="05000000000000000000" pitchFamily="34" charset="0"/>
              <a:buChar char="§"/>
            </a:pPr>
            <a:r>
              <a:rPr lang="en-US" sz="2400" i="1" dirty="0"/>
              <a:t>Hence, from above relations:</a:t>
            </a:r>
            <a:endParaRPr lang="en-US" sz="2400" dirty="0"/>
          </a:p>
          <a:p>
            <a:pPr lvl="1">
              <a:lnSpc>
                <a:spcPct val="100000"/>
              </a:lnSpc>
              <a:buFont typeface="Courier New" panose="02070309020205020404" pitchFamily="34" charset="0"/>
              <a:buChar char="o"/>
            </a:pPr>
            <a:r>
              <a:rPr lang="en-US" i="1" dirty="0"/>
              <a:t>T(n) = T(n-1) + 1 = O(n)</a:t>
            </a:r>
            <a:endParaRPr lang="en-US" i="1" dirty="0"/>
          </a:p>
          <a:p>
            <a:pPr lvl="1">
              <a:lnSpc>
                <a:spcPct val="100000"/>
              </a:lnSpc>
              <a:buFont typeface="Courier New" panose="02070309020205020404" pitchFamily="34" charset="0"/>
              <a:buChar char="o"/>
            </a:pPr>
            <a:r>
              <a:rPr lang="en-US" i="1" dirty="0"/>
              <a:t>T(n) = T(n-1) + n = O(n</a:t>
            </a:r>
            <a:r>
              <a:rPr lang="en-US" i="1" baseline="30000" dirty="0"/>
              <a:t>2</a:t>
            </a:r>
            <a:r>
              <a:rPr lang="en-US" i="1" dirty="0"/>
              <a:t>)</a:t>
            </a:r>
            <a:endParaRPr lang="en-US" i="1" dirty="0"/>
          </a:p>
          <a:p>
            <a:pPr lvl="1">
              <a:lnSpc>
                <a:spcPct val="100000"/>
              </a:lnSpc>
              <a:buFont typeface="Courier New" panose="02070309020205020404" pitchFamily="34" charset="0"/>
              <a:buChar char="o"/>
            </a:pPr>
            <a:r>
              <a:rPr lang="en-US" i="1" dirty="0"/>
              <a:t>T(n) = T(n-1) + </a:t>
            </a:r>
            <a:r>
              <a:rPr lang="en-US" i="1" err="1"/>
              <a:t>logn</a:t>
            </a:r>
            <a:r>
              <a:rPr lang="en-US" i="1" dirty="0"/>
              <a:t> = O(</a:t>
            </a:r>
            <a:r>
              <a:rPr lang="en-US" i="1" err="1"/>
              <a:t>nlogn</a:t>
            </a:r>
            <a:r>
              <a:rPr lang="en-US" i="1" dirty="0"/>
              <a:t>)</a:t>
            </a:r>
            <a:endParaRPr lang="en-US" i="1" dirty="0"/>
          </a:p>
          <a:p>
            <a:pPr lvl="1">
              <a:lnSpc>
                <a:spcPct val="100000"/>
              </a:lnSpc>
              <a:buFont typeface="Courier New" panose="02070309020205020404" pitchFamily="34" charset="0"/>
              <a:buChar char="o"/>
            </a:pPr>
            <a:r>
              <a:rPr lang="en-US" i="1" dirty="0"/>
              <a:t>T(n) = T(n-1) + n</a:t>
            </a:r>
            <a:r>
              <a:rPr lang="en-US" i="1" baseline="30000" dirty="0"/>
              <a:t>2 </a:t>
            </a:r>
            <a:r>
              <a:rPr lang="en-US" i="1" dirty="0"/>
              <a:t>= O(n</a:t>
            </a:r>
            <a:r>
              <a:rPr lang="en-US" i="1" baseline="30000" dirty="0"/>
              <a:t>3</a:t>
            </a:r>
            <a:r>
              <a:rPr lang="en-US" i="1" dirty="0"/>
              <a:t>)</a:t>
            </a:r>
            <a:endParaRPr lang="en-US" i="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942"/>
            <a:ext cx="10515600" cy="788943"/>
          </a:xfrm>
        </p:spPr>
        <p:txBody>
          <a:bodyPr>
            <a:normAutofit/>
          </a:bodyPr>
          <a:lstStyle/>
          <a:p>
            <a:r>
              <a:rPr lang="en-US" sz="4000" dirty="0"/>
              <a:t>Master Theorem</a:t>
            </a:r>
            <a:endParaRPr lang="en-US" sz="4000" dirty="0"/>
          </a:p>
        </p:txBody>
      </p:sp>
      <p:sp>
        <p:nvSpPr>
          <p:cNvPr id="3" name="Content Placeholder 2"/>
          <p:cNvSpPr>
            <a:spLocks noGrp="1"/>
          </p:cNvSpPr>
          <p:nvPr>
            <p:ph idx="1"/>
          </p:nvPr>
        </p:nvSpPr>
        <p:spPr>
          <a:xfrm>
            <a:off x="838200" y="1203147"/>
            <a:ext cx="11116614" cy="5478755"/>
          </a:xfrm>
        </p:spPr>
        <p:txBody>
          <a:bodyPr vert="horz" lIns="91440" tIns="45720" rIns="91440" bIns="45720" rtlCol="0" anchor="t">
            <a:noAutofit/>
          </a:bodyPr>
          <a:lstStyle/>
          <a:p>
            <a:pPr marL="0" indent="0">
              <a:buNone/>
            </a:pPr>
            <a:endParaRPr lang="en-US" sz="2400" dirty="0">
              <a:ea typeface="+mn-lt"/>
              <a:cs typeface="+mn-lt"/>
            </a:endParaRPr>
          </a:p>
        </p:txBody>
      </p:sp>
      <p:pic>
        <p:nvPicPr>
          <p:cNvPr id="5" name="Picture 5" descr="Text&#10;&#10;Description automatically generated"/>
          <p:cNvPicPr>
            <a:picLocks noChangeAspect="1"/>
          </p:cNvPicPr>
          <p:nvPr/>
        </p:nvPicPr>
        <p:blipFill>
          <a:blip r:embed="rId1"/>
          <a:stretch>
            <a:fillRect/>
          </a:stretch>
        </p:blipFill>
        <p:spPr>
          <a:xfrm>
            <a:off x="839412" y="1236399"/>
            <a:ext cx="11329113" cy="4676901"/>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210"/>
            <a:ext cx="10515600" cy="778210"/>
          </a:xfrm>
        </p:spPr>
        <p:txBody>
          <a:bodyPr>
            <a:normAutofit/>
          </a:bodyPr>
          <a:lstStyle/>
          <a:p>
            <a:r>
              <a:rPr lang="en-US" sz="4000" dirty="0"/>
              <a:t>Master Method for recurrence relation</a:t>
            </a:r>
            <a:endParaRPr lang="en-US" sz="4000" dirty="0"/>
          </a:p>
        </p:txBody>
      </p:sp>
      <p:sp>
        <p:nvSpPr>
          <p:cNvPr id="3" name="Content Placeholder 2"/>
          <p:cNvSpPr>
            <a:spLocks noGrp="1"/>
          </p:cNvSpPr>
          <p:nvPr>
            <p:ph idx="1"/>
          </p:nvPr>
        </p:nvSpPr>
        <p:spPr>
          <a:xfrm>
            <a:off x="838200" y="1117288"/>
            <a:ext cx="11084416" cy="5564614"/>
          </a:xfrm>
        </p:spPr>
        <p:txBody>
          <a:bodyPr vert="horz" lIns="91440" tIns="45720" rIns="91440" bIns="45720" rtlCol="0" anchor="t">
            <a:noAutofit/>
          </a:bodyPr>
          <a:lstStyle/>
          <a:p>
            <a:pPr>
              <a:lnSpc>
                <a:spcPct val="100000"/>
              </a:lnSpc>
            </a:pPr>
            <a:r>
              <a:rPr lang="en-US" sz="2200" dirty="0">
                <a:latin typeface="Univers"/>
              </a:rPr>
              <a:t>In master method, the problem is divided into number of subproblems each of size n/b and need f(n) time to combine and or break the solution. </a:t>
            </a:r>
            <a:endParaRPr lang="en-US" dirty="0"/>
          </a:p>
          <a:p>
            <a:pPr>
              <a:lnSpc>
                <a:spcPct val="100000"/>
              </a:lnSpc>
            </a:pPr>
            <a:r>
              <a:rPr lang="en-US" sz="2200" dirty="0">
                <a:latin typeface="Univers"/>
              </a:rPr>
              <a:t>T(n) = </a:t>
            </a:r>
            <a:r>
              <a:rPr lang="en-US" sz="2200" dirty="0" err="1">
                <a:latin typeface="Univers"/>
              </a:rPr>
              <a:t>aT</a:t>
            </a:r>
            <a:r>
              <a:rPr lang="en-US" sz="2200" dirty="0">
                <a:latin typeface="Univers"/>
              </a:rPr>
              <a:t>(n/b) + f(n),
where,
    n = size of input
    a = number of subproblems in the recursion
    n/b = size of each subproblem. All subproblems are assumed to have the        same size.
    f(n) = cost of the work done outside the recursive call, which includes the        cost of dividing the problem and cost of merging the solutions
Here, a ≥ 1 and b &gt; 1 are constants, and f(n) is an asymptotically positive function.</a:t>
            </a:r>
            <a:endParaRPr lang="en-US" sz="2200" dirty="0">
              <a:latin typeface="Univer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210"/>
            <a:ext cx="10515600" cy="874802"/>
          </a:xfrm>
        </p:spPr>
        <p:txBody>
          <a:bodyPr>
            <a:normAutofit/>
          </a:bodyPr>
          <a:lstStyle/>
          <a:p>
            <a:r>
              <a:rPr lang="en-US" sz="4000" dirty="0"/>
              <a:t>Example: Master Theorem</a:t>
            </a:r>
            <a:endParaRPr lang="en-US" sz="4000" dirty="0"/>
          </a:p>
        </p:txBody>
      </p:sp>
      <p:pic>
        <p:nvPicPr>
          <p:cNvPr id="5" name="Picture 5" descr="Text&#10;&#10;Description automatically generated"/>
          <p:cNvPicPr>
            <a:picLocks noChangeAspect="1"/>
          </p:cNvPicPr>
          <p:nvPr/>
        </p:nvPicPr>
        <p:blipFill>
          <a:blip r:embed="rId1"/>
          <a:stretch>
            <a:fillRect/>
          </a:stretch>
        </p:blipFill>
        <p:spPr>
          <a:xfrm>
            <a:off x="2492063" y="1163133"/>
            <a:ext cx="8281113" cy="5336663"/>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8"/>
          <p:cNvSpPr>
            <a:spLocks noGrp="1" noRot="1" noChangeAspect="1" noMove="1" noResize="1" noEditPoints="1" noAdjustHandles="1" noChangeArrowheads="1" noChangeShapeType="1" noTextEdit="1"/>
          </p:cNvSpPr>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479394" y="1070800"/>
            <a:ext cx="3939688" cy="5583126"/>
          </a:xfrm>
        </p:spPr>
        <p:txBody>
          <a:bodyPr>
            <a:normAutofit/>
          </a:bodyPr>
          <a:lstStyle/>
          <a:p>
            <a:r>
              <a:rPr lang="en-US" sz="6000" dirty="0"/>
              <a:t>Example</a:t>
            </a:r>
            <a:endParaRPr lang="en-US"/>
          </a:p>
        </p:txBody>
      </p:sp>
      <p:cxnSp>
        <p:nvCxnSpPr>
          <p:cNvPr id="32" name="Straight Connector 10"/>
          <p:cNvCxnSpPr>
            <a:cxnSpLocks noGrp="1" noRot="1" noChangeAspect="1" noMove="1" noResize="1" noEditPoints="1" noAdjustHandles="1" noChangeArrowheads="1" noChangeShapeType="1"/>
          </p:cNvCxnSpPr>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33" name="Content Placeholder 2"/>
          <p:cNvGraphicFramePr>
            <a:graphicFrameLocks noGrp="1"/>
          </p:cNvGraphicFramePr>
          <p:nvPr>
            <p:ph idx="1"/>
          </p:nvPr>
        </p:nvGraphicFramePr>
        <p:xfrm>
          <a:off x="5108535" y="834688"/>
          <a:ext cx="6663828" cy="595424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479394" y="1070800"/>
            <a:ext cx="3939688" cy="5583126"/>
          </a:xfrm>
        </p:spPr>
        <p:txBody>
          <a:bodyPr>
            <a:normAutofit/>
          </a:bodyPr>
          <a:lstStyle/>
          <a:p>
            <a:pPr algn="r"/>
            <a:r>
              <a:rPr lang="en-US" sz="5600"/>
              <a:t>Example</a:t>
            </a:r>
            <a:endParaRPr lang="en-US"/>
          </a:p>
        </p:txBody>
      </p:sp>
      <p:cxnSp>
        <p:nvCxnSpPr>
          <p:cNvPr id="11" name="Straight Connector 10"/>
          <p:cNvCxnSpPr>
            <a:cxnSpLocks noGrp="1" noRot="1" noChangeAspect="1" noMove="1" noResize="1" noEditPoints="1" noAdjustHandles="1" noChangeArrowheads="1" noChangeShapeType="1"/>
          </p:cNvCxnSpPr>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p:cNvGraphicFramePr>
            <a:graphicFrameLocks noGrp="1"/>
          </p:cNvGraphicFramePr>
          <p:nvPr>
            <p:ph idx="1"/>
          </p:nvPr>
        </p:nvGraphicFramePr>
        <p:xfrm>
          <a:off x="5108535" y="577110"/>
          <a:ext cx="6878475" cy="632988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6740"/>
            <a:ext cx="10515600" cy="729641"/>
          </a:xfrm>
        </p:spPr>
        <p:txBody>
          <a:bodyPr>
            <a:normAutofit/>
          </a:bodyPr>
          <a:lstStyle/>
          <a:p>
            <a:r>
              <a:rPr lang="en-US" sz="4000"/>
              <a:t>Divide and Conquer Method</a:t>
            </a:r>
            <a:endParaRPr lang="en-US" sz="4000"/>
          </a:p>
        </p:txBody>
      </p:sp>
      <p:sp>
        <p:nvSpPr>
          <p:cNvPr id="3" name="Content Placeholder 2"/>
          <p:cNvSpPr>
            <a:spLocks noGrp="1"/>
          </p:cNvSpPr>
          <p:nvPr>
            <p:ph idx="1"/>
          </p:nvPr>
        </p:nvSpPr>
        <p:spPr>
          <a:xfrm>
            <a:off x="838200" y="1128362"/>
            <a:ext cx="10975281" cy="5542291"/>
          </a:xfrm>
        </p:spPr>
        <p:txBody>
          <a:bodyPr vert="horz" lIns="91440" tIns="45720" rIns="91440" bIns="45720" rtlCol="0" anchor="t">
            <a:normAutofit lnSpcReduction="10000"/>
          </a:bodyPr>
          <a:lstStyle/>
          <a:p>
            <a:pPr>
              <a:buFont typeface="Wingdings" panose="05000000000000000000" pitchFamily="34" charset="0"/>
              <a:buChar char="§"/>
            </a:pPr>
            <a:r>
              <a:rPr lang="en-US" sz="1800" i="1">
                <a:ea typeface="+mn-lt"/>
                <a:cs typeface="+mn-lt"/>
              </a:rPr>
              <a:t>DANDC (P) </a:t>
            </a:r>
            <a:r>
              <a:rPr lang="en-US" sz="2000" i="1">
                <a:ea typeface="+mn-lt"/>
                <a:cs typeface="+mn-lt"/>
              </a:rPr>
              <a:t> {</a:t>
            </a:r>
            <a:endParaRPr lang="en-US" sz="2000" i="1"/>
          </a:p>
          <a:p>
            <a:pPr marL="0" indent="0">
              <a:lnSpc>
                <a:spcPct val="110000"/>
              </a:lnSpc>
              <a:buNone/>
            </a:pPr>
            <a:r>
              <a:rPr lang="en-US" sz="2000" i="1">
                <a:ea typeface="+mn-lt"/>
                <a:cs typeface="+mn-lt"/>
              </a:rPr>
              <a:t>           if SMALL (P) then return S (p);</a:t>
            </a:r>
            <a:endParaRPr lang="en-US" sz="2000" i="1">
              <a:ea typeface="+mn-lt"/>
              <a:cs typeface="+mn-lt"/>
            </a:endParaRPr>
          </a:p>
          <a:p>
            <a:pPr marL="0" indent="0">
              <a:lnSpc>
                <a:spcPct val="110000"/>
              </a:lnSpc>
              <a:buNone/>
            </a:pPr>
            <a:r>
              <a:rPr lang="en-US" sz="2000" i="1">
                <a:ea typeface="+mn-lt"/>
                <a:cs typeface="+mn-lt"/>
              </a:rPr>
              <a:t>           else</a:t>
            </a:r>
            <a:endParaRPr lang="en-US" sz="2000" i="1">
              <a:ea typeface="+mn-lt"/>
              <a:cs typeface="+mn-lt"/>
            </a:endParaRPr>
          </a:p>
          <a:p>
            <a:pPr marL="0" indent="0">
              <a:lnSpc>
                <a:spcPct val="110000"/>
              </a:lnSpc>
              <a:buNone/>
            </a:pPr>
            <a:r>
              <a:rPr lang="en-US" sz="2000" i="1">
                <a:ea typeface="+mn-lt"/>
                <a:cs typeface="+mn-lt"/>
              </a:rPr>
              <a:t>             {</a:t>
            </a:r>
            <a:endParaRPr lang="en-US" sz="2000" i="1"/>
          </a:p>
          <a:p>
            <a:pPr marL="0" indent="0">
              <a:lnSpc>
                <a:spcPct val="110000"/>
              </a:lnSpc>
              <a:buNone/>
            </a:pPr>
            <a:r>
              <a:rPr lang="en-US" sz="2000" i="1">
                <a:ea typeface="+mn-lt"/>
                <a:cs typeface="+mn-lt"/>
              </a:rPr>
              <a:t>                 divide p into smaller instances p1, p2, …. Pk, k  1;</a:t>
            </a:r>
            <a:endParaRPr lang="en-US" sz="2000" i="1"/>
          </a:p>
          <a:p>
            <a:pPr marL="0" indent="0">
              <a:lnSpc>
                <a:spcPct val="110000"/>
              </a:lnSpc>
              <a:buNone/>
            </a:pPr>
            <a:r>
              <a:rPr lang="en-US" sz="2000" i="1">
                <a:ea typeface="+mn-lt"/>
                <a:cs typeface="+mn-lt"/>
              </a:rPr>
              <a:t>                 apply DANDC to each of these sub problems;</a:t>
            </a:r>
            <a:endParaRPr lang="en-US" sz="2000" i="1"/>
          </a:p>
          <a:p>
            <a:pPr marL="0" indent="0">
              <a:lnSpc>
                <a:spcPct val="110000"/>
              </a:lnSpc>
              <a:buNone/>
            </a:pPr>
            <a:r>
              <a:rPr lang="en-US" sz="2000" i="1">
                <a:ea typeface="+mn-lt"/>
                <a:cs typeface="+mn-lt"/>
              </a:rPr>
              <a:t>                 return (COMBINE (DANDC (p1) , DANDC (p2),…., DANDC (pk));</a:t>
            </a:r>
            <a:endParaRPr lang="en-US" sz="2000" i="1"/>
          </a:p>
          <a:p>
            <a:pPr marL="0" indent="0">
              <a:lnSpc>
                <a:spcPct val="110000"/>
              </a:lnSpc>
              <a:buNone/>
            </a:pPr>
            <a:r>
              <a:rPr lang="en-US" sz="2000" i="1">
                <a:ea typeface="+mn-lt"/>
                <a:cs typeface="+mn-lt"/>
              </a:rPr>
              <a:t>          }  </a:t>
            </a:r>
            <a:endParaRPr lang="en-US" sz="2000" i="1">
              <a:ea typeface="+mn-lt"/>
              <a:cs typeface="+mn-lt"/>
            </a:endParaRPr>
          </a:p>
          <a:p>
            <a:pPr marL="0" indent="0">
              <a:lnSpc>
                <a:spcPct val="110000"/>
              </a:lnSpc>
              <a:buNone/>
            </a:pPr>
            <a:r>
              <a:rPr lang="en-US" sz="2000" i="1">
                <a:ea typeface="+mn-lt"/>
                <a:cs typeface="+mn-lt"/>
              </a:rPr>
              <a:t>}</a:t>
            </a:r>
            <a:endParaRPr lang="en-US" sz="2000" i="1"/>
          </a:p>
          <a:p>
            <a:pPr>
              <a:lnSpc>
                <a:spcPct val="120000"/>
              </a:lnSpc>
              <a:buFont typeface="Wingdings" panose="05000000000000000000" pitchFamily="34" charset="0"/>
              <a:buChar char="§"/>
            </a:pPr>
            <a:r>
              <a:rPr lang="en-US" sz="2000">
                <a:ea typeface="+mn-lt"/>
                <a:cs typeface="+mn-lt"/>
              </a:rPr>
              <a:t>SMALL (P) is a Boolean valued function which determines whether the input size is small enough so that the answer can be computed without splitting. </a:t>
            </a:r>
            <a:endParaRPr lang="en-US" sz="2000">
              <a:ea typeface="+mn-lt"/>
              <a:cs typeface="+mn-lt"/>
            </a:endParaRPr>
          </a:p>
          <a:p>
            <a:pPr>
              <a:lnSpc>
                <a:spcPct val="120000"/>
              </a:lnSpc>
              <a:buFont typeface="Wingdings" panose="05000000000000000000" pitchFamily="34" charset="0"/>
              <a:buChar char="§"/>
            </a:pPr>
            <a:r>
              <a:rPr lang="en-US" sz="2000">
                <a:ea typeface="+mn-lt"/>
                <a:cs typeface="+mn-lt"/>
              </a:rPr>
              <a:t>If this is so function ‘S’ is invoked otherwise, the problem ‘p’ into smaller sub problems. These sub problems p1, p2, . . . , pk are solved by recursive application of DANDC.</a:t>
            </a:r>
            <a:endParaRPr lang="en-US" sz="2000"/>
          </a:p>
          <a:p>
            <a:pPr>
              <a:buFont typeface="Wingdings" panose="05000000000000000000" pitchFamily="34" charset="0"/>
              <a:buChar char="§"/>
            </a:pPr>
            <a:endParaRPr lang="en-US" sz="24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a:blip r:embed="rId1"/>
          <a:stretch>
            <a:fillRect t="-16000" b="-16000"/>
          </a:stretch>
        </a:blipFill>
        <a:effectLst/>
      </p:bgPr>
    </p:bg>
    <p:spTree>
      <p:nvGrpSpPr>
        <p:cNvPr id="1" name=""/>
        <p:cNvGrpSpPr/>
        <p:nvPr/>
      </p:nvGrpSpPr>
      <p:grpSpPr>
        <a:xfrm>
          <a:off x="0" y="0"/>
          <a:ext cx="0" cy="0"/>
          <a:chOff x="0" y="0"/>
          <a:chExt cx="0" cy="0"/>
        </a:xfrm>
      </p:grpSpPr>
      <p:cxnSp>
        <p:nvCxnSpPr>
          <p:cNvPr id="8" name="Straight Connector 7"/>
          <p:cNvCxnSpPr>
            <a:cxnSpLocks noGrp="1" noRot="1" noChangeAspect="1" noMove="1" noResize="1" noEditPoints="1" noAdjustHandles="1" noChangeArrowheads="1" noChangeShapeType="1"/>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2030" y="1209220"/>
            <a:ext cx="9147940" cy="2337238"/>
          </a:xfrm>
        </p:spPr>
        <p:txBody>
          <a:bodyPr vert="horz" lIns="91440" tIns="45720" rIns="91440" bIns="45720" rtlCol="0" anchor="b">
            <a:normAutofit/>
          </a:bodyPr>
          <a:lstStyle/>
          <a:p>
            <a:pPr algn="ctr"/>
            <a:r>
              <a:rPr lang="en-US" sz="5400" b="1" cap="all">
                <a:solidFill>
                  <a:schemeClr val="bg1"/>
                </a:solidFill>
              </a:rPr>
              <a:t>The Greedy Method</a:t>
            </a:r>
            <a:endParaRPr lang="en-US" sz="5400" b="1" i="0" kern="1200" cap="all" baseline="0">
              <a:solidFill>
                <a:schemeClr val="bg1"/>
              </a:solidFill>
              <a:latin typeface="+mj-lt"/>
            </a:endParaRPr>
          </a:p>
        </p:txBody>
      </p:sp>
      <p:sp>
        <p:nvSpPr>
          <p:cNvPr id="12" name="Graphic 22"/>
          <p:cNvSpPr>
            <a:spLocks noGrp="1" noRot="1" noChangeAspect="1" noMove="1" noResize="1" noEditPoints="1" noAdjustHandles="1" noChangeArrowheads="1" noChangeShapeType="1" noTextEdit="1"/>
          </p:cNvSpPr>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4" name="Graphic 13"/>
          <p:cNvSpPr>
            <a:spLocks noGrp="1" noRot="1" noChangeAspect="1" noMove="1" noResize="1" noEditPoints="1" noAdjustHandles="1" noChangeArrowheads="1" noChangeShapeType="1" noTextEdit="1"/>
          </p:cNvSpPr>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6" name="Graphic 15"/>
          <p:cNvSpPr>
            <a:spLocks noGrp="1" noRot="1" noChangeAspect="1" noMove="1" noResize="1" noEditPoints="1" noAdjustHandles="1" noChangeArrowheads="1" noChangeShapeType="1" noTextEdit="1"/>
          </p:cNvSpPr>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8" name="Graphic 21"/>
          <p:cNvSpPr>
            <a:spLocks noGrp="1" noRot="1" noChangeAspect="1" noMove="1" noResize="1" noEditPoints="1" noAdjustHandles="1" noChangeArrowheads="1" noChangeShapeType="1" noTextEdit="1"/>
          </p:cNvSpPr>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20" name="Graphic 12"/>
          <p:cNvSpPr>
            <a:spLocks noGrp="1" noRot="1" noChangeAspect="1" noMove="1" noResize="1" noEditPoints="1" noAdjustHandles="1" noChangeArrowheads="1" noChangeShapeType="1" noTextEdit="1"/>
          </p:cNvSpPr>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2" name="Graphic 23"/>
          <p:cNvSpPr>
            <a:spLocks noGrp="1" noRot="1" noChangeAspect="1" noMove="1" noResize="1" noEditPoints="1" noAdjustHandles="1" noChangeArrowheads="1" noChangeShapeType="1" noTextEdit="1"/>
          </p:cNvSpPr>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1487"/>
          </a:xfrm>
        </p:spPr>
        <p:txBody>
          <a:bodyPr>
            <a:normAutofit/>
          </a:bodyPr>
          <a:lstStyle/>
          <a:p>
            <a:r>
              <a:rPr lang="en-US" sz="4000" dirty="0"/>
              <a:t>The Greedy Method</a:t>
            </a:r>
            <a:endParaRPr lang="en-US" sz="4000" dirty="0"/>
          </a:p>
        </p:txBody>
      </p:sp>
      <p:sp>
        <p:nvSpPr>
          <p:cNvPr id="3" name="Content Placeholder 2"/>
          <p:cNvSpPr>
            <a:spLocks noGrp="1"/>
          </p:cNvSpPr>
          <p:nvPr>
            <p:ph idx="1"/>
          </p:nvPr>
        </p:nvSpPr>
        <p:spPr>
          <a:xfrm>
            <a:off x="920827" y="1425087"/>
            <a:ext cx="11111286" cy="5238454"/>
          </a:xfrm>
        </p:spPr>
        <p:txBody>
          <a:bodyPr vert="horz" lIns="91440" tIns="45720" rIns="91440" bIns="45720" rtlCol="0" anchor="t">
            <a:noAutofit/>
          </a:bodyPr>
          <a:lstStyle/>
          <a:p>
            <a:pPr>
              <a:lnSpc>
                <a:spcPct val="100000"/>
              </a:lnSpc>
            </a:pPr>
            <a:r>
              <a:rPr lang="en-US" sz="2200" dirty="0">
                <a:ea typeface="+mn-lt"/>
                <a:cs typeface="+mn-lt"/>
              </a:rPr>
              <a:t>The greedy method is a simple strategy of</a:t>
            </a:r>
            <a:r>
              <a:rPr lang="en-US" sz="2200" b="1" i="1" dirty="0">
                <a:ea typeface="+mn-lt"/>
                <a:cs typeface="+mn-lt"/>
              </a:rPr>
              <a:t> progressively building up a solution, one element at a time, </a:t>
            </a:r>
            <a:r>
              <a:rPr lang="en-US" sz="2200" dirty="0">
                <a:ea typeface="+mn-lt"/>
                <a:cs typeface="+mn-lt"/>
              </a:rPr>
              <a:t>by choosing the best possible element at each stage. </a:t>
            </a:r>
            <a:endParaRPr lang="en-US" dirty="0"/>
          </a:p>
          <a:p>
            <a:pPr>
              <a:lnSpc>
                <a:spcPct val="100000"/>
              </a:lnSpc>
            </a:pPr>
            <a:r>
              <a:rPr lang="en-US" sz="2200" dirty="0">
                <a:ea typeface="+mn-lt"/>
                <a:cs typeface="+mn-lt"/>
              </a:rPr>
              <a:t>At each stage, a decision is made regarding whether or not a particular input is in an optimal solution. This is done by considering the inputs in an order </a:t>
            </a:r>
            <a:r>
              <a:rPr lang="en-US" sz="2200" b="1" i="1" dirty="0">
                <a:ea typeface="+mn-lt"/>
                <a:cs typeface="+mn-lt"/>
              </a:rPr>
              <a:t>determined by some selection procedure. </a:t>
            </a:r>
            <a:endParaRPr lang="en-US" sz="2200" b="1" i="1" dirty="0">
              <a:ea typeface="+mn-lt"/>
              <a:cs typeface="+mn-lt"/>
            </a:endParaRPr>
          </a:p>
          <a:p>
            <a:pPr>
              <a:lnSpc>
                <a:spcPct val="100000"/>
              </a:lnSpc>
            </a:pPr>
            <a:r>
              <a:rPr lang="en-US" sz="2200" dirty="0">
                <a:ea typeface="+mn-lt"/>
                <a:cs typeface="+mn-lt"/>
              </a:rPr>
              <a:t>If the inclusion of the next input, into the partially constructed optimal solution will result in an infeasible solution then this input is not added to the partial solution. </a:t>
            </a:r>
            <a:endParaRPr lang="en-US" sz="2200" dirty="0">
              <a:ea typeface="+mn-lt"/>
              <a:cs typeface="+mn-lt"/>
            </a:endParaRPr>
          </a:p>
          <a:p>
            <a:pPr>
              <a:lnSpc>
                <a:spcPct val="100000"/>
              </a:lnSpc>
            </a:pPr>
            <a:r>
              <a:rPr lang="en-US" sz="2200" dirty="0">
                <a:ea typeface="+mn-lt"/>
                <a:cs typeface="+mn-lt"/>
              </a:rPr>
              <a:t>The selection procedure itself is based on some optimization measure. Several optimization measures are plausible for a given problem. </a:t>
            </a:r>
            <a:endParaRPr lang="en-US" sz="2200" dirty="0">
              <a:ea typeface="+mn-lt"/>
              <a:cs typeface="+mn-lt"/>
            </a:endParaRPr>
          </a:p>
          <a:p>
            <a:pPr>
              <a:lnSpc>
                <a:spcPct val="100000"/>
              </a:lnSpc>
            </a:pPr>
            <a:r>
              <a:rPr lang="en-US" sz="2200" dirty="0">
                <a:ea typeface="+mn-lt"/>
                <a:cs typeface="+mn-lt"/>
              </a:rPr>
              <a:t>Most of them, however, will result in algorithms that generate sub-optimal solutions. This version of greedy technique is called </a:t>
            </a:r>
            <a:r>
              <a:rPr lang="en-US" sz="2200" b="1" i="1" dirty="0">
                <a:ea typeface="+mn-lt"/>
                <a:cs typeface="+mn-lt"/>
              </a:rPr>
              <a:t>subset paradigm</a:t>
            </a:r>
            <a:r>
              <a:rPr lang="en-US" sz="2200" dirty="0">
                <a:ea typeface="+mn-lt"/>
                <a:cs typeface="+mn-lt"/>
              </a:rPr>
              <a:t>.</a:t>
            </a:r>
            <a:endParaRPr lang="en-US" sz="22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8487"/>
          </a:xfrm>
        </p:spPr>
        <p:txBody>
          <a:bodyPr>
            <a:normAutofit/>
          </a:bodyPr>
          <a:lstStyle/>
          <a:p>
            <a:r>
              <a:rPr lang="en-US" sz="4000" dirty="0"/>
              <a:t>The Greedy Method</a:t>
            </a:r>
            <a:endParaRPr lang="en-US" sz="4000" dirty="0"/>
          </a:p>
        </p:txBody>
      </p:sp>
      <p:sp>
        <p:nvSpPr>
          <p:cNvPr id="3" name="Content Placeholder 2"/>
          <p:cNvSpPr>
            <a:spLocks noGrp="1"/>
          </p:cNvSpPr>
          <p:nvPr>
            <p:ph idx="1"/>
          </p:nvPr>
        </p:nvSpPr>
        <p:spPr>
          <a:xfrm>
            <a:off x="920827" y="1483702"/>
            <a:ext cx="11038900" cy="5179839"/>
          </a:xfrm>
        </p:spPr>
        <p:txBody>
          <a:bodyPr vert="horz" lIns="91440" tIns="45720" rIns="91440" bIns="45720" rtlCol="0" anchor="t">
            <a:noAutofit/>
          </a:bodyPr>
          <a:lstStyle/>
          <a:p>
            <a:pPr>
              <a:lnSpc>
                <a:spcPct val="100000"/>
              </a:lnSpc>
            </a:pPr>
            <a:r>
              <a:rPr lang="en-US" sz="2200" dirty="0">
                <a:ea typeface="+mn-lt"/>
                <a:cs typeface="+mn-lt"/>
              </a:rPr>
              <a:t>Some problems like </a:t>
            </a:r>
            <a:r>
              <a:rPr lang="en-US" sz="2200" b="1" i="1" dirty="0">
                <a:ea typeface="+mn-lt"/>
                <a:cs typeface="+mn-lt"/>
              </a:rPr>
              <a:t>Knapsack, Job sequencing with deadlines and minimum cost spanning trees </a:t>
            </a:r>
            <a:r>
              <a:rPr lang="en-US" sz="2200" dirty="0">
                <a:ea typeface="+mn-lt"/>
                <a:cs typeface="+mn-lt"/>
              </a:rPr>
              <a:t>are based on subset paradigm.</a:t>
            </a:r>
            <a:endParaRPr lang="en-US" sz="2200" dirty="0"/>
          </a:p>
          <a:p>
            <a:pPr>
              <a:lnSpc>
                <a:spcPct val="100000"/>
              </a:lnSpc>
            </a:pPr>
            <a:r>
              <a:rPr lang="en-US" sz="2200" dirty="0">
                <a:ea typeface="+mn-lt"/>
                <a:cs typeface="+mn-lt"/>
              </a:rPr>
              <a:t>For the problems that make decisions by considering the inputs in some order, each decision is made using an optimization criterion that can be computed using decisions already made.</a:t>
            </a:r>
            <a:endParaRPr lang="en-US" sz="2200" dirty="0">
              <a:ea typeface="+mn-lt"/>
              <a:cs typeface="+mn-lt"/>
            </a:endParaRPr>
          </a:p>
          <a:p>
            <a:pPr>
              <a:lnSpc>
                <a:spcPct val="100000"/>
              </a:lnSpc>
            </a:pPr>
            <a:r>
              <a:rPr lang="en-US" sz="2200" dirty="0">
                <a:ea typeface="+mn-lt"/>
                <a:cs typeface="+mn-lt"/>
              </a:rPr>
              <a:t>This version of greedy method is ordering paradigm. Some problems like optimal storage on tapes, optimal merge patterns and single source shortest path are based on ordering paradigm.</a:t>
            </a:r>
            <a:endParaRPr lang="en-US" sz="22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59028"/>
            <a:ext cx="8994778" cy="662455"/>
          </a:xfrm>
        </p:spPr>
        <p:txBody>
          <a:bodyPr anchor="t">
            <a:noAutofit/>
          </a:bodyPr>
          <a:lstStyle/>
          <a:p>
            <a:r>
              <a:rPr lang="en-US" sz="4000" dirty="0"/>
              <a:t>The Greedy Algorithm</a:t>
            </a:r>
            <a:endParaRPr lang="en-US" sz="4000" dirty="0"/>
          </a:p>
        </p:txBody>
      </p:sp>
      <p:cxnSp>
        <p:nvCxnSpPr>
          <p:cNvPr id="11" name="Straight Connector 10"/>
          <p:cNvCxnSpPr>
            <a:cxnSpLocks noGrp="1" noRot="1" noChangeAspect="1" noMove="1" noResize="1" noEditPoints="1" noAdjustHandles="1" noChangeArrowheads="1" noChangeShapeType="1"/>
          </p:cNvCxnSpPr>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Graphic 11"/>
          <p:cNvSpPr>
            <a:spLocks noGrp="1" noRot="1" noChangeAspect="1" noMove="1" noResize="1" noEditPoints="1" noAdjustHandles="1" noChangeArrowheads="1" noChangeShapeType="1" noTextEdit="1"/>
          </p:cNvSpPr>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5" name="Graphic 10"/>
          <p:cNvSpPr>
            <a:spLocks noGrp="1" noRot="1" noChangeAspect="1" noMove="1" noResize="1" noEditPoints="1" noAdjustHandles="1" noChangeArrowheads="1" noChangeShapeType="1" noTextEdit="1"/>
          </p:cNvSpPr>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7" name="Graphic 12"/>
          <p:cNvSpPr>
            <a:spLocks noGrp="1" noRot="1" noChangeAspect="1" noMove="1" noResize="1" noEditPoints="1" noAdjustHandles="1" noChangeArrowheads="1" noChangeShapeType="1" noTextEdit="1"/>
          </p:cNvSpPr>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4" name="Picture 4" descr="Diagram&#10;&#10;Description automatically generated"/>
          <p:cNvPicPr>
            <a:picLocks noChangeAspect="1"/>
          </p:cNvPicPr>
          <p:nvPr/>
        </p:nvPicPr>
        <p:blipFill>
          <a:blip r:embed="rId1"/>
          <a:stretch>
            <a:fillRect/>
          </a:stretch>
        </p:blipFill>
        <p:spPr>
          <a:xfrm>
            <a:off x="1795870" y="1256202"/>
            <a:ext cx="9118759" cy="5506723"/>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454412"/>
            <a:ext cx="8506317" cy="662456"/>
          </a:xfrm>
        </p:spPr>
        <p:txBody>
          <a:bodyPr anchor="t">
            <a:normAutofit/>
          </a:bodyPr>
          <a:lstStyle/>
          <a:p>
            <a:r>
              <a:rPr lang="en-US" sz="4000" dirty="0"/>
              <a:t>The Greedy Algorithm</a:t>
            </a:r>
            <a:endParaRPr lang="en-US" sz="4000" dirty="0"/>
          </a:p>
        </p:txBody>
      </p:sp>
      <p:cxnSp>
        <p:nvCxnSpPr>
          <p:cNvPr id="11" name="Straight Connector 10"/>
          <p:cNvCxnSpPr>
            <a:cxnSpLocks noGrp="1" noRot="1" noChangeAspect="1" noMove="1" noResize="1" noEditPoints="1" noAdjustHandles="1" noChangeArrowheads="1" noChangeShapeType="1"/>
          </p:cNvCxnSpPr>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Graphic 11"/>
          <p:cNvSpPr>
            <a:spLocks noGrp="1" noRot="1" noChangeAspect="1" noMove="1" noResize="1" noEditPoints="1" noAdjustHandles="1" noChangeArrowheads="1" noChangeShapeType="1" noTextEdit="1"/>
          </p:cNvSpPr>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5" name="Graphic 10"/>
          <p:cNvSpPr>
            <a:spLocks noGrp="1" noRot="1" noChangeAspect="1" noMove="1" noResize="1" noEditPoints="1" noAdjustHandles="1" noChangeArrowheads="1" noChangeShapeType="1" noTextEdit="1"/>
          </p:cNvSpPr>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7" name="Graphic 12"/>
          <p:cNvSpPr>
            <a:spLocks noGrp="1" noRot="1" noChangeAspect="1" noMove="1" noResize="1" noEditPoints="1" noAdjustHandles="1" noChangeArrowheads="1" noChangeShapeType="1" noTextEdit="1"/>
          </p:cNvSpPr>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sp>
        <p:nvSpPr>
          <p:cNvPr id="3" name="Content Placeholder 2"/>
          <p:cNvSpPr>
            <a:spLocks noGrp="1"/>
          </p:cNvSpPr>
          <p:nvPr>
            <p:ph idx="1"/>
          </p:nvPr>
        </p:nvSpPr>
        <p:spPr>
          <a:xfrm>
            <a:off x="872851" y="1104047"/>
            <a:ext cx="11167822" cy="5658063"/>
          </a:xfrm>
        </p:spPr>
        <p:txBody>
          <a:bodyPr vert="horz" lIns="91440" tIns="45720" rIns="91440" bIns="45720" rtlCol="0" anchor="ctr">
            <a:noAutofit/>
          </a:bodyPr>
          <a:lstStyle/>
          <a:p>
            <a:r>
              <a:rPr lang="en-US" sz="2200" dirty="0"/>
              <a:t>Greedy is an algorithmic paradigm that builds up a solution piece by piece, always </a:t>
            </a:r>
            <a:r>
              <a:rPr lang="en-US" sz="2200" b="1" i="1" dirty="0"/>
              <a:t>choosing the next piece that offers the most obvious and immediate benefit. </a:t>
            </a:r>
            <a:endParaRPr lang="en-US" b="1" i="1"/>
          </a:p>
          <a:p>
            <a:r>
              <a:rPr lang="en-US" sz="2200" dirty="0"/>
              <a:t>So, the problems where choosing locally optimal also leads to global solution are the best fit for Greedy.</a:t>
            </a:r>
            <a:endParaRPr lang="en-US" sz="2200" dirty="0"/>
          </a:p>
          <a:p>
            <a:r>
              <a:rPr lang="en-US" sz="2200" dirty="0">
                <a:ea typeface="+mn-lt"/>
                <a:cs typeface="+mn-lt"/>
              </a:rPr>
              <a:t>For example consider the </a:t>
            </a:r>
            <a:r>
              <a:rPr lang="en-US" sz="2200" b="1" i="1" dirty="0">
                <a:ea typeface="+mn-lt"/>
                <a:cs typeface="+mn-lt"/>
              </a:rPr>
              <a:t>Fractional Knapsack Problem.</a:t>
            </a:r>
            <a:r>
              <a:rPr lang="en-US" sz="2200" dirty="0">
                <a:ea typeface="+mn-lt"/>
                <a:cs typeface="+mn-lt"/>
              </a:rPr>
              <a:t> The local optimal strategy is to choose the item that has maximum value vs weight ratio. </a:t>
            </a:r>
            <a:endParaRPr lang="en-US" sz="2200" dirty="0">
              <a:ea typeface="+mn-lt"/>
              <a:cs typeface="+mn-lt"/>
            </a:endParaRPr>
          </a:p>
          <a:p>
            <a:r>
              <a:rPr lang="en-US" sz="2200" dirty="0">
                <a:ea typeface="+mn-lt"/>
                <a:cs typeface="+mn-lt"/>
              </a:rPr>
              <a:t>This strategy also leads to a globally optimal solution because we are allowed to take fractions of an item.</a:t>
            </a:r>
            <a:endParaRPr lang="en-US" sz="2200" dirty="0"/>
          </a:p>
          <a:p>
            <a:pPr marL="0" indent="0">
              <a:buNone/>
            </a:pPr>
            <a:endParaRPr lang="en-US" sz="2200">
              <a:ea typeface="+mn-lt"/>
              <a:cs typeface="+mn-lt"/>
            </a:endParaRPr>
          </a:p>
          <a:p>
            <a:pPr marL="0" indent="0">
              <a:buNone/>
            </a:pPr>
            <a:endParaRPr lang="en-US" sz="2200" dirty="0">
              <a:ea typeface="+mn-lt"/>
              <a:cs typeface="+mn-lt"/>
            </a:endParaRPr>
          </a:p>
          <a:p>
            <a:pPr marL="0" indent="0">
              <a:buNone/>
            </a:pPr>
            <a:endParaRPr lang="en-US" sz="2200" dirty="0">
              <a:ea typeface="+mn-lt"/>
              <a:cs typeface="+mn-lt"/>
            </a:endParaRPr>
          </a:p>
          <a:p>
            <a:pPr marL="0" indent="0">
              <a:buNone/>
            </a:pPr>
            <a:endParaRPr lang="en-US" sz="2200" dirty="0">
              <a:ea typeface="+mn-lt"/>
              <a:cs typeface="+mn-lt"/>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8025"/>
          </a:xfrm>
        </p:spPr>
        <p:txBody>
          <a:bodyPr>
            <a:normAutofit/>
          </a:bodyPr>
          <a:lstStyle/>
          <a:p>
            <a:r>
              <a:rPr lang="en-US" sz="4000" dirty="0"/>
              <a:t>Fractional Knapsack Problem</a:t>
            </a:r>
            <a:endParaRPr lang="en-US" sz="4000" dirty="0"/>
          </a:p>
        </p:txBody>
      </p:sp>
      <p:sp>
        <p:nvSpPr>
          <p:cNvPr id="3" name="Content Placeholder 2"/>
          <p:cNvSpPr>
            <a:spLocks noGrp="1"/>
          </p:cNvSpPr>
          <p:nvPr>
            <p:ph idx="1"/>
          </p:nvPr>
        </p:nvSpPr>
        <p:spPr>
          <a:xfrm>
            <a:off x="838200" y="1376241"/>
            <a:ext cx="11291371" cy="5435722"/>
          </a:xfrm>
        </p:spPr>
        <p:txBody>
          <a:bodyPr vert="horz" lIns="91440" tIns="45720" rIns="91440" bIns="45720" rtlCol="0" anchor="t">
            <a:normAutofit fontScale="70000" lnSpcReduction="20000"/>
          </a:bodyPr>
          <a:lstStyle/>
          <a:p>
            <a:pPr>
              <a:lnSpc>
                <a:spcPct val="120000"/>
              </a:lnSpc>
            </a:pPr>
            <a:r>
              <a:rPr lang="en-US" dirty="0">
                <a:ea typeface="+mn-lt"/>
                <a:cs typeface="+mn-lt"/>
              </a:rPr>
              <a:t>Given the </a:t>
            </a:r>
            <a:r>
              <a:rPr lang="en-US" b="1" i="1" dirty="0">
                <a:ea typeface="+mn-lt"/>
                <a:cs typeface="+mn-lt"/>
              </a:rPr>
              <a:t>weights and values</a:t>
            </a:r>
            <a:r>
              <a:rPr lang="en-US" dirty="0">
                <a:ea typeface="+mn-lt"/>
                <a:cs typeface="+mn-lt"/>
              </a:rPr>
              <a:t> of N items, in the form of {value, weight} put these items in a knapsack of capacity W to get the maximum total value in the knapsack. </a:t>
            </a:r>
            <a:endParaRPr lang="en-US" dirty="0"/>
          </a:p>
          <a:p>
            <a:pPr>
              <a:lnSpc>
                <a:spcPct val="120000"/>
              </a:lnSpc>
            </a:pPr>
            <a:r>
              <a:rPr lang="en-US" dirty="0">
                <a:ea typeface="+mn-lt"/>
                <a:cs typeface="+mn-lt"/>
              </a:rPr>
              <a:t>In Fractional Knapsack, </a:t>
            </a:r>
            <a:r>
              <a:rPr lang="en-US" i="1" u="sng" dirty="0">
                <a:ea typeface="+mn-lt"/>
                <a:cs typeface="+mn-lt"/>
              </a:rPr>
              <a:t>we can break items for maximizing the total value of the knapsack.</a:t>
            </a:r>
            <a:endParaRPr lang="en-US" i="1" u="sng" dirty="0">
              <a:ea typeface="+mn-lt"/>
              <a:cs typeface="+mn-lt"/>
            </a:endParaRPr>
          </a:p>
          <a:p>
            <a:pPr>
              <a:lnSpc>
                <a:spcPct val="120000"/>
              </a:lnSpc>
            </a:pPr>
            <a:r>
              <a:rPr lang="en-US" dirty="0">
                <a:ea typeface="+mn-lt"/>
                <a:cs typeface="+mn-lt"/>
              </a:rPr>
              <a:t>In the </a:t>
            </a:r>
            <a:r>
              <a:rPr lang="en-US" b="1" dirty="0">
                <a:ea typeface="+mn-lt"/>
                <a:cs typeface="+mn-lt"/>
              </a:rPr>
              <a:t>0-1 Knapsack problem,</a:t>
            </a:r>
            <a:r>
              <a:rPr lang="en-US" dirty="0">
                <a:ea typeface="+mn-lt"/>
                <a:cs typeface="+mn-lt"/>
              </a:rPr>
              <a:t> </a:t>
            </a:r>
            <a:r>
              <a:rPr lang="en-US" i="1" u="sng" dirty="0">
                <a:ea typeface="+mn-lt"/>
                <a:cs typeface="+mn-lt"/>
              </a:rPr>
              <a:t>we are not allowed to break items. We either take the whole item or don’t take it. </a:t>
            </a:r>
            <a:endParaRPr lang="en-US" i="1" u="sng" dirty="0">
              <a:ea typeface="+mn-lt"/>
              <a:cs typeface="+mn-lt"/>
            </a:endParaRPr>
          </a:p>
          <a:p>
            <a:pPr>
              <a:lnSpc>
                <a:spcPct val="120000"/>
              </a:lnSpc>
            </a:pPr>
            <a:r>
              <a:rPr lang="en-US" b="1" dirty="0">
                <a:ea typeface="+mn-lt"/>
                <a:cs typeface="+mn-lt"/>
              </a:rPr>
              <a:t>Input: </a:t>
            </a:r>
            <a:r>
              <a:rPr lang="en-US" dirty="0" err="1">
                <a:ea typeface="+mn-lt"/>
                <a:cs typeface="+mn-lt"/>
              </a:rPr>
              <a:t>arr</a:t>
            </a:r>
            <a:r>
              <a:rPr lang="en-US" dirty="0">
                <a:ea typeface="+mn-lt"/>
                <a:cs typeface="+mn-lt"/>
              </a:rPr>
              <a:t>[] = {{60, 10}, {100, 20}, {120, 30}},  W = 50</a:t>
            </a:r>
            <a:endParaRPr lang="en-US" dirty="0"/>
          </a:p>
          <a:p>
            <a:pPr>
              <a:lnSpc>
                <a:spcPct val="120000"/>
              </a:lnSpc>
            </a:pPr>
            <a:r>
              <a:rPr lang="en-US" b="1" dirty="0">
                <a:ea typeface="+mn-lt"/>
                <a:cs typeface="+mn-lt"/>
              </a:rPr>
              <a:t>Output:</a:t>
            </a:r>
            <a:r>
              <a:rPr lang="en-US" dirty="0">
                <a:ea typeface="+mn-lt"/>
                <a:cs typeface="+mn-lt"/>
              </a:rPr>
              <a:t> 240 </a:t>
            </a:r>
            <a:endParaRPr lang="en-US" dirty="0"/>
          </a:p>
          <a:p>
            <a:pPr>
              <a:lnSpc>
                <a:spcPct val="120000"/>
              </a:lnSpc>
            </a:pPr>
            <a:r>
              <a:rPr lang="en-US" dirty="0">
                <a:ea typeface="+mn-lt"/>
                <a:cs typeface="+mn-lt"/>
              </a:rPr>
              <a:t>Explanation: By taking items of weight 10 and 20 kg and 2/3 fraction of 30 kg. </a:t>
            </a:r>
            <a:endParaRPr lang="en-US" dirty="0"/>
          </a:p>
          <a:p>
            <a:pPr>
              <a:lnSpc>
                <a:spcPct val="120000"/>
              </a:lnSpc>
            </a:pPr>
            <a:r>
              <a:rPr lang="en-US" b="1" dirty="0">
                <a:ea typeface="+mn-lt"/>
                <a:cs typeface="+mn-lt"/>
              </a:rPr>
              <a:t>Hence total price will be 60 + 100 + (2/3) (120) = 240</a:t>
            </a:r>
            <a:endParaRPr lang="en-US" b="1" dirty="0"/>
          </a:p>
          <a:p>
            <a:pPr>
              <a:lnSpc>
                <a:spcPct val="120000"/>
              </a:lnSpc>
            </a:pPr>
            <a:r>
              <a:rPr lang="en-US" dirty="0">
                <a:ea typeface="+mn-lt"/>
                <a:cs typeface="+mn-lt"/>
              </a:rPr>
              <a:t>Input:  </a:t>
            </a:r>
            <a:r>
              <a:rPr lang="en-US" dirty="0" err="1">
                <a:ea typeface="+mn-lt"/>
                <a:cs typeface="+mn-lt"/>
              </a:rPr>
              <a:t>arr</a:t>
            </a:r>
            <a:r>
              <a:rPr lang="en-US" dirty="0">
                <a:ea typeface="+mn-lt"/>
                <a:cs typeface="+mn-lt"/>
              </a:rPr>
              <a:t>[] = {{500, 30}}, W = 10</a:t>
            </a:r>
            <a:endParaRPr lang="en-US" dirty="0"/>
          </a:p>
          <a:p>
            <a:pPr>
              <a:lnSpc>
                <a:spcPct val="120000"/>
              </a:lnSpc>
            </a:pPr>
            <a:r>
              <a:rPr lang="en-US" dirty="0">
                <a:ea typeface="+mn-lt"/>
                <a:cs typeface="+mn-lt"/>
              </a:rPr>
              <a:t>Output: 166.667</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8256"/>
          </a:xfrm>
        </p:spPr>
        <p:txBody>
          <a:bodyPr>
            <a:normAutofit/>
          </a:bodyPr>
          <a:lstStyle/>
          <a:p>
            <a:r>
              <a:rPr lang="en-US" sz="4000" dirty="0"/>
              <a:t>Fractional Knapsack Problem</a:t>
            </a:r>
            <a:endParaRPr lang="en-US" sz="4000" dirty="0"/>
          </a:p>
        </p:txBody>
      </p:sp>
      <p:sp>
        <p:nvSpPr>
          <p:cNvPr id="3" name="Content Placeholder 2"/>
          <p:cNvSpPr>
            <a:spLocks noGrp="1"/>
          </p:cNvSpPr>
          <p:nvPr>
            <p:ph idx="1"/>
          </p:nvPr>
        </p:nvSpPr>
        <p:spPr>
          <a:xfrm>
            <a:off x="838200" y="1356702"/>
            <a:ext cx="11149069" cy="5389465"/>
          </a:xfrm>
        </p:spPr>
        <p:txBody>
          <a:bodyPr vert="horz" lIns="91440" tIns="45720" rIns="91440" bIns="45720" rtlCol="0" anchor="t">
            <a:noAutofit/>
          </a:bodyPr>
          <a:lstStyle/>
          <a:p>
            <a:pPr>
              <a:lnSpc>
                <a:spcPct val="100000"/>
              </a:lnSpc>
            </a:pPr>
            <a:r>
              <a:rPr lang="en-US" sz="2200" dirty="0">
                <a:ea typeface="+mn-lt"/>
                <a:cs typeface="+mn-lt"/>
              </a:rPr>
              <a:t>The basic idea of the greedy approach is to calculate the ratio </a:t>
            </a:r>
            <a:r>
              <a:rPr lang="en-US" sz="2200" b="1" i="1" dirty="0">
                <a:ea typeface="+mn-lt"/>
                <a:cs typeface="+mn-lt"/>
              </a:rPr>
              <a:t>value/weight </a:t>
            </a:r>
            <a:r>
              <a:rPr lang="en-US" sz="2200" dirty="0">
                <a:ea typeface="+mn-lt"/>
                <a:cs typeface="+mn-lt"/>
              </a:rPr>
              <a:t>for each item and sort the item on the basis of this ratio.</a:t>
            </a:r>
            <a:endParaRPr lang="en-US"/>
          </a:p>
          <a:p>
            <a:pPr>
              <a:lnSpc>
                <a:spcPct val="100000"/>
              </a:lnSpc>
            </a:pPr>
            <a:r>
              <a:rPr lang="en-US" sz="2200" dirty="0">
                <a:ea typeface="+mn-lt"/>
                <a:cs typeface="+mn-lt"/>
              </a:rPr>
              <a:t>Then take the </a:t>
            </a:r>
            <a:r>
              <a:rPr lang="en-US" sz="2200" i="1" u="sng" dirty="0">
                <a:ea typeface="+mn-lt"/>
                <a:cs typeface="+mn-lt"/>
              </a:rPr>
              <a:t>item with the highest ratio and add them until we can’t add the next item as a whole and at the end add the next item</a:t>
            </a:r>
            <a:r>
              <a:rPr lang="en-US" sz="2200" dirty="0">
                <a:ea typeface="+mn-lt"/>
                <a:cs typeface="+mn-lt"/>
              </a:rPr>
              <a:t> as much as we can. Which will always be the optimal solution to this problem. It uses following steps: </a:t>
            </a:r>
            <a:endParaRPr lang="en-US" sz="2200" dirty="0">
              <a:ea typeface="+mn-lt"/>
              <a:cs typeface="+mn-lt"/>
            </a:endParaRPr>
          </a:p>
          <a:p>
            <a:pPr marL="0" indent="0">
              <a:lnSpc>
                <a:spcPct val="100000"/>
              </a:lnSpc>
              <a:buNone/>
            </a:pPr>
            <a:r>
              <a:rPr lang="en-US" sz="2000" b="1" i="1" dirty="0">
                <a:ea typeface="+mn-lt"/>
                <a:cs typeface="+mn-lt"/>
              </a:rPr>
              <a:t>Calculate the ratio(value/weight) for each item.</a:t>
            </a:r>
            <a:endParaRPr lang="en-US" sz="2000" b="1" i="1">
              <a:ea typeface="+mn-lt"/>
              <a:cs typeface="+mn-lt"/>
            </a:endParaRPr>
          </a:p>
          <a:p>
            <a:pPr marL="0" indent="0">
              <a:lnSpc>
                <a:spcPct val="100000"/>
              </a:lnSpc>
              <a:buNone/>
            </a:pPr>
            <a:r>
              <a:rPr lang="en-US" sz="2000" i="1" dirty="0">
                <a:ea typeface="+mn-lt"/>
                <a:cs typeface="+mn-lt"/>
              </a:rPr>
              <a:t>sort all the items in decreasing order of the ratio.</a:t>
            </a:r>
            <a:endParaRPr lang="en-US" sz="2000" i="1"/>
          </a:p>
          <a:p>
            <a:pPr marL="0" indent="0">
              <a:lnSpc>
                <a:spcPct val="100000"/>
              </a:lnSpc>
              <a:buNone/>
            </a:pPr>
            <a:r>
              <a:rPr lang="en-US" sz="2000" i="1" dirty="0">
                <a:ea typeface="+mn-lt"/>
                <a:cs typeface="+mn-lt"/>
              </a:rPr>
              <a:t>initialize result =0, </a:t>
            </a:r>
            <a:r>
              <a:rPr lang="en-US" sz="2000" i="1" err="1">
                <a:ea typeface="+mn-lt"/>
                <a:cs typeface="+mn-lt"/>
              </a:rPr>
              <a:t>current_capacity</a:t>
            </a:r>
            <a:r>
              <a:rPr lang="en-US" sz="2000" i="1" dirty="0">
                <a:ea typeface="+mn-lt"/>
                <a:cs typeface="+mn-lt"/>
              </a:rPr>
              <a:t> = </a:t>
            </a:r>
            <a:r>
              <a:rPr lang="en-US" sz="2000" i="1" err="1">
                <a:ea typeface="+mn-lt"/>
                <a:cs typeface="+mn-lt"/>
              </a:rPr>
              <a:t>given_capacity</a:t>
            </a:r>
            <a:r>
              <a:rPr lang="en-US" sz="2000" i="1" dirty="0">
                <a:ea typeface="+mn-lt"/>
                <a:cs typeface="+mn-lt"/>
              </a:rPr>
              <a:t>.</a:t>
            </a:r>
            <a:endParaRPr lang="en-US" sz="2000" i="1" dirty="0"/>
          </a:p>
          <a:p>
            <a:pPr marL="0" indent="0">
              <a:lnSpc>
                <a:spcPct val="100000"/>
              </a:lnSpc>
              <a:buNone/>
            </a:pPr>
            <a:r>
              <a:rPr lang="en-US" sz="2000" b="1" i="1" dirty="0">
                <a:ea typeface="+mn-lt"/>
                <a:cs typeface="+mn-lt"/>
              </a:rPr>
              <a:t>do the following for every item “</a:t>
            </a:r>
            <a:r>
              <a:rPr lang="en-US" sz="2000" b="1" i="1" dirty="0" err="1">
                <a:ea typeface="+mn-lt"/>
                <a:cs typeface="+mn-lt"/>
              </a:rPr>
              <a:t>i</a:t>
            </a:r>
            <a:r>
              <a:rPr lang="en-US" sz="2000" b="1" i="1" dirty="0">
                <a:ea typeface="+mn-lt"/>
                <a:cs typeface="+mn-lt"/>
              </a:rPr>
              <a:t>” in the sorted order:</a:t>
            </a:r>
            <a:endParaRPr lang="en-US" sz="2000" b="1" i="1" dirty="0"/>
          </a:p>
          <a:p>
            <a:pPr marL="457200" lvl="1" indent="0">
              <a:lnSpc>
                <a:spcPct val="100000"/>
              </a:lnSpc>
              <a:buNone/>
            </a:pPr>
            <a:r>
              <a:rPr lang="en-US" sz="2000" i="1" dirty="0">
                <a:ea typeface="+mn-lt"/>
                <a:cs typeface="+mn-lt"/>
              </a:rPr>
              <a:t>If the weight of the current item is less than or equal to the remaining capacity then add the value of that item into the result</a:t>
            </a:r>
            <a:endParaRPr lang="en-US" sz="2000" i="1" dirty="0"/>
          </a:p>
          <a:p>
            <a:pPr marL="457200" lvl="1" indent="0">
              <a:lnSpc>
                <a:spcPct val="100000"/>
              </a:lnSpc>
              <a:buNone/>
            </a:pPr>
            <a:r>
              <a:rPr lang="en-US" sz="2000" i="1" dirty="0">
                <a:ea typeface="+mn-lt"/>
                <a:cs typeface="+mn-lt"/>
              </a:rPr>
              <a:t>Else add the current item as much as we can and break out of the loop.</a:t>
            </a:r>
            <a:endParaRPr lang="en-US" sz="2000" i="1" dirty="0"/>
          </a:p>
          <a:p>
            <a:pPr marL="0" indent="0">
              <a:lnSpc>
                <a:spcPct val="100000"/>
              </a:lnSpc>
              <a:buNone/>
            </a:pPr>
            <a:r>
              <a:rPr lang="en-US" sz="2000" b="1" i="1" dirty="0">
                <a:ea typeface="+mn-lt"/>
                <a:cs typeface="+mn-lt"/>
              </a:rPr>
              <a:t>return result.</a:t>
            </a:r>
            <a:endParaRPr lang="en-US" sz="2000" b="1" i="1"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510"/>
            <a:ext cx="10515600" cy="1061793"/>
          </a:xfrm>
        </p:spPr>
        <p:txBody>
          <a:bodyPr>
            <a:normAutofit/>
          </a:bodyPr>
          <a:lstStyle/>
          <a:p>
            <a:r>
              <a:rPr lang="en-US" sz="4000" dirty="0"/>
              <a:t>Knapsack Problem</a:t>
            </a:r>
            <a:endParaRPr lang="en-US" sz="4000" dirty="0"/>
          </a:p>
        </p:txBody>
      </p:sp>
      <p:sp>
        <p:nvSpPr>
          <p:cNvPr id="3" name="Content Placeholder 2"/>
          <p:cNvSpPr>
            <a:spLocks noGrp="1"/>
          </p:cNvSpPr>
          <p:nvPr>
            <p:ph idx="1"/>
          </p:nvPr>
        </p:nvSpPr>
        <p:spPr>
          <a:xfrm>
            <a:off x="838200" y="1298087"/>
            <a:ext cx="11160369" cy="5338029"/>
          </a:xfrm>
        </p:spPr>
        <p:txBody>
          <a:bodyPr vert="horz" lIns="91440" tIns="45720" rIns="91440" bIns="45720" rtlCol="0" anchor="t">
            <a:normAutofit/>
          </a:bodyPr>
          <a:lstStyle/>
          <a:p>
            <a:pPr>
              <a:lnSpc>
                <a:spcPct val="100000"/>
              </a:lnSpc>
            </a:pPr>
            <a:r>
              <a:rPr lang="en-US" sz="2400" dirty="0"/>
              <a:t>Say we have knapsack of capacity(m) = 20</a:t>
            </a:r>
            <a:endParaRPr lang="en-US" dirty="0"/>
          </a:p>
          <a:p>
            <a:pPr>
              <a:lnSpc>
                <a:spcPct val="100000"/>
              </a:lnSpc>
            </a:pPr>
            <a:endParaRPr lang="en-US" sz="2400"/>
          </a:p>
          <a:p>
            <a:pPr>
              <a:lnSpc>
                <a:spcPct val="100000"/>
              </a:lnSpc>
            </a:pPr>
            <a:endParaRPr lang="en-US" sz="2400"/>
          </a:p>
          <a:p>
            <a:pPr>
              <a:lnSpc>
                <a:spcPct val="100000"/>
              </a:lnSpc>
            </a:pPr>
            <a:endParaRPr lang="en-US" sz="2400"/>
          </a:p>
          <a:p>
            <a:pPr marL="0" indent="0">
              <a:lnSpc>
                <a:spcPct val="100000"/>
              </a:lnSpc>
              <a:buNone/>
            </a:pPr>
            <a:r>
              <a:rPr lang="en-US" sz="2400" b="1" i="1" dirty="0"/>
              <a:t>1. Greedy about profit </a:t>
            </a:r>
            <a:r>
              <a:rPr lang="en-US" sz="2400" dirty="0"/>
              <a:t>:</a:t>
            </a:r>
            <a:r>
              <a:rPr lang="en-US" sz="2200" dirty="0"/>
              <a:t> Obj1 have max profit. Now Remaining weight: 2kg. Now obj2 can only be included 2/15 of obj2. So overall profit = 25 + 24*2/15 = 28.2</a:t>
            </a:r>
            <a:endParaRPr lang="en-US" sz="2200" dirty="0"/>
          </a:p>
          <a:p>
            <a:pPr marL="0" indent="0">
              <a:lnSpc>
                <a:spcPct val="100000"/>
              </a:lnSpc>
              <a:buNone/>
            </a:pPr>
            <a:r>
              <a:rPr lang="en-US" sz="2400" b="1" i="1" dirty="0"/>
              <a:t>2. Greedy about weight: </a:t>
            </a:r>
            <a:r>
              <a:rPr lang="en-US" sz="2200" dirty="0"/>
              <a:t>Here we put least  profitable object. Minimum weight object is obj3, we put it in the bag. Then 10/15 of the obj2 is added.</a:t>
            </a:r>
            <a:r>
              <a:rPr lang="en-US" sz="2400" dirty="0"/>
              <a:t> </a:t>
            </a:r>
            <a:endParaRPr lang="en-US" sz="2400" dirty="0"/>
          </a:p>
          <a:p>
            <a:pPr marL="0" indent="0">
              <a:lnSpc>
                <a:spcPct val="100000"/>
              </a:lnSpc>
              <a:buNone/>
            </a:pPr>
            <a:r>
              <a:rPr lang="en-US" sz="2400" dirty="0"/>
              <a:t>          </a:t>
            </a:r>
            <a:r>
              <a:rPr lang="en-US" sz="2200" dirty="0"/>
              <a:t>  So </a:t>
            </a:r>
            <a:r>
              <a:rPr lang="en-US" sz="2200" b="1" i="1" dirty="0"/>
              <a:t>overall profit:</a:t>
            </a:r>
            <a:r>
              <a:rPr lang="en-US" sz="2200" dirty="0"/>
              <a:t> 15 + 24*2/3 = 31</a:t>
            </a:r>
            <a:endParaRPr lang="en-US" sz="2200" dirty="0"/>
          </a:p>
          <a:p>
            <a:pPr>
              <a:lnSpc>
                <a:spcPct val="100000"/>
              </a:lnSpc>
            </a:pPr>
            <a:endParaRPr lang="en-US" sz="2200" dirty="0"/>
          </a:p>
        </p:txBody>
      </p:sp>
      <p:graphicFrame>
        <p:nvGraphicFramePr>
          <p:cNvPr id="4" name="Table 4"/>
          <p:cNvGraphicFramePr>
            <a:graphicFrameLocks noGrp="1"/>
          </p:cNvGraphicFramePr>
          <p:nvPr/>
        </p:nvGraphicFramePr>
        <p:xfrm>
          <a:off x="2097249" y="1881147"/>
          <a:ext cx="8168640" cy="1188720"/>
        </p:xfrm>
        <a:graphic>
          <a:graphicData uri="http://schemas.openxmlformats.org/drawingml/2006/table">
            <a:tbl>
              <a:tblPr firstRow="1" bandRow="1">
                <a:tableStyleId>{5C22544A-7EE6-4342-B048-85BDC9FD1C3A}</a:tableStyleId>
              </a:tblPr>
              <a:tblGrid>
                <a:gridCol w="2042160"/>
                <a:gridCol w="2042160"/>
                <a:gridCol w="2042160"/>
                <a:gridCol w="2042160"/>
              </a:tblGrid>
              <a:tr h="370840">
                <a:tc>
                  <a:txBody>
                    <a:bodyPr/>
                    <a:lstStyle/>
                    <a:p>
                      <a:r>
                        <a:rPr lang="en-US" sz="2000" dirty="0"/>
                        <a:t>Objects</a:t>
                      </a:r>
                      <a:endParaRPr lang="en-US" sz="2000" dirty="0"/>
                    </a:p>
                  </a:txBody>
                  <a:tcPr/>
                </a:tc>
                <a:tc>
                  <a:txBody>
                    <a:bodyPr/>
                    <a:lstStyle/>
                    <a:p>
                      <a:r>
                        <a:rPr lang="en-US" sz="2000" dirty="0"/>
                        <a:t>Obj1</a:t>
                      </a:r>
                      <a:endParaRPr lang="en-US" sz="2000" dirty="0"/>
                    </a:p>
                  </a:txBody>
                  <a:tcPr/>
                </a:tc>
                <a:tc>
                  <a:txBody>
                    <a:bodyPr/>
                    <a:lstStyle/>
                    <a:p>
                      <a:r>
                        <a:rPr lang="en-US" sz="2000" dirty="0"/>
                        <a:t>Obj2</a:t>
                      </a:r>
                      <a:endParaRPr lang="en-US" sz="2000" dirty="0"/>
                    </a:p>
                  </a:txBody>
                  <a:tcPr/>
                </a:tc>
                <a:tc>
                  <a:txBody>
                    <a:bodyPr/>
                    <a:lstStyle/>
                    <a:p>
                      <a:r>
                        <a:rPr lang="en-US" sz="2000" dirty="0"/>
                        <a:t>Obj3</a:t>
                      </a:r>
                      <a:endParaRPr lang="en-US" sz="2000" dirty="0"/>
                    </a:p>
                  </a:txBody>
                  <a:tcPr/>
                </a:tc>
              </a:tr>
              <a:tr h="370840">
                <a:tc>
                  <a:txBody>
                    <a:bodyPr/>
                    <a:lstStyle/>
                    <a:p>
                      <a:r>
                        <a:rPr lang="en-US" sz="2000" b="1" dirty="0"/>
                        <a:t>Profit</a:t>
                      </a:r>
                      <a:endParaRPr lang="en-US" sz="2000" b="1" dirty="0"/>
                    </a:p>
                  </a:txBody>
                  <a:tcPr/>
                </a:tc>
                <a:tc>
                  <a:txBody>
                    <a:bodyPr/>
                    <a:lstStyle/>
                    <a:p>
                      <a:r>
                        <a:rPr lang="en-US" sz="2000" dirty="0"/>
                        <a:t>25</a:t>
                      </a:r>
                      <a:endParaRPr lang="en-US" sz="2000" dirty="0"/>
                    </a:p>
                  </a:txBody>
                  <a:tcPr/>
                </a:tc>
                <a:tc>
                  <a:txBody>
                    <a:bodyPr/>
                    <a:lstStyle/>
                    <a:p>
                      <a:r>
                        <a:rPr lang="en-US" sz="2000" dirty="0"/>
                        <a:t>24</a:t>
                      </a:r>
                      <a:endParaRPr lang="en-US" sz="2000" dirty="0"/>
                    </a:p>
                  </a:txBody>
                  <a:tcPr/>
                </a:tc>
                <a:tc>
                  <a:txBody>
                    <a:bodyPr/>
                    <a:lstStyle/>
                    <a:p>
                      <a:r>
                        <a:rPr lang="en-US" sz="2000" dirty="0"/>
                        <a:t>15</a:t>
                      </a:r>
                      <a:endParaRPr lang="en-US" sz="2000" dirty="0"/>
                    </a:p>
                  </a:txBody>
                  <a:tcPr/>
                </a:tc>
              </a:tr>
              <a:tr h="370840">
                <a:tc>
                  <a:txBody>
                    <a:bodyPr/>
                    <a:lstStyle/>
                    <a:p>
                      <a:r>
                        <a:rPr lang="en-US" sz="2000" b="1" dirty="0"/>
                        <a:t>Weight</a:t>
                      </a:r>
                      <a:endParaRPr lang="en-US" sz="2000" b="1" dirty="0"/>
                    </a:p>
                  </a:txBody>
                  <a:tcPr/>
                </a:tc>
                <a:tc>
                  <a:txBody>
                    <a:bodyPr/>
                    <a:lstStyle/>
                    <a:p>
                      <a:r>
                        <a:rPr lang="en-US" sz="2000" dirty="0"/>
                        <a:t>18</a:t>
                      </a:r>
                      <a:endParaRPr lang="en-US" sz="2000" dirty="0"/>
                    </a:p>
                  </a:txBody>
                  <a:tcPr/>
                </a:tc>
                <a:tc>
                  <a:txBody>
                    <a:bodyPr/>
                    <a:lstStyle/>
                    <a:p>
                      <a:r>
                        <a:rPr lang="en-US" sz="2000" dirty="0"/>
                        <a:t>15</a:t>
                      </a:r>
                      <a:endParaRPr lang="en-US" sz="2000" dirty="0"/>
                    </a:p>
                  </a:txBody>
                  <a:tcPr/>
                </a:tc>
                <a:tc>
                  <a:txBody>
                    <a:bodyPr/>
                    <a:lstStyle/>
                    <a:p>
                      <a:r>
                        <a:rPr lang="en-US" sz="2000" dirty="0"/>
                        <a:t>10</a:t>
                      </a:r>
                      <a:endParaRPr lang="en-US" sz="2000" dirty="0"/>
                    </a:p>
                  </a:txBody>
                  <a:tcPr/>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640"/>
          </a:xfrm>
        </p:spPr>
        <p:txBody>
          <a:bodyPr>
            <a:normAutofit/>
          </a:bodyPr>
          <a:lstStyle/>
          <a:p>
            <a:r>
              <a:rPr lang="en-US" sz="4000" dirty="0"/>
              <a:t>Knapsack Problem</a:t>
            </a:r>
            <a:endParaRPr lang="en-US" sz="4000" dirty="0"/>
          </a:p>
        </p:txBody>
      </p:sp>
      <p:sp>
        <p:nvSpPr>
          <p:cNvPr id="3" name="Content Placeholder 2"/>
          <p:cNvSpPr>
            <a:spLocks noGrp="1"/>
          </p:cNvSpPr>
          <p:nvPr>
            <p:ph idx="1"/>
          </p:nvPr>
        </p:nvSpPr>
        <p:spPr>
          <a:xfrm>
            <a:off x="838200" y="1288318"/>
            <a:ext cx="10964984" cy="5162183"/>
          </a:xfrm>
        </p:spPr>
        <p:txBody>
          <a:bodyPr vert="horz" lIns="91440" tIns="45720" rIns="91440" bIns="45720" rtlCol="0" anchor="t">
            <a:normAutofit/>
          </a:bodyPr>
          <a:lstStyle/>
          <a:p>
            <a:pPr marL="342900" indent="-342900"/>
            <a:r>
              <a:rPr lang="en-US" sz="2200" dirty="0"/>
              <a:t>Say we have knapsack of capacity(m) = 20</a:t>
            </a:r>
            <a:endParaRPr lang="en-US"/>
          </a:p>
          <a:p>
            <a:pPr marL="342900" indent="-342900"/>
            <a:endParaRPr lang="en-US" sz="2200" dirty="0"/>
          </a:p>
          <a:p>
            <a:pPr marL="342900" indent="-342900"/>
            <a:endParaRPr lang="en-US" sz="2200" dirty="0"/>
          </a:p>
          <a:p>
            <a:pPr marL="342900" indent="-342900"/>
            <a:endParaRPr lang="en-US" sz="2200" dirty="0"/>
          </a:p>
          <a:p>
            <a:pPr marL="342900" indent="-342900"/>
            <a:endParaRPr lang="en-US" sz="2200" dirty="0"/>
          </a:p>
          <a:p>
            <a:pPr marL="342900" indent="-342900"/>
            <a:r>
              <a:rPr lang="en-US" sz="2200" dirty="0"/>
              <a:t>But we are not getting optimal solution from the previous method. </a:t>
            </a:r>
            <a:endParaRPr lang="en-US" sz="2200" dirty="0"/>
          </a:p>
          <a:p>
            <a:pPr marL="342900" indent="-342900"/>
            <a:r>
              <a:rPr lang="en-US" sz="2200" dirty="0"/>
              <a:t>So compute profit/weight</a:t>
            </a:r>
            <a:endParaRPr lang="en-US" sz="2200" dirty="0"/>
          </a:p>
          <a:p>
            <a:pPr marL="342900" indent="-342900"/>
            <a:r>
              <a:rPr lang="en-US" sz="2200" dirty="0"/>
              <a:t>So highest proportion is of object 2. We put obj2 in knapsack.</a:t>
            </a:r>
            <a:endParaRPr lang="en-US" sz="2200" dirty="0"/>
          </a:p>
          <a:p>
            <a:pPr marL="342900" indent="-342900"/>
            <a:r>
              <a:rPr lang="en-US" sz="2200" dirty="0"/>
              <a:t>Remaining capacity: 20-15 = 5kg</a:t>
            </a:r>
            <a:endParaRPr lang="en-US" sz="2200" dirty="0"/>
          </a:p>
          <a:p>
            <a:pPr marL="342900" indent="-342900"/>
            <a:r>
              <a:rPr lang="en-US" sz="2200" dirty="0"/>
              <a:t>Then we select 5/10th of obj3. So, remaining capacity: 0kg</a:t>
            </a:r>
            <a:endParaRPr lang="en-US" sz="2200" dirty="0"/>
          </a:p>
          <a:p>
            <a:pPr marL="342900" indent="-342900"/>
            <a:r>
              <a:rPr lang="en-US" sz="2200" b="1" dirty="0"/>
              <a:t>Profit = 24 + 15 * ½ = 24+7.5 = 31.5</a:t>
            </a:r>
            <a:endParaRPr lang="en-US" sz="2200" b="1" dirty="0"/>
          </a:p>
          <a:p>
            <a:pPr marL="342900" indent="-342900"/>
            <a:endParaRPr lang="en-US" sz="2200" dirty="0"/>
          </a:p>
          <a:p>
            <a:pPr marL="342900" indent="-342900"/>
            <a:endParaRPr lang="en-US" sz="2200" dirty="0"/>
          </a:p>
        </p:txBody>
      </p:sp>
      <p:graphicFrame>
        <p:nvGraphicFramePr>
          <p:cNvPr id="4" name="Table 4"/>
          <p:cNvGraphicFramePr>
            <a:graphicFrameLocks noGrp="1"/>
          </p:cNvGraphicFramePr>
          <p:nvPr/>
        </p:nvGraphicFramePr>
        <p:xfrm>
          <a:off x="2100191" y="1755559"/>
          <a:ext cx="8168640" cy="1584960"/>
        </p:xfrm>
        <a:graphic>
          <a:graphicData uri="http://schemas.openxmlformats.org/drawingml/2006/table">
            <a:tbl>
              <a:tblPr firstRow="1" bandRow="1">
                <a:tableStyleId>{5C22544A-7EE6-4342-B048-85BDC9FD1C3A}</a:tableStyleId>
              </a:tblPr>
              <a:tblGrid>
                <a:gridCol w="2042160"/>
                <a:gridCol w="2042160"/>
                <a:gridCol w="2042160"/>
                <a:gridCol w="2042160"/>
              </a:tblGrid>
              <a:tr h="370840">
                <a:tc>
                  <a:txBody>
                    <a:bodyPr/>
                    <a:lstStyle/>
                    <a:p>
                      <a:r>
                        <a:rPr lang="en-US" sz="2000" dirty="0"/>
                        <a:t>Objects</a:t>
                      </a:r>
                      <a:endParaRPr lang="en-US" sz="2000" dirty="0"/>
                    </a:p>
                  </a:txBody>
                  <a:tcPr/>
                </a:tc>
                <a:tc>
                  <a:txBody>
                    <a:bodyPr/>
                    <a:lstStyle/>
                    <a:p>
                      <a:r>
                        <a:rPr lang="en-US" sz="2000" dirty="0"/>
                        <a:t>Obj1</a:t>
                      </a:r>
                      <a:endParaRPr lang="en-US" sz="2000" dirty="0"/>
                    </a:p>
                  </a:txBody>
                  <a:tcPr/>
                </a:tc>
                <a:tc>
                  <a:txBody>
                    <a:bodyPr/>
                    <a:lstStyle/>
                    <a:p>
                      <a:r>
                        <a:rPr lang="en-US" sz="2000" dirty="0"/>
                        <a:t>Obj2</a:t>
                      </a:r>
                      <a:endParaRPr lang="en-US" sz="2000" dirty="0"/>
                    </a:p>
                  </a:txBody>
                  <a:tcPr/>
                </a:tc>
                <a:tc>
                  <a:txBody>
                    <a:bodyPr/>
                    <a:lstStyle/>
                    <a:p>
                      <a:r>
                        <a:rPr lang="en-US" sz="2000" dirty="0"/>
                        <a:t>Obj3</a:t>
                      </a:r>
                      <a:endParaRPr lang="en-US" sz="2000" dirty="0"/>
                    </a:p>
                  </a:txBody>
                  <a:tcPr/>
                </a:tc>
              </a:tr>
              <a:tr h="370840">
                <a:tc>
                  <a:txBody>
                    <a:bodyPr/>
                    <a:lstStyle/>
                    <a:p>
                      <a:r>
                        <a:rPr lang="en-US" sz="2000" dirty="0"/>
                        <a:t>Profit</a:t>
                      </a:r>
                      <a:endParaRPr lang="en-US" sz="2000" dirty="0"/>
                    </a:p>
                  </a:txBody>
                  <a:tcPr/>
                </a:tc>
                <a:tc>
                  <a:txBody>
                    <a:bodyPr/>
                    <a:lstStyle/>
                    <a:p>
                      <a:r>
                        <a:rPr lang="en-US" sz="2000" dirty="0"/>
                        <a:t>25</a:t>
                      </a:r>
                      <a:endParaRPr lang="en-US" sz="2000" dirty="0"/>
                    </a:p>
                  </a:txBody>
                  <a:tcPr/>
                </a:tc>
                <a:tc>
                  <a:txBody>
                    <a:bodyPr/>
                    <a:lstStyle/>
                    <a:p>
                      <a:r>
                        <a:rPr lang="en-US" sz="2000" dirty="0"/>
                        <a:t>24</a:t>
                      </a:r>
                      <a:endParaRPr lang="en-US" sz="2000" dirty="0"/>
                    </a:p>
                  </a:txBody>
                  <a:tcPr/>
                </a:tc>
                <a:tc>
                  <a:txBody>
                    <a:bodyPr/>
                    <a:lstStyle/>
                    <a:p>
                      <a:r>
                        <a:rPr lang="en-US" sz="2000" dirty="0"/>
                        <a:t>15</a:t>
                      </a:r>
                      <a:endParaRPr lang="en-US" sz="2000" dirty="0"/>
                    </a:p>
                  </a:txBody>
                  <a:tcPr/>
                </a:tc>
              </a:tr>
              <a:tr h="370840">
                <a:tc>
                  <a:txBody>
                    <a:bodyPr/>
                    <a:lstStyle/>
                    <a:p>
                      <a:r>
                        <a:rPr lang="en-US" sz="2000" dirty="0"/>
                        <a:t>Weight</a:t>
                      </a:r>
                      <a:endParaRPr lang="en-US" sz="2000" dirty="0"/>
                    </a:p>
                  </a:txBody>
                  <a:tcPr/>
                </a:tc>
                <a:tc>
                  <a:txBody>
                    <a:bodyPr/>
                    <a:lstStyle/>
                    <a:p>
                      <a:r>
                        <a:rPr lang="en-US" sz="2000" dirty="0"/>
                        <a:t>18</a:t>
                      </a:r>
                      <a:endParaRPr lang="en-US" sz="2000" dirty="0"/>
                    </a:p>
                  </a:txBody>
                  <a:tcPr/>
                </a:tc>
                <a:tc>
                  <a:txBody>
                    <a:bodyPr/>
                    <a:lstStyle/>
                    <a:p>
                      <a:r>
                        <a:rPr lang="en-US" sz="2000" dirty="0"/>
                        <a:t>15</a:t>
                      </a:r>
                      <a:endParaRPr lang="en-US" sz="2000" dirty="0"/>
                    </a:p>
                  </a:txBody>
                  <a:tcPr/>
                </a:tc>
                <a:tc>
                  <a:txBody>
                    <a:bodyPr/>
                    <a:lstStyle/>
                    <a:p>
                      <a:r>
                        <a:rPr lang="en-US" sz="2000" dirty="0"/>
                        <a:t>10</a:t>
                      </a:r>
                      <a:endParaRPr lang="en-US" sz="2000" dirty="0"/>
                    </a:p>
                  </a:txBody>
                  <a:tcPr/>
                </a:tc>
              </a:tr>
              <a:tr h="370839">
                <a:tc>
                  <a:txBody>
                    <a:bodyPr/>
                    <a:lstStyle/>
                    <a:p>
                      <a:pPr lvl="0">
                        <a:buNone/>
                      </a:pPr>
                      <a:r>
                        <a:rPr lang="en-US" sz="2000" dirty="0"/>
                        <a:t>p/w</a:t>
                      </a:r>
                      <a:endParaRPr lang="en-US" sz="2000" dirty="0"/>
                    </a:p>
                  </a:txBody>
                  <a:tcPr/>
                </a:tc>
                <a:tc>
                  <a:txBody>
                    <a:bodyPr/>
                    <a:lstStyle/>
                    <a:p>
                      <a:pPr lvl="0">
                        <a:buNone/>
                      </a:pPr>
                      <a:r>
                        <a:rPr lang="en-US" sz="2000" dirty="0"/>
                        <a:t>1.3</a:t>
                      </a:r>
                      <a:endParaRPr lang="en-US" sz="2000" dirty="0"/>
                    </a:p>
                  </a:txBody>
                  <a:tcPr/>
                </a:tc>
                <a:tc>
                  <a:txBody>
                    <a:bodyPr/>
                    <a:lstStyle/>
                    <a:p>
                      <a:pPr lvl="0">
                        <a:buNone/>
                      </a:pPr>
                      <a:r>
                        <a:rPr lang="en-US" sz="2000" dirty="0"/>
                        <a:t>1.6</a:t>
                      </a:r>
                      <a:endParaRPr lang="en-US" sz="2000" dirty="0"/>
                    </a:p>
                  </a:txBody>
                  <a:tcPr/>
                </a:tc>
                <a:tc>
                  <a:txBody>
                    <a:bodyPr/>
                    <a:lstStyle/>
                    <a:p>
                      <a:pPr lvl="0">
                        <a:buNone/>
                      </a:pPr>
                      <a:r>
                        <a:rPr lang="en-US" sz="2000" dirty="0"/>
                        <a:t>1.5</a:t>
                      </a:r>
                      <a:endParaRPr lang="en-US" sz="2000" dirty="0"/>
                    </a:p>
                  </a:txBody>
                  <a:tcPr/>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5948"/>
          </a:xfrm>
        </p:spPr>
        <p:txBody>
          <a:bodyPr>
            <a:normAutofit/>
          </a:bodyPr>
          <a:lstStyle/>
          <a:p>
            <a:r>
              <a:rPr lang="en-US" sz="4000" dirty="0"/>
              <a:t>Knapsack Problem Algorithm</a:t>
            </a:r>
            <a:endParaRPr lang="en-US" sz="4000" dirty="0"/>
          </a:p>
        </p:txBody>
      </p:sp>
      <p:sp>
        <p:nvSpPr>
          <p:cNvPr id="3" name="Content Placeholder 2"/>
          <p:cNvSpPr>
            <a:spLocks noGrp="1"/>
          </p:cNvSpPr>
          <p:nvPr>
            <p:ph idx="1"/>
          </p:nvPr>
        </p:nvSpPr>
        <p:spPr/>
        <p:txBody>
          <a:bodyPr vert="horz" lIns="91440" tIns="45720" rIns="91440" bIns="45720" rtlCol="0" anchor="t">
            <a:normAutofit fontScale="70000" lnSpcReduction="20000"/>
          </a:bodyPr>
          <a:lstStyle/>
          <a:p>
            <a:r>
              <a:rPr lang="en-US" b="1">
                <a:ea typeface="+mn-lt"/>
                <a:cs typeface="+mn-lt"/>
              </a:rPr>
              <a:t>Knapsack Problem: Algorithm</a:t>
            </a:r>
            <a:endParaRPr lang="en-US"/>
          </a:p>
          <a:p>
            <a:pPr marL="0" indent="0">
              <a:buNone/>
            </a:pPr>
            <a:r>
              <a:rPr lang="en-US" i="1">
                <a:ea typeface="+mn-lt"/>
                <a:cs typeface="+mn-lt"/>
              </a:rPr>
              <a:t>for </a:t>
            </a:r>
            <a:r>
              <a:rPr lang="en-US" i="1" err="1">
                <a:ea typeface="+mn-lt"/>
                <a:cs typeface="+mn-lt"/>
              </a:rPr>
              <a:t>i</a:t>
            </a:r>
            <a:r>
              <a:rPr lang="en-US" i="1">
                <a:ea typeface="+mn-lt"/>
                <a:cs typeface="+mn-lt"/>
              </a:rPr>
              <a:t>=1 to n:</a:t>
            </a:r>
            <a:endParaRPr lang="en-US"/>
          </a:p>
          <a:p>
            <a:pPr marL="0" indent="0">
              <a:buNone/>
            </a:pPr>
            <a:r>
              <a:rPr lang="en-US" i="1">
                <a:ea typeface="+mn-lt"/>
                <a:cs typeface="+mn-lt"/>
              </a:rPr>
              <a:t>      calculate profit / weight  ratio</a:t>
            </a:r>
            <a:endParaRPr lang="en-US"/>
          </a:p>
          <a:p>
            <a:pPr marL="0" indent="0">
              <a:buNone/>
            </a:pPr>
            <a:r>
              <a:rPr lang="en-US" i="1">
                <a:ea typeface="+mn-lt"/>
                <a:cs typeface="+mn-lt"/>
              </a:rPr>
              <a:t>Sort objects in decreasing order of profit / weight  ratio</a:t>
            </a:r>
            <a:endParaRPr lang="en-US"/>
          </a:p>
          <a:p>
            <a:pPr marL="0" indent="0">
              <a:buNone/>
            </a:pPr>
            <a:r>
              <a:rPr lang="en-US" i="1">
                <a:ea typeface="+mn-lt"/>
                <a:cs typeface="+mn-lt"/>
              </a:rPr>
              <a:t>for </a:t>
            </a:r>
            <a:r>
              <a:rPr lang="en-US" i="1" err="1">
                <a:ea typeface="+mn-lt"/>
                <a:cs typeface="+mn-lt"/>
              </a:rPr>
              <a:t>i</a:t>
            </a:r>
            <a:r>
              <a:rPr lang="en-US" i="1">
                <a:ea typeface="+mn-lt"/>
                <a:cs typeface="+mn-lt"/>
              </a:rPr>
              <a:t>=1 to n:</a:t>
            </a:r>
            <a:endParaRPr lang="en-US"/>
          </a:p>
          <a:p>
            <a:pPr marL="0" indent="0">
              <a:buNone/>
            </a:pPr>
            <a:r>
              <a:rPr lang="en-US" i="1">
                <a:ea typeface="+mn-lt"/>
                <a:cs typeface="+mn-lt"/>
              </a:rPr>
              <a:t>      If m &gt; 0 and </a:t>
            </a:r>
            <a:r>
              <a:rPr lang="en-US" i="1" err="1">
                <a:ea typeface="+mn-lt"/>
                <a:cs typeface="+mn-lt"/>
              </a:rPr>
              <a:t>w</a:t>
            </a:r>
            <a:r>
              <a:rPr lang="en-US" i="1" baseline="-25000" err="1">
                <a:ea typeface="+mn-lt"/>
                <a:cs typeface="+mn-lt"/>
              </a:rPr>
              <a:t>i</a:t>
            </a:r>
            <a:r>
              <a:rPr lang="en-US" i="1">
                <a:ea typeface="+mn-lt"/>
                <a:cs typeface="+mn-lt"/>
              </a:rPr>
              <a:t> &lt;= m</a:t>
            </a:r>
            <a:endParaRPr lang="en-US"/>
          </a:p>
          <a:p>
            <a:pPr marL="0" indent="0">
              <a:buNone/>
            </a:pPr>
            <a:r>
              <a:rPr lang="en-US" i="1">
                <a:ea typeface="+mn-lt"/>
                <a:cs typeface="+mn-lt"/>
              </a:rPr>
              <a:t>           m = m - </a:t>
            </a:r>
            <a:r>
              <a:rPr lang="en-US" i="1" err="1">
                <a:ea typeface="+mn-lt"/>
                <a:cs typeface="+mn-lt"/>
              </a:rPr>
              <a:t>w</a:t>
            </a:r>
            <a:r>
              <a:rPr lang="en-US" i="1" baseline="-25000" err="1">
                <a:ea typeface="+mn-lt"/>
                <a:cs typeface="+mn-lt"/>
              </a:rPr>
              <a:t>i</a:t>
            </a:r>
            <a:endParaRPr lang="en-US" baseline="-25000"/>
          </a:p>
          <a:p>
            <a:pPr marL="0" indent="0">
              <a:buNone/>
            </a:pPr>
            <a:r>
              <a:rPr lang="en-US" i="1">
                <a:ea typeface="+mn-lt"/>
                <a:cs typeface="+mn-lt"/>
              </a:rPr>
              <a:t>           p = p + p</a:t>
            </a:r>
            <a:r>
              <a:rPr lang="en-US" i="1" baseline="-25000">
                <a:ea typeface="+mn-lt"/>
                <a:cs typeface="+mn-lt"/>
              </a:rPr>
              <a:t>i</a:t>
            </a:r>
            <a:endParaRPr lang="en-US" baseline="-25000"/>
          </a:p>
          <a:p>
            <a:pPr marL="0" indent="0">
              <a:buNone/>
            </a:pPr>
            <a:r>
              <a:rPr lang="en-US" i="1">
                <a:ea typeface="+mn-lt"/>
                <a:cs typeface="+mn-lt"/>
              </a:rPr>
              <a:t>     else break,</a:t>
            </a:r>
            <a:endParaRPr lang="en-US"/>
          </a:p>
          <a:p>
            <a:pPr marL="0" indent="0">
              <a:buNone/>
            </a:pPr>
            <a:r>
              <a:rPr lang="en-US" i="1">
                <a:ea typeface="+mn-lt"/>
                <a:cs typeface="+mn-lt"/>
              </a:rPr>
              <a:t> if(m &gt; 0)</a:t>
            </a:r>
            <a:endParaRPr lang="en-US"/>
          </a:p>
          <a:p>
            <a:pPr marL="0" indent="0">
              <a:buNone/>
            </a:pPr>
            <a:r>
              <a:rPr lang="en-US" i="1">
                <a:ea typeface="+mn-lt"/>
                <a:cs typeface="+mn-lt"/>
              </a:rPr>
              <a:t>     p = p + p</a:t>
            </a:r>
            <a:r>
              <a:rPr lang="en-US" i="1" baseline="-25000">
                <a:ea typeface="+mn-lt"/>
                <a:cs typeface="+mn-lt"/>
              </a:rPr>
              <a:t>i </a:t>
            </a:r>
            <a:r>
              <a:rPr lang="en-US" i="1">
                <a:ea typeface="+mn-lt"/>
                <a:cs typeface="+mn-lt"/>
              </a:rPr>
              <a:t>(m / </a:t>
            </a:r>
            <a:r>
              <a:rPr lang="en-US" i="1" err="1">
                <a:ea typeface="+mn-lt"/>
                <a:cs typeface="+mn-lt"/>
              </a:rPr>
              <a:t>w</a:t>
            </a:r>
            <a:r>
              <a:rPr lang="en-US" i="1" baseline="-25000" err="1">
                <a:ea typeface="+mn-lt"/>
                <a:cs typeface="+mn-lt"/>
              </a:rPr>
              <a:t>i</a:t>
            </a:r>
            <a:r>
              <a:rPr lang="en-US" i="1">
                <a:ea typeface="+mn-lt"/>
                <a:cs typeface="+mn-lt"/>
              </a:rPr>
              <a:t>)</a:t>
            </a:r>
            <a:endParaRPr lang="en-US"/>
          </a:p>
          <a:p>
            <a:pPr marL="0" indent="0">
              <a:buNone/>
            </a:pPr>
            <a:br>
              <a:rPr lang="en-US"/>
            </a:b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9410"/>
          </a:xfrm>
        </p:spPr>
        <p:txBody>
          <a:bodyPr>
            <a:normAutofit/>
          </a:bodyPr>
          <a:lstStyle/>
          <a:p>
            <a:r>
              <a:rPr lang="en-US" sz="4000">
                <a:ea typeface="+mj-lt"/>
                <a:cs typeface="+mj-lt"/>
              </a:rPr>
              <a:t>Binary Search (Recursive and Iterative)</a:t>
            </a:r>
            <a:endParaRPr lang="en-US" sz="4000"/>
          </a:p>
        </p:txBody>
      </p:sp>
      <p:sp>
        <p:nvSpPr>
          <p:cNvPr id="3" name="Content Placeholder 2"/>
          <p:cNvSpPr>
            <a:spLocks noGrp="1"/>
          </p:cNvSpPr>
          <p:nvPr>
            <p:ph idx="1"/>
          </p:nvPr>
        </p:nvSpPr>
        <p:spPr>
          <a:xfrm>
            <a:off x="838200" y="1385597"/>
            <a:ext cx="11100106" cy="5367750"/>
          </a:xfrm>
        </p:spPr>
        <p:txBody>
          <a:bodyPr vert="horz" lIns="91440" tIns="45720" rIns="91440" bIns="45720" rtlCol="0" anchor="t">
            <a:normAutofit/>
          </a:bodyPr>
          <a:lstStyle/>
          <a:p>
            <a:pPr>
              <a:buFont typeface="Wingdings" panose="05000000000000000000" pitchFamily="34" charset="0"/>
              <a:buChar char="§"/>
            </a:pPr>
            <a:r>
              <a:rPr lang="en-US" sz="2200">
                <a:ea typeface="+mn-lt"/>
                <a:cs typeface="+mn-lt"/>
              </a:rPr>
              <a:t>Binary search is a search algorithm used to find the position of a target value within a sorted array. </a:t>
            </a:r>
            <a:endParaRPr lang="en-US"/>
          </a:p>
          <a:p>
            <a:pPr>
              <a:buFont typeface="Wingdings" panose="05000000000000000000" pitchFamily="34" charset="0"/>
              <a:buChar char="§"/>
            </a:pPr>
            <a:r>
              <a:rPr lang="en-US" sz="2200">
                <a:ea typeface="+mn-lt"/>
                <a:cs typeface="+mn-lt"/>
              </a:rPr>
              <a:t>It is a highly efficient algorithm with a time complexity of O(log n), where n is the number of elements in the array. </a:t>
            </a:r>
            <a:endParaRPr lang="en-US">
              <a:ea typeface="+mn-lt"/>
              <a:cs typeface="+mn-lt"/>
            </a:endParaRPr>
          </a:p>
          <a:p>
            <a:pPr>
              <a:buFont typeface="Wingdings" panose="05000000000000000000" pitchFamily="34" charset="0"/>
              <a:buChar char="§"/>
            </a:pPr>
            <a:r>
              <a:rPr lang="en-US" sz="2200">
                <a:ea typeface="+mn-lt"/>
                <a:cs typeface="+mn-lt"/>
              </a:rPr>
              <a:t>The key idea behind binary search is to repeatedly divide the search interval in half.</a:t>
            </a:r>
            <a:endParaRPr lang="en-US" sz="2200">
              <a:ea typeface="+mn-lt"/>
              <a:cs typeface="+mn-lt"/>
            </a:endParaRPr>
          </a:p>
          <a:p>
            <a:pPr>
              <a:buFont typeface="Wingdings" panose="05000000000000000000" pitchFamily="34" charset="0"/>
              <a:buChar char="§"/>
            </a:pPr>
            <a:r>
              <a:rPr lang="en-US" sz="2200">
                <a:ea typeface="+mn-lt"/>
                <a:cs typeface="+mn-lt"/>
              </a:rPr>
              <a:t>Steps: </a:t>
            </a:r>
            <a:endParaRPr lang="en-US" sz="2200">
              <a:ea typeface="+mn-lt"/>
              <a:cs typeface="+mn-lt"/>
            </a:endParaRPr>
          </a:p>
          <a:p>
            <a:pPr lvl="1"/>
            <a:r>
              <a:rPr lang="en-US" sz="2000" b="1">
                <a:ea typeface="+mn-lt"/>
                <a:cs typeface="+mn-lt"/>
              </a:rPr>
              <a:t>Initial Setup:</a:t>
            </a:r>
            <a:endParaRPr lang="en-US" sz="2000">
              <a:ea typeface="+mn-lt"/>
              <a:cs typeface="+mn-lt"/>
            </a:endParaRPr>
          </a:p>
          <a:p>
            <a:pPr lvl="2">
              <a:buFont typeface="Wingdings" panose="05000000000000000000" pitchFamily="34" charset="0"/>
              <a:buChar char="§"/>
            </a:pPr>
            <a:r>
              <a:rPr lang="en-US">
                <a:ea typeface="+mn-lt"/>
                <a:cs typeface="+mn-lt"/>
              </a:rPr>
              <a:t>Start with the entire sorted array.</a:t>
            </a:r>
            <a:endParaRPr lang="en-US">
              <a:ea typeface="+mn-lt"/>
              <a:cs typeface="+mn-lt"/>
            </a:endParaRPr>
          </a:p>
          <a:p>
            <a:pPr lvl="1"/>
            <a:r>
              <a:rPr lang="en-US" sz="2000" b="1">
                <a:ea typeface="+mn-lt"/>
                <a:cs typeface="+mn-lt"/>
              </a:rPr>
              <a:t>Define Search Interval:</a:t>
            </a:r>
            <a:endParaRPr lang="en-US" sz="2000">
              <a:ea typeface="+mn-lt"/>
              <a:cs typeface="+mn-lt"/>
            </a:endParaRPr>
          </a:p>
          <a:p>
            <a:pPr lvl="2">
              <a:buFont typeface="Wingdings" panose="05000000000000000000" pitchFamily="34" charset="0"/>
              <a:buChar char="§"/>
            </a:pPr>
            <a:r>
              <a:rPr lang="en-US">
                <a:ea typeface="+mn-lt"/>
                <a:cs typeface="+mn-lt"/>
              </a:rPr>
              <a:t>Define a search interval, initially the entire array.</a:t>
            </a:r>
            <a:endParaRPr lang="en-US">
              <a:ea typeface="+mn-lt"/>
              <a:cs typeface="+mn-lt"/>
            </a:endParaRPr>
          </a:p>
          <a:p>
            <a:pPr lvl="1"/>
            <a:r>
              <a:rPr lang="en-US" sz="2000" b="1">
                <a:ea typeface="+mn-lt"/>
                <a:cs typeface="+mn-lt"/>
              </a:rPr>
              <a:t>Compare with Midpoint:</a:t>
            </a:r>
            <a:endParaRPr lang="en-US" sz="2000"/>
          </a:p>
          <a:p>
            <a:pPr lvl="2">
              <a:buFont typeface="Wingdings" panose="05000000000000000000" pitchFamily="34" charset="0"/>
              <a:buChar char="§"/>
            </a:pPr>
            <a:r>
              <a:rPr lang="en-US">
                <a:ea typeface="+mn-lt"/>
                <a:cs typeface="+mn-lt"/>
              </a:rPr>
              <a:t>Compute the midpoint of the interval.</a:t>
            </a:r>
            <a:endParaRPr lang="en-US"/>
          </a:p>
          <a:p>
            <a:pPr lvl="2">
              <a:buFont typeface="Wingdings" panose="05000000000000000000" pitchFamily="34" charset="0"/>
              <a:buChar char="§"/>
            </a:pPr>
            <a:r>
              <a:rPr lang="en-US">
                <a:ea typeface="+mn-lt"/>
                <a:cs typeface="+mn-lt"/>
              </a:rPr>
              <a:t>Compare the target value with the value at the midpoint.</a:t>
            </a:r>
            <a:endParaRPr lang="en-US"/>
          </a:p>
          <a:p>
            <a:pPr marL="457200" lvl="1" indent="0">
              <a:buNone/>
            </a:pPr>
            <a:endParaRPr lang="en-US" sz="800" b="1"/>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1383" y="119175"/>
            <a:ext cx="10794643" cy="6648069"/>
          </a:xfrm>
        </p:spPr>
        <p:txBody>
          <a:bodyPr vert="horz" lIns="91440" tIns="45720" rIns="91440" bIns="45720" rtlCol="0" anchor="t">
            <a:noAutofit/>
          </a:bodyPr>
          <a:lstStyle/>
          <a:p>
            <a:pPr>
              <a:buNone/>
            </a:pPr>
            <a:r>
              <a:rPr lang="en-US" sz="1800" i="1" dirty="0">
                <a:ea typeface="+mn-lt"/>
                <a:cs typeface="+mn-lt"/>
              </a:rPr>
              <a:t>Input: n: Number of items,  weights[]: Array of item weights, profits[]: Array of item profits, m: Knapsack capacity</a:t>
            </a:r>
            <a:endParaRPr lang="en-US" sz="1800" i="1" dirty="0"/>
          </a:p>
          <a:p>
            <a:pPr>
              <a:buNone/>
            </a:pPr>
            <a:r>
              <a:rPr lang="en-US" sz="1800" i="1" dirty="0">
                <a:ea typeface="+mn-lt"/>
                <a:cs typeface="+mn-lt"/>
              </a:rPr>
              <a:t>1. Create an array ratio[] to store profit/weight ratios for each item.</a:t>
            </a:r>
            <a:endParaRPr lang="en-US" sz="1800" i="1" dirty="0"/>
          </a:p>
          <a:p>
            <a:pPr>
              <a:buNone/>
            </a:pPr>
            <a:r>
              <a:rPr lang="en-US" sz="1800" i="1" dirty="0">
                <a:ea typeface="+mn-lt"/>
                <a:cs typeface="+mn-lt"/>
              </a:rPr>
              <a:t>2. For </a:t>
            </a:r>
            <a:r>
              <a:rPr lang="en-US" sz="1800" i="1" dirty="0" err="1">
                <a:ea typeface="+mn-lt"/>
                <a:cs typeface="+mn-lt"/>
              </a:rPr>
              <a:t>i</a:t>
            </a:r>
            <a:r>
              <a:rPr lang="en-US" sz="1800" i="1" dirty="0">
                <a:ea typeface="+mn-lt"/>
                <a:cs typeface="+mn-lt"/>
              </a:rPr>
              <a:t> = 1 to n:</a:t>
            </a:r>
            <a:endParaRPr lang="en-US" sz="1800" i="1" dirty="0"/>
          </a:p>
          <a:p>
            <a:pPr>
              <a:buNone/>
            </a:pPr>
            <a:r>
              <a:rPr lang="en-US" sz="1800" i="1" dirty="0">
                <a:ea typeface="+mn-lt"/>
                <a:cs typeface="+mn-lt"/>
              </a:rPr>
              <a:t>   a. Calculate profit/weight ratio for each item: ratio[</a:t>
            </a:r>
            <a:r>
              <a:rPr lang="en-US" sz="1800" i="1" dirty="0" err="1">
                <a:ea typeface="+mn-lt"/>
                <a:cs typeface="+mn-lt"/>
              </a:rPr>
              <a:t>i</a:t>
            </a:r>
            <a:r>
              <a:rPr lang="en-US" sz="1800" i="1" dirty="0">
                <a:ea typeface="+mn-lt"/>
                <a:cs typeface="+mn-lt"/>
              </a:rPr>
              <a:t>] = profits[</a:t>
            </a:r>
            <a:r>
              <a:rPr lang="en-US" sz="1800" i="1" dirty="0" err="1">
                <a:ea typeface="+mn-lt"/>
                <a:cs typeface="+mn-lt"/>
              </a:rPr>
              <a:t>i</a:t>
            </a:r>
            <a:r>
              <a:rPr lang="en-US" sz="1800" i="1" dirty="0">
                <a:ea typeface="+mn-lt"/>
                <a:cs typeface="+mn-lt"/>
              </a:rPr>
              <a:t>] / weights[</a:t>
            </a:r>
            <a:r>
              <a:rPr lang="en-US" sz="1800" i="1" dirty="0" err="1">
                <a:ea typeface="+mn-lt"/>
                <a:cs typeface="+mn-lt"/>
              </a:rPr>
              <a:t>i</a:t>
            </a:r>
            <a:r>
              <a:rPr lang="en-US" sz="1800" i="1" dirty="0">
                <a:ea typeface="+mn-lt"/>
                <a:cs typeface="+mn-lt"/>
              </a:rPr>
              <a:t>].</a:t>
            </a:r>
            <a:endParaRPr lang="en-US" sz="1800" i="1" dirty="0"/>
          </a:p>
          <a:p>
            <a:pPr>
              <a:buNone/>
            </a:pPr>
            <a:r>
              <a:rPr lang="en-US" sz="1800" i="1" dirty="0">
                <a:ea typeface="+mn-lt"/>
                <a:cs typeface="+mn-lt"/>
              </a:rPr>
              <a:t>3. Sort objects in decreasing order of profit/weight ratio.</a:t>
            </a:r>
            <a:endParaRPr lang="en-US" sz="1800" i="1" dirty="0"/>
          </a:p>
          <a:p>
            <a:pPr>
              <a:buNone/>
            </a:pPr>
            <a:r>
              <a:rPr lang="en-US" sz="1800" i="1" dirty="0">
                <a:ea typeface="+mn-lt"/>
                <a:cs typeface="+mn-lt"/>
              </a:rPr>
              <a:t>4. Initialize variables:</a:t>
            </a:r>
            <a:endParaRPr lang="en-US" sz="1800" i="1" dirty="0"/>
          </a:p>
          <a:p>
            <a:pPr>
              <a:buNone/>
            </a:pPr>
            <a:r>
              <a:rPr lang="en-US" sz="1800" i="1" dirty="0">
                <a:ea typeface="+mn-lt"/>
                <a:cs typeface="+mn-lt"/>
              </a:rPr>
              <a:t>   - </a:t>
            </a:r>
            <a:r>
              <a:rPr lang="en-US" sz="1800" i="1" dirty="0" err="1">
                <a:ea typeface="+mn-lt"/>
                <a:cs typeface="+mn-lt"/>
              </a:rPr>
              <a:t>totalProfit</a:t>
            </a:r>
            <a:r>
              <a:rPr lang="en-US" sz="1800" i="1" dirty="0">
                <a:ea typeface="+mn-lt"/>
                <a:cs typeface="+mn-lt"/>
              </a:rPr>
              <a:t> = 0, </a:t>
            </a:r>
            <a:r>
              <a:rPr lang="en-US" sz="1800" i="1" dirty="0" err="1">
                <a:ea typeface="+mn-lt"/>
                <a:cs typeface="+mn-lt"/>
              </a:rPr>
              <a:t>remainingCapacity</a:t>
            </a:r>
            <a:r>
              <a:rPr lang="en-US" sz="1800" i="1" dirty="0">
                <a:ea typeface="+mn-lt"/>
                <a:cs typeface="+mn-lt"/>
              </a:rPr>
              <a:t> = m</a:t>
            </a:r>
            <a:endParaRPr lang="en-US" sz="1800" i="1" dirty="0"/>
          </a:p>
          <a:p>
            <a:pPr>
              <a:buNone/>
            </a:pPr>
            <a:r>
              <a:rPr lang="en-US" sz="1800" i="1" dirty="0">
                <a:ea typeface="+mn-lt"/>
                <a:cs typeface="+mn-lt"/>
              </a:rPr>
              <a:t>5. For </a:t>
            </a:r>
            <a:r>
              <a:rPr lang="en-US" sz="1800" i="1" dirty="0" err="1">
                <a:ea typeface="+mn-lt"/>
                <a:cs typeface="+mn-lt"/>
              </a:rPr>
              <a:t>i</a:t>
            </a:r>
            <a:r>
              <a:rPr lang="en-US" sz="1800" i="1" dirty="0">
                <a:ea typeface="+mn-lt"/>
                <a:cs typeface="+mn-lt"/>
              </a:rPr>
              <a:t> = 1 to n:</a:t>
            </a:r>
            <a:endParaRPr lang="en-US" sz="1800" i="1" dirty="0"/>
          </a:p>
          <a:p>
            <a:pPr>
              <a:buNone/>
            </a:pPr>
            <a:r>
              <a:rPr lang="en-US" sz="1800" i="1" dirty="0">
                <a:ea typeface="+mn-lt"/>
                <a:cs typeface="+mn-lt"/>
              </a:rPr>
              <a:t>   a. If </a:t>
            </a:r>
            <a:r>
              <a:rPr lang="en-US" sz="1800" i="1" dirty="0" err="1">
                <a:ea typeface="+mn-lt"/>
                <a:cs typeface="+mn-lt"/>
              </a:rPr>
              <a:t>remainingCapacity</a:t>
            </a:r>
            <a:r>
              <a:rPr lang="en-US" sz="1800" i="1" dirty="0">
                <a:ea typeface="+mn-lt"/>
                <a:cs typeface="+mn-lt"/>
              </a:rPr>
              <a:t> &gt; 0 and weights[</a:t>
            </a:r>
            <a:r>
              <a:rPr lang="en-US" sz="1800" i="1" dirty="0" err="1">
                <a:ea typeface="+mn-lt"/>
                <a:cs typeface="+mn-lt"/>
              </a:rPr>
              <a:t>i</a:t>
            </a:r>
            <a:r>
              <a:rPr lang="en-US" sz="1800" i="1" dirty="0">
                <a:ea typeface="+mn-lt"/>
                <a:cs typeface="+mn-lt"/>
              </a:rPr>
              <a:t>] &lt;= </a:t>
            </a:r>
            <a:r>
              <a:rPr lang="en-US" sz="1800" i="1" dirty="0" err="1">
                <a:ea typeface="+mn-lt"/>
                <a:cs typeface="+mn-lt"/>
              </a:rPr>
              <a:t>remainingCapacity</a:t>
            </a:r>
            <a:r>
              <a:rPr lang="en-US" sz="1800" i="1" dirty="0">
                <a:ea typeface="+mn-lt"/>
                <a:cs typeface="+mn-lt"/>
              </a:rPr>
              <a:t>:</a:t>
            </a:r>
            <a:endParaRPr lang="en-US" sz="1800" i="1" dirty="0"/>
          </a:p>
          <a:p>
            <a:pPr>
              <a:buNone/>
            </a:pPr>
            <a:r>
              <a:rPr lang="en-US" sz="1800" i="1" dirty="0">
                <a:ea typeface="+mn-lt"/>
                <a:cs typeface="+mn-lt"/>
              </a:rPr>
              <a:t>      - Include the entire item in the knapsack.</a:t>
            </a:r>
            <a:endParaRPr lang="en-US" sz="1800" i="1" dirty="0"/>
          </a:p>
          <a:p>
            <a:pPr>
              <a:buNone/>
            </a:pPr>
            <a:r>
              <a:rPr lang="en-US" sz="1800" i="1" dirty="0">
                <a:ea typeface="+mn-lt"/>
                <a:cs typeface="+mn-lt"/>
              </a:rPr>
              <a:t>      - </a:t>
            </a:r>
            <a:r>
              <a:rPr lang="en-US" sz="1800" i="1" dirty="0" err="1">
                <a:ea typeface="+mn-lt"/>
                <a:cs typeface="+mn-lt"/>
              </a:rPr>
              <a:t>remainingCapacity</a:t>
            </a:r>
            <a:r>
              <a:rPr lang="en-US" sz="1800" i="1" dirty="0">
                <a:ea typeface="+mn-lt"/>
                <a:cs typeface="+mn-lt"/>
              </a:rPr>
              <a:t>  - = weights[</a:t>
            </a:r>
            <a:r>
              <a:rPr lang="en-US" sz="1800" i="1" dirty="0" err="1">
                <a:ea typeface="+mn-lt"/>
                <a:cs typeface="+mn-lt"/>
              </a:rPr>
              <a:t>i</a:t>
            </a:r>
            <a:r>
              <a:rPr lang="en-US" sz="1800" i="1" dirty="0">
                <a:ea typeface="+mn-lt"/>
                <a:cs typeface="+mn-lt"/>
              </a:rPr>
              <a:t>]</a:t>
            </a:r>
            <a:endParaRPr lang="en-US" sz="1800" i="1" dirty="0"/>
          </a:p>
          <a:p>
            <a:pPr>
              <a:buNone/>
            </a:pPr>
            <a:r>
              <a:rPr lang="en-US" sz="1800" i="1" dirty="0">
                <a:ea typeface="+mn-lt"/>
                <a:cs typeface="+mn-lt"/>
              </a:rPr>
              <a:t>      - </a:t>
            </a:r>
            <a:r>
              <a:rPr lang="en-US" sz="1800" i="1" dirty="0" err="1">
                <a:ea typeface="+mn-lt"/>
                <a:cs typeface="+mn-lt"/>
              </a:rPr>
              <a:t>totalProfit</a:t>
            </a:r>
            <a:r>
              <a:rPr lang="en-US" sz="1800" i="1" dirty="0">
                <a:ea typeface="+mn-lt"/>
                <a:cs typeface="+mn-lt"/>
              </a:rPr>
              <a:t> += profits[</a:t>
            </a:r>
            <a:r>
              <a:rPr lang="en-US" sz="1800" i="1" dirty="0" err="1">
                <a:ea typeface="+mn-lt"/>
                <a:cs typeface="+mn-lt"/>
              </a:rPr>
              <a:t>i</a:t>
            </a:r>
            <a:r>
              <a:rPr lang="en-US" sz="1800" i="1" dirty="0">
                <a:ea typeface="+mn-lt"/>
                <a:cs typeface="+mn-lt"/>
              </a:rPr>
              <a:t>]</a:t>
            </a:r>
            <a:endParaRPr lang="en-US" sz="1800" i="1" dirty="0"/>
          </a:p>
          <a:p>
            <a:pPr>
              <a:buNone/>
            </a:pPr>
            <a:r>
              <a:rPr lang="en-US" sz="1800" i="1" dirty="0">
                <a:ea typeface="+mn-lt"/>
                <a:cs typeface="+mn-lt"/>
              </a:rPr>
              <a:t>   b. Otherwise, break out of the loop.</a:t>
            </a:r>
            <a:endParaRPr lang="en-US" sz="1800" i="1" dirty="0"/>
          </a:p>
          <a:p>
            <a:pPr>
              <a:buNone/>
            </a:pPr>
            <a:r>
              <a:rPr lang="en-US" sz="1800" i="1" dirty="0">
                <a:ea typeface="+mn-lt"/>
                <a:cs typeface="+mn-lt"/>
              </a:rPr>
              <a:t>6. If </a:t>
            </a:r>
            <a:r>
              <a:rPr lang="en-US" sz="1800" i="1" dirty="0" err="1">
                <a:ea typeface="+mn-lt"/>
                <a:cs typeface="+mn-lt"/>
              </a:rPr>
              <a:t>remainingCapacity</a:t>
            </a:r>
            <a:r>
              <a:rPr lang="en-US" sz="1800" i="1" dirty="0">
                <a:ea typeface="+mn-lt"/>
                <a:cs typeface="+mn-lt"/>
              </a:rPr>
              <a:t> &gt; 0:</a:t>
            </a:r>
            <a:endParaRPr lang="en-US" sz="1800" i="1" dirty="0"/>
          </a:p>
          <a:p>
            <a:pPr>
              <a:buNone/>
            </a:pPr>
            <a:r>
              <a:rPr lang="en-US" sz="1800" i="1" dirty="0">
                <a:ea typeface="+mn-lt"/>
                <a:cs typeface="+mn-lt"/>
              </a:rPr>
              <a:t>   - Include a fraction of the next item to fill the remaining capacity.</a:t>
            </a:r>
            <a:endParaRPr lang="en-US" sz="1800" i="1" dirty="0"/>
          </a:p>
          <a:p>
            <a:pPr>
              <a:buNone/>
            </a:pPr>
            <a:r>
              <a:rPr lang="en-US" sz="1800" i="1" dirty="0">
                <a:ea typeface="+mn-lt"/>
                <a:cs typeface="+mn-lt"/>
              </a:rPr>
              <a:t>   - </a:t>
            </a:r>
            <a:r>
              <a:rPr lang="en-US" sz="1800" i="1" dirty="0" err="1">
                <a:ea typeface="+mn-lt"/>
                <a:cs typeface="+mn-lt"/>
              </a:rPr>
              <a:t>totalProfit</a:t>
            </a:r>
            <a:r>
              <a:rPr lang="en-US" sz="1800" i="1" dirty="0">
                <a:ea typeface="+mn-lt"/>
                <a:cs typeface="+mn-lt"/>
              </a:rPr>
              <a:t> += (</a:t>
            </a:r>
            <a:r>
              <a:rPr lang="en-US" sz="1800" i="1" dirty="0" err="1">
                <a:ea typeface="+mn-lt"/>
                <a:cs typeface="+mn-lt"/>
              </a:rPr>
              <a:t>remainingCapacity</a:t>
            </a:r>
            <a:r>
              <a:rPr lang="en-US" sz="1800" i="1" dirty="0">
                <a:ea typeface="+mn-lt"/>
                <a:cs typeface="+mn-lt"/>
              </a:rPr>
              <a:t> / weights[</a:t>
            </a:r>
            <a:r>
              <a:rPr lang="en-US" sz="1800" i="1" dirty="0" err="1">
                <a:ea typeface="+mn-lt"/>
                <a:cs typeface="+mn-lt"/>
              </a:rPr>
              <a:t>i</a:t>
            </a:r>
            <a:r>
              <a:rPr lang="en-US" sz="1800" i="1" dirty="0">
                <a:ea typeface="+mn-lt"/>
                <a:cs typeface="+mn-lt"/>
              </a:rPr>
              <a:t>]) * profits[</a:t>
            </a:r>
            <a:r>
              <a:rPr lang="en-US" sz="1800" i="1" dirty="0" err="1">
                <a:ea typeface="+mn-lt"/>
                <a:cs typeface="+mn-lt"/>
              </a:rPr>
              <a:t>i</a:t>
            </a:r>
            <a:r>
              <a:rPr lang="en-US" sz="1800" i="1" dirty="0">
                <a:ea typeface="+mn-lt"/>
                <a:cs typeface="+mn-lt"/>
              </a:rPr>
              <a:t>]</a:t>
            </a:r>
            <a:endParaRPr lang="en-US" sz="1800" i="1" dirty="0"/>
          </a:p>
          <a:p>
            <a:pPr>
              <a:buNone/>
            </a:pPr>
            <a:r>
              <a:rPr lang="en-US" sz="1800" i="1" dirty="0">
                <a:ea typeface="+mn-lt"/>
                <a:cs typeface="+mn-lt"/>
              </a:rPr>
              <a:t>7. Output </a:t>
            </a:r>
            <a:r>
              <a:rPr lang="en-US" sz="1800" i="1" dirty="0" err="1">
                <a:ea typeface="+mn-lt"/>
                <a:cs typeface="+mn-lt"/>
              </a:rPr>
              <a:t>totalProfit</a:t>
            </a:r>
            <a:r>
              <a:rPr lang="en-US" sz="1800" i="1" dirty="0">
                <a:ea typeface="+mn-lt"/>
                <a:cs typeface="+mn-lt"/>
              </a:rPr>
              <a:t> as the maximum achievable profit.</a:t>
            </a:r>
            <a:endParaRPr lang="en-US" sz="1800" i="1" dirty="0"/>
          </a:p>
          <a:p>
            <a:pPr>
              <a:buNone/>
            </a:pPr>
            <a:endParaRPr lang="en-US" sz="1800" i="1" dirty="0"/>
          </a:p>
          <a:p>
            <a:pPr marL="0" indent="0">
              <a:buNone/>
            </a:pPr>
            <a:endParaRPr lang="en-US" sz="1800" i="1"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8487"/>
          </a:xfrm>
        </p:spPr>
        <p:txBody>
          <a:bodyPr>
            <a:normAutofit/>
          </a:bodyPr>
          <a:lstStyle/>
          <a:p>
            <a:r>
              <a:rPr lang="en-US" sz="4000" dirty="0"/>
              <a:t>Knapsack Problem</a:t>
            </a:r>
            <a:endParaRPr lang="en-US" sz="4000" dirty="0"/>
          </a:p>
        </p:txBody>
      </p:sp>
      <p:graphicFrame>
        <p:nvGraphicFramePr>
          <p:cNvPr id="4" name="Table 4"/>
          <p:cNvGraphicFramePr>
            <a:graphicFrameLocks noGrp="1"/>
          </p:cNvGraphicFramePr>
          <p:nvPr>
            <p:ph idx="1"/>
          </p:nvPr>
        </p:nvGraphicFramePr>
        <p:xfrm>
          <a:off x="985092" y="1623649"/>
          <a:ext cx="10515599" cy="1112520"/>
        </p:xfrm>
        <a:graphic>
          <a:graphicData uri="http://schemas.openxmlformats.org/drawingml/2006/table">
            <a:tbl>
              <a:tblPr firstRow="1" bandRow="1">
                <a:tableStyleId>{5C22544A-7EE6-4342-B048-85BDC9FD1C3A}</a:tableStyleId>
              </a:tblPr>
              <a:tblGrid>
                <a:gridCol w="1434487"/>
                <a:gridCol w="1194412"/>
                <a:gridCol w="1314450"/>
                <a:gridCol w="1314450"/>
                <a:gridCol w="1314450"/>
                <a:gridCol w="1314450"/>
                <a:gridCol w="1314450"/>
                <a:gridCol w="1314450"/>
              </a:tblGrid>
              <a:tr h="370840">
                <a:tc>
                  <a:txBody>
                    <a:bodyPr/>
                    <a:lstStyle/>
                    <a:p>
                      <a:r>
                        <a:rPr lang="en-US"/>
                        <a:t>Object(O)</a:t>
                      </a:r>
                      <a:endParaRPr lang="en-US"/>
                    </a:p>
                  </a:txBody>
                  <a:tcPr/>
                </a:tc>
                <a:tc>
                  <a:txBody>
                    <a:bodyPr/>
                    <a:lstStyle/>
                    <a:p>
                      <a:r>
                        <a:rPr lang="en-US"/>
                        <a:t>1</a:t>
                      </a:r>
                      <a:endParaRPr lang="en-US"/>
                    </a:p>
                  </a:txBody>
                  <a:tcPr/>
                </a:tc>
                <a:tc>
                  <a:txBody>
                    <a:bodyPr/>
                    <a:lstStyle/>
                    <a:p>
                      <a:r>
                        <a:rPr lang="en-US"/>
                        <a:t>2</a:t>
                      </a:r>
                      <a:endParaRPr lang="en-US"/>
                    </a:p>
                  </a:txBody>
                  <a:tcPr/>
                </a:tc>
                <a:tc>
                  <a:txBody>
                    <a:bodyPr/>
                    <a:lstStyle/>
                    <a:p>
                      <a:r>
                        <a:rPr lang="en-US"/>
                        <a:t>3</a:t>
                      </a:r>
                      <a:endParaRPr lang="en-US"/>
                    </a:p>
                  </a:txBody>
                  <a:tcPr/>
                </a:tc>
                <a:tc>
                  <a:txBody>
                    <a:bodyPr/>
                    <a:lstStyle/>
                    <a:p>
                      <a:r>
                        <a:rPr lang="en-US"/>
                        <a:t>4</a:t>
                      </a:r>
                      <a:endParaRPr lang="en-US"/>
                    </a:p>
                  </a:txBody>
                  <a:tcPr/>
                </a:tc>
                <a:tc>
                  <a:txBody>
                    <a:bodyPr/>
                    <a:lstStyle/>
                    <a:p>
                      <a:r>
                        <a:rPr lang="en-US"/>
                        <a:t>5</a:t>
                      </a:r>
                      <a:endParaRPr lang="en-US"/>
                    </a:p>
                  </a:txBody>
                  <a:tcPr/>
                </a:tc>
                <a:tc>
                  <a:txBody>
                    <a:bodyPr/>
                    <a:lstStyle/>
                    <a:p>
                      <a:r>
                        <a:rPr lang="en-US"/>
                        <a:t>6</a:t>
                      </a:r>
                      <a:endParaRPr lang="en-US"/>
                    </a:p>
                  </a:txBody>
                  <a:tcPr/>
                </a:tc>
                <a:tc>
                  <a:txBody>
                    <a:bodyPr/>
                    <a:lstStyle/>
                    <a:p>
                      <a:r>
                        <a:rPr lang="en-US"/>
                        <a:t>7</a:t>
                      </a:r>
                      <a:endParaRPr lang="en-US"/>
                    </a:p>
                  </a:txBody>
                  <a:tcPr/>
                </a:tc>
              </a:tr>
              <a:tr h="370840">
                <a:tc>
                  <a:txBody>
                    <a:bodyPr/>
                    <a:lstStyle/>
                    <a:p>
                      <a:r>
                        <a:rPr lang="en-US"/>
                        <a:t>Profits(P)</a:t>
                      </a:r>
                      <a:endParaRPr lang="en-US"/>
                    </a:p>
                  </a:txBody>
                  <a:tcPr/>
                </a:tc>
                <a:tc>
                  <a:txBody>
                    <a:bodyPr/>
                    <a:lstStyle/>
                    <a:p>
                      <a:r>
                        <a:rPr lang="en-US"/>
                        <a:t>10</a:t>
                      </a:r>
                      <a:endParaRPr lang="en-US"/>
                    </a:p>
                  </a:txBody>
                  <a:tcPr/>
                </a:tc>
                <a:tc>
                  <a:txBody>
                    <a:bodyPr/>
                    <a:lstStyle/>
                    <a:p>
                      <a:r>
                        <a:rPr lang="en-US"/>
                        <a:t>5</a:t>
                      </a:r>
                      <a:endParaRPr lang="en-US"/>
                    </a:p>
                  </a:txBody>
                  <a:tcPr/>
                </a:tc>
                <a:tc>
                  <a:txBody>
                    <a:bodyPr/>
                    <a:lstStyle/>
                    <a:p>
                      <a:r>
                        <a:rPr lang="en-US"/>
                        <a:t>15</a:t>
                      </a:r>
                      <a:endParaRPr lang="en-US"/>
                    </a:p>
                  </a:txBody>
                  <a:tcPr/>
                </a:tc>
                <a:tc>
                  <a:txBody>
                    <a:bodyPr/>
                    <a:lstStyle/>
                    <a:p>
                      <a:r>
                        <a:rPr lang="en-US"/>
                        <a:t>7</a:t>
                      </a:r>
                      <a:endParaRPr lang="en-US"/>
                    </a:p>
                  </a:txBody>
                  <a:tcPr/>
                </a:tc>
                <a:tc>
                  <a:txBody>
                    <a:bodyPr/>
                    <a:lstStyle/>
                    <a:p>
                      <a:r>
                        <a:rPr lang="en-US"/>
                        <a:t>6</a:t>
                      </a:r>
                      <a:endParaRPr lang="en-US"/>
                    </a:p>
                  </a:txBody>
                  <a:tcPr/>
                </a:tc>
                <a:tc>
                  <a:txBody>
                    <a:bodyPr/>
                    <a:lstStyle/>
                    <a:p>
                      <a:r>
                        <a:rPr lang="en-US"/>
                        <a:t>18</a:t>
                      </a:r>
                      <a:endParaRPr lang="en-US"/>
                    </a:p>
                  </a:txBody>
                  <a:tcPr/>
                </a:tc>
                <a:tc>
                  <a:txBody>
                    <a:bodyPr/>
                    <a:lstStyle/>
                    <a:p>
                      <a:r>
                        <a:rPr lang="en-US"/>
                        <a:t>3</a:t>
                      </a:r>
                      <a:endParaRPr lang="en-US"/>
                    </a:p>
                  </a:txBody>
                  <a:tcPr/>
                </a:tc>
              </a:tr>
              <a:tr h="370840">
                <a:tc>
                  <a:txBody>
                    <a:bodyPr/>
                    <a:lstStyle/>
                    <a:p>
                      <a:r>
                        <a:rPr lang="en-US"/>
                        <a:t>Weights(w)</a:t>
                      </a:r>
                      <a:endParaRPr lang="en-US"/>
                    </a:p>
                  </a:txBody>
                  <a:tcPr/>
                </a:tc>
                <a:tc>
                  <a:txBody>
                    <a:bodyPr/>
                    <a:lstStyle/>
                    <a:p>
                      <a:r>
                        <a:rPr lang="en-US"/>
                        <a:t>2</a:t>
                      </a:r>
                      <a:endParaRPr lang="en-US"/>
                    </a:p>
                  </a:txBody>
                  <a:tcPr/>
                </a:tc>
                <a:tc>
                  <a:txBody>
                    <a:bodyPr/>
                    <a:lstStyle/>
                    <a:p>
                      <a:r>
                        <a:rPr lang="en-US"/>
                        <a:t>3</a:t>
                      </a:r>
                      <a:endParaRPr lang="en-US"/>
                    </a:p>
                  </a:txBody>
                  <a:tcPr/>
                </a:tc>
                <a:tc>
                  <a:txBody>
                    <a:bodyPr/>
                    <a:lstStyle/>
                    <a:p>
                      <a:r>
                        <a:rPr lang="en-US"/>
                        <a:t>5</a:t>
                      </a:r>
                      <a:endParaRPr lang="en-US"/>
                    </a:p>
                  </a:txBody>
                  <a:tcPr/>
                </a:tc>
                <a:tc>
                  <a:txBody>
                    <a:bodyPr/>
                    <a:lstStyle/>
                    <a:p>
                      <a:r>
                        <a:rPr lang="en-US"/>
                        <a:t>7</a:t>
                      </a:r>
                      <a:endParaRPr lang="en-US"/>
                    </a:p>
                  </a:txBody>
                  <a:tcPr/>
                </a:tc>
                <a:tc>
                  <a:txBody>
                    <a:bodyPr/>
                    <a:lstStyle/>
                    <a:p>
                      <a:r>
                        <a:rPr lang="en-US"/>
                        <a:t>1</a:t>
                      </a:r>
                      <a:endParaRPr lang="en-US"/>
                    </a:p>
                  </a:txBody>
                  <a:tcPr/>
                </a:tc>
                <a:tc>
                  <a:txBody>
                    <a:bodyPr/>
                    <a:lstStyle/>
                    <a:p>
                      <a:r>
                        <a:rPr lang="en-US"/>
                        <a:t>4</a:t>
                      </a:r>
                      <a:endParaRPr lang="en-US"/>
                    </a:p>
                  </a:txBody>
                  <a:tcPr/>
                </a:tc>
                <a:tc>
                  <a:txBody>
                    <a:bodyPr/>
                    <a:lstStyle/>
                    <a:p>
                      <a:r>
                        <a:rPr lang="en-US"/>
                        <a:t>1</a:t>
                      </a:r>
                      <a:endParaRPr lang="en-US"/>
                    </a:p>
                  </a:txBody>
                  <a:tcPr/>
                </a:tc>
              </a:tr>
            </a:tbl>
          </a:graphicData>
        </a:graphic>
      </p:graphicFrame>
      <p:sp>
        <p:nvSpPr>
          <p:cNvPr id="5" name="TextBox 4"/>
          <p:cNvSpPr txBox="1"/>
          <p:nvPr/>
        </p:nvSpPr>
        <p:spPr>
          <a:xfrm>
            <a:off x="986927" y="3236204"/>
            <a:ext cx="1054635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Wingdings" panose="05000000000000000000"/>
              <a:buChar char="§"/>
            </a:pPr>
            <a:r>
              <a:rPr lang="en-US" sz="2000" dirty="0"/>
              <a:t>There are n=7 items</a:t>
            </a:r>
            <a:endParaRPr lang="en-US" sz="2000" dirty="0"/>
          </a:p>
          <a:p>
            <a:pPr marL="285750" indent="-285750">
              <a:buFont typeface="Wingdings" panose="05000000000000000000"/>
              <a:buChar char="§"/>
            </a:pPr>
            <a:r>
              <a:rPr lang="en-US" sz="2000" dirty="0"/>
              <a:t>Capacity, m = 15 kg</a:t>
            </a:r>
            <a:endParaRPr lang="en-US" sz="2000" dirty="0"/>
          </a:p>
          <a:p>
            <a:pPr marL="285750" indent="-285750">
              <a:buFont typeface="Wingdings" panose="05000000000000000000"/>
              <a:buChar char="§"/>
            </a:pPr>
            <a:r>
              <a:rPr lang="en-US" sz="2000" dirty="0"/>
              <a:t>So, problem is container loading problem</a:t>
            </a:r>
            <a:endParaRPr lang="en-US" sz="20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35138" cy="680794"/>
          </a:xfrm>
        </p:spPr>
        <p:txBody>
          <a:bodyPr>
            <a:normAutofit/>
          </a:bodyPr>
          <a:lstStyle/>
          <a:p>
            <a:r>
              <a:rPr lang="en-US" sz="4000" dirty="0"/>
              <a:t>Knapsack Problem</a:t>
            </a:r>
            <a:endParaRPr lang="en-US" sz="4000" dirty="0"/>
          </a:p>
        </p:txBody>
      </p:sp>
      <p:graphicFrame>
        <p:nvGraphicFramePr>
          <p:cNvPr id="4" name="Table 4"/>
          <p:cNvGraphicFramePr>
            <a:graphicFrameLocks noGrp="1"/>
          </p:cNvGraphicFramePr>
          <p:nvPr>
            <p:ph idx="1"/>
          </p:nvPr>
        </p:nvGraphicFramePr>
        <p:xfrm>
          <a:off x="985092" y="1623649"/>
          <a:ext cx="10515599" cy="1112520"/>
        </p:xfrm>
        <a:graphic>
          <a:graphicData uri="http://schemas.openxmlformats.org/drawingml/2006/table">
            <a:tbl>
              <a:tblPr firstRow="1" bandRow="1">
                <a:tableStyleId>{5C22544A-7EE6-4342-B048-85BDC9FD1C3A}</a:tableStyleId>
              </a:tblPr>
              <a:tblGrid>
                <a:gridCol w="1434487"/>
                <a:gridCol w="1194412"/>
                <a:gridCol w="1314450"/>
                <a:gridCol w="1314450"/>
                <a:gridCol w="1314450"/>
                <a:gridCol w="1314450"/>
                <a:gridCol w="1314450"/>
                <a:gridCol w="1314450"/>
              </a:tblGrid>
              <a:tr h="370840">
                <a:tc>
                  <a:txBody>
                    <a:bodyPr/>
                    <a:lstStyle/>
                    <a:p>
                      <a:r>
                        <a:rPr lang="en-US"/>
                        <a:t>Object(O)</a:t>
                      </a:r>
                      <a:endParaRPr lang="en-US"/>
                    </a:p>
                  </a:txBody>
                  <a:tcPr/>
                </a:tc>
                <a:tc>
                  <a:txBody>
                    <a:bodyPr/>
                    <a:lstStyle/>
                    <a:p>
                      <a:r>
                        <a:rPr lang="en-US"/>
                        <a:t>1</a:t>
                      </a:r>
                      <a:endParaRPr lang="en-US"/>
                    </a:p>
                  </a:txBody>
                  <a:tcPr/>
                </a:tc>
                <a:tc>
                  <a:txBody>
                    <a:bodyPr/>
                    <a:lstStyle/>
                    <a:p>
                      <a:r>
                        <a:rPr lang="en-US"/>
                        <a:t>2</a:t>
                      </a:r>
                      <a:endParaRPr lang="en-US"/>
                    </a:p>
                  </a:txBody>
                  <a:tcPr/>
                </a:tc>
                <a:tc>
                  <a:txBody>
                    <a:bodyPr/>
                    <a:lstStyle/>
                    <a:p>
                      <a:r>
                        <a:rPr lang="en-US"/>
                        <a:t>3</a:t>
                      </a:r>
                      <a:endParaRPr lang="en-US"/>
                    </a:p>
                  </a:txBody>
                  <a:tcPr/>
                </a:tc>
                <a:tc>
                  <a:txBody>
                    <a:bodyPr/>
                    <a:lstStyle/>
                    <a:p>
                      <a:r>
                        <a:rPr lang="en-US"/>
                        <a:t>4</a:t>
                      </a:r>
                      <a:endParaRPr lang="en-US"/>
                    </a:p>
                  </a:txBody>
                  <a:tcPr/>
                </a:tc>
                <a:tc>
                  <a:txBody>
                    <a:bodyPr/>
                    <a:lstStyle/>
                    <a:p>
                      <a:r>
                        <a:rPr lang="en-US"/>
                        <a:t>5</a:t>
                      </a:r>
                      <a:endParaRPr lang="en-US"/>
                    </a:p>
                  </a:txBody>
                  <a:tcPr/>
                </a:tc>
                <a:tc>
                  <a:txBody>
                    <a:bodyPr/>
                    <a:lstStyle/>
                    <a:p>
                      <a:r>
                        <a:rPr lang="en-US"/>
                        <a:t>6</a:t>
                      </a:r>
                      <a:endParaRPr lang="en-US"/>
                    </a:p>
                  </a:txBody>
                  <a:tcPr/>
                </a:tc>
                <a:tc>
                  <a:txBody>
                    <a:bodyPr/>
                    <a:lstStyle/>
                    <a:p>
                      <a:r>
                        <a:rPr lang="en-US"/>
                        <a:t>7</a:t>
                      </a:r>
                      <a:endParaRPr lang="en-US"/>
                    </a:p>
                  </a:txBody>
                  <a:tcPr/>
                </a:tc>
              </a:tr>
              <a:tr h="370840">
                <a:tc>
                  <a:txBody>
                    <a:bodyPr/>
                    <a:lstStyle/>
                    <a:p>
                      <a:r>
                        <a:rPr lang="en-US"/>
                        <a:t>Profits(P)</a:t>
                      </a:r>
                      <a:endParaRPr lang="en-US"/>
                    </a:p>
                  </a:txBody>
                  <a:tcPr/>
                </a:tc>
                <a:tc>
                  <a:txBody>
                    <a:bodyPr/>
                    <a:lstStyle/>
                    <a:p>
                      <a:r>
                        <a:rPr lang="en-US"/>
                        <a:t>10</a:t>
                      </a:r>
                      <a:endParaRPr lang="en-US"/>
                    </a:p>
                  </a:txBody>
                  <a:tcPr/>
                </a:tc>
                <a:tc>
                  <a:txBody>
                    <a:bodyPr/>
                    <a:lstStyle/>
                    <a:p>
                      <a:r>
                        <a:rPr lang="en-US"/>
                        <a:t>5</a:t>
                      </a:r>
                      <a:endParaRPr lang="en-US"/>
                    </a:p>
                  </a:txBody>
                  <a:tcPr/>
                </a:tc>
                <a:tc>
                  <a:txBody>
                    <a:bodyPr/>
                    <a:lstStyle/>
                    <a:p>
                      <a:r>
                        <a:rPr lang="en-US"/>
                        <a:t>15</a:t>
                      </a:r>
                      <a:endParaRPr lang="en-US"/>
                    </a:p>
                  </a:txBody>
                  <a:tcPr/>
                </a:tc>
                <a:tc>
                  <a:txBody>
                    <a:bodyPr/>
                    <a:lstStyle/>
                    <a:p>
                      <a:r>
                        <a:rPr lang="en-US"/>
                        <a:t>7</a:t>
                      </a:r>
                      <a:endParaRPr lang="en-US"/>
                    </a:p>
                  </a:txBody>
                  <a:tcPr/>
                </a:tc>
                <a:tc>
                  <a:txBody>
                    <a:bodyPr/>
                    <a:lstStyle/>
                    <a:p>
                      <a:r>
                        <a:rPr lang="en-US"/>
                        <a:t>6</a:t>
                      </a:r>
                      <a:endParaRPr lang="en-US"/>
                    </a:p>
                  </a:txBody>
                  <a:tcPr/>
                </a:tc>
                <a:tc>
                  <a:txBody>
                    <a:bodyPr/>
                    <a:lstStyle/>
                    <a:p>
                      <a:r>
                        <a:rPr lang="en-US"/>
                        <a:t>18</a:t>
                      </a:r>
                      <a:endParaRPr lang="en-US"/>
                    </a:p>
                  </a:txBody>
                  <a:tcPr/>
                </a:tc>
                <a:tc>
                  <a:txBody>
                    <a:bodyPr/>
                    <a:lstStyle/>
                    <a:p>
                      <a:r>
                        <a:rPr lang="en-US"/>
                        <a:t>3</a:t>
                      </a:r>
                      <a:endParaRPr lang="en-US"/>
                    </a:p>
                  </a:txBody>
                  <a:tcPr/>
                </a:tc>
              </a:tr>
              <a:tr h="370840">
                <a:tc>
                  <a:txBody>
                    <a:bodyPr/>
                    <a:lstStyle/>
                    <a:p>
                      <a:r>
                        <a:rPr lang="en-US"/>
                        <a:t>Weights(w)</a:t>
                      </a:r>
                      <a:endParaRPr lang="en-US"/>
                    </a:p>
                  </a:txBody>
                  <a:tcPr/>
                </a:tc>
                <a:tc>
                  <a:txBody>
                    <a:bodyPr/>
                    <a:lstStyle/>
                    <a:p>
                      <a:r>
                        <a:rPr lang="en-US"/>
                        <a:t>2</a:t>
                      </a:r>
                      <a:endParaRPr lang="en-US"/>
                    </a:p>
                  </a:txBody>
                  <a:tcPr/>
                </a:tc>
                <a:tc>
                  <a:txBody>
                    <a:bodyPr/>
                    <a:lstStyle/>
                    <a:p>
                      <a:r>
                        <a:rPr lang="en-US"/>
                        <a:t>3</a:t>
                      </a:r>
                      <a:endParaRPr lang="en-US"/>
                    </a:p>
                  </a:txBody>
                  <a:tcPr/>
                </a:tc>
                <a:tc>
                  <a:txBody>
                    <a:bodyPr/>
                    <a:lstStyle/>
                    <a:p>
                      <a:r>
                        <a:rPr lang="en-US"/>
                        <a:t>5</a:t>
                      </a:r>
                      <a:endParaRPr lang="en-US"/>
                    </a:p>
                  </a:txBody>
                  <a:tcPr/>
                </a:tc>
                <a:tc>
                  <a:txBody>
                    <a:bodyPr/>
                    <a:lstStyle/>
                    <a:p>
                      <a:r>
                        <a:rPr lang="en-US"/>
                        <a:t>7</a:t>
                      </a:r>
                      <a:endParaRPr lang="en-US"/>
                    </a:p>
                  </a:txBody>
                  <a:tcPr/>
                </a:tc>
                <a:tc>
                  <a:txBody>
                    <a:bodyPr/>
                    <a:lstStyle/>
                    <a:p>
                      <a:r>
                        <a:rPr lang="en-US"/>
                        <a:t>1</a:t>
                      </a:r>
                      <a:endParaRPr lang="en-US"/>
                    </a:p>
                  </a:txBody>
                  <a:tcPr/>
                </a:tc>
                <a:tc>
                  <a:txBody>
                    <a:bodyPr/>
                    <a:lstStyle/>
                    <a:p>
                      <a:r>
                        <a:rPr lang="en-US"/>
                        <a:t>4</a:t>
                      </a:r>
                      <a:endParaRPr lang="en-US"/>
                    </a:p>
                  </a:txBody>
                  <a:tcPr/>
                </a:tc>
                <a:tc>
                  <a:txBody>
                    <a:bodyPr/>
                    <a:lstStyle/>
                    <a:p>
                      <a:r>
                        <a:rPr lang="en-US"/>
                        <a:t>2</a:t>
                      </a:r>
                      <a:endParaRPr lang="en-US"/>
                    </a:p>
                  </a:txBody>
                  <a:tcPr/>
                </a:tc>
              </a:tr>
            </a:tbl>
          </a:graphicData>
        </a:graphic>
      </p:graphicFrame>
      <p:sp>
        <p:nvSpPr>
          <p:cNvPr id="5" name="TextBox 4"/>
          <p:cNvSpPr txBox="1"/>
          <p:nvPr/>
        </p:nvSpPr>
        <p:spPr>
          <a:xfrm>
            <a:off x="986927" y="3021282"/>
            <a:ext cx="1056589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342900" indent="-342900">
              <a:buFont typeface="Arial" panose="020B0604020202020204"/>
              <a:buChar char="•"/>
            </a:pPr>
            <a:r>
              <a:rPr lang="en-US" sz="2000" dirty="0"/>
              <a:t>There are n=7 items</a:t>
            </a:r>
            <a:endParaRPr lang="en-US"/>
          </a:p>
          <a:p>
            <a:pPr marL="342900" indent="-342900">
              <a:buFont typeface="Arial" panose="020B0604020202020204"/>
              <a:buChar char="•"/>
            </a:pPr>
            <a:r>
              <a:rPr lang="en-US" sz="2000" dirty="0"/>
              <a:t>Capacity, m = 15 kg</a:t>
            </a:r>
            <a:endParaRPr lang="en-US" sz="2000" dirty="0"/>
          </a:p>
          <a:p>
            <a:pPr marL="342900" indent="-342900">
              <a:buFont typeface="Arial" panose="020B0604020202020204"/>
              <a:buChar char="•"/>
            </a:pPr>
            <a:r>
              <a:rPr lang="en-US" sz="2000" dirty="0"/>
              <a:t>So, problem is container loading problem</a:t>
            </a:r>
            <a:endParaRPr lang="en-US" sz="2000" dirty="0"/>
          </a:p>
        </p:txBody>
      </p:sp>
      <p:graphicFrame>
        <p:nvGraphicFramePr>
          <p:cNvPr id="6" name="Table 6"/>
          <p:cNvGraphicFramePr>
            <a:graphicFrameLocks noGrp="1"/>
          </p:cNvGraphicFramePr>
          <p:nvPr/>
        </p:nvGraphicFramePr>
        <p:xfrm>
          <a:off x="963975" y="4498554"/>
          <a:ext cx="10417928" cy="1112519"/>
        </p:xfrm>
        <a:graphic>
          <a:graphicData uri="http://schemas.openxmlformats.org/drawingml/2006/table">
            <a:tbl>
              <a:tblPr firstRow="1" bandRow="1">
                <a:tableStyleId>{5C22544A-7EE6-4342-B048-85BDC9FD1C3A}</a:tableStyleId>
              </a:tblPr>
              <a:tblGrid>
                <a:gridCol w="1302241"/>
                <a:gridCol w="1302241"/>
                <a:gridCol w="1302241"/>
                <a:gridCol w="1302241"/>
                <a:gridCol w="1302241"/>
                <a:gridCol w="1302241"/>
                <a:gridCol w="1302241"/>
                <a:gridCol w="1302241"/>
              </a:tblGrid>
              <a:tr h="370840">
                <a:tc>
                  <a:txBody>
                    <a:bodyPr/>
                    <a:lstStyle/>
                    <a:p>
                      <a:pPr lvl="0">
                        <a:buNone/>
                      </a:pPr>
                      <a:r>
                        <a:rPr lang="en-US"/>
                        <a:t>P/w</a:t>
                      </a:r>
                      <a:endParaRPr lang="en-US"/>
                    </a:p>
                  </a:txBody>
                  <a:tcPr/>
                </a:tc>
                <a:tc>
                  <a:txBody>
                    <a:bodyPr/>
                    <a:lstStyle/>
                    <a:p>
                      <a:r>
                        <a:rPr lang="en-US"/>
                        <a:t>5</a:t>
                      </a:r>
                      <a:endParaRPr lang="en-US"/>
                    </a:p>
                  </a:txBody>
                  <a:tcPr/>
                </a:tc>
                <a:tc>
                  <a:txBody>
                    <a:bodyPr/>
                    <a:lstStyle/>
                    <a:p>
                      <a:r>
                        <a:rPr lang="en-US"/>
                        <a:t>1.6</a:t>
                      </a:r>
                      <a:endParaRPr lang="en-US"/>
                    </a:p>
                  </a:txBody>
                  <a:tcPr/>
                </a:tc>
                <a:tc>
                  <a:txBody>
                    <a:bodyPr/>
                    <a:lstStyle/>
                    <a:p>
                      <a:r>
                        <a:rPr lang="en-US"/>
                        <a:t>3</a:t>
                      </a:r>
                      <a:endParaRPr lang="en-US"/>
                    </a:p>
                  </a:txBody>
                  <a:tcPr/>
                </a:tc>
                <a:tc>
                  <a:txBody>
                    <a:bodyPr/>
                    <a:lstStyle/>
                    <a:p>
                      <a:r>
                        <a:rPr lang="en-US"/>
                        <a:t>1</a:t>
                      </a:r>
                      <a:endParaRPr lang="en-US"/>
                    </a:p>
                  </a:txBody>
                  <a:tcPr/>
                </a:tc>
                <a:tc>
                  <a:txBody>
                    <a:bodyPr/>
                    <a:lstStyle/>
                    <a:p>
                      <a:r>
                        <a:rPr lang="en-US"/>
                        <a:t>6</a:t>
                      </a:r>
                      <a:endParaRPr lang="en-US"/>
                    </a:p>
                  </a:txBody>
                  <a:tcPr/>
                </a:tc>
                <a:tc>
                  <a:txBody>
                    <a:bodyPr/>
                    <a:lstStyle/>
                    <a:p>
                      <a:r>
                        <a:rPr lang="en-US"/>
                        <a:t>4.5</a:t>
                      </a:r>
                      <a:endParaRPr lang="en-US"/>
                    </a:p>
                  </a:txBody>
                  <a:tcPr/>
                </a:tc>
                <a:tc>
                  <a:txBody>
                    <a:bodyPr/>
                    <a:lstStyle/>
                    <a:p>
                      <a:r>
                        <a:rPr lang="en-US"/>
                        <a:t>3</a:t>
                      </a:r>
                      <a:endParaRPr lang="en-US"/>
                    </a:p>
                  </a:txBody>
                  <a:tcPr/>
                </a:tc>
              </a:tr>
              <a:tr h="370840">
                <a:tc>
                  <a:txBody>
                    <a:bodyPr/>
                    <a:lstStyle/>
                    <a:p>
                      <a:r>
                        <a:rPr lang="en-US"/>
                        <a:t>X</a:t>
                      </a:r>
                      <a:endParaRPr lang="en-US"/>
                    </a:p>
                  </a:txBody>
                  <a:tcPr/>
                </a:tc>
                <a:tc>
                  <a:txBody>
                    <a:bodyPr/>
                    <a:lstStyle/>
                    <a:p>
                      <a:r>
                        <a:rPr lang="en-US">
                          <a:highlight>
                            <a:srgbClr val="00FFFF"/>
                          </a:highlight>
                        </a:rPr>
                        <a:t>Second: 1</a:t>
                      </a:r>
                      <a:endParaRPr lang="en-US">
                        <a:highlight>
                          <a:srgbClr val="00FFFF"/>
                        </a:highlight>
                      </a:endParaRP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a:highlight>
                            <a:srgbClr val="00FF00"/>
                          </a:highlight>
                        </a:rPr>
                        <a:t>First: 1</a:t>
                      </a:r>
                      <a:endParaRPr lang="en-US">
                        <a:highlight>
                          <a:srgbClr val="00FF00"/>
                        </a:highlight>
                      </a:endParaRPr>
                    </a:p>
                  </a:txBody>
                  <a:tcPr/>
                </a:tc>
                <a:tc>
                  <a:txBody>
                    <a:bodyPr/>
                    <a:lstStyle/>
                    <a:p>
                      <a:endParaRPr lang="en-US"/>
                    </a:p>
                  </a:txBody>
                  <a:tcPr/>
                </a:tc>
                <a:tc>
                  <a:txBody>
                    <a:bodyPr/>
                    <a:lstStyle/>
                    <a:p>
                      <a:endParaRPr lang="en-US"/>
                    </a:p>
                  </a:txBody>
                  <a:tcPr/>
                </a:tc>
              </a:tr>
              <a:tr h="370839">
                <a:tc>
                  <a:txBody>
                    <a:bodyPr/>
                    <a:lstStyle/>
                    <a:p>
                      <a:pPr lvl="0">
                        <a:buNone/>
                      </a:pPr>
                      <a:endParaRPr lang="en-US"/>
                    </a:p>
                  </a:txBody>
                  <a:tcPr/>
                </a:tc>
                <a:tc>
                  <a:txBody>
                    <a:bodyPr/>
                    <a:lstStyle/>
                    <a:p>
                      <a:pPr lvl="0">
                        <a:buNone/>
                      </a:pPr>
                      <a:r>
                        <a:rPr lang="en-US"/>
                        <a:t>x1</a:t>
                      </a:r>
                      <a:endParaRPr lang="en-US"/>
                    </a:p>
                  </a:txBody>
                  <a:tcPr/>
                </a:tc>
                <a:tc>
                  <a:txBody>
                    <a:bodyPr/>
                    <a:lstStyle/>
                    <a:p>
                      <a:pPr lvl="0">
                        <a:buNone/>
                      </a:pPr>
                      <a:r>
                        <a:rPr lang="en-US"/>
                        <a:t>x2</a:t>
                      </a:r>
                      <a:endParaRPr lang="en-US"/>
                    </a:p>
                  </a:txBody>
                  <a:tcPr/>
                </a:tc>
                <a:tc>
                  <a:txBody>
                    <a:bodyPr/>
                    <a:lstStyle/>
                    <a:p>
                      <a:pPr lvl="0">
                        <a:buNone/>
                      </a:pPr>
                      <a:r>
                        <a:rPr lang="en-US"/>
                        <a:t>x3</a:t>
                      </a:r>
                      <a:endParaRPr lang="en-US"/>
                    </a:p>
                  </a:txBody>
                  <a:tcPr/>
                </a:tc>
                <a:tc>
                  <a:txBody>
                    <a:bodyPr/>
                    <a:lstStyle/>
                    <a:p>
                      <a:pPr lvl="0">
                        <a:buNone/>
                      </a:pPr>
                      <a:r>
                        <a:rPr lang="en-US"/>
                        <a:t>x4</a:t>
                      </a:r>
                      <a:endParaRPr lang="en-US"/>
                    </a:p>
                  </a:txBody>
                  <a:tcPr/>
                </a:tc>
                <a:tc>
                  <a:txBody>
                    <a:bodyPr/>
                    <a:lstStyle/>
                    <a:p>
                      <a:pPr lvl="0">
                        <a:buNone/>
                      </a:pPr>
                      <a:r>
                        <a:rPr lang="en-US"/>
                        <a:t>x5</a:t>
                      </a:r>
                      <a:endParaRPr lang="en-US"/>
                    </a:p>
                  </a:txBody>
                  <a:tcPr/>
                </a:tc>
                <a:tc>
                  <a:txBody>
                    <a:bodyPr/>
                    <a:lstStyle/>
                    <a:p>
                      <a:pPr lvl="0">
                        <a:buNone/>
                      </a:pPr>
                      <a:r>
                        <a:rPr lang="en-US"/>
                        <a:t>x6</a:t>
                      </a:r>
                      <a:endParaRPr lang="en-US"/>
                    </a:p>
                  </a:txBody>
                  <a:tcPr/>
                </a:tc>
                <a:tc>
                  <a:txBody>
                    <a:bodyPr/>
                    <a:lstStyle/>
                    <a:p>
                      <a:pPr lvl="0">
                        <a:buNone/>
                      </a:pPr>
                      <a:r>
                        <a:rPr lang="en-US"/>
                        <a:t>x7</a:t>
                      </a:r>
                      <a:endParaRPr lang="en-US"/>
                    </a:p>
                  </a:txBody>
                  <a:tcPr/>
                </a:tc>
              </a:tr>
            </a:tbl>
          </a:graphicData>
        </a:graphic>
      </p:graphicFrame>
      <p:sp>
        <p:nvSpPr>
          <p:cNvPr id="7" name="TextBox 6"/>
          <p:cNvSpPr txBox="1"/>
          <p:nvPr/>
        </p:nvSpPr>
        <p:spPr>
          <a:xfrm>
            <a:off x="1090210" y="5852710"/>
            <a:ext cx="1025945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sz="2000" dirty="0"/>
              <a:t>15-1 = 14kg</a:t>
            </a:r>
            <a:endParaRPr lang="en-US" sz="2000" dirty="0"/>
          </a:p>
          <a:p>
            <a:pPr marL="285750" indent="-285750">
              <a:buFont typeface="Arial" panose="020B0604020202020204"/>
              <a:buChar char="•"/>
            </a:pPr>
            <a:r>
              <a:rPr lang="en-US" sz="2000" dirty="0"/>
              <a:t>14-2 = 12kg and so on</a:t>
            </a:r>
            <a:endParaRPr lang="en-US" sz="20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Knapsack Problem</a:t>
            </a:r>
            <a:endParaRPr lang="en-US"/>
          </a:p>
        </p:txBody>
      </p:sp>
      <p:graphicFrame>
        <p:nvGraphicFramePr>
          <p:cNvPr id="6" name="Table 6"/>
          <p:cNvGraphicFramePr>
            <a:graphicFrameLocks noGrp="1"/>
          </p:cNvGraphicFramePr>
          <p:nvPr/>
        </p:nvGraphicFramePr>
        <p:xfrm>
          <a:off x="1101686" y="3222434"/>
          <a:ext cx="10417928" cy="1112519"/>
        </p:xfrm>
        <a:graphic>
          <a:graphicData uri="http://schemas.openxmlformats.org/drawingml/2006/table">
            <a:tbl>
              <a:tblPr firstRow="1" bandRow="1">
                <a:tableStyleId>{5C22544A-7EE6-4342-B048-85BDC9FD1C3A}</a:tableStyleId>
              </a:tblPr>
              <a:tblGrid>
                <a:gridCol w="1302241"/>
                <a:gridCol w="1302241"/>
                <a:gridCol w="1302241"/>
                <a:gridCol w="1302241"/>
                <a:gridCol w="1302241"/>
                <a:gridCol w="1302241"/>
                <a:gridCol w="1302241"/>
                <a:gridCol w="1302241"/>
              </a:tblGrid>
              <a:tr h="370840">
                <a:tc>
                  <a:txBody>
                    <a:bodyPr/>
                    <a:lstStyle/>
                    <a:p>
                      <a:pPr lvl="0">
                        <a:buNone/>
                      </a:pPr>
                      <a:r>
                        <a:rPr lang="en-US"/>
                        <a:t>P/w</a:t>
                      </a:r>
                      <a:endParaRPr lang="en-US"/>
                    </a:p>
                  </a:txBody>
                  <a:tcPr/>
                </a:tc>
                <a:tc>
                  <a:txBody>
                    <a:bodyPr/>
                    <a:lstStyle/>
                    <a:p>
                      <a:r>
                        <a:rPr lang="en-US"/>
                        <a:t>5</a:t>
                      </a:r>
                      <a:endParaRPr lang="en-US"/>
                    </a:p>
                  </a:txBody>
                  <a:tcPr/>
                </a:tc>
                <a:tc>
                  <a:txBody>
                    <a:bodyPr/>
                    <a:lstStyle/>
                    <a:p>
                      <a:r>
                        <a:rPr lang="en-US"/>
                        <a:t>1.6</a:t>
                      </a:r>
                      <a:endParaRPr lang="en-US"/>
                    </a:p>
                  </a:txBody>
                  <a:tcPr/>
                </a:tc>
                <a:tc>
                  <a:txBody>
                    <a:bodyPr/>
                    <a:lstStyle/>
                    <a:p>
                      <a:r>
                        <a:rPr lang="en-US"/>
                        <a:t>3</a:t>
                      </a:r>
                      <a:endParaRPr lang="en-US"/>
                    </a:p>
                  </a:txBody>
                  <a:tcPr/>
                </a:tc>
                <a:tc>
                  <a:txBody>
                    <a:bodyPr/>
                    <a:lstStyle/>
                    <a:p>
                      <a:r>
                        <a:rPr lang="en-US"/>
                        <a:t>1</a:t>
                      </a:r>
                      <a:endParaRPr lang="en-US"/>
                    </a:p>
                  </a:txBody>
                  <a:tcPr/>
                </a:tc>
                <a:tc>
                  <a:txBody>
                    <a:bodyPr/>
                    <a:lstStyle/>
                    <a:p>
                      <a:r>
                        <a:rPr lang="en-US"/>
                        <a:t>6</a:t>
                      </a:r>
                      <a:endParaRPr lang="en-US"/>
                    </a:p>
                  </a:txBody>
                  <a:tcPr/>
                </a:tc>
                <a:tc>
                  <a:txBody>
                    <a:bodyPr/>
                    <a:lstStyle/>
                    <a:p>
                      <a:r>
                        <a:rPr lang="en-US"/>
                        <a:t>4.5</a:t>
                      </a:r>
                      <a:endParaRPr lang="en-US"/>
                    </a:p>
                  </a:txBody>
                  <a:tcPr/>
                </a:tc>
                <a:tc>
                  <a:txBody>
                    <a:bodyPr/>
                    <a:lstStyle/>
                    <a:p>
                      <a:r>
                        <a:rPr lang="en-US"/>
                        <a:t>3</a:t>
                      </a:r>
                      <a:endParaRPr lang="en-US"/>
                    </a:p>
                  </a:txBody>
                  <a:tcPr/>
                </a:tc>
              </a:tr>
              <a:tr h="370840">
                <a:tc>
                  <a:txBody>
                    <a:bodyPr/>
                    <a:lstStyle/>
                    <a:p>
                      <a:r>
                        <a:rPr lang="en-US"/>
                        <a:t>X</a:t>
                      </a:r>
                      <a:endParaRPr lang="en-US"/>
                    </a:p>
                  </a:txBody>
                  <a:tcPr/>
                </a:tc>
                <a:tc>
                  <a:txBody>
                    <a:bodyPr/>
                    <a:lstStyle/>
                    <a:p>
                      <a:r>
                        <a:rPr lang="en-US">
                          <a:highlight>
                            <a:srgbClr val="00FFFF"/>
                          </a:highlight>
                        </a:rPr>
                        <a:t>Second: 1</a:t>
                      </a:r>
                      <a:endParaRPr lang="en-US">
                        <a:highlight>
                          <a:srgbClr val="00FFFF"/>
                        </a:highlight>
                      </a:endParaRPr>
                    </a:p>
                  </a:txBody>
                  <a:tcPr/>
                </a:tc>
                <a:tc>
                  <a:txBody>
                    <a:bodyPr/>
                    <a:lstStyle/>
                    <a:p>
                      <a:r>
                        <a:rPr lang="en-US"/>
                        <a:t>2/3</a:t>
                      </a:r>
                      <a:endParaRPr lang="en-US"/>
                    </a:p>
                  </a:txBody>
                  <a:tcPr/>
                </a:tc>
                <a:tc>
                  <a:txBody>
                    <a:bodyPr/>
                    <a:lstStyle/>
                    <a:p>
                      <a:r>
                        <a:rPr lang="en-US"/>
                        <a:t>1</a:t>
                      </a:r>
                      <a:endParaRPr lang="en-US"/>
                    </a:p>
                  </a:txBody>
                  <a:tcPr/>
                </a:tc>
                <a:tc>
                  <a:txBody>
                    <a:bodyPr/>
                    <a:lstStyle/>
                    <a:p>
                      <a:r>
                        <a:rPr lang="en-US"/>
                        <a:t>0</a:t>
                      </a:r>
                      <a:endParaRPr lang="en-US"/>
                    </a:p>
                  </a:txBody>
                  <a:tcPr/>
                </a:tc>
                <a:tc>
                  <a:txBody>
                    <a:bodyPr/>
                    <a:lstStyle/>
                    <a:p>
                      <a:r>
                        <a:rPr lang="en-US">
                          <a:highlight>
                            <a:srgbClr val="00FF00"/>
                          </a:highlight>
                        </a:rPr>
                        <a:t>First: 1</a:t>
                      </a:r>
                      <a:endParaRPr lang="en-US">
                        <a:highlight>
                          <a:srgbClr val="00FF00"/>
                        </a:highlight>
                      </a:endParaRPr>
                    </a:p>
                  </a:txBody>
                  <a:tcPr/>
                </a:tc>
                <a:tc>
                  <a:txBody>
                    <a:bodyPr/>
                    <a:lstStyle/>
                    <a:p>
                      <a:r>
                        <a:rPr lang="en-US"/>
                        <a:t>1</a:t>
                      </a:r>
                      <a:endParaRPr lang="en-US"/>
                    </a:p>
                  </a:txBody>
                  <a:tcPr/>
                </a:tc>
                <a:tc>
                  <a:txBody>
                    <a:bodyPr/>
                    <a:lstStyle/>
                    <a:p>
                      <a:r>
                        <a:rPr lang="en-US"/>
                        <a:t>1</a:t>
                      </a:r>
                      <a:endParaRPr lang="en-US"/>
                    </a:p>
                  </a:txBody>
                  <a:tcPr/>
                </a:tc>
              </a:tr>
              <a:tr h="370839">
                <a:tc>
                  <a:txBody>
                    <a:bodyPr/>
                    <a:lstStyle/>
                    <a:p>
                      <a:pPr lvl="0">
                        <a:buNone/>
                      </a:pPr>
                      <a:endParaRPr lang="en-US"/>
                    </a:p>
                  </a:txBody>
                  <a:tcPr/>
                </a:tc>
                <a:tc>
                  <a:txBody>
                    <a:bodyPr/>
                    <a:lstStyle/>
                    <a:p>
                      <a:pPr lvl="0">
                        <a:buNone/>
                      </a:pPr>
                      <a:r>
                        <a:rPr lang="en-US"/>
                        <a:t>x1</a:t>
                      </a:r>
                      <a:endParaRPr lang="en-US"/>
                    </a:p>
                  </a:txBody>
                  <a:tcPr/>
                </a:tc>
                <a:tc>
                  <a:txBody>
                    <a:bodyPr/>
                    <a:lstStyle/>
                    <a:p>
                      <a:pPr lvl="0">
                        <a:buNone/>
                      </a:pPr>
                      <a:r>
                        <a:rPr lang="en-US"/>
                        <a:t>x2</a:t>
                      </a:r>
                      <a:endParaRPr lang="en-US"/>
                    </a:p>
                  </a:txBody>
                  <a:tcPr/>
                </a:tc>
                <a:tc>
                  <a:txBody>
                    <a:bodyPr/>
                    <a:lstStyle/>
                    <a:p>
                      <a:pPr lvl="0">
                        <a:buNone/>
                      </a:pPr>
                      <a:r>
                        <a:rPr lang="en-US"/>
                        <a:t>x3</a:t>
                      </a:r>
                      <a:endParaRPr lang="en-US"/>
                    </a:p>
                  </a:txBody>
                  <a:tcPr/>
                </a:tc>
                <a:tc>
                  <a:txBody>
                    <a:bodyPr/>
                    <a:lstStyle/>
                    <a:p>
                      <a:pPr lvl="0">
                        <a:buNone/>
                      </a:pPr>
                      <a:r>
                        <a:rPr lang="en-US"/>
                        <a:t>x4</a:t>
                      </a:r>
                      <a:endParaRPr lang="en-US"/>
                    </a:p>
                  </a:txBody>
                  <a:tcPr/>
                </a:tc>
                <a:tc>
                  <a:txBody>
                    <a:bodyPr/>
                    <a:lstStyle/>
                    <a:p>
                      <a:pPr lvl="0">
                        <a:buNone/>
                      </a:pPr>
                      <a:r>
                        <a:rPr lang="en-US"/>
                        <a:t>x5</a:t>
                      </a:r>
                      <a:endParaRPr lang="en-US"/>
                    </a:p>
                  </a:txBody>
                  <a:tcPr/>
                </a:tc>
                <a:tc>
                  <a:txBody>
                    <a:bodyPr/>
                    <a:lstStyle/>
                    <a:p>
                      <a:pPr lvl="0">
                        <a:buNone/>
                      </a:pPr>
                      <a:r>
                        <a:rPr lang="en-US"/>
                        <a:t>x6</a:t>
                      </a:r>
                      <a:endParaRPr lang="en-US"/>
                    </a:p>
                  </a:txBody>
                  <a:tcPr/>
                </a:tc>
                <a:tc>
                  <a:txBody>
                    <a:bodyPr/>
                    <a:lstStyle/>
                    <a:p>
                      <a:pPr lvl="0">
                        <a:buNone/>
                      </a:pPr>
                      <a:r>
                        <a:rPr lang="en-US"/>
                        <a:t>x7</a:t>
                      </a:r>
                      <a:endParaRPr lang="en-US"/>
                    </a:p>
                  </a:txBody>
                  <a:tcPr/>
                </a:tc>
              </a:tr>
            </a:tbl>
          </a:graphicData>
        </a:graphic>
      </p:graphicFrame>
      <p:sp>
        <p:nvSpPr>
          <p:cNvPr id="7" name="TextBox 6"/>
          <p:cNvSpPr txBox="1"/>
          <p:nvPr/>
        </p:nvSpPr>
        <p:spPr>
          <a:xfrm>
            <a:off x="1053487" y="4530686"/>
            <a:ext cx="1025945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a:t>15-1 = 14kg</a:t>
            </a:r>
            <a:endParaRPr lang="en-US"/>
          </a:p>
          <a:p>
            <a:r>
              <a:rPr lang="en-US"/>
              <a:t>14-2 = 12kg</a:t>
            </a:r>
            <a:endParaRPr lang="en-US"/>
          </a:p>
          <a:p>
            <a:r>
              <a:rPr lang="en-US"/>
              <a:t>12-4 = 8kg</a:t>
            </a:r>
            <a:endParaRPr lang="en-US"/>
          </a:p>
          <a:p>
            <a:r>
              <a:rPr lang="en-US"/>
              <a:t>8-5 = 3kg</a:t>
            </a:r>
            <a:endParaRPr lang="en-US"/>
          </a:p>
          <a:p>
            <a:r>
              <a:rPr lang="en-US"/>
              <a:t>3-1 = 2kg</a:t>
            </a:r>
            <a:endParaRPr lang="en-US"/>
          </a:p>
          <a:p>
            <a:r>
              <a:rPr lang="en-US"/>
              <a:t>2-2 = 0</a:t>
            </a:r>
            <a:endParaRPr lang="en-US"/>
          </a:p>
        </p:txBody>
      </p:sp>
      <p:graphicFrame>
        <p:nvGraphicFramePr>
          <p:cNvPr id="10" name="Table 4"/>
          <p:cNvGraphicFramePr>
            <a:graphicFrameLocks noGrp="1"/>
          </p:cNvGraphicFramePr>
          <p:nvPr>
            <p:ph idx="1"/>
          </p:nvPr>
        </p:nvGraphicFramePr>
        <p:xfrm>
          <a:off x="985092" y="1623649"/>
          <a:ext cx="10515599" cy="1112520"/>
        </p:xfrm>
        <a:graphic>
          <a:graphicData uri="http://schemas.openxmlformats.org/drawingml/2006/table">
            <a:tbl>
              <a:tblPr firstRow="1" bandRow="1">
                <a:tableStyleId>{5C22544A-7EE6-4342-B048-85BDC9FD1C3A}</a:tableStyleId>
              </a:tblPr>
              <a:tblGrid>
                <a:gridCol w="1434487"/>
                <a:gridCol w="1194412"/>
                <a:gridCol w="1314450"/>
                <a:gridCol w="1314450"/>
                <a:gridCol w="1314450"/>
                <a:gridCol w="1314450"/>
                <a:gridCol w="1314450"/>
                <a:gridCol w="1314450"/>
              </a:tblGrid>
              <a:tr h="370840">
                <a:tc>
                  <a:txBody>
                    <a:bodyPr/>
                    <a:lstStyle/>
                    <a:p>
                      <a:r>
                        <a:rPr lang="en-US"/>
                        <a:t>Object(O)</a:t>
                      </a:r>
                      <a:endParaRPr lang="en-US"/>
                    </a:p>
                  </a:txBody>
                  <a:tcPr/>
                </a:tc>
                <a:tc>
                  <a:txBody>
                    <a:bodyPr/>
                    <a:lstStyle/>
                    <a:p>
                      <a:r>
                        <a:rPr lang="en-US"/>
                        <a:t>1</a:t>
                      </a:r>
                      <a:endParaRPr lang="en-US"/>
                    </a:p>
                  </a:txBody>
                  <a:tcPr/>
                </a:tc>
                <a:tc>
                  <a:txBody>
                    <a:bodyPr/>
                    <a:lstStyle/>
                    <a:p>
                      <a:r>
                        <a:rPr lang="en-US"/>
                        <a:t>2</a:t>
                      </a:r>
                      <a:endParaRPr lang="en-US"/>
                    </a:p>
                  </a:txBody>
                  <a:tcPr/>
                </a:tc>
                <a:tc>
                  <a:txBody>
                    <a:bodyPr/>
                    <a:lstStyle/>
                    <a:p>
                      <a:r>
                        <a:rPr lang="en-US"/>
                        <a:t>3</a:t>
                      </a:r>
                      <a:endParaRPr lang="en-US"/>
                    </a:p>
                  </a:txBody>
                  <a:tcPr/>
                </a:tc>
                <a:tc>
                  <a:txBody>
                    <a:bodyPr/>
                    <a:lstStyle/>
                    <a:p>
                      <a:r>
                        <a:rPr lang="en-US"/>
                        <a:t>4</a:t>
                      </a:r>
                      <a:endParaRPr lang="en-US"/>
                    </a:p>
                  </a:txBody>
                  <a:tcPr/>
                </a:tc>
                <a:tc>
                  <a:txBody>
                    <a:bodyPr/>
                    <a:lstStyle/>
                    <a:p>
                      <a:r>
                        <a:rPr lang="en-US"/>
                        <a:t>5</a:t>
                      </a:r>
                      <a:endParaRPr lang="en-US"/>
                    </a:p>
                  </a:txBody>
                  <a:tcPr/>
                </a:tc>
                <a:tc>
                  <a:txBody>
                    <a:bodyPr/>
                    <a:lstStyle/>
                    <a:p>
                      <a:r>
                        <a:rPr lang="en-US"/>
                        <a:t>6</a:t>
                      </a:r>
                      <a:endParaRPr lang="en-US"/>
                    </a:p>
                  </a:txBody>
                  <a:tcPr/>
                </a:tc>
                <a:tc>
                  <a:txBody>
                    <a:bodyPr/>
                    <a:lstStyle/>
                    <a:p>
                      <a:r>
                        <a:rPr lang="en-US"/>
                        <a:t>7</a:t>
                      </a:r>
                      <a:endParaRPr lang="en-US"/>
                    </a:p>
                  </a:txBody>
                  <a:tcPr/>
                </a:tc>
              </a:tr>
              <a:tr h="370840">
                <a:tc>
                  <a:txBody>
                    <a:bodyPr/>
                    <a:lstStyle/>
                    <a:p>
                      <a:r>
                        <a:rPr lang="en-US"/>
                        <a:t>Profits(P)</a:t>
                      </a:r>
                      <a:endParaRPr lang="en-US"/>
                    </a:p>
                  </a:txBody>
                  <a:tcPr/>
                </a:tc>
                <a:tc>
                  <a:txBody>
                    <a:bodyPr/>
                    <a:lstStyle/>
                    <a:p>
                      <a:r>
                        <a:rPr lang="en-US"/>
                        <a:t>10</a:t>
                      </a:r>
                      <a:endParaRPr lang="en-US"/>
                    </a:p>
                  </a:txBody>
                  <a:tcPr/>
                </a:tc>
                <a:tc>
                  <a:txBody>
                    <a:bodyPr/>
                    <a:lstStyle/>
                    <a:p>
                      <a:r>
                        <a:rPr lang="en-US"/>
                        <a:t>5</a:t>
                      </a:r>
                      <a:endParaRPr lang="en-US"/>
                    </a:p>
                  </a:txBody>
                  <a:tcPr/>
                </a:tc>
                <a:tc>
                  <a:txBody>
                    <a:bodyPr/>
                    <a:lstStyle/>
                    <a:p>
                      <a:r>
                        <a:rPr lang="en-US"/>
                        <a:t>15</a:t>
                      </a:r>
                      <a:endParaRPr lang="en-US"/>
                    </a:p>
                  </a:txBody>
                  <a:tcPr/>
                </a:tc>
                <a:tc>
                  <a:txBody>
                    <a:bodyPr/>
                    <a:lstStyle/>
                    <a:p>
                      <a:r>
                        <a:rPr lang="en-US"/>
                        <a:t>7</a:t>
                      </a:r>
                      <a:endParaRPr lang="en-US"/>
                    </a:p>
                  </a:txBody>
                  <a:tcPr/>
                </a:tc>
                <a:tc>
                  <a:txBody>
                    <a:bodyPr/>
                    <a:lstStyle/>
                    <a:p>
                      <a:r>
                        <a:rPr lang="en-US"/>
                        <a:t>6</a:t>
                      </a:r>
                      <a:endParaRPr lang="en-US"/>
                    </a:p>
                  </a:txBody>
                  <a:tcPr/>
                </a:tc>
                <a:tc>
                  <a:txBody>
                    <a:bodyPr/>
                    <a:lstStyle/>
                    <a:p>
                      <a:r>
                        <a:rPr lang="en-US"/>
                        <a:t>18</a:t>
                      </a:r>
                      <a:endParaRPr lang="en-US"/>
                    </a:p>
                  </a:txBody>
                  <a:tcPr/>
                </a:tc>
                <a:tc>
                  <a:txBody>
                    <a:bodyPr/>
                    <a:lstStyle/>
                    <a:p>
                      <a:r>
                        <a:rPr lang="en-US"/>
                        <a:t>3</a:t>
                      </a:r>
                      <a:endParaRPr lang="en-US"/>
                    </a:p>
                  </a:txBody>
                  <a:tcPr/>
                </a:tc>
              </a:tr>
              <a:tr h="370840">
                <a:tc>
                  <a:txBody>
                    <a:bodyPr/>
                    <a:lstStyle/>
                    <a:p>
                      <a:r>
                        <a:rPr lang="en-US"/>
                        <a:t>Weights(w)</a:t>
                      </a:r>
                      <a:endParaRPr lang="en-US"/>
                    </a:p>
                  </a:txBody>
                  <a:tcPr/>
                </a:tc>
                <a:tc>
                  <a:txBody>
                    <a:bodyPr/>
                    <a:lstStyle/>
                    <a:p>
                      <a:r>
                        <a:rPr lang="en-US"/>
                        <a:t>2</a:t>
                      </a:r>
                      <a:endParaRPr lang="en-US"/>
                    </a:p>
                  </a:txBody>
                  <a:tcPr/>
                </a:tc>
                <a:tc>
                  <a:txBody>
                    <a:bodyPr/>
                    <a:lstStyle/>
                    <a:p>
                      <a:r>
                        <a:rPr lang="en-US"/>
                        <a:t>3</a:t>
                      </a:r>
                      <a:endParaRPr lang="en-US"/>
                    </a:p>
                  </a:txBody>
                  <a:tcPr/>
                </a:tc>
                <a:tc>
                  <a:txBody>
                    <a:bodyPr/>
                    <a:lstStyle/>
                    <a:p>
                      <a:r>
                        <a:rPr lang="en-US"/>
                        <a:t>5</a:t>
                      </a:r>
                      <a:endParaRPr lang="en-US"/>
                    </a:p>
                  </a:txBody>
                  <a:tcPr/>
                </a:tc>
                <a:tc>
                  <a:txBody>
                    <a:bodyPr/>
                    <a:lstStyle/>
                    <a:p>
                      <a:r>
                        <a:rPr lang="en-US"/>
                        <a:t>7</a:t>
                      </a:r>
                      <a:endParaRPr lang="en-US"/>
                    </a:p>
                  </a:txBody>
                  <a:tcPr/>
                </a:tc>
                <a:tc>
                  <a:txBody>
                    <a:bodyPr/>
                    <a:lstStyle/>
                    <a:p>
                      <a:r>
                        <a:rPr lang="en-US"/>
                        <a:t>1</a:t>
                      </a:r>
                      <a:endParaRPr lang="en-US"/>
                    </a:p>
                  </a:txBody>
                  <a:tcPr/>
                </a:tc>
                <a:tc>
                  <a:txBody>
                    <a:bodyPr/>
                    <a:lstStyle/>
                    <a:p>
                      <a:r>
                        <a:rPr lang="en-US"/>
                        <a:t>4</a:t>
                      </a:r>
                      <a:endParaRPr lang="en-US"/>
                    </a:p>
                  </a:txBody>
                  <a:tcPr/>
                </a:tc>
                <a:tc>
                  <a:txBody>
                    <a:bodyPr/>
                    <a:lstStyle/>
                    <a:p>
                      <a:r>
                        <a:rPr lang="en-US"/>
                        <a:t>2</a:t>
                      </a:r>
                      <a:endParaRPr lang="en-US"/>
                    </a:p>
                  </a:txBody>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Knapsack Problem</a:t>
            </a:r>
            <a:endParaRPr lang="en-US"/>
          </a:p>
        </p:txBody>
      </p:sp>
      <p:graphicFrame>
        <p:nvGraphicFramePr>
          <p:cNvPr id="6" name="Table 6"/>
          <p:cNvGraphicFramePr>
            <a:graphicFrameLocks noGrp="1"/>
          </p:cNvGraphicFramePr>
          <p:nvPr/>
        </p:nvGraphicFramePr>
        <p:xfrm>
          <a:off x="1101686" y="3222434"/>
          <a:ext cx="10417928" cy="1112519"/>
        </p:xfrm>
        <a:graphic>
          <a:graphicData uri="http://schemas.openxmlformats.org/drawingml/2006/table">
            <a:tbl>
              <a:tblPr firstRow="1" bandRow="1">
                <a:tableStyleId>{5C22544A-7EE6-4342-B048-85BDC9FD1C3A}</a:tableStyleId>
              </a:tblPr>
              <a:tblGrid>
                <a:gridCol w="1302241"/>
                <a:gridCol w="1302241"/>
                <a:gridCol w="1302241"/>
                <a:gridCol w="1302241"/>
                <a:gridCol w="1302241"/>
                <a:gridCol w="1302241"/>
                <a:gridCol w="1302241"/>
                <a:gridCol w="1302241"/>
              </a:tblGrid>
              <a:tr h="370840">
                <a:tc>
                  <a:txBody>
                    <a:bodyPr/>
                    <a:lstStyle/>
                    <a:p>
                      <a:pPr lvl="0">
                        <a:buNone/>
                      </a:pPr>
                      <a:r>
                        <a:rPr lang="en-US"/>
                        <a:t>P/w</a:t>
                      </a:r>
                      <a:endParaRPr lang="en-US"/>
                    </a:p>
                  </a:txBody>
                  <a:tcPr/>
                </a:tc>
                <a:tc>
                  <a:txBody>
                    <a:bodyPr/>
                    <a:lstStyle/>
                    <a:p>
                      <a:r>
                        <a:rPr lang="en-US"/>
                        <a:t>5</a:t>
                      </a:r>
                      <a:endParaRPr lang="en-US"/>
                    </a:p>
                  </a:txBody>
                  <a:tcPr/>
                </a:tc>
                <a:tc>
                  <a:txBody>
                    <a:bodyPr/>
                    <a:lstStyle/>
                    <a:p>
                      <a:r>
                        <a:rPr lang="en-US"/>
                        <a:t>1.3</a:t>
                      </a:r>
                      <a:endParaRPr lang="en-US"/>
                    </a:p>
                  </a:txBody>
                  <a:tcPr/>
                </a:tc>
                <a:tc>
                  <a:txBody>
                    <a:bodyPr/>
                    <a:lstStyle/>
                    <a:p>
                      <a:r>
                        <a:rPr lang="en-US"/>
                        <a:t>3</a:t>
                      </a:r>
                      <a:endParaRPr lang="en-US"/>
                    </a:p>
                  </a:txBody>
                  <a:tcPr/>
                </a:tc>
                <a:tc>
                  <a:txBody>
                    <a:bodyPr/>
                    <a:lstStyle/>
                    <a:p>
                      <a:r>
                        <a:rPr lang="en-US"/>
                        <a:t>1</a:t>
                      </a:r>
                      <a:endParaRPr lang="en-US"/>
                    </a:p>
                  </a:txBody>
                  <a:tcPr/>
                </a:tc>
                <a:tc>
                  <a:txBody>
                    <a:bodyPr/>
                    <a:lstStyle/>
                    <a:p>
                      <a:r>
                        <a:rPr lang="en-US"/>
                        <a:t>6</a:t>
                      </a:r>
                      <a:endParaRPr lang="en-US"/>
                    </a:p>
                  </a:txBody>
                  <a:tcPr/>
                </a:tc>
                <a:tc>
                  <a:txBody>
                    <a:bodyPr/>
                    <a:lstStyle/>
                    <a:p>
                      <a:r>
                        <a:rPr lang="en-US"/>
                        <a:t>4.5</a:t>
                      </a:r>
                      <a:endParaRPr lang="en-US"/>
                    </a:p>
                  </a:txBody>
                  <a:tcPr/>
                </a:tc>
                <a:tc>
                  <a:txBody>
                    <a:bodyPr/>
                    <a:lstStyle/>
                    <a:p>
                      <a:r>
                        <a:rPr lang="en-US"/>
                        <a:t>3</a:t>
                      </a:r>
                      <a:endParaRPr lang="en-US"/>
                    </a:p>
                  </a:txBody>
                  <a:tcPr/>
                </a:tc>
              </a:tr>
              <a:tr h="370840">
                <a:tc>
                  <a:txBody>
                    <a:bodyPr/>
                    <a:lstStyle/>
                    <a:p>
                      <a:r>
                        <a:rPr lang="en-US"/>
                        <a:t>X</a:t>
                      </a:r>
                      <a:endParaRPr lang="en-US"/>
                    </a:p>
                  </a:txBody>
                  <a:tcPr/>
                </a:tc>
                <a:tc>
                  <a:txBody>
                    <a:bodyPr/>
                    <a:lstStyle/>
                    <a:p>
                      <a:r>
                        <a:rPr lang="en-US">
                          <a:highlight>
                            <a:srgbClr val="00FFFF"/>
                          </a:highlight>
                        </a:rPr>
                        <a:t>Second: 1</a:t>
                      </a:r>
                      <a:endParaRPr lang="en-US">
                        <a:highlight>
                          <a:srgbClr val="00FFFF"/>
                        </a:highlight>
                      </a:endParaRPr>
                    </a:p>
                  </a:txBody>
                  <a:tcPr/>
                </a:tc>
                <a:tc>
                  <a:txBody>
                    <a:bodyPr/>
                    <a:lstStyle/>
                    <a:p>
                      <a:r>
                        <a:rPr lang="en-US"/>
                        <a:t>2/3</a:t>
                      </a:r>
                      <a:endParaRPr lang="en-US"/>
                    </a:p>
                  </a:txBody>
                  <a:tcPr/>
                </a:tc>
                <a:tc>
                  <a:txBody>
                    <a:bodyPr/>
                    <a:lstStyle/>
                    <a:p>
                      <a:r>
                        <a:rPr lang="en-US"/>
                        <a:t>1</a:t>
                      </a:r>
                      <a:endParaRPr lang="en-US"/>
                    </a:p>
                  </a:txBody>
                  <a:tcPr/>
                </a:tc>
                <a:tc>
                  <a:txBody>
                    <a:bodyPr/>
                    <a:lstStyle/>
                    <a:p>
                      <a:r>
                        <a:rPr lang="en-US"/>
                        <a:t>0</a:t>
                      </a:r>
                      <a:endParaRPr lang="en-US"/>
                    </a:p>
                  </a:txBody>
                  <a:tcPr/>
                </a:tc>
                <a:tc>
                  <a:txBody>
                    <a:bodyPr/>
                    <a:lstStyle/>
                    <a:p>
                      <a:r>
                        <a:rPr lang="en-US">
                          <a:highlight>
                            <a:srgbClr val="00FF00"/>
                          </a:highlight>
                        </a:rPr>
                        <a:t>First: 1</a:t>
                      </a:r>
                      <a:endParaRPr lang="en-US">
                        <a:highlight>
                          <a:srgbClr val="00FF00"/>
                        </a:highlight>
                      </a:endParaRPr>
                    </a:p>
                  </a:txBody>
                  <a:tcPr/>
                </a:tc>
                <a:tc>
                  <a:txBody>
                    <a:bodyPr/>
                    <a:lstStyle/>
                    <a:p>
                      <a:r>
                        <a:rPr lang="en-US"/>
                        <a:t>1</a:t>
                      </a:r>
                      <a:endParaRPr lang="en-US"/>
                    </a:p>
                  </a:txBody>
                  <a:tcPr/>
                </a:tc>
                <a:tc>
                  <a:txBody>
                    <a:bodyPr/>
                    <a:lstStyle/>
                    <a:p>
                      <a:r>
                        <a:rPr lang="en-US"/>
                        <a:t>1</a:t>
                      </a:r>
                      <a:endParaRPr lang="en-US"/>
                    </a:p>
                  </a:txBody>
                  <a:tcPr/>
                </a:tc>
              </a:tr>
              <a:tr h="370839">
                <a:tc>
                  <a:txBody>
                    <a:bodyPr/>
                    <a:lstStyle/>
                    <a:p>
                      <a:pPr lvl="0">
                        <a:buNone/>
                      </a:pPr>
                      <a:endParaRPr lang="en-US"/>
                    </a:p>
                  </a:txBody>
                  <a:tcPr/>
                </a:tc>
                <a:tc>
                  <a:txBody>
                    <a:bodyPr/>
                    <a:lstStyle/>
                    <a:p>
                      <a:pPr lvl="0">
                        <a:buNone/>
                      </a:pPr>
                      <a:r>
                        <a:rPr lang="en-US"/>
                        <a:t>x1</a:t>
                      </a:r>
                      <a:endParaRPr lang="en-US"/>
                    </a:p>
                  </a:txBody>
                  <a:tcPr/>
                </a:tc>
                <a:tc>
                  <a:txBody>
                    <a:bodyPr/>
                    <a:lstStyle/>
                    <a:p>
                      <a:pPr lvl="0">
                        <a:buNone/>
                      </a:pPr>
                      <a:r>
                        <a:rPr lang="en-US"/>
                        <a:t>x2</a:t>
                      </a:r>
                      <a:endParaRPr lang="en-US"/>
                    </a:p>
                  </a:txBody>
                  <a:tcPr/>
                </a:tc>
                <a:tc>
                  <a:txBody>
                    <a:bodyPr/>
                    <a:lstStyle/>
                    <a:p>
                      <a:pPr lvl="0">
                        <a:buNone/>
                      </a:pPr>
                      <a:r>
                        <a:rPr lang="en-US"/>
                        <a:t>x3</a:t>
                      </a:r>
                      <a:endParaRPr lang="en-US"/>
                    </a:p>
                  </a:txBody>
                  <a:tcPr/>
                </a:tc>
                <a:tc>
                  <a:txBody>
                    <a:bodyPr/>
                    <a:lstStyle/>
                    <a:p>
                      <a:pPr lvl="0">
                        <a:buNone/>
                      </a:pPr>
                      <a:r>
                        <a:rPr lang="en-US"/>
                        <a:t>x4</a:t>
                      </a:r>
                      <a:endParaRPr lang="en-US"/>
                    </a:p>
                  </a:txBody>
                  <a:tcPr/>
                </a:tc>
                <a:tc>
                  <a:txBody>
                    <a:bodyPr/>
                    <a:lstStyle/>
                    <a:p>
                      <a:pPr lvl="0">
                        <a:buNone/>
                      </a:pPr>
                      <a:r>
                        <a:rPr lang="en-US"/>
                        <a:t>x5</a:t>
                      </a:r>
                      <a:endParaRPr lang="en-US"/>
                    </a:p>
                  </a:txBody>
                  <a:tcPr/>
                </a:tc>
                <a:tc>
                  <a:txBody>
                    <a:bodyPr/>
                    <a:lstStyle/>
                    <a:p>
                      <a:pPr lvl="0">
                        <a:buNone/>
                      </a:pPr>
                      <a:r>
                        <a:rPr lang="en-US"/>
                        <a:t>x6</a:t>
                      </a:r>
                      <a:endParaRPr lang="en-US"/>
                    </a:p>
                  </a:txBody>
                  <a:tcPr/>
                </a:tc>
                <a:tc>
                  <a:txBody>
                    <a:bodyPr/>
                    <a:lstStyle/>
                    <a:p>
                      <a:pPr lvl="0">
                        <a:buNone/>
                      </a:pPr>
                      <a:r>
                        <a:rPr lang="en-US"/>
                        <a:t>x7</a:t>
                      </a:r>
                      <a:endParaRPr lang="en-US"/>
                    </a:p>
                  </a:txBody>
                  <a:tcPr/>
                </a:tc>
              </a:tr>
            </a:tbl>
          </a:graphicData>
        </a:graphic>
      </p:graphicFrame>
      <p:sp>
        <p:nvSpPr>
          <p:cNvPr id="7" name="TextBox 6"/>
          <p:cNvSpPr txBox="1"/>
          <p:nvPr/>
        </p:nvSpPr>
        <p:spPr>
          <a:xfrm>
            <a:off x="1053487" y="4530686"/>
            <a:ext cx="1025945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Courier New" panose="02070309020205020404"/>
              <a:buChar char="o"/>
            </a:pPr>
            <a:r>
              <a:rPr lang="en-US" sz="2000" dirty="0"/>
              <a:t>Compute sum(</a:t>
            </a:r>
            <a:r>
              <a:rPr lang="en-US" sz="2000" err="1"/>
              <a:t>x</a:t>
            </a:r>
            <a:r>
              <a:rPr lang="en-US" sz="2000" baseline="-25000" err="1"/>
              <a:t>i</a:t>
            </a:r>
            <a:r>
              <a:rPr lang="en-US" sz="2000" err="1"/>
              <a:t>w</a:t>
            </a:r>
            <a:r>
              <a:rPr lang="en-US" sz="2000" baseline="-25000" err="1"/>
              <a:t>i</a:t>
            </a:r>
            <a:r>
              <a:rPr lang="en-US" sz="2000" dirty="0"/>
              <a:t>)</a:t>
            </a:r>
            <a:endParaRPr lang="en-US" sz="2000" dirty="0"/>
          </a:p>
          <a:p>
            <a:pPr marL="285750" indent="-285750">
              <a:buFont typeface="Courier New" panose="02070309020205020404"/>
              <a:buChar char="o"/>
            </a:pPr>
            <a:r>
              <a:rPr lang="en-US" sz="2000" dirty="0"/>
              <a:t>Profit sum</a:t>
            </a:r>
            <a:r>
              <a:rPr lang="en-US" sz="2000" dirty="0">
                <a:ea typeface="+mn-lt"/>
                <a:cs typeface="+mn-lt"/>
              </a:rPr>
              <a:t>(</a:t>
            </a:r>
            <a:r>
              <a:rPr lang="en-US" sz="2000" err="1">
                <a:ea typeface="+mn-lt"/>
                <a:cs typeface="+mn-lt"/>
              </a:rPr>
              <a:t>x</a:t>
            </a:r>
            <a:r>
              <a:rPr lang="en-US" sz="2000" baseline="-25000" err="1">
                <a:ea typeface="+mn-lt"/>
                <a:cs typeface="+mn-lt"/>
              </a:rPr>
              <a:t>i</a:t>
            </a:r>
            <a:r>
              <a:rPr lang="en-US" sz="2000" err="1">
                <a:ea typeface="+mn-lt"/>
                <a:cs typeface="+mn-lt"/>
              </a:rPr>
              <a:t>p</a:t>
            </a:r>
            <a:r>
              <a:rPr lang="en-US" sz="2000" baseline="-25000" err="1">
                <a:ea typeface="+mn-lt"/>
                <a:cs typeface="+mn-lt"/>
              </a:rPr>
              <a:t>i</a:t>
            </a:r>
            <a:r>
              <a:rPr lang="en-US" sz="2000" dirty="0">
                <a:ea typeface="+mn-lt"/>
                <a:cs typeface="+mn-lt"/>
              </a:rPr>
              <a:t>)</a:t>
            </a:r>
            <a:endParaRPr lang="en-US" sz="2000" dirty="0">
              <a:ea typeface="+mn-lt"/>
              <a:cs typeface="+mn-lt"/>
            </a:endParaRPr>
          </a:p>
          <a:p>
            <a:pPr marL="285750" indent="-285750">
              <a:buFont typeface="Courier New" panose="02070309020205020404"/>
              <a:buChar char="o"/>
            </a:pPr>
            <a:r>
              <a:rPr lang="en-US" sz="2000" dirty="0">
                <a:ea typeface="+mn-lt"/>
                <a:cs typeface="+mn-lt"/>
              </a:rPr>
              <a:t>Constraint Sum(</a:t>
            </a:r>
            <a:r>
              <a:rPr lang="en-US" sz="2000" err="1">
                <a:ea typeface="+mn-lt"/>
                <a:cs typeface="+mn-lt"/>
              </a:rPr>
              <a:t>x</a:t>
            </a:r>
            <a:r>
              <a:rPr lang="en-US" sz="2000" baseline="-25000" err="1">
                <a:ea typeface="+mn-lt"/>
                <a:cs typeface="+mn-lt"/>
              </a:rPr>
              <a:t>i</a:t>
            </a:r>
            <a:r>
              <a:rPr lang="en-US" sz="2000" err="1">
                <a:ea typeface="+mn-lt"/>
                <a:cs typeface="+mn-lt"/>
              </a:rPr>
              <a:t>w</a:t>
            </a:r>
            <a:r>
              <a:rPr lang="en-US" sz="2000" baseline="-25000" err="1">
                <a:ea typeface="+mn-lt"/>
                <a:cs typeface="+mn-lt"/>
              </a:rPr>
              <a:t>i</a:t>
            </a:r>
            <a:r>
              <a:rPr lang="en-US" sz="2000" dirty="0">
                <a:ea typeface="+mn-lt"/>
                <a:cs typeface="+mn-lt"/>
              </a:rPr>
              <a:t>) &lt;= m</a:t>
            </a:r>
            <a:endParaRPr lang="en-US" sz="2000" dirty="0">
              <a:ea typeface="+mn-lt"/>
              <a:cs typeface="+mn-lt"/>
            </a:endParaRPr>
          </a:p>
          <a:p>
            <a:pPr marL="285750" indent="-285750">
              <a:buFont typeface="Courier New" panose="02070309020205020404"/>
              <a:buChar char="o"/>
            </a:pPr>
            <a:r>
              <a:rPr lang="en-US" sz="2000" dirty="0">
                <a:ea typeface="+mn-lt"/>
                <a:cs typeface="+mn-lt"/>
              </a:rPr>
              <a:t>Objective Sum(</a:t>
            </a:r>
            <a:r>
              <a:rPr lang="en-US" sz="2000" err="1">
                <a:ea typeface="+mn-lt"/>
                <a:cs typeface="+mn-lt"/>
              </a:rPr>
              <a:t>x</a:t>
            </a:r>
            <a:r>
              <a:rPr lang="en-US" sz="2000" baseline="-25000" err="1">
                <a:ea typeface="+mn-lt"/>
                <a:cs typeface="+mn-lt"/>
              </a:rPr>
              <a:t>i</a:t>
            </a:r>
            <a:r>
              <a:rPr lang="en-US" sz="2000" err="1">
                <a:ea typeface="+mn-lt"/>
                <a:cs typeface="+mn-lt"/>
              </a:rPr>
              <a:t>p</a:t>
            </a:r>
            <a:r>
              <a:rPr lang="en-US" sz="2000" baseline="-25000" err="1">
                <a:ea typeface="+mn-lt"/>
                <a:cs typeface="+mn-lt"/>
              </a:rPr>
              <a:t>i</a:t>
            </a:r>
            <a:r>
              <a:rPr lang="en-US" sz="2000" dirty="0">
                <a:ea typeface="+mn-lt"/>
                <a:cs typeface="+mn-lt"/>
              </a:rPr>
              <a:t>) needs to be maximum</a:t>
            </a:r>
            <a:endParaRPr lang="en-US" sz="2000" dirty="0">
              <a:ea typeface="+mn-lt"/>
              <a:cs typeface="+mn-lt"/>
            </a:endParaRPr>
          </a:p>
          <a:p>
            <a:pPr marL="285750" indent="-285750">
              <a:buFont typeface="Courier New" panose="02070309020205020404"/>
              <a:buChar char="o"/>
            </a:pPr>
            <a:r>
              <a:rPr lang="en-US" sz="2000" dirty="0">
                <a:ea typeface="+mn-lt"/>
                <a:cs typeface="+mn-lt"/>
              </a:rPr>
              <a:t>Hence constraint needs to be fulfilled having maximized objective function.</a:t>
            </a:r>
            <a:endParaRPr lang="en-US" sz="2000" dirty="0">
              <a:ea typeface="+mn-lt"/>
              <a:cs typeface="+mn-lt"/>
            </a:endParaRPr>
          </a:p>
          <a:p>
            <a:pPr marL="285750" indent="-285750">
              <a:buFont typeface="Courier New" panose="02070309020205020404"/>
              <a:buChar char="o"/>
            </a:pPr>
            <a:r>
              <a:rPr lang="en-US" sz="2000" b="1" dirty="0">
                <a:ea typeface="+mn-lt"/>
                <a:cs typeface="+mn-lt"/>
              </a:rPr>
              <a:t>Code Implementation</a:t>
            </a:r>
            <a:endParaRPr lang="en-US" sz="2000" b="1" dirty="0">
              <a:ea typeface="+mn-lt"/>
              <a:cs typeface="+mn-lt"/>
            </a:endParaRPr>
          </a:p>
        </p:txBody>
      </p:sp>
      <p:graphicFrame>
        <p:nvGraphicFramePr>
          <p:cNvPr id="10" name="Table 4"/>
          <p:cNvGraphicFramePr>
            <a:graphicFrameLocks noGrp="1"/>
          </p:cNvGraphicFramePr>
          <p:nvPr>
            <p:ph idx="1"/>
          </p:nvPr>
        </p:nvGraphicFramePr>
        <p:xfrm>
          <a:off x="985092" y="1623649"/>
          <a:ext cx="10515599" cy="1112520"/>
        </p:xfrm>
        <a:graphic>
          <a:graphicData uri="http://schemas.openxmlformats.org/drawingml/2006/table">
            <a:tbl>
              <a:tblPr firstRow="1" bandRow="1">
                <a:tableStyleId>{5C22544A-7EE6-4342-B048-85BDC9FD1C3A}</a:tableStyleId>
              </a:tblPr>
              <a:tblGrid>
                <a:gridCol w="1434487"/>
                <a:gridCol w="1194412"/>
                <a:gridCol w="1314450"/>
                <a:gridCol w="1314450"/>
                <a:gridCol w="1314450"/>
                <a:gridCol w="1314450"/>
                <a:gridCol w="1314450"/>
                <a:gridCol w="1314450"/>
              </a:tblGrid>
              <a:tr h="370840">
                <a:tc>
                  <a:txBody>
                    <a:bodyPr/>
                    <a:lstStyle/>
                    <a:p>
                      <a:r>
                        <a:rPr lang="en-US"/>
                        <a:t>Object(O)</a:t>
                      </a:r>
                      <a:endParaRPr lang="en-US"/>
                    </a:p>
                  </a:txBody>
                  <a:tcPr/>
                </a:tc>
                <a:tc>
                  <a:txBody>
                    <a:bodyPr/>
                    <a:lstStyle/>
                    <a:p>
                      <a:r>
                        <a:rPr lang="en-US"/>
                        <a:t>1</a:t>
                      </a:r>
                      <a:endParaRPr lang="en-US"/>
                    </a:p>
                  </a:txBody>
                  <a:tcPr/>
                </a:tc>
                <a:tc>
                  <a:txBody>
                    <a:bodyPr/>
                    <a:lstStyle/>
                    <a:p>
                      <a:r>
                        <a:rPr lang="en-US"/>
                        <a:t>2</a:t>
                      </a:r>
                      <a:endParaRPr lang="en-US"/>
                    </a:p>
                  </a:txBody>
                  <a:tcPr/>
                </a:tc>
                <a:tc>
                  <a:txBody>
                    <a:bodyPr/>
                    <a:lstStyle/>
                    <a:p>
                      <a:r>
                        <a:rPr lang="en-US"/>
                        <a:t>3</a:t>
                      </a:r>
                      <a:endParaRPr lang="en-US"/>
                    </a:p>
                  </a:txBody>
                  <a:tcPr/>
                </a:tc>
                <a:tc>
                  <a:txBody>
                    <a:bodyPr/>
                    <a:lstStyle/>
                    <a:p>
                      <a:r>
                        <a:rPr lang="en-US"/>
                        <a:t>4</a:t>
                      </a:r>
                      <a:endParaRPr lang="en-US"/>
                    </a:p>
                  </a:txBody>
                  <a:tcPr/>
                </a:tc>
                <a:tc>
                  <a:txBody>
                    <a:bodyPr/>
                    <a:lstStyle/>
                    <a:p>
                      <a:r>
                        <a:rPr lang="en-US"/>
                        <a:t>5</a:t>
                      </a:r>
                      <a:endParaRPr lang="en-US"/>
                    </a:p>
                  </a:txBody>
                  <a:tcPr/>
                </a:tc>
                <a:tc>
                  <a:txBody>
                    <a:bodyPr/>
                    <a:lstStyle/>
                    <a:p>
                      <a:r>
                        <a:rPr lang="en-US"/>
                        <a:t>6</a:t>
                      </a:r>
                      <a:endParaRPr lang="en-US"/>
                    </a:p>
                  </a:txBody>
                  <a:tcPr/>
                </a:tc>
                <a:tc>
                  <a:txBody>
                    <a:bodyPr/>
                    <a:lstStyle/>
                    <a:p>
                      <a:r>
                        <a:rPr lang="en-US"/>
                        <a:t>7</a:t>
                      </a:r>
                      <a:endParaRPr lang="en-US"/>
                    </a:p>
                  </a:txBody>
                  <a:tcPr/>
                </a:tc>
              </a:tr>
              <a:tr h="370840">
                <a:tc>
                  <a:txBody>
                    <a:bodyPr/>
                    <a:lstStyle/>
                    <a:p>
                      <a:r>
                        <a:rPr lang="en-US"/>
                        <a:t>Profits(P)</a:t>
                      </a:r>
                      <a:endParaRPr lang="en-US"/>
                    </a:p>
                  </a:txBody>
                  <a:tcPr/>
                </a:tc>
                <a:tc>
                  <a:txBody>
                    <a:bodyPr/>
                    <a:lstStyle/>
                    <a:p>
                      <a:r>
                        <a:rPr lang="en-US"/>
                        <a:t>10</a:t>
                      </a:r>
                      <a:endParaRPr lang="en-US"/>
                    </a:p>
                  </a:txBody>
                  <a:tcPr/>
                </a:tc>
                <a:tc>
                  <a:txBody>
                    <a:bodyPr/>
                    <a:lstStyle/>
                    <a:p>
                      <a:r>
                        <a:rPr lang="en-US"/>
                        <a:t>5</a:t>
                      </a:r>
                      <a:endParaRPr lang="en-US"/>
                    </a:p>
                  </a:txBody>
                  <a:tcPr/>
                </a:tc>
                <a:tc>
                  <a:txBody>
                    <a:bodyPr/>
                    <a:lstStyle/>
                    <a:p>
                      <a:r>
                        <a:rPr lang="en-US"/>
                        <a:t>15</a:t>
                      </a:r>
                      <a:endParaRPr lang="en-US"/>
                    </a:p>
                  </a:txBody>
                  <a:tcPr/>
                </a:tc>
                <a:tc>
                  <a:txBody>
                    <a:bodyPr/>
                    <a:lstStyle/>
                    <a:p>
                      <a:r>
                        <a:rPr lang="en-US"/>
                        <a:t>7</a:t>
                      </a:r>
                      <a:endParaRPr lang="en-US"/>
                    </a:p>
                  </a:txBody>
                  <a:tcPr/>
                </a:tc>
                <a:tc>
                  <a:txBody>
                    <a:bodyPr/>
                    <a:lstStyle/>
                    <a:p>
                      <a:r>
                        <a:rPr lang="en-US"/>
                        <a:t>6</a:t>
                      </a:r>
                      <a:endParaRPr lang="en-US"/>
                    </a:p>
                  </a:txBody>
                  <a:tcPr/>
                </a:tc>
                <a:tc>
                  <a:txBody>
                    <a:bodyPr/>
                    <a:lstStyle/>
                    <a:p>
                      <a:r>
                        <a:rPr lang="en-US"/>
                        <a:t>18</a:t>
                      </a:r>
                      <a:endParaRPr lang="en-US"/>
                    </a:p>
                  </a:txBody>
                  <a:tcPr/>
                </a:tc>
                <a:tc>
                  <a:txBody>
                    <a:bodyPr/>
                    <a:lstStyle/>
                    <a:p>
                      <a:r>
                        <a:rPr lang="en-US"/>
                        <a:t>3</a:t>
                      </a:r>
                      <a:endParaRPr lang="en-US"/>
                    </a:p>
                  </a:txBody>
                  <a:tcPr/>
                </a:tc>
              </a:tr>
              <a:tr h="370840">
                <a:tc>
                  <a:txBody>
                    <a:bodyPr/>
                    <a:lstStyle/>
                    <a:p>
                      <a:r>
                        <a:rPr lang="en-US"/>
                        <a:t>Weights(w)</a:t>
                      </a:r>
                      <a:endParaRPr lang="en-US"/>
                    </a:p>
                  </a:txBody>
                  <a:tcPr/>
                </a:tc>
                <a:tc>
                  <a:txBody>
                    <a:bodyPr/>
                    <a:lstStyle/>
                    <a:p>
                      <a:r>
                        <a:rPr lang="en-US"/>
                        <a:t>2</a:t>
                      </a:r>
                      <a:endParaRPr lang="en-US"/>
                    </a:p>
                  </a:txBody>
                  <a:tcPr/>
                </a:tc>
                <a:tc>
                  <a:txBody>
                    <a:bodyPr/>
                    <a:lstStyle/>
                    <a:p>
                      <a:r>
                        <a:rPr lang="en-US"/>
                        <a:t>3</a:t>
                      </a:r>
                      <a:endParaRPr lang="en-US"/>
                    </a:p>
                  </a:txBody>
                  <a:tcPr/>
                </a:tc>
                <a:tc>
                  <a:txBody>
                    <a:bodyPr/>
                    <a:lstStyle/>
                    <a:p>
                      <a:r>
                        <a:rPr lang="en-US"/>
                        <a:t>5</a:t>
                      </a:r>
                      <a:endParaRPr lang="en-US"/>
                    </a:p>
                  </a:txBody>
                  <a:tcPr/>
                </a:tc>
                <a:tc>
                  <a:txBody>
                    <a:bodyPr/>
                    <a:lstStyle/>
                    <a:p>
                      <a:r>
                        <a:rPr lang="en-US"/>
                        <a:t>7</a:t>
                      </a:r>
                      <a:endParaRPr lang="en-US"/>
                    </a:p>
                  </a:txBody>
                  <a:tcPr/>
                </a:tc>
                <a:tc>
                  <a:txBody>
                    <a:bodyPr/>
                    <a:lstStyle/>
                    <a:p>
                      <a:r>
                        <a:rPr lang="en-US"/>
                        <a:t>1</a:t>
                      </a:r>
                      <a:endParaRPr lang="en-US"/>
                    </a:p>
                  </a:txBody>
                  <a:tcPr/>
                </a:tc>
                <a:tc>
                  <a:txBody>
                    <a:bodyPr/>
                    <a:lstStyle/>
                    <a:p>
                      <a:r>
                        <a:rPr lang="en-US"/>
                        <a:t>4</a:t>
                      </a:r>
                      <a:endParaRPr lang="en-US"/>
                    </a:p>
                  </a:txBody>
                  <a:tcPr/>
                </a:tc>
                <a:tc>
                  <a:txBody>
                    <a:bodyPr/>
                    <a:lstStyle/>
                    <a:p>
                      <a:r>
                        <a:rPr lang="en-US"/>
                        <a:t>2</a:t>
                      </a:r>
                      <a:endParaRPr lang="en-US"/>
                    </a:p>
                  </a:txBody>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8948"/>
          </a:xfrm>
        </p:spPr>
        <p:txBody>
          <a:bodyPr>
            <a:normAutofit/>
          </a:bodyPr>
          <a:lstStyle/>
          <a:p>
            <a:r>
              <a:rPr lang="en-US" sz="4000" dirty="0"/>
              <a:t>Job Sequencing with deadlines</a:t>
            </a:r>
            <a:endParaRPr lang="en-US" sz="4000" dirty="0"/>
          </a:p>
        </p:txBody>
      </p:sp>
      <p:sp>
        <p:nvSpPr>
          <p:cNvPr id="3" name="Content Placeholder 2"/>
          <p:cNvSpPr>
            <a:spLocks noGrp="1"/>
          </p:cNvSpPr>
          <p:nvPr>
            <p:ph idx="1"/>
          </p:nvPr>
        </p:nvSpPr>
        <p:spPr>
          <a:xfrm>
            <a:off x="838200" y="1825625"/>
            <a:ext cx="10928732" cy="4351338"/>
          </a:xfrm>
        </p:spPr>
        <p:txBody>
          <a:bodyPr vert="horz" lIns="91440" tIns="45720" rIns="91440" bIns="45720" rtlCol="0" anchor="t">
            <a:normAutofit/>
          </a:bodyPr>
          <a:lstStyle/>
          <a:p>
            <a:r>
              <a:rPr lang="en-US" sz="2200" dirty="0">
                <a:ea typeface="+mn-lt"/>
                <a:cs typeface="+mn-lt"/>
              </a:rPr>
              <a:t>When we are given a set of ‘n’ jobs. Associated with each Job </a:t>
            </a:r>
            <a:r>
              <a:rPr lang="en-US" sz="2200" err="1">
                <a:ea typeface="+mn-lt"/>
                <a:cs typeface="+mn-lt"/>
              </a:rPr>
              <a:t>i</a:t>
            </a:r>
            <a:r>
              <a:rPr lang="en-US" sz="2200" dirty="0">
                <a:ea typeface="+mn-lt"/>
                <a:cs typeface="+mn-lt"/>
              </a:rPr>
              <a:t>, </a:t>
            </a:r>
            <a:r>
              <a:rPr lang="en-US" sz="2200" b="1" i="1" dirty="0">
                <a:ea typeface="+mn-lt"/>
                <a:cs typeface="+mn-lt"/>
              </a:rPr>
              <a:t>deadline d</a:t>
            </a:r>
            <a:r>
              <a:rPr lang="en-US" sz="2200" b="1" i="1" baseline="-25000" dirty="0">
                <a:ea typeface="+mn-lt"/>
                <a:cs typeface="+mn-lt"/>
              </a:rPr>
              <a:t>i </a:t>
            </a:r>
            <a:r>
              <a:rPr lang="en-US" sz="2200" b="1" i="1" dirty="0">
                <a:ea typeface="+mn-lt"/>
                <a:cs typeface="+mn-lt"/>
              </a:rPr>
              <a:t>&gt;=  0 and profit P</a:t>
            </a:r>
            <a:r>
              <a:rPr lang="en-US" sz="2200" b="1" i="1" baseline="-25000" dirty="0">
                <a:ea typeface="+mn-lt"/>
                <a:cs typeface="+mn-lt"/>
              </a:rPr>
              <a:t>i</a:t>
            </a:r>
            <a:r>
              <a:rPr lang="en-US" sz="2200" b="1" i="1" dirty="0">
                <a:ea typeface="+mn-lt"/>
                <a:cs typeface="+mn-lt"/>
              </a:rPr>
              <a:t> &gt;= 0.</a:t>
            </a:r>
            <a:endParaRPr lang="en-US" sz="2200" b="1" i="1" dirty="0">
              <a:ea typeface="+mn-lt"/>
              <a:cs typeface="+mn-lt"/>
            </a:endParaRPr>
          </a:p>
          <a:p>
            <a:r>
              <a:rPr lang="en-US" sz="2200" dirty="0">
                <a:ea typeface="+mn-lt"/>
                <a:cs typeface="+mn-lt"/>
              </a:rPr>
              <a:t>For any job ‘</a:t>
            </a:r>
            <a:r>
              <a:rPr lang="en-US" sz="2200" dirty="0" err="1">
                <a:ea typeface="+mn-lt"/>
                <a:cs typeface="+mn-lt"/>
              </a:rPr>
              <a:t>i</a:t>
            </a:r>
            <a:r>
              <a:rPr lang="en-US" sz="2200" dirty="0">
                <a:ea typeface="+mn-lt"/>
                <a:cs typeface="+mn-lt"/>
              </a:rPr>
              <a:t>’ the profit p</a:t>
            </a:r>
            <a:r>
              <a:rPr lang="en-US" sz="2200" baseline="-25000" dirty="0">
                <a:ea typeface="+mn-lt"/>
                <a:cs typeface="+mn-lt"/>
              </a:rPr>
              <a:t>i </a:t>
            </a:r>
            <a:r>
              <a:rPr lang="en-US" sz="2200" dirty="0">
                <a:ea typeface="+mn-lt"/>
                <a:cs typeface="+mn-lt"/>
              </a:rPr>
              <a:t>is earned </a:t>
            </a:r>
            <a:r>
              <a:rPr lang="en-US" sz="2200" dirty="0" err="1">
                <a:ea typeface="+mn-lt"/>
                <a:cs typeface="+mn-lt"/>
              </a:rPr>
              <a:t>iff</a:t>
            </a:r>
            <a:r>
              <a:rPr lang="en-US" sz="2200" dirty="0">
                <a:ea typeface="+mn-lt"/>
                <a:cs typeface="+mn-lt"/>
              </a:rPr>
              <a:t> the job is completed by its deadline.</a:t>
            </a:r>
            <a:endParaRPr lang="en-US" sz="2200" dirty="0">
              <a:ea typeface="+mn-lt"/>
              <a:cs typeface="+mn-lt"/>
            </a:endParaRPr>
          </a:p>
          <a:p>
            <a:r>
              <a:rPr lang="en-US" sz="2200" dirty="0">
                <a:ea typeface="+mn-lt"/>
                <a:cs typeface="+mn-lt"/>
              </a:rPr>
              <a:t>Only one machine is available for processing jobs. An optimal solution is the feasible solution with maximum profit.</a:t>
            </a:r>
            <a:endParaRPr lang="en-US" sz="2200" dirty="0">
              <a:ea typeface="+mn-lt"/>
              <a:cs typeface="+mn-lt"/>
            </a:endParaRPr>
          </a:p>
          <a:p>
            <a:r>
              <a:rPr lang="en-US" sz="2200" dirty="0">
                <a:ea typeface="+mn-lt"/>
                <a:cs typeface="+mn-lt"/>
              </a:rPr>
              <a:t>Sort the jobs in ‘j’ ordered by their deadlines. The array </a:t>
            </a:r>
            <a:r>
              <a:rPr lang="en-US" sz="2200" b="1" i="1" dirty="0">
                <a:ea typeface="+mn-lt"/>
                <a:cs typeface="+mn-lt"/>
              </a:rPr>
              <a:t>d [1 : n]</a:t>
            </a:r>
            <a:r>
              <a:rPr lang="en-US" sz="2200" dirty="0">
                <a:ea typeface="+mn-lt"/>
                <a:cs typeface="+mn-lt"/>
              </a:rPr>
              <a:t> is used to store the deadlines of the order of their p-values.</a:t>
            </a:r>
            <a:endParaRPr lang="en-US" sz="2200" dirty="0">
              <a:ea typeface="+mn-lt"/>
              <a:cs typeface="+mn-lt"/>
            </a:endParaRPr>
          </a:p>
          <a:p>
            <a:r>
              <a:rPr lang="en-US" sz="2200" dirty="0">
                <a:ea typeface="+mn-lt"/>
                <a:cs typeface="+mn-lt"/>
              </a:rPr>
              <a:t>The set of jobs j [1 : k] such that </a:t>
            </a:r>
            <a:r>
              <a:rPr lang="en-US" sz="2200" i="1" dirty="0">
                <a:ea typeface="+mn-lt"/>
                <a:cs typeface="+mn-lt"/>
              </a:rPr>
              <a:t>j [r], 1 ≤ r ≤ k</a:t>
            </a:r>
            <a:r>
              <a:rPr lang="en-US" sz="2200" dirty="0">
                <a:ea typeface="+mn-lt"/>
                <a:cs typeface="+mn-lt"/>
              </a:rPr>
              <a:t> are the jobs in ‘j’ and </a:t>
            </a:r>
            <a:r>
              <a:rPr lang="en-US" sz="2200" i="1" dirty="0">
                <a:ea typeface="+mn-lt"/>
                <a:cs typeface="+mn-lt"/>
              </a:rPr>
              <a:t>d (j [1]) ≤ d (j[2]) ≤ . . . ≤ d (j[k]).</a:t>
            </a:r>
            <a:endParaRPr lang="en-US" sz="2200" i="1"/>
          </a:p>
          <a:p>
            <a:endParaRPr lang="en-US" sz="22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4140"/>
            <a:ext cx="10515600" cy="879068"/>
          </a:xfrm>
        </p:spPr>
        <p:txBody>
          <a:bodyPr>
            <a:normAutofit/>
          </a:bodyPr>
          <a:lstStyle/>
          <a:p>
            <a:r>
              <a:rPr lang="en-US" sz="4000" dirty="0"/>
              <a:t>Job Sequencing with deadlines</a:t>
            </a:r>
            <a:endParaRPr lang="en-US" sz="4000" dirty="0"/>
          </a:p>
        </p:txBody>
      </p:sp>
      <p:sp>
        <p:nvSpPr>
          <p:cNvPr id="3" name="Content Placeholder 2"/>
          <p:cNvSpPr>
            <a:spLocks noGrp="1"/>
          </p:cNvSpPr>
          <p:nvPr>
            <p:ph idx="1"/>
          </p:nvPr>
        </p:nvSpPr>
        <p:spPr>
          <a:xfrm>
            <a:off x="838200" y="1514386"/>
            <a:ext cx="11089717" cy="4662577"/>
          </a:xfrm>
        </p:spPr>
        <p:txBody>
          <a:bodyPr vert="horz" lIns="91440" tIns="45720" rIns="91440" bIns="45720" rtlCol="0" anchor="t">
            <a:normAutofit/>
          </a:bodyPr>
          <a:lstStyle/>
          <a:p>
            <a:r>
              <a:rPr lang="en-US" sz="2400" dirty="0">
                <a:ea typeface="+mn-lt"/>
                <a:cs typeface="+mn-lt"/>
              </a:rPr>
              <a:t>There are </a:t>
            </a:r>
            <a:r>
              <a:rPr lang="en-US" sz="2400" b="1" i="1" dirty="0" err="1">
                <a:ea typeface="+mn-lt"/>
                <a:cs typeface="+mn-lt"/>
              </a:rPr>
              <a:t>n</a:t>
            </a:r>
            <a:r>
              <a:rPr lang="en-US" sz="2400" b="1" i="1" dirty="0">
                <a:ea typeface="+mn-lt"/>
                <a:cs typeface="+mn-lt"/>
              </a:rPr>
              <a:t> jobs</a:t>
            </a:r>
            <a:r>
              <a:rPr lang="en-US" sz="2400" dirty="0">
                <a:ea typeface="+mn-lt"/>
                <a:cs typeface="+mn-lt"/>
              </a:rPr>
              <a:t> to be processed on a machine.</a:t>
            </a:r>
            <a:endParaRPr lang="en-US" dirty="0">
              <a:ea typeface="+mn-lt"/>
              <a:cs typeface="+mn-lt"/>
            </a:endParaRPr>
          </a:p>
          <a:p>
            <a:r>
              <a:rPr lang="en-US" sz="2400" dirty="0">
                <a:ea typeface="+mn-lt"/>
                <a:cs typeface="+mn-lt"/>
              </a:rPr>
              <a:t>Each job </a:t>
            </a:r>
            <a:r>
              <a:rPr lang="en-US" sz="2400" b="1" i="1" err="1">
                <a:ea typeface="+mn-lt"/>
                <a:cs typeface="+mn-lt"/>
              </a:rPr>
              <a:t>i</a:t>
            </a:r>
            <a:r>
              <a:rPr lang="en-US" sz="2400" dirty="0">
                <a:ea typeface="+mn-lt"/>
                <a:cs typeface="+mn-lt"/>
              </a:rPr>
              <a:t> has a deadline</a:t>
            </a:r>
            <a:r>
              <a:rPr lang="en-US" sz="2400" b="1" i="1" dirty="0">
                <a:ea typeface="+mn-lt"/>
                <a:cs typeface="+mn-lt"/>
              </a:rPr>
              <a:t> d</a:t>
            </a:r>
            <a:r>
              <a:rPr lang="en-US" sz="2400" b="1" i="1" baseline="-25000" dirty="0">
                <a:ea typeface="+mn-lt"/>
                <a:cs typeface="+mn-lt"/>
              </a:rPr>
              <a:t>i</a:t>
            </a:r>
            <a:r>
              <a:rPr lang="en-US" sz="2400" b="1" i="1" dirty="0">
                <a:ea typeface="+mn-lt"/>
                <a:cs typeface="+mn-lt"/>
              </a:rPr>
              <a:t> ≥ 0 </a:t>
            </a:r>
            <a:r>
              <a:rPr lang="en-US" sz="2400" dirty="0">
                <a:ea typeface="+mn-lt"/>
                <a:cs typeface="+mn-lt"/>
              </a:rPr>
              <a:t>and profit </a:t>
            </a:r>
            <a:r>
              <a:rPr lang="en-US" sz="2400" b="1" i="1" dirty="0">
                <a:ea typeface="+mn-lt"/>
                <a:cs typeface="+mn-lt"/>
              </a:rPr>
              <a:t>p</a:t>
            </a:r>
            <a:r>
              <a:rPr lang="en-US" sz="2400" b="1" i="1" baseline="-25000" dirty="0">
                <a:ea typeface="+mn-lt"/>
                <a:cs typeface="+mn-lt"/>
              </a:rPr>
              <a:t>i </a:t>
            </a:r>
            <a:r>
              <a:rPr lang="en-US" sz="2400" b="1" i="1" dirty="0">
                <a:ea typeface="+mn-lt"/>
                <a:cs typeface="+mn-lt"/>
              </a:rPr>
              <a:t>≥ 0</a:t>
            </a:r>
            <a:r>
              <a:rPr lang="en-US" sz="2400" dirty="0">
                <a:ea typeface="+mn-lt"/>
                <a:cs typeface="+mn-lt"/>
              </a:rPr>
              <a:t> .</a:t>
            </a:r>
            <a:endParaRPr lang="en-US" dirty="0">
              <a:ea typeface="+mn-lt"/>
              <a:cs typeface="+mn-lt"/>
            </a:endParaRPr>
          </a:p>
          <a:p>
            <a:r>
              <a:rPr lang="en-US" sz="2400" b="1" i="1" dirty="0">
                <a:ea typeface="+mn-lt"/>
                <a:cs typeface="+mn-lt"/>
              </a:rPr>
              <a:t>P</a:t>
            </a:r>
            <a:r>
              <a:rPr lang="en-US" sz="2400" b="1" i="1" baseline="-25000" dirty="0">
                <a:ea typeface="+mn-lt"/>
                <a:cs typeface="+mn-lt"/>
              </a:rPr>
              <a:t>i </a:t>
            </a:r>
            <a:r>
              <a:rPr lang="en-US" sz="2400" dirty="0">
                <a:ea typeface="+mn-lt"/>
                <a:cs typeface="+mn-lt"/>
              </a:rPr>
              <a:t>is earned </a:t>
            </a:r>
            <a:r>
              <a:rPr lang="en-US" sz="2400" dirty="0" err="1">
                <a:ea typeface="+mn-lt"/>
                <a:cs typeface="+mn-lt"/>
              </a:rPr>
              <a:t>iff</a:t>
            </a:r>
            <a:r>
              <a:rPr lang="en-US" sz="2400" dirty="0">
                <a:ea typeface="+mn-lt"/>
                <a:cs typeface="+mn-lt"/>
              </a:rPr>
              <a:t> the job is completed by its deadline.</a:t>
            </a:r>
            <a:endParaRPr lang="en-US" dirty="0">
              <a:ea typeface="+mn-lt"/>
              <a:cs typeface="+mn-lt"/>
            </a:endParaRPr>
          </a:p>
          <a:p>
            <a:r>
              <a:rPr lang="en-US" sz="2400" dirty="0">
                <a:ea typeface="+mn-lt"/>
                <a:cs typeface="+mn-lt"/>
              </a:rPr>
              <a:t>The job is completed if it is processed on a machine for unit time.</a:t>
            </a:r>
            <a:endParaRPr lang="en-US" dirty="0"/>
          </a:p>
          <a:p>
            <a:r>
              <a:rPr lang="en-US" sz="2400" dirty="0">
                <a:ea typeface="+mn-lt"/>
                <a:cs typeface="+mn-lt"/>
              </a:rPr>
              <a:t>Only </a:t>
            </a:r>
            <a:r>
              <a:rPr lang="en-US" sz="2400" b="1" i="1" dirty="0">
                <a:ea typeface="+mn-lt"/>
                <a:cs typeface="+mn-lt"/>
              </a:rPr>
              <a:t>one machine is available</a:t>
            </a:r>
            <a:r>
              <a:rPr lang="en-US" sz="2400" dirty="0">
                <a:ea typeface="+mn-lt"/>
                <a:cs typeface="+mn-lt"/>
              </a:rPr>
              <a:t> for processing jobs.</a:t>
            </a:r>
            <a:endParaRPr lang="en-US" dirty="0">
              <a:ea typeface="+mn-lt"/>
              <a:cs typeface="+mn-lt"/>
            </a:endParaRPr>
          </a:p>
          <a:p>
            <a:r>
              <a:rPr lang="en-US" sz="2400" dirty="0">
                <a:ea typeface="+mn-lt"/>
                <a:cs typeface="+mn-lt"/>
              </a:rPr>
              <a:t>Only </a:t>
            </a:r>
            <a:r>
              <a:rPr lang="en-US" sz="2400" b="1" i="1" dirty="0">
                <a:ea typeface="+mn-lt"/>
                <a:cs typeface="+mn-lt"/>
              </a:rPr>
              <a:t>one job is processed at a time</a:t>
            </a:r>
            <a:r>
              <a:rPr lang="en-US" sz="2400" dirty="0">
                <a:ea typeface="+mn-lt"/>
                <a:cs typeface="+mn-lt"/>
              </a:rPr>
              <a:t> on the machine.</a:t>
            </a:r>
            <a:endParaRPr lang="en-US" sz="2400" dirty="0">
              <a:ea typeface="+mn-lt"/>
              <a:cs typeface="+mn-lt"/>
            </a:endParaRPr>
          </a:p>
          <a:p>
            <a:r>
              <a:rPr lang="en-US" sz="2400" dirty="0">
                <a:ea typeface="+mn-lt"/>
                <a:cs typeface="+mn-lt"/>
              </a:rPr>
              <a:t>A feasible solution is a subset of jobs J such that </a:t>
            </a:r>
            <a:r>
              <a:rPr lang="en-US" sz="2400" b="1" i="1" dirty="0">
                <a:ea typeface="+mn-lt"/>
                <a:cs typeface="+mn-lt"/>
              </a:rPr>
              <a:t>each job is completed by its deadline.</a:t>
            </a:r>
            <a:endParaRPr lang="en-US" b="1" i="1"/>
          </a:p>
          <a:p>
            <a:r>
              <a:rPr lang="en-US" sz="2400" dirty="0">
                <a:ea typeface="+mn-lt"/>
                <a:cs typeface="+mn-lt"/>
              </a:rPr>
              <a:t>An optimal solution is a feasible </a:t>
            </a:r>
            <a:r>
              <a:rPr lang="en-US" sz="2400" b="1" i="1" dirty="0">
                <a:ea typeface="+mn-lt"/>
                <a:cs typeface="+mn-lt"/>
              </a:rPr>
              <a:t>solution with maximum profit value.</a:t>
            </a:r>
            <a:endParaRPr lang="en-US" b="1" i="1"/>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356"/>
            <a:ext cx="10515600" cy="925025"/>
          </a:xfrm>
        </p:spPr>
        <p:txBody>
          <a:bodyPr>
            <a:normAutofit/>
          </a:bodyPr>
          <a:lstStyle/>
          <a:p>
            <a:r>
              <a:rPr lang="en-US" sz="4000" dirty="0"/>
              <a:t>Job Sequencing with deadlines</a:t>
            </a:r>
            <a:endParaRPr lang="en-US" sz="4000" dirty="0"/>
          </a:p>
        </p:txBody>
      </p:sp>
      <p:pic>
        <p:nvPicPr>
          <p:cNvPr id="4" name="Picture 4" descr="Table&#10;&#10;Description automatically generated"/>
          <p:cNvPicPr>
            <a:picLocks noGrp="1" noChangeAspect="1"/>
          </p:cNvPicPr>
          <p:nvPr>
            <p:ph idx="1"/>
          </p:nvPr>
        </p:nvPicPr>
        <p:blipFill>
          <a:blip r:embed="rId1"/>
          <a:stretch>
            <a:fillRect/>
          </a:stretch>
        </p:blipFill>
        <p:spPr>
          <a:xfrm>
            <a:off x="1079500" y="1854835"/>
            <a:ext cx="10032365" cy="5193030"/>
          </a:xfr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640"/>
          </a:xfrm>
        </p:spPr>
        <p:txBody>
          <a:bodyPr>
            <a:normAutofit/>
          </a:bodyPr>
          <a:lstStyle/>
          <a:p>
            <a:r>
              <a:rPr lang="en-US" sz="4000" dirty="0"/>
              <a:t>Using Greedy Method</a:t>
            </a:r>
            <a:endParaRPr lang="en-US" sz="4000" dirty="0"/>
          </a:p>
        </p:txBody>
      </p:sp>
      <p:sp>
        <p:nvSpPr>
          <p:cNvPr id="3" name="Content Placeholder 2"/>
          <p:cNvSpPr>
            <a:spLocks noGrp="1"/>
          </p:cNvSpPr>
          <p:nvPr>
            <p:ph idx="1"/>
          </p:nvPr>
        </p:nvSpPr>
        <p:spPr>
          <a:xfrm>
            <a:off x="838200" y="1473933"/>
            <a:ext cx="10928732" cy="4703030"/>
          </a:xfrm>
        </p:spPr>
        <p:txBody>
          <a:bodyPr vert="horz" lIns="91440" tIns="45720" rIns="91440" bIns="45720" rtlCol="0" anchor="t">
            <a:normAutofit/>
          </a:bodyPr>
          <a:lstStyle/>
          <a:p>
            <a:pPr>
              <a:lnSpc>
                <a:spcPct val="110000"/>
              </a:lnSpc>
            </a:pPr>
            <a:r>
              <a:rPr lang="en-US" sz="2400" b="1" u="sng"/>
              <a:t>Step-01:</a:t>
            </a:r>
            <a:endParaRPr lang="en-US" sz="2400">
              <a:ea typeface="+mn-lt"/>
              <a:cs typeface="+mn-lt"/>
            </a:endParaRPr>
          </a:p>
          <a:p>
            <a:pPr lvl="1">
              <a:lnSpc>
                <a:spcPct val="110000"/>
              </a:lnSpc>
            </a:pPr>
            <a:r>
              <a:rPr lang="en-US" sz="2000">
                <a:ea typeface="+mn-lt"/>
                <a:cs typeface="+mn-lt"/>
              </a:rPr>
              <a:t>Sort all the given jobs in decreasing order of their profit.</a:t>
            </a:r>
            <a:endParaRPr lang="en-US" sz="2000"/>
          </a:p>
          <a:p>
            <a:pPr>
              <a:lnSpc>
                <a:spcPct val="110000"/>
              </a:lnSpc>
            </a:pPr>
            <a:r>
              <a:rPr lang="en-US" sz="2400" b="1" u="sng"/>
              <a:t>Step-02:</a:t>
            </a:r>
            <a:endParaRPr lang="en-US" sz="2400"/>
          </a:p>
          <a:p>
            <a:pPr lvl="1">
              <a:lnSpc>
                <a:spcPct val="110000"/>
              </a:lnSpc>
            </a:pPr>
            <a:r>
              <a:rPr lang="en-US" sz="2000">
                <a:ea typeface="+mn-lt"/>
                <a:cs typeface="+mn-lt"/>
              </a:rPr>
              <a:t>Check the value of maximum deadline.</a:t>
            </a:r>
            <a:endParaRPr lang="en-US" sz="2000">
              <a:ea typeface="+mn-lt"/>
              <a:cs typeface="+mn-lt"/>
            </a:endParaRPr>
          </a:p>
          <a:p>
            <a:pPr lvl="1">
              <a:lnSpc>
                <a:spcPct val="110000"/>
              </a:lnSpc>
            </a:pPr>
            <a:r>
              <a:rPr lang="en-US" sz="2000">
                <a:ea typeface="+mn-lt"/>
                <a:cs typeface="+mn-lt"/>
              </a:rPr>
              <a:t>Draw a Gantt chart where maximum time on Gantt chart is the value of maximum deadline.</a:t>
            </a:r>
            <a:endParaRPr lang="en-US" sz="2000">
              <a:ea typeface="+mn-lt"/>
              <a:cs typeface="+mn-lt"/>
            </a:endParaRPr>
          </a:p>
          <a:p>
            <a:pPr>
              <a:lnSpc>
                <a:spcPct val="110000"/>
              </a:lnSpc>
            </a:pPr>
            <a:r>
              <a:rPr lang="en-US" sz="2400" b="1" u="sng"/>
              <a:t>Step-03:</a:t>
            </a:r>
            <a:endParaRPr lang="en-US" sz="2400"/>
          </a:p>
          <a:p>
            <a:pPr lvl="1">
              <a:lnSpc>
                <a:spcPct val="110000"/>
              </a:lnSpc>
            </a:pPr>
            <a:r>
              <a:rPr lang="en-US" sz="2000">
                <a:ea typeface="+mn-lt"/>
                <a:cs typeface="+mn-lt"/>
              </a:rPr>
              <a:t>Pick up the jobs one by one.</a:t>
            </a:r>
            <a:endParaRPr lang="en-US" sz="2000">
              <a:ea typeface="+mn-lt"/>
              <a:cs typeface="+mn-lt"/>
            </a:endParaRPr>
          </a:p>
          <a:p>
            <a:pPr lvl="1">
              <a:lnSpc>
                <a:spcPct val="110000"/>
              </a:lnSpc>
            </a:pPr>
            <a:r>
              <a:rPr lang="en-US" sz="2000">
                <a:ea typeface="+mn-lt"/>
                <a:cs typeface="+mn-lt"/>
              </a:rPr>
              <a:t>Put the job on Gantt chart as far as possible from 0 ensuring that the job gets completed before its deadline.</a:t>
            </a:r>
            <a:endParaRPr lang="en-US" sz="2000">
              <a:ea typeface="+mn-lt"/>
              <a:cs typeface="+mn-lt"/>
            </a:endParaRPr>
          </a:p>
          <a:p>
            <a:endParaRPr lang="en-US" sz="2400">
              <a:ea typeface="+mn-lt"/>
              <a:cs typeface="+mn-lt"/>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8025"/>
          </a:xfrm>
        </p:spPr>
        <p:txBody>
          <a:bodyPr>
            <a:normAutofit/>
          </a:bodyPr>
          <a:lstStyle/>
          <a:p>
            <a:r>
              <a:rPr lang="en-US" sz="4000" dirty="0"/>
              <a:t>Using Greedy Method</a:t>
            </a:r>
            <a:endParaRPr lang="en-US" sz="4000" dirty="0"/>
          </a:p>
        </p:txBody>
      </p:sp>
      <p:sp>
        <p:nvSpPr>
          <p:cNvPr id="5" name="TextBox 4"/>
          <p:cNvSpPr txBox="1"/>
          <p:nvPr/>
        </p:nvSpPr>
        <p:spPr>
          <a:xfrm>
            <a:off x="1009879" y="3328012"/>
            <a:ext cx="1037421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sz="2400">
                <a:ea typeface="+mn-lt"/>
                <a:cs typeface="+mn-lt"/>
              </a:rPr>
              <a:t>Write the optimal schedule that gives maximum profit.</a:t>
            </a:r>
            <a:endParaRPr lang="en-US" sz="2400"/>
          </a:p>
          <a:p>
            <a:pPr marL="285750" indent="-285750">
              <a:buFont typeface="Arial" panose="020B0604020202020204"/>
              <a:buChar char="•"/>
            </a:pPr>
            <a:r>
              <a:rPr lang="en-US" sz="2400">
                <a:ea typeface="+mn-lt"/>
                <a:cs typeface="+mn-lt"/>
              </a:rPr>
              <a:t>Are all the jobs completed in the optimal schedule?</a:t>
            </a:r>
            <a:endParaRPr lang="en-US" sz="2400"/>
          </a:p>
          <a:p>
            <a:pPr marL="285750" indent="-285750">
              <a:buFont typeface="Arial" panose="020B0604020202020204"/>
              <a:buChar char="•"/>
            </a:pPr>
            <a:r>
              <a:rPr lang="en-US" sz="2400">
                <a:ea typeface="+mn-lt"/>
                <a:cs typeface="+mn-lt"/>
              </a:rPr>
              <a:t>What is the maximum earned profit?</a:t>
            </a:r>
            <a:endParaRPr lang="en-US" sz="2400"/>
          </a:p>
          <a:p>
            <a:pPr algn="l"/>
            <a:endParaRPr lang="en-US" sz="2400"/>
          </a:p>
        </p:txBody>
      </p:sp>
      <p:graphicFrame>
        <p:nvGraphicFramePr>
          <p:cNvPr id="4" name="Table 4"/>
          <p:cNvGraphicFramePr>
            <a:graphicFrameLocks noGrp="1"/>
          </p:cNvGraphicFramePr>
          <p:nvPr>
            <p:ph idx="1"/>
          </p:nvPr>
        </p:nvGraphicFramePr>
        <p:xfrm>
          <a:off x="1014046" y="1786548"/>
          <a:ext cx="10515778" cy="1188720"/>
        </p:xfrm>
        <a:graphic>
          <a:graphicData uri="http://schemas.openxmlformats.org/drawingml/2006/table">
            <a:tbl>
              <a:tblPr firstRow="1" bandRow="1">
                <a:tableStyleId>{5C22544A-7EE6-4342-B048-85BDC9FD1C3A}</a:tableStyleId>
              </a:tblPr>
              <a:tblGrid>
                <a:gridCol w="1502410"/>
                <a:gridCol w="1502228"/>
                <a:gridCol w="1502228"/>
                <a:gridCol w="1502228"/>
                <a:gridCol w="1502228"/>
                <a:gridCol w="1502228"/>
                <a:gridCol w="1502228"/>
              </a:tblGrid>
              <a:tr h="370840">
                <a:tc>
                  <a:txBody>
                    <a:bodyPr/>
                    <a:lstStyle/>
                    <a:p>
                      <a:r>
                        <a:rPr lang="en-US" sz="2000" dirty="0"/>
                        <a:t>Jobs</a:t>
                      </a:r>
                      <a:endParaRPr lang="en-US" sz="2000" dirty="0"/>
                    </a:p>
                  </a:txBody>
                  <a:tcPr/>
                </a:tc>
                <a:tc>
                  <a:txBody>
                    <a:bodyPr/>
                    <a:lstStyle/>
                    <a:p>
                      <a:r>
                        <a:rPr lang="en-US" sz="2000" dirty="0"/>
                        <a:t>J1</a:t>
                      </a:r>
                      <a:endParaRPr lang="en-US" sz="2000" dirty="0"/>
                    </a:p>
                  </a:txBody>
                  <a:tcPr/>
                </a:tc>
                <a:tc>
                  <a:txBody>
                    <a:bodyPr/>
                    <a:lstStyle/>
                    <a:p>
                      <a:r>
                        <a:rPr lang="en-US" sz="2000" dirty="0"/>
                        <a:t>J2</a:t>
                      </a:r>
                      <a:endParaRPr lang="en-US" sz="2000" dirty="0"/>
                    </a:p>
                  </a:txBody>
                  <a:tcPr/>
                </a:tc>
                <a:tc>
                  <a:txBody>
                    <a:bodyPr/>
                    <a:lstStyle/>
                    <a:p>
                      <a:r>
                        <a:rPr lang="en-US" sz="2000" dirty="0"/>
                        <a:t>J3</a:t>
                      </a:r>
                      <a:endParaRPr lang="en-US" sz="2000" dirty="0"/>
                    </a:p>
                  </a:txBody>
                  <a:tcPr/>
                </a:tc>
                <a:tc>
                  <a:txBody>
                    <a:bodyPr/>
                    <a:lstStyle/>
                    <a:p>
                      <a:r>
                        <a:rPr lang="en-US" sz="2000" dirty="0"/>
                        <a:t>J4</a:t>
                      </a:r>
                      <a:endParaRPr lang="en-US" sz="2000" dirty="0"/>
                    </a:p>
                  </a:txBody>
                  <a:tcPr/>
                </a:tc>
                <a:tc>
                  <a:txBody>
                    <a:bodyPr/>
                    <a:lstStyle/>
                    <a:p>
                      <a:r>
                        <a:rPr lang="en-US" sz="2000" dirty="0"/>
                        <a:t>J5</a:t>
                      </a:r>
                      <a:endParaRPr lang="en-US" sz="2000" dirty="0"/>
                    </a:p>
                  </a:txBody>
                  <a:tcPr/>
                </a:tc>
                <a:tc>
                  <a:txBody>
                    <a:bodyPr/>
                    <a:lstStyle/>
                    <a:p>
                      <a:r>
                        <a:rPr lang="en-US" sz="2000" dirty="0"/>
                        <a:t>J6</a:t>
                      </a:r>
                      <a:endParaRPr lang="en-US" sz="2000" dirty="0"/>
                    </a:p>
                  </a:txBody>
                  <a:tcPr/>
                </a:tc>
              </a:tr>
              <a:tr h="370840">
                <a:tc>
                  <a:txBody>
                    <a:bodyPr/>
                    <a:lstStyle/>
                    <a:p>
                      <a:r>
                        <a:rPr lang="en-US" sz="2000" dirty="0"/>
                        <a:t>Deadlines</a:t>
                      </a:r>
                      <a:endParaRPr lang="en-US" sz="2000" dirty="0"/>
                    </a:p>
                  </a:txBody>
                  <a:tcPr/>
                </a:tc>
                <a:tc>
                  <a:txBody>
                    <a:bodyPr/>
                    <a:lstStyle/>
                    <a:p>
                      <a:r>
                        <a:rPr lang="en-US" sz="2000" dirty="0"/>
                        <a:t>5</a:t>
                      </a:r>
                      <a:endParaRPr lang="en-US" sz="2000" dirty="0"/>
                    </a:p>
                  </a:txBody>
                  <a:tcPr/>
                </a:tc>
                <a:tc>
                  <a:txBody>
                    <a:bodyPr/>
                    <a:lstStyle/>
                    <a:p>
                      <a:r>
                        <a:rPr lang="en-US" sz="2000" dirty="0"/>
                        <a:t>3</a:t>
                      </a:r>
                      <a:endParaRPr lang="en-US" sz="2000" dirty="0"/>
                    </a:p>
                  </a:txBody>
                  <a:tcPr/>
                </a:tc>
                <a:tc>
                  <a:txBody>
                    <a:bodyPr/>
                    <a:lstStyle/>
                    <a:p>
                      <a:r>
                        <a:rPr lang="en-US" sz="2000" dirty="0"/>
                        <a:t>3</a:t>
                      </a:r>
                      <a:endParaRPr lang="en-US" sz="2000" dirty="0"/>
                    </a:p>
                  </a:txBody>
                  <a:tcPr/>
                </a:tc>
                <a:tc>
                  <a:txBody>
                    <a:bodyPr/>
                    <a:lstStyle/>
                    <a:p>
                      <a:r>
                        <a:rPr lang="en-US" sz="2000" dirty="0"/>
                        <a:t>2</a:t>
                      </a:r>
                      <a:endParaRPr lang="en-US" sz="2000" dirty="0"/>
                    </a:p>
                  </a:txBody>
                  <a:tcPr/>
                </a:tc>
                <a:tc>
                  <a:txBody>
                    <a:bodyPr/>
                    <a:lstStyle/>
                    <a:p>
                      <a:r>
                        <a:rPr lang="en-US" sz="2000" dirty="0"/>
                        <a:t>4</a:t>
                      </a:r>
                      <a:endParaRPr lang="en-US" sz="2000" dirty="0"/>
                    </a:p>
                  </a:txBody>
                  <a:tcPr/>
                </a:tc>
                <a:tc>
                  <a:txBody>
                    <a:bodyPr/>
                    <a:lstStyle/>
                    <a:p>
                      <a:r>
                        <a:rPr lang="en-US" sz="2000" dirty="0"/>
                        <a:t>2</a:t>
                      </a:r>
                      <a:endParaRPr lang="en-US" sz="2000" dirty="0"/>
                    </a:p>
                  </a:txBody>
                  <a:tcPr/>
                </a:tc>
              </a:tr>
              <a:tr h="370840">
                <a:tc>
                  <a:txBody>
                    <a:bodyPr/>
                    <a:lstStyle/>
                    <a:p>
                      <a:r>
                        <a:rPr lang="en-US" sz="2000" dirty="0"/>
                        <a:t>Profits</a:t>
                      </a:r>
                      <a:endParaRPr lang="en-US" sz="2000" dirty="0"/>
                    </a:p>
                  </a:txBody>
                  <a:tcPr/>
                </a:tc>
                <a:tc>
                  <a:txBody>
                    <a:bodyPr/>
                    <a:lstStyle/>
                    <a:p>
                      <a:r>
                        <a:rPr lang="en-US" sz="2000" dirty="0"/>
                        <a:t>200</a:t>
                      </a:r>
                      <a:endParaRPr lang="en-US" sz="2000" dirty="0"/>
                    </a:p>
                  </a:txBody>
                  <a:tcPr/>
                </a:tc>
                <a:tc>
                  <a:txBody>
                    <a:bodyPr/>
                    <a:lstStyle/>
                    <a:p>
                      <a:r>
                        <a:rPr lang="en-US" sz="2000" dirty="0"/>
                        <a:t>180</a:t>
                      </a:r>
                      <a:endParaRPr lang="en-US" sz="2000" dirty="0"/>
                    </a:p>
                  </a:txBody>
                  <a:tcPr/>
                </a:tc>
                <a:tc>
                  <a:txBody>
                    <a:bodyPr/>
                    <a:lstStyle/>
                    <a:p>
                      <a:r>
                        <a:rPr lang="en-US" sz="2000" dirty="0"/>
                        <a:t>190</a:t>
                      </a:r>
                      <a:endParaRPr lang="en-US" sz="2000" dirty="0"/>
                    </a:p>
                  </a:txBody>
                  <a:tcPr/>
                </a:tc>
                <a:tc>
                  <a:txBody>
                    <a:bodyPr/>
                    <a:lstStyle/>
                    <a:p>
                      <a:r>
                        <a:rPr lang="en-US" sz="2000" dirty="0"/>
                        <a:t>300</a:t>
                      </a:r>
                      <a:endParaRPr lang="en-US" sz="2000" dirty="0"/>
                    </a:p>
                  </a:txBody>
                  <a:tcPr/>
                </a:tc>
                <a:tc>
                  <a:txBody>
                    <a:bodyPr/>
                    <a:lstStyle/>
                    <a:p>
                      <a:r>
                        <a:rPr lang="en-US" sz="2000" dirty="0"/>
                        <a:t>120</a:t>
                      </a:r>
                      <a:endParaRPr lang="en-US" sz="2000" dirty="0"/>
                    </a:p>
                  </a:txBody>
                  <a:tcPr/>
                </a:tc>
                <a:tc>
                  <a:txBody>
                    <a:bodyPr/>
                    <a:lstStyle/>
                    <a:p>
                      <a:r>
                        <a:rPr lang="en-US" sz="2000" dirty="0"/>
                        <a:t>100</a:t>
                      </a:r>
                      <a:endParaRPr lang="en-US" sz="2000"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9410"/>
          </a:xfrm>
        </p:spPr>
        <p:txBody>
          <a:bodyPr>
            <a:normAutofit/>
          </a:bodyPr>
          <a:lstStyle/>
          <a:p>
            <a:r>
              <a:rPr lang="en-US" sz="4000">
                <a:ea typeface="+mj-lt"/>
                <a:cs typeface="+mj-lt"/>
              </a:rPr>
              <a:t>Binary Search (Recursive and Iterative)</a:t>
            </a:r>
            <a:endParaRPr lang="en-US" sz="4000"/>
          </a:p>
        </p:txBody>
      </p:sp>
      <p:sp>
        <p:nvSpPr>
          <p:cNvPr id="3" name="Content Placeholder 2"/>
          <p:cNvSpPr>
            <a:spLocks noGrp="1"/>
          </p:cNvSpPr>
          <p:nvPr>
            <p:ph idx="1"/>
          </p:nvPr>
        </p:nvSpPr>
        <p:spPr>
          <a:xfrm>
            <a:off x="838200" y="1385597"/>
            <a:ext cx="10953568" cy="5367750"/>
          </a:xfrm>
        </p:spPr>
        <p:txBody>
          <a:bodyPr vert="horz" lIns="91440" tIns="45720" rIns="91440" bIns="45720" rtlCol="0" anchor="t">
            <a:normAutofit/>
          </a:bodyPr>
          <a:lstStyle/>
          <a:p>
            <a:pPr>
              <a:buFont typeface="Wingdings" panose="05000000000000000000" pitchFamily="34" charset="0"/>
              <a:buChar char="§"/>
            </a:pPr>
            <a:r>
              <a:rPr lang="en-US" sz="2200">
                <a:ea typeface="+mn-lt"/>
                <a:cs typeface="+mn-lt"/>
              </a:rPr>
              <a:t>Steps: </a:t>
            </a:r>
            <a:endParaRPr lang="en-US"/>
          </a:p>
          <a:p>
            <a:pPr lvl="1"/>
            <a:r>
              <a:rPr lang="en-US" sz="2000" b="1">
                <a:ea typeface="+mn-lt"/>
                <a:cs typeface="+mn-lt"/>
              </a:rPr>
              <a:t>Adjust Search Interval:</a:t>
            </a:r>
            <a:endParaRPr lang="en-US" sz="2000">
              <a:ea typeface="+mn-lt"/>
              <a:cs typeface="+mn-lt"/>
            </a:endParaRPr>
          </a:p>
          <a:p>
            <a:pPr lvl="2">
              <a:buFont typeface="Wingdings" panose="05000000000000000000" pitchFamily="34" charset="0"/>
              <a:buChar char="§"/>
            </a:pPr>
            <a:r>
              <a:rPr lang="en-US">
                <a:ea typeface="+mn-lt"/>
                <a:cs typeface="+mn-lt"/>
              </a:rPr>
              <a:t>If the target value is equal to the midpoint value, the search is successful, and the index is returned.</a:t>
            </a:r>
            <a:endParaRPr lang="en-US">
              <a:ea typeface="+mn-lt"/>
              <a:cs typeface="+mn-lt"/>
            </a:endParaRPr>
          </a:p>
          <a:p>
            <a:pPr lvl="2">
              <a:buFont typeface="Wingdings" panose="05000000000000000000" pitchFamily="34" charset="0"/>
              <a:buChar char="§"/>
            </a:pPr>
            <a:r>
              <a:rPr lang="en-US">
                <a:ea typeface="+mn-lt"/>
                <a:cs typeface="+mn-lt"/>
              </a:rPr>
              <a:t>If the target value is less than the midpoint value, adjust the search interval to the lower half (discard the upper half).</a:t>
            </a:r>
            <a:endParaRPr lang="en-US"/>
          </a:p>
          <a:p>
            <a:pPr lvl="2">
              <a:buFont typeface="Wingdings" panose="05000000000000000000" pitchFamily="34" charset="0"/>
              <a:buChar char="§"/>
            </a:pPr>
            <a:r>
              <a:rPr lang="en-US">
                <a:ea typeface="+mn-lt"/>
                <a:cs typeface="+mn-lt"/>
              </a:rPr>
              <a:t>If the target value is greater than the midpoint value, adjust the search interval to the upper half (discard the lower half).</a:t>
            </a:r>
            <a:endParaRPr lang="en-US"/>
          </a:p>
          <a:p>
            <a:pPr lvl="1"/>
            <a:r>
              <a:rPr lang="en-US" sz="2000" b="1">
                <a:ea typeface="+mn-lt"/>
                <a:cs typeface="+mn-lt"/>
              </a:rPr>
              <a:t>Repeat:</a:t>
            </a:r>
            <a:endParaRPr lang="en-US" sz="2000">
              <a:ea typeface="+mn-lt"/>
              <a:cs typeface="+mn-lt"/>
            </a:endParaRPr>
          </a:p>
          <a:p>
            <a:pPr lvl="2">
              <a:buFont typeface="Wingdings" panose="05000000000000000000" pitchFamily="34" charset="0"/>
              <a:buChar char="§"/>
            </a:pPr>
            <a:r>
              <a:rPr lang="en-US">
                <a:ea typeface="+mn-lt"/>
                <a:cs typeface="+mn-lt"/>
              </a:rPr>
              <a:t>Repeat steps 3-4 until the target value is found or the search interval becomes empty.</a:t>
            </a:r>
            <a:endParaRPr lang="en-US">
              <a:ea typeface="+mn-lt"/>
              <a:cs typeface="+mn-lt"/>
            </a:endParaRPr>
          </a:p>
          <a:p>
            <a:pPr lvl="1"/>
            <a:r>
              <a:rPr lang="en-US" sz="2000" b="1">
                <a:ea typeface="+mn-lt"/>
                <a:cs typeface="+mn-lt"/>
              </a:rPr>
              <a:t>Result:</a:t>
            </a:r>
            <a:endParaRPr lang="en-US" sz="2000"/>
          </a:p>
          <a:p>
            <a:pPr lvl="2">
              <a:buFont typeface="Wingdings" panose="05000000000000000000" pitchFamily="34" charset="0"/>
              <a:buChar char="§"/>
            </a:pPr>
            <a:r>
              <a:rPr lang="en-US">
                <a:ea typeface="+mn-lt"/>
                <a:cs typeface="+mn-lt"/>
              </a:rPr>
              <a:t>If the target value is found, return its index.</a:t>
            </a:r>
            <a:endParaRPr lang="en-US"/>
          </a:p>
          <a:p>
            <a:pPr lvl="2">
              <a:buFont typeface="Wingdings" panose="05000000000000000000" pitchFamily="34" charset="0"/>
              <a:buChar char="§"/>
            </a:pPr>
            <a:r>
              <a:rPr lang="en-US">
                <a:ea typeface="+mn-lt"/>
                <a:cs typeface="+mn-lt"/>
              </a:rPr>
              <a:t>If the search interval becomes empty, the target value is not in the array, and -1  is typically returned.</a:t>
            </a:r>
            <a:endParaRPr lang="en-US">
              <a:ea typeface="+mn-lt"/>
              <a:cs typeface="+mn-lt"/>
            </a:endParaRPr>
          </a:p>
          <a:p>
            <a:pPr marL="457200" lvl="1" indent="0">
              <a:buNone/>
            </a:pPr>
            <a:endParaRPr lang="en-US" b="1"/>
          </a:p>
          <a:p>
            <a:pPr marL="457200" lvl="1" indent="0">
              <a:buNone/>
            </a:pPr>
            <a:endParaRPr lang="en-US" sz="800" b="1"/>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380" y="181511"/>
            <a:ext cx="10506420" cy="958334"/>
          </a:xfrm>
        </p:spPr>
        <p:txBody>
          <a:bodyPr>
            <a:normAutofit/>
          </a:bodyPr>
          <a:lstStyle/>
          <a:p>
            <a:r>
              <a:rPr lang="en-US" sz="4000" dirty="0"/>
              <a:t>Using Greedy Method</a:t>
            </a:r>
            <a:endParaRPr lang="en-US" sz="4000" dirty="0"/>
          </a:p>
        </p:txBody>
      </p:sp>
      <p:graphicFrame>
        <p:nvGraphicFramePr>
          <p:cNvPr id="4" name="Table 4"/>
          <p:cNvGraphicFramePr>
            <a:graphicFrameLocks noGrp="1"/>
          </p:cNvGraphicFramePr>
          <p:nvPr>
            <p:ph idx="1"/>
          </p:nvPr>
        </p:nvGraphicFramePr>
        <p:xfrm>
          <a:off x="844626" y="1101686"/>
          <a:ext cx="10515590" cy="1188720"/>
        </p:xfrm>
        <a:graphic>
          <a:graphicData uri="http://schemas.openxmlformats.org/drawingml/2006/table">
            <a:tbl>
              <a:tblPr firstRow="1" bandRow="1">
                <a:tableStyleId>{5C22544A-7EE6-4342-B048-85BDC9FD1C3A}</a:tableStyleId>
              </a:tblPr>
              <a:tblGrid>
                <a:gridCol w="1502227"/>
                <a:gridCol w="1502227"/>
                <a:gridCol w="1652530"/>
                <a:gridCol w="1351925"/>
                <a:gridCol w="1502227"/>
                <a:gridCol w="1502227"/>
                <a:gridCol w="1502227"/>
              </a:tblGrid>
              <a:tr h="393690">
                <a:tc>
                  <a:txBody>
                    <a:bodyPr/>
                    <a:lstStyle/>
                    <a:p>
                      <a:r>
                        <a:rPr lang="en-US" sz="2000" dirty="0"/>
                        <a:t>Jobs</a:t>
                      </a:r>
                      <a:endParaRPr lang="en-US" sz="2000" dirty="0"/>
                    </a:p>
                  </a:txBody>
                  <a:tcPr/>
                </a:tc>
                <a:tc>
                  <a:txBody>
                    <a:bodyPr/>
                    <a:lstStyle/>
                    <a:p>
                      <a:r>
                        <a:rPr lang="en-US" sz="2000" dirty="0"/>
                        <a:t>J4</a:t>
                      </a:r>
                      <a:endParaRPr lang="en-US" sz="2000" dirty="0"/>
                    </a:p>
                  </a:txBody>
                  <a:tcPr/>
                </a:tc>
                <a:tc>
                  <a:txBody>
                    <a:bodyPr/>
                    <a:lstStyle/>
                    <a:p>
                      <a:r>
                        <a:rPr lang="en-US" sz="2000" dirty="0"/>
                        <a:t>J1</a:t>
                      </a:r>
                      <a:endParaRPr lang="en-US" sz="2000" dirty="0"/>
                    </a:p>
                  </a:txBody>
                  <a:tcPr/>
                </a:tc>
                <a:tc>
                  <a:txBody>
                    <a:bodyPr/>
                    <a:lstStyle/>
                    <a:p>
                      <a:r>
                        <a:rPr lang="en-US" sz="2000" dirty="0"/>
                        <a:t>J3</a:t>
                      </a:r>
                      <a:endParaRPr lang="en-US" sz="2000" dirty="0"/>
                    </a:p>
                  </a:txBody>
                  <a:tcPr/>
                </a:tc>
                <a:tc>
                  <a:txBody>
                    <a:bodyPr/>
                    <a:lstStyle/>
                    <a:p>
                      <a:r>
                        <a:rPr lang="en-US" sz="2000" dirty="0"/>
                        <a:t>J2</a:t>
                      </a:r>
                      <a:endParaRPr lang="en-US" sz="2000" dirty="0"/>
                    </a:p>
                  </a:txBody>
                  <a:tcPr/>
                </a:tc>
                <a:tc>
                  <a:txBody>
                    <a:bodyPr/>
                    <a:lstStyle/>
                    <a:p>
                      <a:r>
                        <a:rPr lang="en-US" sz="2000" dirty="0"/>
                        <a:t>J5</a:t>
                      </a:r>
                      <a:endParaRPr lang="en-US" sz="2000" dirty="0"/>
                    </a:p>
                  </a:txBody>
                  <a:tcPr/>
                </a:tc>
                <a:tc>
                  <a:txBody>
                    <a:bodyPr/>
                    <a:lstStyle/>
                    <a:p>
                      <a:r>
                        <a:rPr lang="en-US" sz="2000" dirty="0"/>
                        <a:t>J6</a:t>
                      </a:r>
                      <a:endParaRPr lang="en-US" sz="2000" dirty="0"/>
                    </a:p>
                  </a:txBody>
                  <a:tcPr/>
                </a:tc>
              </a:tr>
              <a:tr h="393690">
                <a:tc>
                  <a:txBody>
                    <a:bodyPr/>
                    <a:lstStyle/>
                    <a:p>
                      <a:r>
                        <a:rPr lang="en-US" sz="2000" dirty="0"/>
                        <a:t>Deadlines</a:t>
                      </a:r>
                      <a:endParaRPr lang="en-US" sz="2000" dirty="0"/>
                    </a:p>
                  </a:txBody>
                  <a:tcPr/>
                </a:tc>
                <a:tc>
                  <a:txBody>
                    <a:bodyPr/>
                    <a:lstStyle/>
                    <a:p>
                      <a:r>
                        <a:rPr lang="en-US" sz="2000" dirty="0"/>
                        <a:t>2</a:t>
                      </a:r>
                      <a:endParaRPr lang="en-US" sz="2000" dirty="0"/>
                    </a:p>
                  </a:txBody>
                  <a:tcPr/>
                </a:tc>
                <a:tc>
                  <a:txBody>
                    <a:bodyPr/>
                    <a:lstStyle/>
                    <a:p>
                      <a:r>
                        <a:rPr lang="en-US" sz="2000" dirty="0"/>
                        <a:t>5</a:t>
                      </a:r>
                      <a:endParaRPr lang="en-US" sz="2000" dirty="0"/>
                    </a:p>
                  </a:txBody>
                  <a:tcPr/>
                </a:tc>
                <a:tc>
                  <a:txBody>
                    <a:bodyPr/>
                    <a:lstStyle/>
                    <a:p>
                      <a:r>
                        <a:rPr lang="en-US" sz="2000" dirty="0"/>
                        <a:t>3</a:t>
                      </a:r>
                      <a:endParaRPr lang="en-US" sz="2000" dirty="0"/>
                    </a:p>
                  </a:txBody>
                  <a:tcPr/>
                </a:tc>
                <a:tc>
                  <a:txBody>
                    <a:bodyPr/>
                    <a:lstStyle/>
                    <a:p>
                      <a:r>
                        <a:rPr lang="en-US" sz="2000" dirty="0"/>
                        <a:t>3</a:t>
                      </a:r>
                      <a:endParaRPr lang="en-US" sz="2000" dirty="0"/>
                    </a:p>
                  </a:txBody>
                  <a:tcPr/>
                </a:tc>
                <a:tc>
                  <a:txBody>
                    <a:bodyPr/>
                    <a:lstStyle/>
                    <a:p>
                      <a:r>
                        <a:rPr lang="en-US" sz="2000" dirty="0"/>
                        <a:t>4</a:t>
                      </a:r>
                      <a:endParaRPr lang="en-US" sz="2000" dirty="0"/>
                    </a:p>
                  </a:txBody>
                  <a:tcPr/>
                </a:tc>
                <a:tc>
                  <a:txBody>
                    <a:bodyPr/>
                    <a:lstStyle/>
                    <a:p>
                      <a:r>
                        <a:rPr lang="en-US" sz="2000" dirty="0"/>
                        <a:t>2</a:t>
                      </a:r>
                      <a:endParaRPr lang="en-US" sz="2000" dirty="0"/>
                    </a:p>
                  </a:txBody>
                  <a:tcPr/>
                </a:tc>
              </a:tr>
              <a:tr h="393690">
                <a:tc>
                  <a:txBody>
                    <a:bodyPr/>
                    <a:lstStyle/>
                    <a:p>
                      <a:r>
                        <a:rPr lang="en-US" sz="2000" dirty="0"/>
                        <a:t>Profits</a:t>
                      </a:r>
                      <a:endParaRPr lang="en-US" sz="2000" dirty="0"/>
                    </a:p>
                  </a:txBody>
                  <a:tcPr/>
                </a:tc>
                <a:tc>
                  <a:txBody>
                    <a:bodyPr/>
                    <a:lstStyle/>
                    <a:p>
                      <a:r>
                        <a:rPr lang="en-US" sz="2000" dirty="0"/>
                        <a:t>300</a:t>
                      </a:r>
                      <a:endParaRPr lang="en-US" sz="2000" dirty="0"/>
                    </a:p>
                  </a:txBody>
                  <a:tcPr/>
                </a:tc>
                <a:tc>
                  <a:txBody>
                    <a:bodyPr/>
                    <a:lstStyle/>
                    <a:p>
                      <a:r>
                        <a:rPr lang="en-US" sz="2000" dirty="0"/>
                        <a:t>200</a:t>
                      </a:r>
                      <a:endParaRPr lang="en-US" sz="2000" dirty="0"/>
                    </a:p>
                  </a:txBody>
                  <a:tcPr/>
                </a:tc>
                <a:tc>
                  <a:txBody>
                    <a:bodyPr/>
                    <a:lstStyle/>
                    <a:p>
                      <a:r>
                        <a:rPr lang="en-US" sz="2000" dirty="0"/>
                        <a:t>190</a:t>
                      </a:r>
                      <a:endParaRPr lang="en-US" sz="2000" dirty="0"/>
                    </a:p>
                  </a:txBody>
                  <a:tcPr/>
                </a:tc>
                <a:tc>
                  <a:txBody>
                    <a:bodyPr/>
                    <a:lstStyle/>
                    <a:p>
                      <a:r>
                        <a:rPr lang="en-US" sz="2000" dirty="0"/>
                        <a:t>180</a:t>
                      </a:r>
                      <a:endParaRPr lang="en-US" sz="2000" dirty="0"/>
                    </a:p>
                  </a:txBody>
                  <a:tcPr/>
                </a:tc>
                <a:tc>
                  <a:txBody>
                    <a:bodyPr/>
                    <a:lstStyle/>
                    <a:p>
                      <a:r>
                        <a:rPr lang="en-US" sz="2000" dirty="0"/>
                        <a:t>120</a:t>
                      </a:r>
                      <a:endParaRPr lang="en-US" sz="2000" dirty="0"/>
                    </a:p>
                  </a:txBody>
                  <a:tcPr/>
                </a:tc>
                <a:tc>
                  <a:txBody>
                    <a:bodyPr/>
                    <a:lstStyle/>
                    <a:p>
                      <a:r>
                        <a:rPr lang="en-US" sz="2000" dirty="0"/>
                        <a:t>100</a:t>
                      </a:r>
                      <a:endParaRPr lang="en-US" sz="2000" dirty="0"/>
                    </a:p>
                  </a:txBody>
                  <a:tcPr/>
                </a:tc>
              </a:tr>
            </a:tbl>
          </a:graphicData>
        </a:graphic>
      </p:graphicFrame>
      <p:sp>
        <p:nvSpPr>
          <p:cNvPr id="5" name="TextBox 4"/>
          <p:cNvSpPr txBox="1"/>
          <p:nvPr/>
        </p:nvSpPr>
        <p:spPr>
          <a:xfrm>
            <a:off x="752819" y="2712904"/>
            <a:ext cx="11365732" cy="389337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buFont typeface="Arial" panose="020B0604020202020204"/>
              <a:buChar char="•"/>
            </a:pPr>
            <a:r>
              <a:rPr lang="en-US" sz="1900" b="1" u="sng"/>
              <a:t> Step-01:</a:t>
            </a:r>
            <a:r>
              <a:rPr lang="en-US" sz="1900" b="1" u="sng">
                <a:ea typeface="+mn-lt"/>
                <a:cs typeface="+mn-lt"/>
              </a:rPr>
              <a:t> </a:t>
            </a:r>
            <a:r>
              <a:rPr lang="en-US" sz="1900">
                <a:ea typeface="+mn-lt"/>
                <a:cs typeface="+mn-lt"/>
              </a:rPr>
              <a:t>Sort all the given jobs in decreasing order of their profit.</a:t>
            </a:r>
            <a:endParaRPr lang="en-US" sz="1900"/>
          </a:p>
          <a:p>
            <a:pPr>
              <a:buFont typeface="Arial" panose="020B0604020202020204"/>
              <a:buChar char="•"/>
            </a:pPr>
            <a:r>
              <a:rPr lang="en-US" sz="1900" b="1" u="sng">
                <a:ea typeface="+mn-lt"/>
                <a:cs typeface="+mn-lt"/>
              </a:rPr>
              <a:t> Step-02:</a:t>
            </a:r>
            <a:r>
              <a:rPr lang="en-US" sz="1900">
                <a:ea typeface="+mn-lt"/>
                <a:cs typeface="+mn-lt"/>
              </a:rPr>
              <a:t> Value of maximum deadline: 5. So, draw a Gantt chart with maximum time on Gantt chart = 5.</a:t>
            </a:r>
            <a:endParaRPr lang="en-US" sz="1900"/>
          </a:p>
          <a:p>
            <a:pPr>
              <a:buFont typeface="Arial" panose="020B0604020202020204"/>
              <a:buChar char="•"/>
            </a:pPr>
            <a:r>
              <a:rPr lang="en-US" sz="1900">
                <a:ea typeface="+mn-lt"/>
                <a:cs typeface="+mn-lt"/>
              </a:rPr>
              <a:t> We take each job one by one in the order they appear in Step-01.</a:t>
            </a:r>
            <a:endParaRPr lang="en-US" sz="1900"/>
          </a:p>
          <a:p>
            <a:pPr>
              <a:buFont typeface="Arial" panose="020B0604020202020204"/>
              <a:buChar char="•"/>
            </a:pPr>
            <a:r>
              <a:rPr lang="en-US" sz="1900">
                <a:ea typeface="+mn-lt"/>
                <a:cs typeface="+mn-lt"/>
              </a:rPr>
              <a:t> We place the job on Gantt chart as far as possible from 0.</a:t>
            </a:r>
            <a:endParaRPr lang="en-US" sz="1900"/>
          </a:p>
          <a:p>
            <a:pPr>
              <a:buFont typeface="Arial" panose="020B0604020202020204"/>
              <a:buChar char="•"/>
            </a:pPr>
            <a:r>
              <a:rPr lang="en-US" sz="1900">
                <a:ea typeface="+mn-lt"/>
                <a:cs typeface="+mn-lt"/>
              </a:rPr>
              <a:t> We take job J4. Since its deadline is 2, so we place it in the first empty cell before deadline 2.</a:t>
            </a:r>
            <a:endParaRPr lang="en-US" sz="1900"/>
          </a:p>
          <a:p>
            <a:pPr>
              <a:buFont typeface="Arial" panose="020B0604020202020204"/>
              <a:buChar char="•"/>
            </a:pPr>
            <a:r>
              <a:rPr lang="en-US" sz="1900">
                <a:ea typeface="+mn-lt"/>
                <a:cs typeface="+mn-lt"/>
              </a:rPr>
              <a:t> We take job J1. Since its deadline is 5, so we place it in the first empty cell before deadline 5.</a:t>
            </a:r>
            <a:endParaRPr lang="en-US" sz="1900"/>
          </a:p>
          <a:p>
            <a:pPr>
              <a:buFont typeface="Arial" panose="020B0604020202020204"/>
              <a:buChar char="•"/>
            </a:pPr>
            <a:r>
              <a:rPr lang="en-US" sz="1900">
                <a:ea typeface="+mn-lt"/>
                <a:cs typeface="+mn-lt"/>
              </a:rPr>
              <a:t> We take job J3. Since its deadline is 3, so we place it in the first empty cell before deadline 3.</a:t>
            </a:r>
            <a:endParaRPr lang="en-US" sz="1900">
              <a:ea typeface="+mn-lt"/>
              <a:cs typeface="+mn-lt"/>
            </a:endParaRPr>
          </a:p>
          <a:p>
            <a:pPr>
              <a:buFont typeface="Arial" panose="020B0604020202020204"/>
              <a:buChar char="•"/>
            </a:pPr>
            <a:r>
              <a:rPr lang="en-US" sz="1900">
                <a:ea typeface="+mn-lt"/>
                <a:cs typeface="+mn-lt"/>
              </a:rPr>
              <a:t> We take job J2. Since its deadline is 3, so we place it in the first empty cell before deadline 3.</a:t>
            </a:r>
            <a:endParaRPr lang="en-US" sz="1900"/>
          </a:p>
          <a:p>
            <a:pPr>
              <a:buFont typeface="Arial" panose="020B0604020202020204"/>
              <a:buChar char="•"/>
            </a:pPr>
            <a:r>
              <a:rPr lang="en-US" sz="1900">
                <a:ea typeface="+mn-lt"/>
                <a:cs typeface="+mn-lt"/>
              </a:rPr>
              <a:t> Now, we take job J5. Since its deadline is 4, so we place it in the first empty cell before deadline 4.</a:t>
            </a:r>
            <a:endParaRPr lang="en-US" sz="1900"/>
          </a:p>
          <a:p>
            <a:pPr>
              <a:buFont typeface="Arial" panose="020B0604020202020204"/>
              <a:buChar char="•"/>
            </a:pPr>
            <a:r>
              <a:rPr lang="en-US" sz="1900">
                <a:ea typeface="+mn-lt"/>
                <a:cs typeface="+mn-lt"/>
              </a:rPr>
              <a:t> The only job left is job J6 whose deadline is 2. All the slots before deadline 2 are already occupied. Thus, job J6 </a:t>
            </a:r>
            <a:r>
              <a:rPr lang="en-US" sz="1900" err="1">
                <a:ea typeface="+mn-lt"/>
                <a:cs typeface="+mn-lt"/>
              </a:rPr>
              <a:t>can not</a:t>
            </a:r>
            <a:r>
              <a:rPr lang="en-US" sz="1900">
                <a:ea typeface="+mn-lt"/>
                <a:cs typeface="+mn-lt"/>
              </a:rPr>
              <a:t> be completed.</a:t>
            </a:r>
            <a:endParaRPr lang="en-US" sz="19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380" y="181511"/>
            <a:ext cx="10506420" cy="958334"/>
          </a:xfrm>
        </p:spPr>
        <p:txBody>
          <a:bodyPr>
            <a:normAutofit/>
          </a:bodyPr>
          <a:lstStyle/>
          <a:p>
            <a:r>
              <a:rPr lang="en-US" sz="4000" dirty="0"/>
              <a:t>Using Greedy Method</a:t>
            </a:r>
            <a:endParaRPr lang="en-US" sz="4000" dirty="0"/>
          </a:p>
        </p:txBody>
      </p:sp>
      <p:graphicFrame>
        <p:nvGraphicFramePr>
          <p:cNvPr id="4" name="Table 4"/>
          <p:cNvGraphicFramePr>
            <a:graphicFrameLocks noGrp="1"/>
          </p:cNvGraphicFramePr>
          <p:nvPr>
            <p:ph idx="1"/>
            <p:custDataLst>
              <p:tags r:id="rId1"/>
            </p:custDataLst>
          </p:nvPr>
        </p:nvGraphicFramePr>
        <p:xfrm>
          <a:off x="1564640" y="1417320"/>
          <a:ext cx="10060305" cy="3883025"/>
        </p:xfrm>
        <a:graphic>
          <a:graphicData uri="http://schemas.openxmlformats.org/drawingml/2006/table">
            <a:tbl>
              <a:tblPr firstRow="1" bandRow="1">
                <a:tableStyleId>{5C22544A-7EE6-4342-B048-85BDC9FD1C3A}</a:tableStyleId>
              </a:tblPr>
              <a:tblGrid>
                <a:gridCol w="1820545"/>
                <a:gridCol w="3815080"/>
                <a:gridCol w="2631440"/>
                <a:gridCol w="1793240"/>
              </a:tblGrid>
              <a:tr h="396240">
                <a:tc>
                  <a:txBody>
                    <a:bodyPr/>
                    <a:lstStyle/>
                    <a:p>
                      <a:r>
                        <a:rPr lang="en-US" sz="2000" dirty="0"/>
                        <a:t>Job Considered </a:t>
                      </a:r>
                      <a:endParaRPr lang="en-US" sz="2000" dirty="0"/>
                    </a:p>
                  </a:txBody>
                  <a:tcPr/>
                </a:tc>
                <a:tc>
                  <a:txBody>
                    <a:bodyPr/>
                    <a:lstStyle/>
                    <a:p>
                      <a:r>
                        <a:rPr lang="en-US" sz="2000" dirty="0"/>
                        <a:t>Slot Assigned</a:t>
                      </a:r>
                      <a:endParaRPr lang="en-US" sz="2000" dirty="0"/>
                    </a:p>
                  </a:txBody>
                  <a:tcPr/>
                </a:tc>
                <a:tc>
                  <a:txBody>
                    <a:bodyPr/>
                    <a:lstStyle/>
                    <a:p>
                      <a:r>
                        <a:rPr lang="en-US" sz="2000" dirty="0"/>
                        <a:t>Solution</a:t>
                      </a:r>
                      <a:endParaRPr lang="en-US" sz="2000" dirty="0"/>
                    </a:p>
                  </a:txBody>
                  <a:tcPr/>
                </a:tc>
                <a:tc>
                  <a:txBody>
                    <a:bodyPr/>
                    <a:lstStyle/>
                    <a:p>
                      <a:r>
                        <a:rPr lang="en-US" sz="2000" dirty="0"/>
                        <a:t>Profit</a:t>
                      </a:r>
                      <a:endParaRPr lang="en-US" sz="2000" dirty="0"/>
                    </a:p>
                  </a:txBody>
                  <a:tcPr/>
                </a:tc>
              </a:tr>
              <a:tr h="1109345">
                <a:tc>
                  <a:txBody>
                    <a:bodyPr/>
                    <a:lstStyle/>
                    <a:p>
                      <a:pPr lvl="0">
                        <a:buNone/>
                      </a:pPr>
                      <a:r>
                        <a:rPr lang="en-US" sz="2000" dirty="0"/>
                        <a:t>--------</a:t>
                      </a:r>
                      <a:endParaRPr lang="en-US" dirty="0"/>
                    </a:p>
                  </a:txBody>
                  <a:tcPr/>
                </a:tc>
                <a:tc>
                  <a:txBody>
                    <a:bodyPr/>
                    <a:lstStyle/>
                    <a:p>
                      <a:pPr lvl="0">
                        <a:buNone/>
                      </a:pPr>
                      <a:r>
                        <a:rPr lang="en-US" sz="2000" dirty="0"/>
                        <a:t>-------</a:t>
                      </a:r>
                      <a:endParaRPr lang="en-US" sz="2000" dirty="0"/>
                    </a:p>
                  </a:txBody>
                  <a:tcPr/>
                </a:tc>
                <a:tc>
                  <a:txBody>
                    <a:bodyPr/>
                    <a:lstStyle/>
                    <a:p>
                      <a:pPr lvl="0">
                        <a:buNone/>
                      </a:pPr>
                      <a:r>
                        <a:rPr lang="en-US" sz="2000" dirty="0"/>
                        <a:t>---------</a:t>
                      </a:r>
                      <a:endParaRPr lang="en-US" sz="2000" dirty="0"/>
                    </a:p>
                  </a:txBody>
                  <a:tcPr/>
                </a:tc>
                <a:tc>
                  <a:txBody>
                    <a:bodyPr/>
                    <a:lstStyle/>
                    <a:p>
                      <a:pPr lvl="0">
                        <a:buNone/>
                      </a:pPr>
                      <a:r>
                        <a:rPr lang="en-US" sz="2000" dirty="0"/>
                        <a:t>0</a:t>
                      </a:r>
                      <a:endParaRPr lang="en-US" sz="2000" dirty="0"/>
                    </a:p>
                  </a:txBody>
                  <a:tcPr/>
                </a:tc>
              </a:tr>
              <a:tr h="396240">
                <a:tc>
                  <a:txBody>
                    <a:bodyPr/>
                    <a:lstStyle/>
                    <a:p>
                      <a:r>
                        <a:rPr lang="en-US" sz="2000" dirty="0"/>
                        <a:t>J1</a:t>
                      </a:r>
                      <a:endParaRPr lang="en-US" sz="2000" dirty="0"/>
                    </a:p>
                  </a:txBody>
                  <a:tcPr/>
                </a:tc>
                <a:tc>
                  <a:txBody>
                    <a:bodyPr/>
                    <a:lstStyle/>
                    <a:p>
                      <a:r>
                        <a:rPr lang="en-US" sz="2000" dirty="0"/>
                        <a:t>[4, 5]</a:t>
                      </a:r>
                      <a:endParaRPr lang="en-US" sz="2000" dirty="0"/>
                    </a:p>
                  </a:txBody>
                  <a:tcPr/>
                </a:tc>
                <a:tc>
                  <a:txBody>
                    <a:bodyPr/>
                    <a:lstStyle/>
                    <a:p>
                      <a:r>
                        <a:rPr lang="en-US" sz="2000" dirty="0"/>
                        <a:t>J1</a:t>
                      </a:r>
                      <a:endParaRPr lang="en-US" sz="2000" dirty="0"/>
                    </a:p>
                  </a:txBody>
                  <a:tcPr/>
                </a:tc>
                <a:tc>
                  <a:txBody>
                    <a:bodyPr/>
                    <a:lstStyle/>
                    <a:p>
                      <a:r>
                        <a:rPr lang="en-US" sz="2000" dirty="0"/>
                        <a:t>200</a:t>
                      </a:r>
                      <a:endParaRPr lang="en-US" sz="2000" dirty="0"/>
                    </a:p>
                  </a:txBody>
                  <a:tcPr/>
                </a:tc>
              </a:tr>
              <a:tr h="396240">
                <a:tc>
                  <a:txBody>
                    <a:bodyPr/>
                    <a:lstStyle/>
                    <a:p>
                      <a:r>
                        <a:rPr lang="en-US" sz="2000" dirty="0"/>
                        <a:t>J2</a:t>
                      </a:r>
                      <a:endParaRPr lang="en-US" sz="2000" dirty="0"/>
                    </a:p>
                  </a:txBody>
                  <a:tcPr/>
                </a:tc>
                <a:tc>
                  <a:txBody>
                    <a:bodyPr/>
                    <a:lstStyle/>
                    <a:p>
                      <a:r>
                        <a:rPr lang="en-US" sz="2000" dirty="0"/>
                        <a:t>[0, 1], </a:t>
                      </a:r>
                      <a:r>
                        <a:rPr lang="en-US" sz="2000" b="0" i="0" u="none" strike="noStrike" noProof="0" dirty="0">
                          <a:solidFill>
                            <a:srgbClr val="000000"/>
                          </a:solidFill>
                          <a:latin typeface="Univers"/>
                        </a:rPr>
                        <a:t>[4, 5]</a:t>
                      </a:r>
                      <a:endParaRPr lang="en-US" sz="2000" dirty="0"/>
                    </a:p>
                  </a:txBody>
                  <a:tcPr/>
                </a:tc>
                <a:tc>
                  <a:txBody>
                    <a:bodyPr/>
                    <a:lstStyle/>
                    <a:p>
                      <a:r>
                        <a:rPr lang="en-US" sz="2000" dirty="0"/>
                        <a:t>J2, J1</a:t>
                      </a:r>
                      <a:endParaRPr lang="en-US" sz="2000" dirty="0"/>
                    </a:p>
                  </a:txBody>
                  <a:tcPr/>
                </a:tc>
                <a:tc>
                  <a:txBody>
                    <a:bodyPr/>
                    <a:lstStyle/>
                    <a:p>
                      <a:r>
                        <a:rPr lang="en-US" sz="2000" dirty="0"/>
                        <a:t>380</a:t>
                      </a:r>
                      <a:endParaRPr lang="en-US" sz="2000" dirty="0"/>
                    </a:p>
                  </a:txBody>
                  <a:tcPr/>
                </a:tc>
              </a:tr>
              <a:tr h="396240">
                <a:tc>
                  <a:txBody>
                    <a:bodyPr/>
                    <a:lstStyle/>
                    <a:p>
                      <a:pPr lvl="0">
                        <a:buNone/>
                      </a:pPr>
                      <a:r>
                        <a:rPr lang="en-US" sz="2000" dirty="0"/>
                        <a:t>J3</a:t>
                      </a:r>
                      <a:endParaRPr lang="en-US" sz="2000" dirty="0"/>
                    </a:p>
                  </a:txBody>
                  <a:tcPr/>
                </a:tc>
                <a:tc>
                  <a:txBody>
                    <a:bodyPr/>
                    <a:lstStyle/>
                    <a:p>
                      <a:pPr lvl="0">
                        <a:buNone/>
                      </a:pPr>
                      <a:r>
                        <a:rPr lang="en-US" sz="2000" b="0" i="0" u="none" strike="noStrike" noProof="0" dirty="0">
                          <a:solidFill>
                            <a:srgbClr val="000000"/>
                          </a:solidFill>
                          <a:latin typeface="Univers"/>
                        </a:rPr>
                        <a:t>[0, 1], </a:t>
                      </a:r>
                      <a:r>
                        <a:rPr lang="en-US" sz="2000" dirty="0"/>
                        <a:t>[2, 3], </a:t>
                      </a:r>
                      <a:r>
                        <a:rPr lang="en-US" sz="2000" b="0" i="0" u="none" strike="noStrike" noProof="0" dirty="0">
                          <a:solidFill>
                            <a:srgbClr val="000000"/>
                          </a:solidFill>
                          <a:latin typeface="Univers"/>
                        </a:rPr>
                        <a:t>, [4, 5]</a:t>
                      </a:r>
                      <a:endParaRPr lang="en-US" sz="2000" b="0" i="0" u="none" strike="noStrike" noProof="0" dirty="0">
                        <a:solidFill>
                          <a:srgbClr val="000000"/>
                        </a:solidFill>
                        <a:latin typeface="Univers"/>
                      </a:endParaRPr>
                    </a:p>
                  </a:txBody>
                  <a:tcPr/>
                </a:tc>
                <a:tc>
                  <a:txBody>
                    <a:bodyPr/>
                    <a:lstStyle/>
                    <a:p>
                      <a:pPr lvl="0">
                        <a:buNone/>
                      </a:pPr>
                      <a:r>
                        <a:rPr lang="en-US" sz="2000" dirty="0"/>
                        <a:t>J2, J3, J1</a:t>
                      </a:r>
                      <a:endParaRPr lang="en-US" sz="2000" dirty="0"/>
                    </a:p>
                  </a:txBody>
                  <a:tcPr/>
                </a:tc>
                <a:tc>
                  <a:txBody>
                    <a:bodyPr/>
                    <a:lstStyle/>
                    <a:p>
                      <a:pPr lvl="0">
                        <a:buNone/>
                      </a:pPr>
                      <a:r>
                        <a:rPr lang="en-US" sz="2000" dirty="0"/>
                        <a:t>570</a:t>
                      </a:r>
                      <a:endParaRPr lang="en-US" sz="2000" dirty="0"/>
                    </a:p>
                  </a:txBody>
                  <a:tcPr/>
                </a:tc>
              </a:tr>
              <a:tr h="396240">
                <a:tc>
                  <a:txBody>
                    <a:bodyPr/>
                    <a:lstStyle/>
                    <a:p>
                      <a:pPr lvl="0">
                        <a:buNone/>
                      </a:pPr>
                      <a:r>
                        <a:rPr lang="en-US" sz="2000" dirty="0"/>
                        <a:t>J4</a:t>
                      </a:r>
                      <a:endParaRPr lang="en-US" sz="2000" dirty="0"/>
                    </a:p>
                  </a:txBody>
                  <a:tcPr/>
                </a:tc>
                <a:tc>
                  <a:txBody>
                    <a:bodyPr/>
                    <a:lstStyle/>
                    <a:p>
                      <a:pPr lvl="0">
                        <a:buNone/>
                      </a:pPr>
                      <a:r>
                        <a:rPr lang="en-US" sz="2000" b="0" i="0" u="none" strike="noStrike" noProof="0" dirty="0">
                          <a:solidFill>
                            <a:srgbClr val="000000"/>
                          </a:solidFill>
                          <a:latin typeface="Univers"/>
                        </a:rPr>
                        <a:t>[0, 1], </a:t>
                      </a:r>
                      <a:r>
                        <a:rPr lang="en-US" sz="2000" b="0" i="0" u="none" strike="noStrike" noProof="0" dirty="0">
                          <a:solidFill>
                            <a:srgbClr val="000000"/>
                          </a:solidFill>
                        </a:rPr>
                        <a:t>[1, 2], </a:t>
                      </a:r>
                      <a:r>
                        <a:rPr lang="en-US" sz="2000" b="0" i="0" u="none" strike="noStrike" noProof="0" dirty="0">
                          <a:solidFill>
                            <a:srgbClr val="000000"/>
                          </a:solidFill>
                          <a:latin typeface="Univers"/>
                        </a:rPr>
                        <a:t>[2, 3],  [4, 5]</a:t>
                      </a:r>
                      <a:endParaRPr lang="en-US" sz="2000" b="0" i="0" u="none" strike="noStrike" noProof="0" dirty="0">
                        <a:solidFill>
                          <a:srgbClr val="000000"/>
                        </a:solidFill>
                        <a:latin typeface="Univers"/>
                      </a:endParaRPr>
                    </a:p>
                  </a:txBody>
                  <a:tcPr/>
                </a:tc>
                <a:tc>
                  <a:txBody>
                    <a:bodyPr/>
                    <a:lstStyle/>
                    <a:p>
                      <a:pPr lvl="0" algn="l">
                        <a:lnSpc>
                          <a:spcPct val="100000"/>
                        </a:lnSpc>
                        <a:spcBef>
                          <a:spcPts val="0"/>
                        </a:spcBef>
                        <a:spcAft>
                          <a:spcPts val="0"/>
                        </a:spcAft>
                        <a:buNone/>
                      </a:pPr>
                      <a:r>
                        <a:rPr lang="en-US" sz="2000" b="0" i="0" u="none" strike="noStrike" noProof="0" dirty="0">
                          <a:solidFill>
                            <a:srgbClr val="000000"/>
                          </a:solidFill>
                          <a:latin typeface="Univers"/>
                        </a:rPr>
                        <a:t>J2, J4, J3, J1</a:t>
                      </a:r>
                      <a:endParaRPr lang="en-US" sz="2000" b="0" i="0" u="none" strike="noStrike" noProof="0" dirty="0">
                        <a:solidFill>
                          <a:srgbClr val="000000"/>
                        </a:solidFill>
                        <a:latin typeface="Univers"/>
                      </a:endParaRPr>
                    </a:p>
                  </a:txBody>
                  <a:tcPr/>
                </a:tc>
                <a:tc>
                  <a:txBody>
                    <a:bodyPr/>
                    <a:lstStyle/>
                    <a:p>
                      <a:pPr lvl="0">
                        <a:buNone/>
                      </a:pPr>
                      <a:r>
                        <a:rPr lang="en-US" sz="2000" dirty="0"/>
                        <a:t>870</a:t>
                      </a:r>
                      <a:endParaRPr lang="en-US" sz="2000" dirty="0"/>
                    </a:p>
                  </a:txBody>
                  <a:tcPr/>
                </a:tc>
              </a:tr>
              <a:tr h="396240">
                <a:tc>
                  <a:txBody>
                    <a:bodyPr/>
                    <a:lstStyle/>
                    <a:p>
                      <a:pPr lvl="0">
                        <a:buNone/>
                      </a:pPr>
                      <a:r>
                        <a:rPr lang="en-US" sz="2000" dirty="0"/>
                        <a:t>J5</a:t>
                      </a:r>
                      <a:endParaRPr lang="en-US" sz="2000" dirty="0"/>
                    </a:p>
                  </a:txBody>
                  <a:tcPr/>
                </a:tc>
                <a:tc>
                  <a:txBody>
                    <a:bodyPr/>
                    <a:lstStyle/>
                    <a:p>
                      <a:pPr lvl="0">
                        <a:buNone/>
                      </a:pPr>
                      <a:r>
                        <a:rPr lang="en-US" sz="2000" b="0" i="0" u="none" strike="noStrike" noProof="0" dirty="0">
                          <a:solidFill>
                            <a:srgbClr val="000000"/>
                          </a:solidFill>
                          <a:latin typeface="Univers"/>
                        </a:rPr>
                        <a:t>[0, 1], [1, 2], [2, 3], </a:t>
                      </a:r>
                      <a:r>
                        <a:rPr lang="en-US" sz="2000" b="0" i="0" u="none" strike="noStrike" noProof="0" dirty="0">
                          <a:solidFill>
                            <a:srgbClr val="000000"/>
                          </a:solidFill>
                        </a:rPr>
                        <a:t>[3, 4]</a:t>
                      </a:r>
                      <a:r>
                        <a:rPr lang="en-US" sz="2000" b="0" i="0" u="none" strike="noStrike" noProof="0" dirty="0">
                          <a:solidFill>
                            <a:srgbClr val="000000"/>
                          </a:solidFill>
                          <a:latin typeface="Univers"/>
                        </a:rPr>
                        <a:t>, [4, 5]</a:t>
                      </a:r>
                      <a:endParaRPr lang="en-US" sz="2000" b="0" i="0" u="none" strike="noStrike" noProof="0" dirty="0">
                        <a:solidFill>
                          <a:srgbClr val="000000"/>
                        </a:solidFill>
                        <a:latin typeface="Univers"/>
                      </a:endParaRPr>
                    </a:p>
                  </a:txBody>
                  <a:tcPr/>
                </a:tc>
                <a:tc>
                  <a:txBody>
                    <a:bodyPr/>
                    <a:lstStyle/>
                    <a:p>
                      <a:pPr lvl="0" algn="l">
                        <a:lnSpc>
                          <a:spcPct val="100000"/>
                        </a:lnSpc>
                        <a:spcBef>
                          <a:spcPts val="0"/>
                        </a:spcBef>
                        <a:spcAft>
                          <a:spcPts val="0"/>
                        </a:spcAft>
                        <a:buNone/>
                      </a:pPr>
                      <a:r>
                        <a:rPr lang="en-US" sz="2000" b="0" i="0" u="none" strike="noStrike" noProof="0" dirty="0">
                          <a:solidFill>
                            <a:srgbClr val="000000"/>
                          </a:solidFill>
                          <a:latin typeface="Univers"/>
                        </a:rPr>
                        <a:t>J2, J4, J3,  J5, J1</a:t>
                      </a:r>
                      <a:endParaRPr lang="en-US" sz="2000" b="0" i="0" u="none" strike="noStrike" noProof="0" dirty="0">
                        <a:solidFill>
                          <a:srgbClr val="000000"/>
                        </a:solidFill>
                        <a:latin typeface="Univers"/>
                      </a:endParaRPr>
                    </a:p>
                  </a:txBody>
                  <a:tcPr/>
                </a:tc>
                <a:tc>
                  <a:txBody>
                    <a:bodyPr/>
                    <a:lstStyle/>
                    <a:p>
                      <a:pPr lvl="0">
                        <a:buNone/>
                      </a:pPr>
                      <a:r>
                        <a:rPr lang="en-US" sz="2000" dirty="0"/>
                        <a:t>990</a:t>
                      </a:r>
                      <a:endParaRPr lang="en-US" sz="2000" dirty="0"/>
                    </a:p>
                  </a:txBody>
                  <a:tcPr/>
                </a:tc>
              </a:tr>
              <a:tr h="396240">
                <a:tc>
                  <a:txBody>
                    <a:bodyPr/>
                    <a:lstStyle/>
                    <a:p>
                      <a:pPr lvl="0">
                        <a:buNone/>
                      </a:pPr>
                      <a:r>
                        <a:rPr lang="en-US" sz="2000" dirty="0"/>
                        <a:t>J6</a:t>
                      </a:r>
                      <a:endParaRPr lang="en-US" sz="2000" dirty="0"/>
                    </a:p>
                  </a:txBody>
                  <a:tcPr/>
                </a:tc>
                <a:tc>
                  <a:txBody>
                    <a:bodyPr/>
                    <a:lstStyle/>
                    <a:p>
                      <a:pPr lvl="0">
                        <a:buNone/>
                      </a:pPr>
                      <a:r>
                        <a:rPr lang="en-US" sz="2000" dirty="0"/>
                        <a:t>-------</a:t>
                      </a:r>
                      <a:endParaRPr lang="en-US" dirty="0"/>
                    </a:p>
                  </a:txBody>
                  <a:tcPr/>
                </a:tc>
                <a:tc>
                  <a:txBody>
                    <a:bodyPr/>
                    <a:lstStyle/>
                    <a:p>
                      <a:pPr lvl="0">
                        <a:buNone/>
                      </a:pPr>
                      <a:r>
                        <a:rPr lang="en-US" sz="2000" dirty="0"/>
                        <a:t>-------</a:t>
                      </a:r>
                      <a:endParaRPr lang="en-US" sz="2000" dirty="0"/>
                    </a:p>
                  </a:txBody>
                  <a:tcPr/>
                </a:tc>
                <a:tc>
                  <a:txBody>
                    <a:bodyPr/>
                    <a:lstStyle/>
                    <a:p>
                      <a:pPr lvl="0">
                        <a:buNone/>
                      </a:pPr>
                      <a:r>
                        <a:rPr lang="en-US" sz="2000" dirty="0"/>
                        <a:t>----------</a:t>
                      </a:r>
                      <a:endParaRPr lang="en-US" sz="2000" dirty="0"/>
                    </a:p>
                  </a:txBody>
                  <a:tcPr/>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Using Greedy Method</a:t>
            </a:r>
            <a:endParaRPr lang="en-US" sz="4000" dirty="0"/>
          </a:p>
        </p:txBody>
      </p:sp>
      <p:sp>
        <p:nvSpPr>
          <p:cNvPr id="3" name="Content Placeholder 2"/>
          <p:cNvSpPr>
            <a:spLocks noGrp="1"/>
          </p:cNvSpPr>
          <p:nvPr>
            <p:ph idx="1"/>
          </p:nvPr>
        </p:nvSpPr>
        <p:spPr>
          <a:xfrm>
            <a:off x="838200" y="1825625"/>
            <a:ext cx="10928732" cy="4470687"/>
          </a:xfrm>
        </p:spPr>
        <p:txBody>
          <a:bodyPr vert="horz" lIns="91440" tIns="45720" rIns="91440" bIns="45720" rtlCol="0" anchor="t">
            <a:normAutofit/>
          </a:bodyPr>
          <a:lstStyle/>
          <a:p>
            <a:pPr>
              <a:lnSpc>
                <a:spcPct val="110000"/>
              </a:lnSpc>
            </a:pPr>
            <a:r>
              <a:rPr lang="en-US" sz="2400" b="1" u="sng" dirty="0"/>
              <a:t>Summary:</a:t>
            </a:r>
            <a:endParaRPr lang="en-US" sz="2400" dirty="0">
              <a:ea typeface="+mn-lt"/>
              <a:cs typeface="+mn-lt"/>
            </a:endParaRPr>
          </a:p>
          <a:p>
            <a:pPr lvl="1"/>
            <a:r>
              <a:rPr lang="en-US" dirty="0">
                <a:ea typeface="+mn-lt"/>
                <a:cs typeface="+mn-lt"/>
              </a:rPr>
              <a:t>The optimal schedule is: </a:t>
            </a:r>
            <a:r>
              <a:rPr lang="en-US" b="1" dirty="0">
                <a:ea typeface="+mn-lt"/>
                <a:cs typeface="+mn-lt"/>
              </a:rPr>
              <a:t>J2 , J4 , J3 , J5 , J1</a:t>
            </a:r>
            <a:endParaRPr lang="en-US" dirty="0"/>
          </a:p>
          <a:p>
            <a:pPr lvl="1"/>
            <a:r>
              <a:rPr lang="en-US" dirty="0">
                <a:ea typeface="+mn-lt"/>
                <a:cs typeface="+mn-lt"/>
              </a:rPr>
              <a:t>This is the required order in which the jobs must be completed in order to obtain the maximum profit.</a:t>
            </a:r>
            <a:endParaRPr lang="en-US" dirty="0">
              <a:ea typeface="+mn-lt"/>
              <a:cs typeface="+mn-lt"/>
            </a:endParaRPr>
          </a:p>
          <a:p>
            <a:pPr lvl="1"/>
            <a:r>
              <a:rPr lang="en-US" dirty="0">
                <a:ea typeface="+mn-lt"/>
                <a:cs typeface="+mn-lt"/>
              </a:rPr>
              <a:t>All the jobs are not completed in optimal schedule.</a:t>
            </a:r>
            <a:endParaRPr lang="en-US" dirty="0">
              <a:ea typeface="+mn-lt"/>
              <a:cs typeface="+mn-lt"/>
            </a:endParaRPr>
          </a:p>
          <a:p>
            <a:pPr lvl="1"/>
            <a:r>
              <a:rPr lang="en-US" dirty="0">
                <a:ea typeface="+mn-lt"/>
                <a:cs typeface="+mn-lt"/>
              </a:rPr>
              <a:t>This is because job J6 could not be completed within its deadline.</a:t>
            </a:r>
            <a:endParaRPr lang="en-US" dirty="0">
              <a:ea typeface="+mn-lt"/>
              <a:cs typeface="+mn-lt"/>
            </a:endParaRPr>
          </a:p>
          <a:p>
            <a:pPr lvl="1"/>
            <a:r>
              <a:rPr lang="en-US" b="1" dirty="0">
                <a:ea typeface="+mn-lt"/>
                <a:cs typeface="+mn-lt"/>
              </a:rPr>
              <a:t>Maximum earned profit</a:t>
            </a:r>
            <a:endParaRPr lang="en-US" b="1" dirty="0">
              <a:ea typeface="+mn-lt"/>
              <a:cs typeface="+mn-lt"/>
            </a:endParaRPr>
          </a:p>
          <a:p>
            <a:pPr lvl="2">
              <a:buFont typeface="Wingdings" panose="05000000000000000000" pitchFamily="34" charset="0"/>
              <a:buChar char="§"/>
            </a:pPr>
            <a:r>
              <a:rPr lang="en-US" sz="2400" dirty="0">
                <a:ea typeface="+mn-lt"/>
                <a:cs typeface="+mn-lt"/>
              </a:rPr>
              <a:t>Sum of profit of all the jobs in optimal schedule</a:t>
            </a:r>
            <a:endParaRPr lang="en-US" sz="2400" dirty="0"/>
          </a:p>
          <a:p>
            <a:pPr lvl="2">
              <a:buFont typeface="Wingdings" panose="05000000000000000000" pitchFamily="34" charset="0"/>
              <a:buChar char="§"/>
            </a:pPr>
            <a:r>
              <a:rPr lang="en-US" sz="2400" dirty="0">
                <a:ea typeface="+mn-lt"/>
                <a:cs typeface="+mn-lt"/>
              </a:rPr>
              <a:t>Profit of job J2 + Profit of job J4 + Profit of job J3 + Profit of job J5 + Profit of job J1</a:t>
            </a:r>
            <a:endParaRPr lang="en-US" sz="2400" dirty="0"/>
          </a:p>
          <a:p>
            <a:pPr lvl="2">
              <a:buFont typeface="Wingdings" panose="05000000000000000000" pitchFamily="34" charset="0"/>
              <a:buChar char="§"/>
            </a:pPr>
            <a:r>
              <a:rPr lang="en-US" sz="2400" dirty="0">
                <a:ea typeface="+mn-lt"/>
                <a:cs typeface="+mn-lt"/>
              </a:rPr>
              <a:t>180 + 300 + 190 + 120 + 200 = 990 units</a:t>
            </a:r>
            <a:endParaRPr lang="en-US" sz="2400" dirty="0"/>
          </a:p>
          <a:p>
            <a:endParaRPr lang="en-US" sz="2400" dirty="0">
              <a:ea typeface="+mn-lt"/>
              <a:cs typeface="+mn-lt"/>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6871"/>
          </a:xfrm>
        </p:spPr>
        <p:txBody>
          <a:bodyPr>
            <a:normAutofit/>
          </a:bodyPr>
          <a:lstStyle/>
          <a:p>
            <a:r>
              <a:rPr lang="en-US" sz="4000" dirty="0"/>
              <a:t>Exercise</a:t>
            </a:r>
            <a:endParaRPr lang="en-US" sz="4000" dirty="0"/>
          </a:p>
        </p:txBody>
      </p:sp>
      <p:graphicFrame>
        <p:nvGraphicFramePr>
          <p:cNvPr id="4" name="Table 4"/>
          <p:cNvGraphicFramePr>
            <a:graphicFrameLocks noGrp="1"/>
          </p:cNvGraphicFramePr>
          <p:nvPr>
            <p:ph idx="1"/>
          </p:nvPr>
        </p:nvGraphicFramePr>
        <p:xfrm>
          <a:off x="1023815" y="1815856"/>
          <a:ext cx="10515600" cy="1188720"/>
        </p:xfrm>
        <a:graphic>
          <a:graphicData uri="http://schemas.openxmlformats.org/drawingml/2006/table">
            <a:tbl>
              <a:tblPr firstRow="1" bandRow="1">
                <a:tableStyleId>{5C22544A-7EE6-4342-B048-85BDC9FD1C3A}</a:tableStyleId>
              </a:tblPr>
              <a:tblGrid>
                <a:gridCol w="1752600"/>
                <a:gridCol w="1752600"/>
                <a:gridCol w="1752600"/>
                <a:gridCol w="1752600"/>
                <a:gridCol w="1752600"/>
                <a:gridCol w="1752600"/>
              </a:tblGrid>
              <a:tr h="370840">
                <a:tc>
                  <a:txBody>
                    <a:bodyPr/>
                    <a:lstStyle/>
                    <a:p>
                      <a:r>
                        <a:rPr lang="en-US" sz="2000" dirty="0"/>
                        <a:t>Jobs</a:t>
                      </a:r>
                      <a:endParaRPr lang="en-US" sz="2000" dirty="0"/>
                    </a:p>
                  </a:txBody>
                  <a:tcPr/>
                </a:tc>
                <a:tc>
                  <a:txBody>
                    <a:bodyPr/>
                    <a:lstStyle/>
                    <a:p>
                      <a:r>
                        <a:rPr lang="en-US" sz="2000" dirty="0"/>
                        <a:t>J1</a:t>
                      </a:r>
                      <a:endParaRPr lang="en-US" sz="2000" dirty="0"/>
                    </a:p>
                  </a:txBody>
                  <a:tcPr/>
                </a:tc>
                <a:tc>
                  <a:txBody>
                    <a:bodyPr/>
                    <a:lstStyle/>
                    <a:p>
                      <a:r>
                        <a:rPr lang="en-US" sz="2000" dirty="0"/>
                        <a:t>J2</a:t>
                      </a:r>
                      <a:endParaRPr lang="en-US" sz="2000" dirty="0"/>
                    </a:p>
                  </a:txBody>
                  <a:tcPr/>
                </a:tc>
                <a:tc>
                  <a:txBody>
                    <a:bodyPr/>
                    <a:lstStyle/>
                    <a:p>
                      <a:r>
                        <a:rPr lang="en-US" sz="2000" dirty="0"/>
                        <a:t>J3</a:t>
                      </a:r>
                      <a:endParaRPr lang="en-US" sz="2000" dirty="0"/>
                    </a:p>
                  </a:txBody>
                  <a:tcPr/>
                </a:tc>
                <a:tc>
                  <a:txBody>
                    <a:bodyPr/>
                    <a:lstStyle/>
                    <a:p>
                      <a:r>
                        <a:rPr lang="en-US" sz="2000" dirty="0"/>
                        <a:t>J4</a:t>
                      </a:r>
                      <a:endParaRPr lang="en-US" sz="2000" dirty="0"/>
                    </a:p>
                  </a:txBody>
                  <a:tcPr/>
                </a:tc>
                <a:tc>
                  <a:txBody>
                    <a:bodyPr/>
                    <a:lstStyle/>
                    <a:p>
                      <a:r>
                        <a:rPr lang="en-US" sz="2000" dirty="0"/>
                        <a:t>J5</a:t>
                      </a:r>
                      <a:endParaRPr lang="en-US" sz="2000" dirty="0"/>
                    </a:p>
                  </a:txBody>
                  <a:tcPr/>
                </a:tc>
              </a:tr>
              <a:tr h="370840">
                <a:tc>
                  <a:txBody>
                    <a:bodyPr/>
                    <a:lstStyle/>
                    <a:p>
                      <a:r>
                        <a:rPr lang="en-US" sz="2000" dirty="0"/>
                        <a:t>Deadlines</a:t>
                      </a:r>
                      <a:endParaRPr lang="en-US" sz="2000" dirty="0"/>
                    </a:p>
                  </a:txBody>
                  <a:tcPr/>
                </a:tc>
                <a:tc>
                  <a:txBody>
                    <a:bodyPr/>
                    <a:lstStyle/>
                    <a:p>
                      <a:r>
                        <a:rPr lang="en-US" sz="2000" dirty="0"/>
                        <a:t>2</a:t>
                      </a:r>
                      <a:endParaRPr lang="en-US" sz="2000" dirty="0"/>
                    </a:p>
                  </a:txBody>
                  <a:tcPr/>
                </a:tc>
                <a:tc>
                  <a:txBody>
                    <a:bodyPr/>
                    <a:lstStyle/>
                    <a:p>
                      <a:r>
                        <a:rPr lang="en-US" sz="2000" dirty="0"/>
                        <a:t>1</a:t>
                      </a:r>
                      <a:endParaRPr lang="en-US" sz="2000" dirty="0"/>
                    </a:p>
                  </a:txBody>
                  <a:tcPr/>
                </a:tc>
                <a:tc>
                  <a:txBody>
                    <a:bodyPr/>
                    <a:lstStyle/>
                    <a:p>
                      <a:r>
                        <a:rPr lang="en-US" sz="2000" dirty="0"/>
                        <a:t>3</a:t>
                      </a:r>
                      <a:endParaRPr lang="en-US" sz="2000" dirty="0"/>
                    </a:p>
                  </a:txBody>
                  <a:tcPr/>
                </a:tc>
                <a:tc>
                  <a:txBody>
                    <a:bodyPr/>
                    <a:lstStyle/>
                    <a:p>
                      <a:r>
                        <a:rPr lang="en-US" sz="2000" dirty="0"/>
                        <a:t>2</a:t>
                      </a:r>
                      <a:endParaRPr lang="en-US" sz="2000" dirty="0"/>
                    </a:p>
                  </a:txBody>
                  <a:tcPr/>
                </a:tc>
                <a:tc>
                  <a:txBody>
                    <a:bodyPr/>
                    <a:lstStyle/>
                    <a:p>
                      <a:r>
                        <a:rPr lang="en-US" sz="2000" dirty="0"/>
                        <a:t>1</a:t>
                      </a:r>
                      <a:endParaRPr lang="en-US" sz="2000" dirty="0"/>
                    </a:p>
                  </a:txBody>
                  <a:tcPr/>
                </a:tc>
              </a:tr>
              <a:tr h="370840">
                <a:tc>
                  <a:txBody>
                    <a:bodyPr/>
                    <a:lstStyle/>
                    <a:p>
                      <a:r>
                        <a:rPr lang="en-US" sz="2000" dirty="0"/>
                        <a:t>Profits</a:t>
                      </a:r>
                      <a:endParaRPr lang="en-US" sz="2000" dirty="0"/>
                    </a:p>
                  </a:txBody>
                  <a:tcPr/>
                </a:tc>
                <a:tc>
                  <a:txBody>
                    <a:bodyPr/>
                    <a:lstStyle/>
                    <a:p>
                      <a:r>
                        <a:rPr lang="en-US" sz="2000" dirty="0"/>
                        <a:t>60</a:t>
                      </a:r>
                      <a:endParaRPr lang="en-US" sz="2000" dirty="0"/>
                    </a:p>
                  </a:txBody>
                  <a:tcPr/>
                </a:tc>
                <a:tc>
                  <a:txBody>
                    <a:bodyPr/>
                    <a:lstStyle/>
                    <a:p>
                      <a:r>
                        <a:rPr lang="en-US" sz="2000" dirty="0"/>
                        <a:t>100</a:t>
                      </a:r>
                      <a:endParaRPr lang="en-US" sz="2000" dirty="0"/>
                    </a:p>
                  </a:txBody>
                  <a:tcPr/>
                </a:tc>
                <a:tc>
                  <a:txBody>
                    <a:bodyPr/>
                    <a:lstStyle/>
                    <a:p>
                      <a:r>
                        <a:rPr lang="en-US" sz="2000" dirty="0"/>
                        <a:t>20</a:t>
                      </a:r>
                      <a:endParaRPr lang="en-US" sz="2000" dirty="0"/>
                    </a:p>
                  </a:txBody>
                  <a:tcPr/>
                </a:tc>
                <a:tc>
                  <a:txBody>
                    <a:bodyPr/>
                    <a:lstStyle/>
                    <a:p>
                      <a:r>
                        <a:rPr lang="en-US" sz="2000" dirty="0"/>
                        <a:t>40</a:t>
                      </a:r>
                      <a:endParaRPr lang="en-US" sz="2000" dirty="0"/>
                    </a:p>
                  </a:txBody>
                  <a:tcPr/>
                </a:tc>
                <a:tc>
                  <a:txBody>
                    <a:bodyPr/>
                    <a:lstStyle/>
                    <a:p>
                      <a:r>
                        <a:rPr lang="en-US" sz="2000" dirty="0"/>
                        <a:t>20</a:t>
                      </a:r>
                      <a:endParaRPr lang="en-US" sz="2000" dirty="0"/>
                    </a:p>
                  </a:txBody>
                  <a:tcPr/>
                </a:tc>
              </a:tr>
            </a:tbl>
          </a:graphicData>
        </a:graphic>
      </p:graphicFrame>
      <p:graphicFrame>
        <p:nvGraphicFramePr>
          <p:cNvPr id="3" name="Table 4"/>
          <p:cNvGraphicFramePr>
            <a:graphicFrameLocks noGrp="1"/>
          </p:cNvGraphicFramePr>
          <p:nvPr/>
        </p:nvGraphicFramePr>
        <p:xfrm>
          <a:off x="2048403" y="3880545"/>
          <a:ext cx="8596044" cy="1188720"/>
        </p:xfrm>
        <a:graphic>
          <a:graphicData uri="http://schemas.openxmlformats.org/drawingml/2006/table">
            <a:tbl>
              <a:tblPr firstRow="1" bandRow="1">
                <a:tableStyleId>{5C22544A-7EE6-4342-B048-85BDC9FD1C3A}</a:tableStyleId>
              </a:tblPr>
              <a:tblGrid>
                <a:gridCol w="1432674"/>
                <a:gridCol w="1432674"/>
                <a:gridCol w="1432674"/>
                <a:gridCol w="1432674"/>
                <a:gridCol w="1432674"/>
                <a:gridCol w="1432674"/>
              </a:tblGrid>
              <a:tr h="370840">
                <a:tc>
                  <a:txBody>
                    <a:bodyPr/>
                    <a:lstStyle/>
                    <a:p>
                      <a:r>
                        <a:rPr lang="en-US" sz="2000" dirty="0"/>
                        <a:t>Jobs</a:t>
                      </a:r>
                      <a:endParaRPr lang="en-US" sz="2000" dirty="0"/>
                    </a:p>
                  </a:txBody>
                  <a:tcPr/>
                </a:tc>
                <a:tc>
                  <a:txBody>
                    <a:bodyPr/>
                    <a:lstStyle/>
                    <a:p>
                      <a:r>
                        <a:rPr lang="en-US" sz="2000" dirty="0"/>
                        <a:t>J1</a:t>
                      </a:r>
                      <a:endParaRPr lang="en-US" sz="2000" dirty="0"/>
                    </a:p>
                  </a:txBody>
                  <a:tcPr/>
                </a:tc>
                <a:tc>
                  <a:txBody>
                    <a:bodyPr/>
                    <a:lstStyle/>
                    <a:p>
                      <a:r>
                        <a:rPr lang="en-US" sz="2000" dirty="0"/>
                        <a:t>J2</a:t>
                      </a:r>
                      <a:endParaRPr lang="en-US" sz="2000" dirty="0"/>
                    </a:p>
                  </a:txBody>
                  <a:tcPr/>
                </a:tc>
                <a:tc>
                  <a:txBody>
                    <a:bodyPr/>
                    <a:lstStyle/>
                    <a:p>
                      <a:r>
                        <a:rPr lang="en-US" sz="2000" dirty="0"/>
                        <a:t>J3</a:t>
                      </a:r>
                      <a:endParaRPr lang="en-US" sz="2000" dirty="0"/>
                    </a:p>
                  </a:txBody>
                  <a:tcPr/>
                </a:tc>
                <a:tc>
                  <a:txBody>
                    <a:bodyPr/>
                    <a:lstStyle/>
                    <a:p>
                      <a:r>
                        <a:rPr lang="en-US" sz="2000" dirty="0"/>
                        <a:t>J4</a:t>
                      </a:r>
                      <a:endParaRPr lang="en-US" sz="2000" dirty="0"/>
                    </a:p>
                  </a:txBody>
                  <a:tcPr/>
                </a:tc>
                <a:tc>
                  <a:txBody>
                    <a:bodyPr/>
                    <a:lstStyle/>
                    <a:p>
                      <a:r>
                        <a:rPr lang="en-US" sz="2000" dirty="0"/>
                        <a:t>J5</a:t>
                      </a:r>
                      <a:endParaRPr lang="en-US" sz="2000" dirty="0"/>
                    </a:p>
                  </a:txBody>
                  <a:tcPr/>
                </a:tc>
              </a:tr>
              <a:tr h="370840">
                <a:tc>
                  <a:txBody>
                    <a:bodyPr/>
                    <a:lstStyle/>
                    <a:p>
                      <a:r>
                        <a:rPr lang="en-US" sz="2000" dirty="0"/>
                        <a:t>Profits</a:t>
                      </a:r>
                      <a:endParaRPr lang="en-US" sz="2000" dirty="0"/>
                    </a:p>
                  </a:txBody>
                  <a:tcPr/>
                </a:tc>
                <a:tc>
                  <a:txBody>
                    <a:bodyPr/>
                    <a:lstStyle/>
                    <a:p>
                      <a:r>
                        <a:rPr lang="en-US" sz="2000" dirty="0"/>
                        <a:t>20</a:t>
                      </a:r>
                      <a:endParaRPr lang="en-US" sz="2000" dirty="0"/>
                    </a:p>
                  </a:txBody>
                  <a:tcPr/>
                </a:tc>
                <a:tc>
                  <a:txBody>
                    <a:bodyPr/>
                    <a:lstStyle/>
                    <a:p>
                      <a:r>
                        <a:rPr lang="en-US" sz="2000" dirty="0"/>
                        <a:t>15</a:t>
                      </a:r>
                      <a:endParaRPr lang="en-US" sz="2000" dirty="0"/>
                    </a:p>
                  </a:txBody>
                  <a:tcPr/>
                </a:tc>
                <a:tc>
                  <a:txBody>
                    <a:bodyPr/>
                    <a:lstStyle/>
                    <a:p>
                      <a:r>
                        <a:rPr lang="en-US" sz="2000" dirty="0"/>
                        <a:t>10</a:t>
                      </a:r>
                      <a:endParaRPr lang="en-US" sz="2000" dirty="0"/>
                    </a:p>
                  </a:txBody>
                  <a:tcPr/>
                </a:tc>
                <a:tc>
                  <a:txBody>
                    <a:bodyPr/>
                    <a:lstStyle/>
                    <a:p>
                      <a:r>
                        <a:rPr lang="en-US" sz="2000" dirty="0"/>
                        <a:t>5</a:t>
                      </a:r>
                      <a:endParaRPr lang="en-US" sz="2000" dirty="0"/>
                    </a:p>
                  </a:txBody>
                  <a:tcPr/>
                </a:tc>
                <a:tc>
                  <a:txBody>
                    <a:bodyPr/>
                    <a:lstStyle/>
                    <a:p>
                      <a:r>
                        <a:rPr lang="en-US" sz="2000" dirty="0"/>
                        <a:t>1</a:t>
                      </a:r>
                      <a:endParaRPr lang="en-US" sz="2000" dirty="0"/>
                    </a:p>
                  </a:txBody>
                  <a:tcPr/>
                </a:tc>
              </a:tr>
              <a:tr h="370840">
                <a:tc>
                  <a:txBody>
                    <a:bodyPr/>
                    <a:lstStyle/>
                    <a:p>
                      <a:r>
                        <a:rPr lang="en-US" sz="2000" dirty="0"/>
                        <a:t>Deadlines</a:t>
                      </a:r>
                      <a:endParaRPr lang="en-US" sz="2000" dirty="0"/>
                    </a:p>
                  </a:txBody>
                  <a:tcPr/>
                </a:tc>
                <a:tc>
                  <a:txBody>
                    <a:bodyPr/>
                    <a:lstStyle/>
                    <a:p>
                      <a:r>
                        <a:rPr lang="en-US" sz="2000" dirty="0"/>
                        <a:t>2</a:t>
                      </a:r>
                      <a:endParaRPr lang="en-US" sz="2000" dirty="0"/>
                    </a:p>
                  </a:txBody>
                  <a:tcPr/>
                </a:tc>
                <a:tc>
                  <a:txBody>
                    <a:bodyPr/>
                    <a:lstStyle/>
                    <a:p>
                      <a:r>
                        <a:rPr lang="en-US" sz="2000" dirty="0"/>
                        <a:t>2</a:t>
                      </a:r>
                      <a:endParaRPr lang="en-US" sz="2000" dirty="0"/>
                    </a:p>
                  </a:txBody>
                  <a:tcPr/>
                </a:tc>
                <a:tc>
                  <a:txBody>
                    <a:bodyPr/>
                    <a:lstStyle/>
                    <a:p>
                      <a:r>
                        <a:rPr lang="en-US" sz="2000" dirty="0"/>
                        <a:t>1</a:t>
                      </a:r>
                      <a:endParaRPr lang="en-US" sz="2000" dirty="0"/>
                    </a:p>
                  </a:txBody>
                  <a:tcPr/>
                </a:tc>
                <a:tc>
                  <a:txBody>
                    <a:bodyPr/>
                    <a:lstStyle/>
                    <a:p>
                      <a:r>
                        <a:rPr lang="en-US" sz="2000" dirty="0"/>
                        <a:t>3</a:t>
                      </a:r>
                      <a:endParaRPr lang="en-US" sz="2000" dirty="0"/>
                    </a:p>
                  </a:txBody>
                  <a:tcPr/>
                </a:tc>
                <a:tc>
                  <a:txBody>
                    <a:bodyPr/>
                    <a:lstStyle/>
                    <a:p>
                      <a:r>
                        <a:rPr lang="en-US" sz="2000" dirty="0"/>
                        <a:t>3</a:t>
                      </a:r>
                      <a:endParaRPr lang="en-US" sz="2000" dirty="0"/>
                    </a:p>
                  </a:txBody>
                  <a:tcPr/>
                </a:tc>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9410"/>
          </a:xfrm>
        </p:spPr>
        <p:txBody>
          <a:bodyPr>
            <a:normAutofit/>
          </a:bodyPr>
          <a:lstStyle/>
          <a:p>
            <a:r>
              <a:rPr lang="en-US" sz="4000" dirty="0"/>
              <a:t>Optimal Merge Patterns</a:t>
            </a:r>
            <a:endParaRPr lang="en-US" sz="4000" dirty="0"/>
          </a:p>
        </p:txBody>
      </p:sp>
      <p:sp>
        <p:nvSpPr>
          <p:cNvPr id="3" name="Content Placeholder 2"/>
          <p:cNvSpPr>
            <a:spLocks noGrp="1"/>
          </p:cNvSpPr>
          <p:nvPr>
            <p:ph idx="1"/>
          </p:nvPr>
        </p:nvSpPr>
        <p:spPr>
          <a:xfrm>
            <a:off x="838200" y="1591164"/>
            <a:ext cx="11149069" cy="5136642"/>
          </a:xfrm>
        </p:spPr>
        <p:txBody>
          <a:bodyPr vert="horz" lIns="91440" tIns="45720" rIns="91440" bIns="45720" rtlCol="0" anchor="t">
            <a:noAutofit/>
          </a:bodyPr>
          <a:lstStyle/>
          <a:p>
            <a:r>
              <a:rPr lang="en-US" sz="2200">
                <a:ea typeface="+mn-lt"/>
                <a:cs typeface="+mn-lt"/>
              </a:rPr>
              <a:t>Let's say we want merge two array:</a:t>
            </a:r>
            <a:endParaRPr lang="en-US">
              <a:ea typeface="+mn-lt"/>
              <a:cs typeface="+mn-lt"/>
            </a:endParaRPr>
          </a:p>
          <a:p>
            <a:endParaRPr lang="en-US" sz="2200"/>
          </a:p>
          <a:p>
            <a:endParaRPr lang="en-US" sz="2200"/>
          </a:p>
          <a:p>
            <a:endParaRPr lang="en-US" sz="2200"/>
          </a:p>
          <a:p>
            <a:endParaRPr lang="en-US" sz="2200"/>
          </a:p>
          <a:p>
            <a:endParaRPr lang="en-US" sz="2200"/>
          </a:p>
          <a:p>
            <a:r>
              <a:rPr lang="en-US" sz="2200"/>
              <a:t>Here we can compare elements from two array and place in the new array.</a:t>
            </a:r>
            <a:endParaRPr lang="en-US" sz="2200"/>
          </a:p>
          <a:p>
            <a:r>
              <a:rPr lang="en-US" sz="2200"/>
              <a:t>Time taken to merge these items is the sum of number of elements in each list.</a:t>
            </a:r>
            <a:endParaRPr lang="en-US" sz="2200"/>
          </a:p>
          <a:p>
            <a:r>
              <a:rPr lang="en-US" sz="2200"/>
              <a:t>Say we have 5 array with multiple elements to be merged, then we need optimal way to merge them.</a:t>
            </a:r>
            <a:endParaRPr lang="en-US" sz="2200"/>
          </a:p>
        </p:txBody>
      </p:sp>
      <p:graphicFrame>
        <p:nvGraphicFramePr>
          <p:cNvPr id="4" name="Table 4"/>
          <p:cNvGraphicFramePr>
            <a:graphicFrameLocks noGrp="1"/>
          </p:cNvGraphicFramePr>
          <p:nvPr/>
        </p:nvGraphicFramePr>
        <p:xfrm>
          <a:off x="1800524" y="2134207"/>
          <a:ext cx="8168640" cy="1981200"/>
        </p:xfrm>
        <a:graphic>
          <a:graphicData uri="http://schemas.openxmlformats.org/drawingml/2006/table">
            <a:tbl>
              <a:tblPr firstRow="1" bandRow="1">
                <a:tableStyleId>{5C22544A-7EE6-4342-B048-85BDC9FD1C3A}</a:tableStyleId>
              </a:tblPr>
              <a:tblGrid>
                <a:gridCol w="4084320"/>
                <a:gridCol w="4084320"/>
              </a:tblGrid>
              <a:tr h="370840">
                <a:tc>
                  <a:txBody>
                    <a:bodyPr/>
                    <a:lstStyle/>
                    <a:p>
                      <a:r>
                        <a:rPr lang="en-US" sz="2000" dirty="0"/>
                        <a:t>A</a:t>
                      </a:r>
                      <a:endParaRPr lang="en-US" sz="2000" dirty="0"/>
                    </a:p>
                  </a:txBody>
                  <a:tcPr/>
                </a:tc>
                <a:tc>
                  <a:txBody>
                    <a:bodyPr/>
                    <a:lstStyle/>
                    <a:p>
                      <a:r>
                        <a:rPr lang="en-US" sz="2000" dirty="0"/>
                        <a:t>B</a:t>
                      </a:r>
                      <a:endParaRPr lang="en-US" sz="2000" dirty="0"/>
                    </a:p>
                  </a:txBody>
                  <a:tcPr/>
                </a:tc>
              </a:tr>
              <a:tr h="370840">
                <a:tc>
                  <a:txBody>
                    <a:bodyPr/>
                    <a:lstStyle/>
                    <a:p>
                      <a:r>
                        <a:rPr lang="en-US" sz="2000" dirty="0"/>
                        <a:t>3</a:t>
                      </a:r>
                      <a:endParaRPr lang="en-US" sz="2000" dirty="0"/>
                    </a:p>
                  </a:txBody>
                  <a:tcPr/>
                </a:tc>
                <a:tc>
                  <a:txBody>
                    <a:bodyPr/>
                    <a:lstStyle/>
                    <a:p>
                      <a:r>
                        <a:rPr lang="en-US" sz="2000" dirty="0"/>
                        <a:t>5</a:t>
                      </a:r>
                      <a:endParaRPr lang="en-US" sz="2000" dirty="0"/>
                    </a:p>
                  </a:txBody>
                  <a:tcPr/>
                </a:tc>
              </a:tr>
              <a:tr h="370840">
                <a:tc>
                  <a:txBody>
                    <a:bodyPr/>
                    <a:lstStyle/>
                    <a:p>
                      <a:r>
                        <a:rPr lang="en-US" sz="2000" dirty="0"/>
                        <a:t>8</a:t>
                      </a:r>
                      <a:endParaRPr lang="en-US" sz="2000" dirty="0"/>
                    </a:p>
                  </a:txBody>
                  <a:tcPr/>
                </a:tc>
                <a:tc>
                  <a:txBody>
                    <a:bodyPr/>
                    <a:lstStyle/>
                    <a:p>
                      <a:r>
                        <a:rPr lang="en-US" sz="2000" dirty="0"/>
                        <a:t>9</a:t>
                      </a:r>
                      <a:endParaRPr lang="en-US" sz="2000" dirty="0"/>
                    </a:p>
                  </a:txBody>
                  <a:tcPr/>
                </a:tc>
              </a:tr>
              <a:tr h="370840">
                <a:tc>
                  <a:txBody>
                    <a:bodyPr/>
                    <a:lstStyle/>
                    <a:p>
                      <a:r>
                        <a:rPr lang="en-US" sz="2000" dirty="0"/>
                        <a:t>12</a:t>
                      </a:r>
                      <a:endParaRPr lang="en-US" sz="2000" dirty="0"/>
                    </a:p>
                  </a:txBody>
                  <a:tcPr/>
                </a:tc>
                <a:tc>
                  <a:txBody>
                    <a:bodyPr/>
                    <a:lstStyle/>
                    <a:p>
                      <a:r>
                        <a:rPr lang="en-US" sz="2000" dirty="0"/>
                        <a:t>11</a:t>
                      </a:r>
                      <a:endParaRPr lang="en-US" sz="2000" dirty="0"/>
                    </a:p>
                  </a:txBody>
                  <a:tcPr/>
                </a:tc>
              </a:tr>
              <a:tr h="370839">
                <a:tc>
                  <a:txBody>
                    <a:bodyPr/>
                    <a:lstStyle/>
                    <a:p>
                      <a:pPr lvl="0">
                        <a:buNone/>
                      </a:pPr>
                      <a:r>
                        <a:rPr lang="en-US" sz="2000" dirty="0"/>
                        <a:t>20</a:t>
                      </a:r>
                      <a:endParaRPr lang="en-US" sz="2000" dirty="0"/>
                    </a:p>
                  </a:txBody>
                  <a:tcPr/>
                </a:tc>
                <a:tc>
                  <a:txBody>
                    <a:bodyPr/>
                    <a:lstStyle/>
                    <a:p>
                      <a:pPr lvl="0">
                        <a:buNone/>
                      </a:pPr>
                      <a:r>
                        <a:rPr lang="en-US" sz="2000" dirty="0"/>
                        <a:t>16</a:t>
                      </a:r>
                      <a:endParaRPr lang="en-US" sz="2000" dirty="0"/>
                    </a:p>
                  </a:txBody>
                  <a:tcPr/>
                </a:tc>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0563"/>
          </a:xfrm>
        </p:spPr>
        <p:txBody>
          <a:bodyPr>
            <a:normAutofit/>
          </a:bodyPr>
          <a:lstStyle/>
          <a:p>
            <a:r>
              <a:rPr lang="en-US" sz="4000" dirty="0"/>
              <a:t>Optimal Merge Patterns</a:t>
            </a:r>
            <a:endParaRPr lang="en-US" sz="4000" dirty="0"/>
          </a:p>
        </p:txBody>
      </p:sp>
      <p:sp>
        <p:nvSpPr>
          <p:cNvPr id="3" name="Content Placeholder 2"/>
          <p:cNvSpPr>
            <a:spLocks noGrp="1"/>
          </p:cNvSpPr>
          <p:nvPr>
            <p:ph idx="1"/>
          </p:nvPr>
        </p:nvSpPr>
        <p:spPr>
          <a:xfrm>
            <a:off x="838200" y="1386010"/>
            <a:ext cx="11149069" cy="5341796"/>
          </a:xfrm>
        </p:spPr>
        <p:txBody>
          <a:bodyPr vert="horz" lIns="91440" tIns="45720" rIns="91440" bIns="45720" rtlCol="0" anchor="t">
            <a:noAutofit/>
          </a:bodyPr>
          <a:lstStyle/>
          <a:p>
            <a:r>
              <a:rPr lang="en-US" sz="2200" dirty="0">
                <a:ea typeface="+mn-lt"/>
                <a:cs typeface="+mn-lt"/>
              </a:rPr>
              <a:t>Given n number of sorted files, the task is to find the minimum computations done to reach the Optimal Merge Pattern. </a:t>
            </a:r>
            <a:endParaRPr lang="en-US" sz="2200" dirty="0">
              <a:ea typeface="+mn-lt"/>
              <a:cs typeface="+mn-lt"/>
            </a:endParaRPr>
          </a:p>
          <a:p>
            <a:r>
              <a:rPr lang="en-US" sz="2200" dirty="0">
                <a:ea typeface="+mn-lt"/>
                <a:cs typeface="+mn-lt"/>
              </a:rPr>
              <a:t>When two or more sorted files are to be merged altogether to form a single file, the minimum computations are done to reach this file are known as </a:t>
            </a:r>
            <a:r>
              <a:rPr lang="en-US" sz="2200" b="1" dirty="0">
                <a:ea typeface="+mn-lt"/>
                <a:cs typeface="+mn-lt"/>
              </a:rPr>
              <a:t>Optimal Merge Pattern</a:t>
            </a:r>
            <a:r>
              <a:rPr lang="en-US" sz="2200" dirty="0">
                <a:ea typeface="+mn-lt"/>
                <a:cs typeface="+mn-lt"/>
              </a:rPr>
              <a:t>.</a:t>
            </a:r>
            <a:endParaRPr lang="en-US" sz="2200" dirty="0">
              <a:ea typeface="+mn-lt"/>
              <a:cs typeface="+mn-lt"/>
            </a:endParaRPr>
          </a:p>
          <a:p>
            <a:r>
              <a:rPr lang="en-US" sz="2200" dirty="0">
                <a:ea typeface="+mn-lt"/>
                <a:cs typeface="+mn-lt"/>
              </a:rPr>
              <a:t>If more than 2 files need to be merged then it can be done in pairs. For example, if need to merge 4 files A, B, C, D. </a:t>
            </a:r>
            <a:r>
              <a:rPr lang="en-US" sz="2200" b="1" i="1" dirty="0">
                <a:ea typeface="+mn-lt"/>
                <a:cs typeface="+mn-lt"/>
              </a:rPr>
              <a:t>First Merge A with B to get X1, merge X1 with C to get X2, merge X2 with D to get X3 as the output file.</a:t>
            </a:r>
            <a:endParaRPr lang="en-US" sz="2200" b="1" i="1" dirty="0">
              <a:ea typeface="+mn-lt"/>
              <a:cs typeface="+mn-lt"/>
            </a:endParaRPr>
          </a:p>
          <a:p>
            <a:r>
              <a:rPr lang="en-US" sz="2200" dirty="0">
                <a:ea typeface="+mn-lt"/>
                <a:cs typeface="+mn-lt"/>
              </a:rPr>
              <a:t>If we have two files of sizes m and n, the total computation time will be </a:t>
            </a:r>
            <a:r>
              <a:rPr lang="en-US" sz="2200" dirty="0" err="1">
                <a:ea typeface="+mn-lt"/>
                <a:cs typeface="+mn-lt"/>
              </a:rPr>
              <a:t>m+n</a:t>
            </a:r>
            <a:r>
              <a:rPr lang="en-US" sz="2200" dirty="0">
                <a:ea typeface="+mn-lt"/>
                <a:cs typeface="+mn-lt"/>
              </a:rPr>
              <a:t>. Here, we use the greedy strategy by merging the two smallest size files among all the files present.</a:t>
            </a:r>
            <a:endParaRPr lang="en-US" sz="2200" dirty="0">
              <a:ea typeface="+mn-lt"/>
              <a:cs typeface="+mn-lt"/>
            </a:endParaRPr>
          </a:p>
          <a:p>
            <a:r>
              <a:rPr lang="en-US" sz="2200" dirty="0">
                <a:ea typeface="+mn-lt"/>
                <a:cs typeface="+mn-lt"/>
              </a:rPr>
              <a:t>Examples:  Given 3 files with sizes 2, 3, 4 units. Find an optimal way to combine these files </a:t>
            </a:r>
            <a:endParaRPr lang="en-US" sz="2200" dirty="0"/>
          </a:p>
          <a:p>
            <a:endParaRPr lang="en-US" sz="2200">
              <a:ea typeface="+mn-lt"/>
              <a:cs typeface="+mn-lt"/>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7794"/>
          </a:xfrm>
        </p:spPr>
        <p:txBody>
          <a:bodyPr>
            <a:normAutofit/>
          </a:bodyPr>
          <a:lstStyle/>
          <a:p>
            <a:r>
              <a:rPr lang="en-US" sz="4000" dirty="0"/>
              <a:t>Optimal Merge Patterns</a:t>
            </a:r>
            <a:endParaRPr lang="en-US" sz="4000" dirty="0"/>
          </a:p>
        </p:txBody>
      </p:sp>
      <p:pic>
        <p:nvPicPr>
          <p:cNvPr id="4" name="Picture 4" descr="A picture containing text, clock&#10;&#10;Description automatically generated"/>
          <p:cNvPicPr>
            <a:picLocks noGrp="1" noChangeAspect="1"/>
          </p:cNvPicPr>
          <p:nvPr>
            <p:ph idx="1"/>
          </p:nvPr>
        </p:nvPicPr>
        <p:blipFill>
          <a:blip r:embed="rId1"/>
          <a:stretch>
            <a:fillRect/>
          </a:stretch>
        </p:blipFill>
        <p:spPr>
          <a:xfrm>
            <a:off x="1525135" y="2987487"/>
            <a:ext cx="2047875" cy="2857500"/>
          </a:xfrm>
        </p:spPr>
      </p:pic>
      <p:pic>
        <p:nvPicPr>
          <p:cNvPr id="5" name="Picture 5" descr="A picture containing text, clock&#10;&#10;Description automatically generated"/>
          <p:cNvPicPr>
            <a:picLocks noChangeAspect="1"/>
          </p:cNvPicPr>
          <p:nvPr/>
        </p:nvPicPr>
        <p:blipFill>
          <a:blip r:embed="rId2"/>
          <a:stretch>
            <a:fillRect/>
          </a:stretch>
        </p:blipFill>
        <p:spPr>
          <a:xfrm>
            <a:off x="4880087" y="2987630"/>
            <a:ext cx="2066925" cy="2857500"/>
          </a:xfrm>
          <a:prstGeom prst="rect">
            <a:avLst/>
          </a:prstGeom>
        </p:spPr>
      </p:pic>
      <p:pic>
        <p:nvPicPr>
          <p:cNvPr id="6" name="Picture 6" descr="A picture containing text, clock&#10;&#10;Description automatically generated"/>
          <p:cNvPicPr>
            <a:picLocks noChangeAspect="1"/>
          </p:cNvPicPr>
          <p:nvPr/>
        </p:nvPicPr>
        <p:blipFill>
          <a:blip r:embed="rId3"/>
          <a:stretch>
            <a:fillRect/>
          </a:stretch>
        </p:blipFill>
        <p:spPr>
          <a:xfrm>
            <a:off x="8259584" y="2987630"/>
            <a:ext cx="2047875" cy="2857500"/>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9410"/>
          </a:xfrm>
        </p:spPr>
        <p:txBody>
          <a:bodyPr>
            <a:normAutofit/>
          </a:bodyPr>
          <a:lstStyle/>
          <a:p>
            <a:r>
              <a:rPr lang="en-US" sz="4000" dirty="0"/>
              <a:t>Optimal Merge Patterns</a:t>
            </a:r>
            <a:endParaRPr lang="en-US" sz="4000" dirty="0"/>
          </a:p>
        </p:txBody>
      </p:sp>
      <p:sp>
        <p:nvSpPr>
          <p:cNvPr id="3" name="Content Placeholder 2"/>
          <p:cNvSpPr>
            <a:spLocks noGrp="1"/>
          </p:cNvSpPr>
          <p:nvPr>
            <p:ph idx="1"/>
          </p:nvPr>
        </p:nvSpPr>
        <p:spPr>
          <a:xfrm>
            <a:off x="838200" y="1532549"/>
            <a:ext cx="11095986" cy="5195257"/>
          </a:xfrm>
        </p:spPr>
        <p:txBody>
          <a:bodyPr vert="horz" lIns="91440" tIns="45720" rIns="91440" bIns="45720" rtlCol="0" anchor="t">
            <a:noAutofit/>
          </a:bodyPr>
          <a:lstStyle/>
          <a:p>
            <a:r>
              <a:rPr lang="en-US" sz="2400" dirty="0">
                <a:ea typeface="+mn-lt"/>
                <a:cs typeface="+mn-lt"/>
              </a:rPr>
              <a:t>Given ‘n’ sorted files, there are many ways to pair wise merge them into a single sorted file. </a:t>
            </a:r>
            <a:endParaRPr lang="en-US" sz="2400" dirty="0">
              <a:ea typeface="+mn-lt"/>
              <a:cs typeface="+mn-lt"/>
            </a:endParaRPr>
          </a:p>
          <a:p>
            <a:r>
              <a:rPr lang="en-US" sz="2400" dirty="0">
                <a:ea typeface="+mn-lt"/>
                <a:cs typeface="+mn-lt"/>
              </a:rPr>
              <a:t>As, different pairings require different amounts of computing time, we want to determine an optimal </a:t>
            </a:r>
            <a:r>
              <a:rPr lang="en-US" sz="2400" b="1" i="1" dirty="0">
                <a:ea typeface="+mn-lt"/>
                <a:cs typeface="+mn-lt"/>
              </a:rPr>
              <a:t>(i.e., one requiring the fewest comparisons)</a:t>
            </a:r>
            <a:r>
              <a:rPr lang="en-US" sz="2400" dirty="0">
                <a:ea typeface="+mn-lt"/>
                <a:cs typeface="+mn-lt"/>
              </a:rPr>
              <a:t> way to pair wise merge ‘n’ sorted files together. </a:t>
            </a:r>
            <a:endParaRPr lang="en-US" sz="2400" dirty="0">
              <a:ea typeface="+mn-lt"/>
              <a:cs typeface="+mn-lt"/>
            </a:endParaRPr>
          </a:p>
          <a:p>
            <a:r>
              <a:rPr lang="en-US" sz="2400" dirty="0">
                <a:ea typeface="+mn-lt"/>
                <a:cs typeface="+mn-lt"/>
              </a:rPr>
              <a:t>This type of merging is called as 2-way merge patterns.</a:t>
            </a:r>
            <a:endParaRPr lang="en-US" sz="2400" dirty="0">
              <a:ea typeface="+mn-lt"/>
              <a:cs typeface="+mn-lt"/>
            </a:endParaRPr>
          </a:p>
          <a:p>
            <a:r>
              <a:rPr lang="en-US" sz="2400" dirty="0">
                <a:ea typeface="+mn-lt"/>
                <a:cs typeface="+mn-lt"/>
              </a:rPr>
              <a:t>To merge an n-record file and an m-record file requires possibly n + m record moves, the obvious choice is, at each step merge the two smallest files together. </a:t>
            </a:r>
            <a:endParaRPr lang="en-US" sz="2400" dirty="0">
              <a:ea typeface="+mn-lt"/>
              <a:cs typeface="+mn-lt"/>
            </a:endParaRPr>
          </a:p>
          <a:p>
            <a:r>
              <a:rPr lang="en-US" sz="2400" dirty="0">
                <a:ea typeface="+mn-lt"/>
                <a:cs typeface="+mn-lt"/>
              </a:rPr>
              <a:t>The two-way merge patterns can be represented by binary merge trees.</a:t>
            </a:r>
            <a:endParaRPr lang="en-US" sz="2400" dirty="0">
              <a:ea typeface="+mn-lt"/>
              <a:cs typeface="+mn-lt"/>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7102"/>
          </a:xfrm>
        </p:spPr>
        <p:txBody>
          <a:bodyPr>
            <a:normAutofit/>
          </a:bodyPr>
          <a:lstStyle/>
          <a:p>
            <a:r>
              <a:rPr lang="en-US" sz="4000" dirty="0"/>
              <a:t>Optimal Merge Patterns</a:t>
            </a:r>
            <a:endParaRPr lang="en-US" sz="4000" dirty="0"/>
          </a:p>
        </p:txBody>
      </p:sp>
      <p:sp>
        <p:nvSpPr>
          <p:cNvPr id="3" name="Content Placeholder 2"/>
          <p:cNvSpPr>
            <a:spLocks noGrp="1"/>
          </p:cNvSpPr>
          <p:nvPr>
            <p:ph idx="1"/>
          </p:nvPr>
        </p:nvSpPr>
        <p:spPr>
          <a:xfrm>
            <a:off x="838200" y="1825625"/>
            <a:ext cx="10910371" cy="4902181"/>
          </a:xfrm>
        </p:spPr>
        <p:txBody>
          <a:bodyPr vert="horz" lIns="91440" tIns="45720" rIns="91440" bIns="45720" rtlCol="0" anchor="t">
            <a:noAutofit/>
          </a:bodyPr>
          <a:lstStyle/>
          <a:p>
            <a:r>
              <a:rPr lang="en-US" sz="2400" b="1" dirty="0">
                <a:ea typeface="+mn-lt"/>
                <a:cs typeface="+mn-lt"/>
              </a:rPr>
              <a:t>Solve:</a:t>
            </a:r>
            <a:endParaRPr lang="en-US" b="1" dirty="0">
              <a:ea typeface="+mn-lt"/>
              <a:cs typeface="+mn-lt"/>
            </a:endParaRPr>
          </a:p>
          <a:p>
            <a:r>
              <a:rPr lang="en-US" sz="2400" dirty="0">
                <a:ea typeface="+mn-lt"/>
                <a:cs typeface="+mn-lt"/>
              </a:rPr>
              <a:t>Given five files</a:t>
            </a:r>
            <a:r>
              <a:rPr lang="en-US" sz="2400" i="1" dirty="0">
                <a:ea typeface="+mn-lt"/>
                <a:cs typeface="+mn-lt"/>
              </a:rPr>
              <a:t> (X1, X2, X3, X4, X5) </a:t>
            </a:r>
            <a:r>
              <a:rPr lang="en-US" sz="2400" dirty="0">
                <a:ea typeface="+mn-lt"/>
                <a:cs typeface="+mn-lt"/>
              </a:rPr>
              <a:t>with sizes </a:t>
            </a:r>
            <a:r>
              <a:rPr lang="en-US" sz="2400" i="1" dirty="0">
                <a:ea typeface="+mn-lt"/>
                <a:cs typeface="+mn-lt"/>
              </a:rPr>
              <a:t>(20, 30, 10, 5, 30)</a:t>
            </a:r>
            <a:r>
              <a:rPr lang="en-US" sz="2400" dirty="0">
                <a:ea typeface="+mn-lt"/>
                <a:cs typeface="+mn-lt"/>
              </a:rPr>
              <a:t>. Apply greedy rule to find optimal way of pair wise merging to give an optimal solution using binary merge tree representation.</a:t>
            </a:r>
            <a:endParaRPr lang="en-US" dirty="0">
              <a:ea typeface="+mn-lt"/>
              <a:cs typeface="+mn-lt"/>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p:cNvPicPr>
          <p:nvPr>
            <p:ph idx="1"/>
          </p:nvPr>
        </p:nvPicPr>
        <p:blipFill>
          <a:blip r:embed="rId1"/>
          <a:stretch>
            <a:fillRect/>
          </a:stretch>
        </p:blipFill>
        <p:spPr>
          <a:xfrm>
            <a:off x="2746184" y="1118"/>
            <a:ext cx="6381249" cy="6855477"/>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9410"/>
          </a:xfrm>
        </p:spPr>
        <p:txBody>
          <a:bodyPr>
            <a:normAutofit/>
          </a:bodyPr>
          <a:lstStyle/>
          <a:p>
            <a:r>
              <a:rPr lang="en-US" sz="4000">
                <a:ea typeface="+mj-lt"/>
                <a:cs typeface="+mj-lt"/>
              </a:rPr>
              <a:t>Binary Search (Recursive)</a:t>
            </a:r>
            <a:endParaRPr lang="en-US" sz="4000"/>
          </a:p>
        </p:txBody>
      </p:sp>
      <p:sp>
        <p:nvSpPr>
          <p:cNvPr id="3" name="Content Placeholder 2"/>
          <p:cNvSpPr>
            <a:spLocks noGrp="1"/>
          </p:cNvSpPr>
          <p:nvPr>
            <p:ph idx="1"/>
          </p:nvPr>
        </p:nvSpPr>
        <p:spPr>
          <a:xfrm>
            <a:off x="2059354" y="1256809"/>
            <a:ext cx="8853183" cy="5488970"/>
          </a:xfrm>
        </p:spPr>
        <p:txBody>
          <a:bodyPr vert="horz" lIns="91440" tIns="45720" rIns="91440" bIns="45720" rtlCol="0" anchor="t">
            <a:normAutofit/>
          </a:bodyPr>
          <a:lstStyle/>
          <a:p>
            <a:pPr>
              <a:buNone/>
            </a:pPr>
            <a:r>
              <a:rPr lang="en-US" sz="2200" i="1">
                <a:ea typeface="+mn-lt"/>
                <a:cs typeface="+mn-lt"/>
              </a:rPr>
              <a:t>function </a:t>
            </a:r>
            <a:r>
              <a:rPr lang="en-US" sz="2200" i="1" err="1">
                <a:ea typeface="+mn-lt"/>
                <a:cs typeface="+mn-lt"/>
              </a:rPr>
              <a:t>recursiveBinarySearch</a:t>
            </a:r>
            <a:r>
              <a:rPr lang="en-US" sz="2200" i="1">
                <a:ea typeface="+mn-lt"/>
                <a:cs typeface="+mn-lt"/>
              </a:rPr>
              <a:t>(</a:t>
            </a:r>
            <a:r>
              <a:rPr lang="en-US" sz="2200" i="1" err="1">
                <a:ea typeface="+mn-lt"/>
                <a:cs typeface="+mn-lt"/>
              </a:rPr>
              <a:t>arr</a:t>
            </a:r>
            <a:r>
              <a:rPr lang="en-US" sz="2200" i="1">
                <a:ea typeface="+mn-lt"/>
                <a:cs typeface="+mn-lt"/>
              </a:rPr>
              <a:t>, target, low, high):</a:t>
            </a:r>
            <a:endParaRPr lang="en-US" i="1"/>
          </a:p>
          <a:p>
            <a:pPr>
              <a:buNone/>
            </a:pPr>
            <a:r>
              <a:rPr lang="en-US" sz="2200" i="1">
                <a:ea typeface="+mn-lt"/>
                <a:cs typeface="+mn-lt"/>
              </a:rPr>
              <a:t>    </a:t>
            </a:r>
            <a:r>
              <a:rPr lang="en-US" sz="2200" b="1" i="1">
                <a:ea typeface="+mn-lt"/>
                <a:cs typeface="+mn-lt"/>
              </a:rPr>
              <a:t>if low &lt;= high:</a:t>
            </a:r>
            <a:endParaRPr lang="en-US" b="1" i="1">
              <a:ea typeface="+mn-lt"/>
              <a:cs typeface="+mn-lt"/>
            </a:endParaRPr>
          </a:p>
          <a:p>
            <a:pPr>
              <a:buNone/>
            </a:pPr>
            <a:r>
              <a:rPr lang="en-US" sz="2200" i="1">
                <a:ea typeface="+mn-lt"/>
                <a:cs typeface="+mn-lt"/>
              </a:rPr>
              <a:t>        mid = (low + high) // 2</a:t>
            </a:r>
            <a:endParaRPr lang="en-US" i="1">
              <a:ea typeface="+mn-lt"/>
              <a:cs typeface="+mn-lt"/>
            </a:endParaRPr>
          </a:p>
          <a:p>
            <a:pPr>
              <a:buNone/>
            </a:pPr>
            <a:r>
              <a:rPr lang="en-US" sz="2200" i="1">
                <a:ea typeface="+mn-lt"/>
                <a:cs typeface="+mn-lt"/>
              </a:rPr>
              <a:t>        </a:t>
            </a:r>
            <a:r>
              <a:rPr lang="en-US" sz="2200" b="1" i="1">
                <a:ea typeface="+mn-lt"/>
                <a:cs typeface="+mn-lt"/>
              </a:rPr>
              <a:t>if </a:t>
            </a:r>
            <a:r>
              <a:rPr lang="en-US" sz="2200" b="1" i="1" err="1">
                <a:ea typeface="+mn-lt"/>
                <a:cs typeface="+mn-lt"/>
              </a:rPr>
              <a:t>arr</a:t>
            </a:r>
            <a:r>
              <a:rPr lang="en-US" sz="2200" b="1" i="1">
                <a:ea typeface="+mn-lt"/>
                <a:cs typeface="+mn-lt"/>
              </a:rPr>
              <a:t>[mid] == target:</a:t>
            </a:r>
            <a:endParaRPr lang="en-US" b="1" i="1">
              <a:ea typeface="+mn-lt"/>
              <a:cs typeface="+mn-lt"/>
            </a:endParaRPr>
          </a:p>
          <a:p>
            <a:pPr>
              <a:buNone/>
            </a:pPr>
            <a:r>
              <a:rPr lang="en-US" sz="2200" i="1">
                <a:ea typeface="+mn-lt"/>
                <a:cs typeface="+mn-lt"/>
              </a:rPr>
              <a:t>            return mid</a:t>
            </a:r>
            <a:endParaRPr lang="en-US" i="1">
              <a:ea typeface="+mn-lt"/>
              <a:cs typeface="+mn-lt"/>
            </a:endParaRPr>
          </a:p>
          <a:p>
            <a:pPr>
              <a:buNone/>
            </a:pPr>
            <a:r>
              <a:rPr lang="en-US" sz="2200" i="1">
                <a:ea typeface="+mn-lt"/>
                <a:cs typeface="+mn-lt"/>
              </a:rPr>
              <a:t>        </a:t>
            </a:r>
            <a:r>
              <a:rPr lang="en-US" sz="2200" b="1" i="1" err="1">
                <a:ea typeface="+mn-lt"/>
                <a:cs typeface="+mn-lt"/>
              </a:rPr>
              <a:t>elif</a:t>
            </a:r>
            <a:r>
              <a:rPr lang="en-US" sz="2200" b="1" i="1">
                <a:ea typeface="+mn-lt"/>
                <a:cs typeface="+mn-lt"/>
              </a:rPr>
              <a:t> </a:t>
            </a:r>
            <a:r>
              <a:rPr lang="en-US" sz="2200" b="1" i="1" err="1">
                <a:ea typeface="+mn-lt"/>
                <a:cs typeface="+mn-lt"/>
              </a:rPr>
              <a:t>arr</a:t>
            </a:r>
            <a:r>
              <a:rPr lang="en-US" sz="2200" b="1" i="1">
                <a:ea typeface="+mn-lt"/>
                <a:cs typeface="+mn-lt"/>
              </a:rPr>
              <a:t>[mid] &lt; target:</a:t>
            </a:r>
            <a:endParaRPr lang="en-US" b="1" i="1">
              <a:ea typeface="+mn-lt"/>
              <a:cs typeface="+mn-lt"/>
            </a:endParaRPr>
          </a:p>
          <a:p>
            <a:pPr>
              <a:buNone/>
            </a:pPr>
            <a:r>
              <a:rPr lang="en-US" sz="2200" i="1">
                <a:ea typeface="+mn-lt"/>
                <a:cs typeface="+mn-lt"/>
              </a:rPr>
              <a:t>            return </a:t>
            </a:r>
            <a:r>
              <a:rPr lang="en-US" sz="2200" i="1" err="1">
                <a:ea typeface="+mn-lt"/>
                <a:cs typeface="+mn-lt"/>
              </a:rPr>
              <a:t>recursiveBinarySearch</a:t>
            </a:r>
            <a:r>
              <a:rPr lang="en-US" sz="2200" i="1">
                <a:ea typeface="+mn-lt"/>
                <a:cs typeface="+mn-lt"/>
              </a:rPr>
              <a:t>(</a:t>
            </a:r>
            <a:r>
              <a:rPr lang="en-US" sz="2200" i="1" err="1">
                <a:ea typeface="+mn-lt"/>
                <a:cs typeface="+mn-lt"/>
              </a:rPr>
              <a:t>arr</a:t>
            </a:r>
            <a:r>
              <a:rPr lang="en-US" sz="2200" i="1">
                <a:ea typeface="+mn-lt"/>
                <a:cs typeface="+mn-lt"/>
              </a:rPr>
              <a:t>, target, mid + 1, high)</a:t>
            </a:r>
            <a:endParaRPr lang="en-US" i="1"/>
          </a:p>
          <a:p>
            <a:pPr>
              <a:buNone/>
            </a:pPr>
            <a:r>
              <a:rPr lang="en-US" sz="2200" i="1">
                <a:ea typeface="+mn-lt"/>
                <a:cs typeface="+mn-lt"/>
              </a:rPr>
              <a:t>     </a:t>
            </a:r>
            <a:r>
              <a:rPr lang="en-US" sz="2200" b="1" i="1">
                <a:ea typeface="+mn-lt"/>
                <a:cs typeface="+mn-lt"/>
              </a:rPr>
              <a:t>   else:</a:t>
            </a:r>
            <a:endParaRPr lang="en-US" b="1" i="1">
              <a:ea typeface="+mn-lt"/>
              <a:cs typeface="+mn-lt"/>
            </a:endParaRPr>
          </a:p>
          <a:p>
            <a:pPr>
              <a:buNone/>
            </a:pPr>
            <a:r>
              <a:rPr lang="en-US" sz="2200" i="1">
                <a:ea typeface="+mn-lt"/>
                <a:cs typeface="+mn-lt"/>
              </a:rPr>
              <a:t>            return </a:t>
            </a:r>
            <a:r>
              <a:rPr lang="en-US" sz="2200" i="1" err="1">
                <a:ea typeface="+mn-lt"/>
                <a:cs typeface="+mn-lt"/>
              </a:rPr>
              <a:t>recursiveBinarySearch</a:t>
            </a:r>
            <a:r>
              <a:rPr lang="en-US" sz="2200" i="1">
                <a:ea typeface="+mn-lt"/>
                <a:cs typeface="+mn-lt"/>
              </a:rPr>
              <a:t>(</a:t>
            </a:r>
            <a:r>
              <a:rPr lang="en-US" sz="2200" i="1" err="1">
                <a:ea typeface="+mn-lt"/>
                <a:cs typeface="+mn-lt"/>
              </a:rPr>
              <a:t>arr</a:t>
            </a:r>
            <a:r>
              <a:rPr lang="en-US" sz="2200" i="1">
                <a:ea typeface="+mn-lt"/>
                <a:cs typeface="+mn-lt"/>
              </a:rPr>
              <a:t>, target, low, mid - 1)</a:t>
            </a:r>
            <a:endParaRPr lang="en-US" i="1"/>
          </a:p>
          <a:p>
            <a:pPr>
              <a:buNone/>
            </a:pPr>
            <a:r>
              <a:rPr lang="en-US" sz="2200" i="1">
                <a:ea typeface="+mn-lt"/>
                <a:cs typeface="+mn-lt"/>
              </a:rPr>
              <a:t>   </a:t>
            </a:r>
            <a:r>
              <a:rPr lang="en-US" sz="2200" b="1" i="1">
                <a:ea typeface="+mn-lt"/>
                <a:cs typeface="+mn-lt"/>
              </a:rPr>
              <a:t> else:</a:t>
            </a:r>
            <a:endParaRPr lang="en-US" b="1" i="1"/>
          </a:p>
          <a:p>
            <a:pPr>
              <a:buNone/>
            </a:pPr>
            <a:r>
              <a:rPr lang="en-US" sz="2200" i="1">
                <a:ea typeface="+mn-lt"/>
                <a:cs typeface="+mn-lt"/>
              </a:rPr>
              <a:t>        return -1</a:t>
            </a:r>
            <a:endParaRPr lang="en-US" i="1">
              <a:ea typeface="+mn-lt"/>
              <a:cs typeface="+mn-lt"/>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p:cNvPicPr>
            <a:picLocks noGrp="1" noChangeAspect="1"/>
          </p:cNvPicPr>
          <p:nvPr>
            <p:ph idx="1"/>
          </p:nvPr>
        </p:nvPicPr>
        <p:blipFill>
          <a:blip r:embed="rId1"/>
          <a:stretch>
            <a:fillRect/>
          </a:stretch>
        </p:blipFill>
        <p:spPr>
          <a:xfrm>
            <a:off x="1819570" y="1118"/>
            <a:ext cx="9161728" cy="6855476"/>
          </a:xfr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7794"/>
          </a:xfrm>
        </p:spPr>
        <p:txBody>
          <a:bodyPr>
            <a:normAutofit/>
          </a:bodyPr>
          <a:lstStyle/>
          <a:p>
            <a:r>
              <a:rPr lang="en-US" sz="4000" dirty="0"/>
              <a:t>Optimal Merge Patterns</a:t>
            </a:r>
            <a:endParaRPr lang="en-US" sz="4000" dirty="0"/>
          </a:p>
        </p:txBody>
      </p:sp>
      <p:sp>
        <p:nvSpPr>
          <p:cNvPr id="3" name="Content Placeholder 2"/>
          <p:cNvSpPr>
            <a:spLocks noGrp="1"/>
          </p:cNvSpPr>
          <p:nvPr>
            <p:ph idx="1"/>
          </p:nvPr>
        </p:nvSpPr>
        <p:spPr>
          <a:xfrm>
            <a:off x="838200" y="1825625"/>
            <a:ext cx="10910371" cy="4902181"/>
          </a:xfrm>
        </p:spPr>
        <p:txBody>
          <a:bodyPr vert="horz" lIns="91440" tIns="45720" rIns="91440" bIns="45720" rtlCol="0" anchor="t">
            <a:noAutofit/>
          </a:bodyPr>
          <a:lstStyle/>
          <a:p>
            <a:r>
              <a:rPr lang="en-US" sz="2400" b="1">
                <a:ea typeface="+mn-lt"/>
                <a:cs typeface="+mn-lt"/>
              </a:rPr>
              <a:t>Solve:</a:t>
            </a:r>
            <a:endParaRPr lang="en-US" b="1">
              <a:ea typeface="+mn-lt"/>
              <a:cs typeface="+mn-lt"/>
            </a:endParaRPr>
          </a:p>
          <a:p>
            <a:r>
              <a:rPr lang="en-US" sz="2400">
                <a:ea typeface="+mn-lt"/>
                <a:cs typeface="+mn-lt"/>
              </a:rPr>
              <a:t>Consider the sequence {3, 5, 9, 11, 16, 18, 20}. Find optimal merge patter for this data</a:t>
            </a:r>
            <a:endParaRPr lang="en-US">
              <a:ea typeface="+mn-lt"/>
              <a:cs typeface="+mn-lt"/>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433"/>
            <a:ext cx="10515600" cy="846871"/>
          </a:xfrm>
        </p:spPr>
        <p:txBody>
          <a:bodyPr>
            <a:normAutofit/>
          </a:bodyPr>
          <a:lstStyle/>
          <a:p>
            <a:r>
              <a:rPr lang="en-US" sz="4000" dirty="0"/>
              <a:t>Optimal Merge Patterns</a:t>
            </a:r>
            <a:endParaRPr lang="en-US" sz="4000" dirty="0"/>
          </a:p>
        </p:txBody>
      </p:sp>
      <p:sp>
        <p:nvSpPr>
          <p:cNvPr id="3" name="Content Placeholder 2"/>
          <p:cNvSpPr>
            <a:spLocks noGrp="1"/>
          </p:cNvSpPr>
          <p:nvPr>
            <p:ph idx="1"/>
          </p:nvPr>
        </p:nvSpPr>
        <p:spPr>
          <a:xfrm>
            <a:off x="838200" y="1591164"/>
            <a:ext cx="10423792" cy="5136642"/>
          </a:xfrm>
        </p:spPr>
        <p:txBody>
          <a:bodyPr vert="horz" lIns="91440" tIns="45720" rIns="91440" bIns="45720" rtlCol="0" anchor="t">
            <a:noAutofit/>
          </a:bodyPr>
          <a:lstStyle/>
          <a:p>
            <a:pPr indent="0">
              <a:lnSpc>
                <a:spcPct val="100000"/>
              </a:lnSpc>
              <a:spcBef>
                <a:spcPts val="300"/>
              </a:spcBef>
              <a:buNone/>
            </a:pPr>
            <a:r>
              <a:rPr lang="en-US" sz="2200" b="1" i="1">
                <a:latin typeface="Consolas" panose="020B0609020204030204"/>
                <a:ea typeface="+mn-lt"/>
                <a:cs typeface="+mn-lt"/>
              </a:rPr>
              <a:t>Algorithm: TREE (n)</a:t>
            </a:r>
            <a:r>
              <a:rPr lang="en-US" sz="2200" i="1">
                <a:latin typeface="Consolas" panose="020B0609020204030204"/>
                <a:ea typeface="+mn-lt"/>
                <a:cs typeface="+mn-lt"/>
              </a:rPr>
              <a:t>  
for </a:t>
            </a:r>
            <a:r>
              <a:rPr lang="en-US" sz="2200" i="1" err="1">
                <a:latin typeface="Consolas" panose="020B0609020204030204"/>
                <a:ea typeface="+mn-lt"/>
                <a:cs typeface="+mn-lt"/>
              </a:rPr>
              <a:t>i</a:t>
            </a:r>
            <a:r>
              <a:rPr lang="en-US" sz="2200" i="1">
                <a:latin typeface="Consolas" panose="020B0609020204030204"/>
                <a:ea typeface="+mn-lt"/>
                <a:cs typeface="+mn-lt"/>
              </a:rPr>
              <a:t> := 1 to n – 1 do  
   declare new node  
   </a:t>
            </a:r>
            <a:r>
              <a:rPr lang="en-US" sz="2200" i="1" err="1">
                <a:latin typeface="Consolas" panose="020B0609020204030204"/>
                <a:ea typeface="+mn-lt"/>
                <a:cs typeface="+mn-lt"/>
              </a:rPr>
              <a:t>node.leftchild</a:t>
            </a:r>
            <a:r>
              <a:rPr lang="en-US" sz="2200" i="1">
                <a:latin typeface="Consolas" panose="020B0609020204030204"/>
                <a:ea typeface="+mn-lt"/>
                <a:cs typeface="+mn-lt"/>
              </a:rPr>
              <a:t> := least (list) // </a:t>
            </a:r>
            <a:r>
              <a:rPr lang="en-US" sz="2200">
                <a:ea typeface="+mn-lt"/>
                <a:cs typeface="+mn-lt"/>
              </a:rPr>
              <a:t>function returns minimum element from tree and delete</a:t>
            </a:r>
            <a:r>
              <a:rPr lang="en-US" sz="2200">
                <a:latin typeface="Univers"/>
                <a:ea typeface="+mn-lt"/>
                <a:cs typeface="+mn-lt"/>
              </a:rPr>
              <a:t> it.</a:t>
            </a:r>
            <a:r>
              <a:rPr lang="en-US" sz="2200" i="1">
                <a:latin typeface="Consolas" panose="020B0609020204030204"/>
                <a:ea typeface="+mn-lt"/>
                <a:cs typeface="+mn-lt"/>
              </a:rPr>
              <a:t>
   </a:t>
            </a:r>
            <a:r>
              <a:rPr lang="en-US" sz="2200" i="1" err="1">
                <a:latin typeface="Consolas" panose="020B0609020204030204"/>
                <a:ea typeface="+mn-lt"/>
                <a:cs typeface="+mn-lt"/>
              </a:rPr>
              <a:t>node.rightchild</a:t>
            </a:r>
            <a:r>
              <a:rPr lang="en-US" sz="2200" i="1">
                <a:latin typeface="Consolas" panose="020B0609020204030204"/>
                <a:ea typeface="+mn-lt"/>
                <a:cs typeface="+mn-lt"/>
              </a:rPr>
              <a:t> := least (list) 
   </a:t>
            </a:r>
            <a:r>
              <a:rPr lang="en-US" sz="2200" i="1" err="1">
                <a:latin typeface="Consolas" panose="020B0609020204030204"/>
                <a:ea typeface="+mn-lt"/>
                <a:cs typeface="+mn-lt"/>
              </a:rPr>
              <a:t>node.weight</a:t>
            </a:r>
            <a:r>
              <a:rPr lang="en-US" sz="2200" i="1">
                <a:latin typeface="Consolas" panose="020B0609020204030204"/>
                <a:ea typeface="+mn-lt"/>
                <a:cs typeface="+mn-lt"/>
              </a:rPr>
              <a:t>) := ((</a:t>
            </a:r>
            <a:r>
              <a:rPr lang="en-US" sz="2200" i="1" err="1">
                <a:latin typeface="Consolas" panose="020B0609020204030204"/>
                <a:ea typeface="+mn-lt"/>
                <a:cs typeface="+mn-lt"/>
              </a:rPr>
              <a:t>node.leftchild</a:t>
            </a:r>
            <a:r>
              <a:rPr lang="en-US" sz="2200" i="1">
                <a:latin typeface="Consolas" panose="020B0609020204030204"/>
                <a:ea typeface="+mn-lt"/>
                <a:cs typeface="+mn-lt"/>
              </a:rPr>
              <a:t>).weight) + ((</a:t>
            </a:r>
            <a:r>
              <a:rPr lang="en-US" sz="2200" i="1" err="1">
                <a:latin typeface="Consolas" panose="020B0609020204030204"/>
                <a:ea typeface="+mn-lt"/>
                <a:cs typeface="+mn-lt"/>
              </a:rPr>
              <a:t>node.rightchild</a:t>
            </a:r>
            <a:r>
              <a:rPr lang="en-US" sz="2200" i="1">
                <a:latin typeface="Consolas" panose="020B0609020204030204"/>
                <a:ea typeface="+mn-lt"/>
                <a:cs typeface="+mn-lt"/>
              </a:rPr>
              <a:t>).weight)  
   insert (list, node);  
return least (list); </a:t>
            </a:r>
            <a:endParaRPr lang="en-US" sz="2200" i="1"/>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972"/>
            <a:ext cx="10515600" cy="1081331"/>
          </a:xfrm>
        </p:spPr>
        <p:txBody>
          <a:bodyPr>
            <a:normAutofit fontScale="90000"/>
          </a:bodyPr>
          <a:lstStyle/>
          <a:p>
            <a:r>
              <a:rPr lang="en-US" sz="4000" dirty="0"/>
              <a:t>Optimal Storage Allocation on Magnetic Tapes</a:t>
            </a:r>
            <a:endParaRPr lang="en-US" sz="4000" dirty="0"/>
          </a:p>
        </p:txBody>
      </p:sp>
      <p:sp>
        <p:nvSpPr>
          <p:cNvPr id="3" name="Content Placeholder 2"/>
          <p:cNvSpPr>
            <a:spLocks noGrp="1"/>
          </p:cNvSpPr>
          <p:nvPr>
            <p:ph idx="1"/>
          </p:nvPr>
        </p:nvSpPr>
        <p:spPr>
          <a:xfrm>
            <a:off x="838200" y="1395780"/>
            <a:ext cx="11365522" cy="5074259"/>
          </a:xfrm>
        </p:spPr>
        <p:txBody>
          <a:bodyPr vert="horz" lIns="91440" tIns="45720" rIns="91440" bIns="45720" rtlCol="0" anchor="t">
            <a:normAutofit/>
          </a:bodyPr>
          <a:lstStyle/>
          <a:p>
            <a:r>
              <a:rPr lang="en-US" sz="2400" b="1" dirty="0">
                <a:ea typeface="+mn-lt"/>
                <a:cs typeface="+mn-lt"/>
              </a:rPr>
              <a:t> </a:t>
            </a:r>
            <a:r>
              <a:rPr lang="en-US" sz="2400" dirty="0">
                <a:ea typeface="+mn-lt"/>
                <a:cs typeface="+mn-lt"/>
              </a:rPr>
              <a:t>Given n programs </a:t>
            </a:r>
            <a:r>
              <a:rPr lang="en-US" sz="2400" b="1" i="1" dirty="0">
                <a:ea typeface="+mn-lt"/>
                <a:cs typeface="+mn-lt"/>
              </a:rPr>
              <a:t>P</a:t>
            </a:r>
            <a:r>
              <a:rPr lang="en-US" sz="2400" b="1" i="1" baseline="-25000" dirty="0">
                <a:ea typeface="+mn-lt"/>
                <a:cs typeface="+mn-lt"/>
              </a:rPr>
              <a:t>1</a:t>
            </a:r>
            <a:r>
              <a:rPr lang="en-US" sz="2400" b="1" i="1" dirty="0">
                <a:ea typeface="+mn-lt"/>
                <a:cs typeface="+mn-lt"/>
              </a:rPr>
              <a:t>, P</a:t>
            </a:r>
            <a:r>
              <a:rPr lang="en-US" sz="2400" b="1" i="1" baseline="-25000" dirty="0">
                <a:ea typeface="+mn-lt"/>
                <a:cs typeface="+mn-lt"/>
              </a:rPr>
              <a:t>2</a:t>
            </a:r>
            <a:r>
              <a:rPr lang="en-US" sz="2400" b="1" i="1" dirty="0">
                <a:ea typeface="+mn-lt"/>
                <a:cs typeface="+mn-lt"/>
              </a:rPr>
              <a:t>, …, </a:t>
            </a:r>
            <a:r>
              <a:rPr lang="en-US" sz="2400" b="1" i="1" dirty="0" err="1">
                <a:ea typeface="+mn-lt"/>
                <a:cs typeface="+mn-lt"/>
              </a:rPr>
              <a:t>P</a:t>
            </a:r>
            <a:r>
              <a:rPr lang="en-US" sz="2400" b="1" i="1" baseline="-25000" dirty="0" err="1">
                <a:ea typeface="+mn-lt"/>
                <a:cs typeface="+mn-lt"/>
              </a:rPr>
              <a:t>n</a:t>
            </a:r>
            <a:r>
              <a:rPr lang="en-US" sz="2400" dirty="0">
                <a:ea typeface="+mn-lt"/>
                <a:cs typeface="+mn-lt"/>
              </a:rPr>
              <a:t> of length </a:t>
            </a:r>
            <a:r>
              <a:rPr lang="en-US" sz="2400" b="1" i="1" dirty="0">
                <a:ea typeface="+mn-lt"/>
                <a:cs typeface="+mn-lt"/>
              </a:rPr>
              <a:t>L</a:t>
            </a:r>
            <a:r>
              <a:rPr lang="en-US" sz="2400" b="1" i="1" baseline="-25000" dirty="0">
                <a:ea typeface="+mn-lt"/>
                <a:cs typeface="+mn-lt"/>
              </a:rPr>
              <a:t>1</a:t>
            </a:r>
            <a:r>
              <a:rPr lang="en-US" sz="2400" b="1" i="1" dirty="0">
                <a:ea typeface="+mn-lt"/>
                <a:cs typeface="+mn-lt"/>
              </a:rPr>
              <a:t>, L</a:t>
            </a:r>
            <a:r>
              <a:rPr lang="en-US" sz="2400" b="1" i="1" baseline="-25000" dirty="0">
                <a:ea typeface="+mn-lt"/>
                <a:cs typeface="+mn-lt"/>
              </a:rPr>
              <a:t>2</a:t>
            </a:r>
            <a:r>
              <a:rPr lang="en-US" sz="2400" b="1" i="1" dirty="0">
                <a:ea typeface="+mn-lt"/>
                <a:cs typeface="+mn-lt"/>
              </a:rPr>
              <a:t>, …, L</a:t>
            </a:r>
            <a:r>
              <a:rPr lang="en-US" sz="2400" b="1" i="1" baseline="-25000" dirty="0">
                <a:ea typeface="+mn-lt"/>
                <a:cs typeface="+mn-lt"/>
              </a:rPr>
              <a:t>n</a:t>
            </a:r>
            <a:r>
              <a:rPr lang="en-US" sz="2400" b="1" i="1" dirty="0">
                <a:ea typeface="+mn-lt"/>
                <a:cs typeface="+mn-lt"/>
              </a:rPr>
              <a:t> </a:t>
            </a:r>
            <a:r>
              <a:rPr lang="en-US" sz="2400" dirty="0">
                <a:ea typeface="+mn-lt"/>
                <a:cs typeface="+mn-lt"/>
              </a:rPr>
              <a:t>respectively, store them on a tape of length L such that </a:t>
            </a:r>
            <a:r>
              <a:rPr lang="en-US" sz="2400" b="1" i="1" dirty="0">
                <a:ea typeface="+mn-lt"/>
                <a:cs typeface="+mn-lt"/>
              </a:rPr>
              <a:t>Mean Retrieval Time (MRT)</a:t>
            </a:r>
            <a:r>
              <a:rPr lang="en-US" sz="2400" dirty="0">
                <a:ea typeface="+mn-lt"/>
                <a:cs typeface="+mn-lt"/>
              </a:rPr>
              <a:t> is a minimum.</a:t>
            </a:r>
            <a:endParaRPr lang="en-US" sz="2400" dirty="0">
              <a:ea typeface="+mn-lt"/>
              <a:cs typeface="+mn-lt"/>
            </a:endParaRPr>
          </a:p>
          <a:p>
            <a:r>
              <a:rPr lang="en-US" sz="2400" dirty="0">
                <a:ea typeface="+mn-lt"/>
                <a:cs typeface="+mn-lt"/>
              </a:rPr>
              <a:t>The retrieval time of the </a:t>
            </a:r>
            <a:r>
              <a:rPr lang="en-US" sz="2400" dirty="0" err="1">
                <a:ea typeface="+mn-lt"/>
                <a:cs typeface="+mn-lt"/>
              </a:rPr>
              <a:t>j</a:t>
            </a:r>
            <a:r>
              <a:rPr lang="en-US" sz="2400" baseline="30000" dirty="0" err="1">
                <a:ea typeface="+mn-lt"/>
                <a:cs typeface="+mn-lt"/>
              </a:rPr>
              <a:t>th</a:t>
            </a:r>
            <a:r>
              <a:rPr lang="en-US" sz="2400" baseline="30000" dirty="0">
                <a:ea typeface="+mn-lt"/>
                <a:cs typeface="+mn-lt"/>
              </a:rPr>
              <a:t> </a:t>
            </a:r>
            <a:r>
              <a:rPr lang="en-US" sz="2400" dirty="0">
                <a:ea typeface="+mn-lt"/>
                <a:cs typeface="+mn-lt"/>
              </a:rPr>
              <a:t>program is a summation of the length of first j programs on tape.</a:t>
            </a:r>
            <a:endParaRPr lang="en-US" sz="2400" dirty="0">
              <a:ea typeface="+mn-lt"/>
              <a:cs typeface="+mn-lt"/>
            </a:endParaRPr>
          </a:p>
          <a:p>
            <a:r>
              <a:rPr lang="en-US" sz="2400" dirty="0">
                <a:ea typeface="+mn-lt"/>
                <a:cs typeface="+mn-lt"/>
              </a:rPr>
              <a:t> Let T</a:t>
            </a:r>
            <a:r>
              <a:rPr lang="en-US" sz="2400" baseline="-25000" dirty="0">
                <a:ea typeface="+mn-lt"/>
                <a:cs typeface="+mn-lt"/>
              </a:rPr>
              <a:t>j </a:t>
            </a:r>
            <a:r>
              <a:rPr lang="en-US" sz="2400" dirty="0">
                <a:ea typeface="+mn-lt"/>
                <a:cs typeface="+mn-lt"/>
              </a:rPr>
              <a:t>be the time to retrieve program P</a:t>
            </a:r>
            <a:r>
              <a:rPr lang="en-US" sz="2400" baseline="-25000" dirty="0">
                <a:ea typeface="+mn-lt"/>
                <a:cs typeface="+mn-lt"/>
              </a:rPr>
              <a:t>j</a:t>
            </a:r>
            <a:r>
              <a:rPr lang="en-US" sz="2400" dirty="0">
                <a:ea typeface="+mn-lt"/>
                <a:cs typeface="+mn-lt"/>
              </a:rPr>
              <a:t>. The retrieval time of P</a:t>
            </a:r>
            <a:r>
              <a:rPr lang="en-US" sz="2400" baseline="-25000" dirty="0">
                <a:ea typeface="+mn-lt"/>
                <a:cs typeface="+mn-lt"/>
              </a:rPr>
              <a:t>j</a:t>
            </a:r>
            <a:r>
              <a:rPr lang="en-US" sz="2400" dirty="0">
                <a:ea typeface="+mn-lt"/>
                <a:cs typeface="+mn-lt"/>
              </a:rPr>
              <a:t> is computed as,</a:t>
            </a:r>
            <a:endParaRPr lang="en-US" sz="2400" dirty="0">
              <a:ea typeface="+mn-lt"/>
              <a:cs typeface="+mn-lt"/>
            </a:endParaRPr>
          </a:p>
          <a:p>
            <a:endParaRPr lang="en-US" sz="2400"/>
          </a:p>
          <a:p>
            <a:endParaRPr lang="en-US" sz="2400"/>
          </a:p>
        </p:txBody>
      </p:sp>
      <p:pic>
        <p:nvPicPr>
          <p:cNvPr id="4" name="Picture 4" descr="Diagram, schematic&#10;&#10;Description automatically generated"/>
          <p:cNvPicPr>
            <a:picLocks noChangeAspect="1"/>
          </p:cNvPicPr>
          <p:nvPr/>
        </p:nvPicPr>
        <p:blipFill>
          <a:blip r:embed="rId1"/>
          <a:stretch>
            <a:fillRect/>
          </a:stretch>
        </p:blipFill>
        <p:spPr>
          <a:xfrm>
            <a:off x="3479800" y="4094424"/>
            <a:ext cx="5805233" cy="2228596"/>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356"/>
            <a:ext cx="10515600" cy="846871"/>
          </a:xfrm>
        </p:spPr>
        <p:txBody>
          <a:bodyPr>
            <a:normAutofit/>
          </a:bodyPr>
          <a:lstStyle/>
          <a:p>
            <a:r>
              <a:rPr lang="en-US" sz="3600" dirty="0"/>
              <a:t>Optimal Storage Allocation on Magnetic Tapes</a:t>
            </a:r>
            <a:endParaRPr lang="en-US" sz="3600" dirty="0"/>
          </a:p>
        </p:txBody>
      </p:sp>
      <p:sp>
        <p:nvSpPr>
          <p:cNvPr id="3" name="Content Placeholder 2"/>
          <p:cNvSpPr>
            <a:spLocks noGrp="1"/>
          </p:cNvSpPr>
          <p:nvPr>
            <p:ph idx="1"/>
          </p:nvPr>
        </p:nvSpPr>
        <p:spPr>
          <a:xfrm>
            <a:off x="838200" y="1161319"/>
            <a:ext cx="11150600" cy="5015644"/>
          </a:xfrm>
        </p:spPr>
        <p:txBody>
          <a:bodyPr vert="horz" lIns="91440" tIns="45720" rIns="91440" bIns="45720" rtlCol="0" anchor="t">
            <a:normAutofit/>
          </a:bodyPr>
          <a:lstStyle/>
          <a:p>
            <a:r>
              <a:rPr lang="en-US" sz="2400">
                <a:ea typeface="+mn-lt"/>
                <a:cs typeface="+mn-lt"/>
              </a:rPr>
              <a:t>Mean retrieval time of n programs is the average time required to retrieve any program. </a:t>
            </a:r>
            <a:endParaRPr lang="en-US">
              <a:ea typeface="+mn-lt"/>
              <a:cs typeface="+mn-lt"/>
            </a:endParaRPr>
          </a:p>
          <a:p>
            <a:r>
              <a:rPr lang="en-US" sz="2400">
                <a:ea typeface="+mn-lt"/>
                <a:cs typeface="+mn-lt"/>
              </a:rPr>
              <a:t>It is required to store programs in an order such that their Mean Retrieval Time is minimum. MRT is computed as,</a:t>
            </a:r>
            <a:endParaRPr lang="en-US">
              <a:ea typeface="+mn-lt"/>
              <a:cs typeface="+mn-lt"/>
            </a:endParaRPr>
          </a:p>
        </p:txBody>
      </p:sp>
      <p:pic>
        <p:nvPicPr>
          <p:cNvPr id="6" name="Picture 6" descr="Diagram&#10;&#10;Description automatically generated"/>
          <p:cNvPicPr>
            <a:picLocks noChangeAspect="1"/>
          </p:cNvPicPr>
          <p:nvPr/>
        </p:nvPicPr>
        <p:blipFill>
          <a:blip r:embed="rId1"/>
          <a:stretch>
            <a:fillRect/>
          </a:stretch>
        </p:blipFill>
        <p:spPr>
          <a:xfrm>
            <a:off x="4012346" y="2705017"/>
            <a:ext cx="8180807" cy="3875275"/>
          </a:xfrm>
          <a:prstGeom prst="rect">
            <a:avLst/>
          </a:prstGeom>
        </p:spPr>
      </p:pic>
      <p:pic>
        <p:nvPicPr>
          <p:cNvPr id="4" name="Picture 3" descr="Diagram&#10;&#10;Description automatically generated"/>
          <p:cNvPicPr>
            <a:picLocks noChangeAspect="1"/>
          </p:cNvPicPr>
          <p:nvPr/>
        </p:nvPicPr>
        <p:blipFill>
          <a:blip r:embed="rId2"/>
          <a:stretch>
            <a:fillRect/>
          </a:stretch>
        </p:blipFill>
        <p:spPr>
          <a:xfrm>
            <a:off x="1129047" y="3252303"/>
            <a:ext cx="6928832" cy="3605308"/>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587"/>
            <a:ext cx="10515600" cy="905486"/>
          </a:xfrm>
        </p:spPr>
        <p:txBody>
          <a:bodyPr>
            <a:normAutofit/>
          </a:bodyPr>
          <a:lstStyle/>
          <a:p>
            <a:r>
              <a:rPr lang="en-US" sz="3600" dirty="0"/>
              <a:t>Optimal Storage Allocation on Magnetic Tapes</a:t>
            </a:r>
            <a:endParaRPr lang="en-US" sz="3600" dirty="0"/>
          </a:p>
        </p:txBody>
      </p:sp>
      <p:sp>
        <p:nvSpPr>
          <p:cNvPr id="3" name="Content Placeholder 2"/>
          <p:cNvSpPr>
            <a:spLocks noGrp="1"/>
          </p:cNvSpPr>
          <p:nvPr>
            <p:ph idx="1"/>
          </p:nvPr>
        </p:nvSpPr>
        <p:spPr>
          <a:xfrm>
            <a:off x="838200" y="1513010"/>
            <a:ext cx="11352727" cy="4964460"/>
          </a:xfrm>
        </p:spPr>
        <p:txBody>
          <a:bodyPr vert="horz" lIns="91440" tIns="45720" rIns="91440" bIns="45720" rtlCol="0" anchor="t">
            <a:normAutofit/>
          </a:bodyPr>
          <a:lstStyle/>
          <a:p>
            <a:pPr>
              <a:lnSpc>
                <a:spcPct val="100000"/>
              </a:lnSpc>
            </a:pPr>
            <a:r>
              <a:rPr lang="en-US" sz="2400" dirty="0">
                <a:ea typeface="+mn-lt"/>
                <a:cs typeface="+mn-lt"/>
              </a:rPr>
              <a:t>In this case, we have to find the permutation of the program order which minimizes the MRT after storing all programs on </a:t>
            </a:r>
            <a:r>
              <a:rPr lang="en-US" sz="2400" i="1" dirty="0">
                <a:ea typeface="+mn-lt"/>
                <a:cs typeface="+mn-lt"/>
              </a:rPr>
              <a:t>single tape</a:t>
            </a:r>
            <a:r>
              <a:rPr lang="en-US" sz="2400" dirty="0">
                <a:ea typeface="+mn-lt"/>
                <a:cs typeface="+mn-lt"/>
              </a:rPr>
              <a:t> only.</a:t>
            </a:r>
            <a:endParaRPr lang="en-US"/>
          </a:p>
          <a:p>
            <a:pPr>
              <a:lnSpc>
                <a:spcPct val="100000"/>
              </a:lnSpc>
            </a:pPr>
            <a:r>
              <a:rPr lang="en-US" sz="2400" dirty="0">
                <a:ea typeface="+mn-lt"/>
                <a:cs typeface="+mn-lt"/>
              </a:rPr>
              <a:t>There are many permutations of programs. Each gives a different MRT. Consider three programs </a:t>
            </a:r>
            <a:r>
              <a:rPr lang="en-US" sz="2400" b="1" i="1" dirty="0">
                <a:ea typeface="+mn-lt"/>
                <a:cs typeface="+mn-lt"/>
              </a:rPr>
              <a:t>(P1, P2, P3)</a:t>
            </a:r>
            <a:r>
              <a:rPr lang="en-US" sz="2400" dirty="0">
                <a:ea typeface="+mn-lt"/>
                <a:cs typeface="+mn-lt"/>
              </a:rPr>
              <a:t> with a length of </a:t>
            </a:r>
            <a:r>
              <a:rPr lang="en-US" sz="2400" b="1" i="1" dirty="0">
                <a:ea typeface="+mn-lt"/>
                <a:cs typeface="+mn-lt"/>
              </a:rPr>
              <a:t>(L1, L2, L3)</a:t>
            </a:r>
            <a:r>
              <a:rPr lang="en-US" sz="2400" i="1" dirty="0">
                <a:ea typeface="+mn-lt"/>
                <a:cs typeface="+mn-lt"/>
              </a:rPr>
              <a:t> = (5, 10, 2).</a:t>
            </a:r>
            <a:endParaRPr lang="en-US" sz="2400" i="1" dirty="0">
              <a:ea typeface="+mn-lt"/>
              <a:cs typeface="+mn-lt"/>
            </a:endParaRPr>
          </a:p>
          <a:p>
            <a:pPr>
              <a:lnSpc>
                <a:spcPct val="100000"/>
              </a:lnSpc>
            </a:pPr>
            <a:r>
              <a:rPr lang="en-US" sz="2400" dirty="0"/>
              <a:t>Let's </a:t>
            </a:r>
            <a:r>
              <a:rPr lang="en-US" sz="2400" dirty="0">
                <a:ea typeface="+mn-lt"/>
                <a:cs typeface="+mn-lt"/>
              </a:rPr>
              <a:t> find the MRT for different permutations. 6 permutations are possible for 3 items.</a:t>
            </a:r>
            <a:endParaRPr lang="en-US" sz="2400" dirty="0">
              <a:ea typeface="+mn-lt"/>
              <a:cs typeface="+mn-lt"/>
            </a:endParaRPr>
          </a:p>
          <a:p>
            <a:pPr>
              <a:lnSpc>
                <a:spcPct val="100000"/>
              </a:lnSpc>
            </a:pPr>
            <a:r>
              <a:rPr lang="en-US" sz="2400" dirty="0">
                <a:ea typeface="+mn-lt"/>
                <a:cs typeface="+mn-lt"/>
              </a:rPr>
              <a:t> The </a:t>
            </a:r>
            <a:r>
              <a:rPr lang="en-US" sz="2400" b="1" i="1" dirty="0">
                <a:ea typeface="+mn-lt"/>
                <a:cs typeface="+mn-lt"/>
              </a:rPr>
              <a:t>Mean Retrieval Time</a:t>
            </a:r>
            <a:r>
              <a:rPr lang="en-US" sz="2400" dirty="0">
                <a:ea typeface="+mn-lt"/>
                <a:cs typeface="+mn-lt"/>
              </a:rPr>
              <a:t> for each permutation is listed in the following table.</a:t>
            </a:r>
            <a:br>
              <a:rPr lang="en-US" dirty="0"/>
            </a:br>
            <a:endParaRPr lang="en-US" sz="24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972"/>
            <a:ext cx="10515600" cy="983640"/>
          </a:xfrm>
        </p:spPr>
        <p:txBody>
          <a:bodyPr>
            <a:normAutofit/>
          </a:bodyPr>
          <a:lstStyle/>
          <a:p>
            <a:r>
              <a:rPr lang="en-US" sz="3600" dirty="0"/>
              <a:t>Optimal Storage Allocation on Magnetic Tapes</a:t>
            </a:r>
            <a:endParaRPr lang="en-US" sz="3600" dirty="0"/>
          </a:p>
        </p:txBody>
      </p:sp>
      <p:pic>
        <p:nvPicPr>
          <p:cNvPr id="4" name="Picture 4"/>
          <p:cNvPicPr>
            <a:picLocks noGrp="1" noChangeAspect="1"/>
          </p:cNvPicPr>
          <p:nvPr>
            <p:ph idx="1"/>
          </p:nvPr>
        </p:nvPicPr>
        <p:blipFill>
          <a:blip r:embed="rId1"/>
          <a:stretch>
            <a:fillRect/>
          </a:stretch>
        </p:blipFill>
        <p:spPr>
          <a:xfrm>
            <a:off x="1448327" y="1147775"/>
            <a:ext cx="10110456" cy="5667414"/>
          </a:xfr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8057"/>
            <a:ext cx="10646979" cy="910145"/>
          </a:xfrm>
        </p:spPr>
        <p:txBody>
          <a:bodyPr>
            <a:normAutofit/>
          </a:bodyPr>
          <a:lstStyle/>
          <a:p>
            <a:r>
              <a:rPr lang="en-US" sz="3600" dirty="0"/>
              <a:t>Optimal Storage Allocation on Magnetic Tapes</a:t>
            </a:r>
            <a:endParaRPr lang="en-US" sz="3600" dirty="0"/>
          </a:p>
        </p:txBody>
      </p:sp>
      <p:sp>
        <p:nvSpPr>
          <p:cNvPr id="3" name="Content Placeholder 2"/>
          <p:cNvSpPr>
            <a:spLocks noGrp="1"/>
          </p:cNvSpPr>
          <p:nvPr>
            <p:ph idx="1"/>
          </p:nvPr>
        </p:nvSpPr>
        <p:spPr>
          <a:xfrm>
            <a:off x="838200" y="1210822"/>
            <a:ext cx="10966361" cy="5567155"/>
          </a:xfrm>
        </p:spPr>
        <p:txBody>
          <a:bodyPr vert="horz" lIns="91440" tIns="45720" rIns="91440" bIns="45720" rtlCol="0" anchor="t">
            <a:noAutofit/>
          </a:bodyPr>
          <a:lstStyle/>
          <a:p>
            <a:r>
              <a:rPr lang="en-US" sz="2400" dirty="0">
                <a:ea typeface="+mn-lt"/>
                <a:cs typeface="+mn-lt"/>
              </a:rPr>
              <a:t>It should be observed from the above table that the MRT is 26/3, which is achieved by storing the programs in </a:t>
            </a:r>
            <a:r>
              <a:rPr lang="en-US" sz="2400" b="1" dirty="0">
                <a:ea typeface="+mn-lt"/>
                <a:cs typeface="+mn-lt"/>
              </a:rPr>
              <a:t>ascending order of their length</a:t>
            </a:r>
            <a:r>
              <a:rPr lang="en-US" sz="2400" dirty="0">
                <a:ea typeface="+mn-lt"/>
                <a:cs typeface="+mn-lt"/>
              </a:rPr>
              <a:t>.</a:t>
            </a:r>
            <a:endParaRPr lang="en-US" sz="2400" dirty="0">
              <a:ea typeface="+mn-lt"/>
              <a:cs typeface="+mn-lt"/>
            </a:endParaRPr>
          </a:p>
          <a:p>
            <a:r>
              <a:rPr lang="en-US" sz="2400" dirty="0">
                <a:ea typeface="+mn-lt"/>
                <a:cs typeface="+mn-lt"/>
              </a:rPr>
              <a:t>Thus, greedy algorithm stores the programs on tape in non-decreasing order of their length, which ensures the minimum MRT.</a:t>
            </a:r>
            <a:endParaRPr lang="en-US" sz="2400" dirty="0">
              <a:ea typeface="+mn-lt"/>
              <a:cs typeface="+mn-lt"/>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8090"/>
            <a:ext cx="11352727" cy="6339887"/>
          </a:xfrm>
        </p:spPr>
        <p:txBody>
          <a:bodyPr vert="horz" lIns="91440" tIns="45720" rIns="91440" bIns="45720" rtlCol="0" anchor="t">
            <a:noAutofit/>
          </a:bodyPr>
          <a:lstStyle/>
          <a:p>
            <a:pPr>
              <a:buNone/>
            </a:pPr>
            <a:r>
              <a:rPr lang="en-US" sz="2400" b="1" i="1" dirty="0">
                <a:ea typeface="+mn-lt"/>
                <a:cs typeface="+mn-lt"/>
              </a:rPr>
              <a:t>Algorithm MRT_SINGLE_TAPE(L):</a:t>
            </a:r>
            <a:endParaRPr lang="en-US" b="1" i="1"/>
          </a:p>
          <a:p>
            <a:pPr>
              <a:buNone/>
            </a:pPr>
            <a:r>
              <a:rPr lang="en-US" sz="2400" i="1" dirty="0">
                <a:ea typeface="+mn-lt"/>
                <a:cs typeface="+mn-lt"/>
              </a:rPr>
              <a:t>   // Description: Find storage order of n programs such that mean retrieval time is minimum</a:t>
            </a:r>
            <a:endParaRPr lang="en-US" i="1"/>
          </a:p>
          <a:p>
            <a:pPr>
              <a:buNone/>
            </a:pPr>
            <a:r>
              <a:rPr lang="en-US" sz="2400" i="1" dirty="0">
                <a:ea typeface="+mn-lt"/>
                <a:cs typeface="+mn-lt"/>
              </a:rPr>
              <a:t>   // Input: L is an array of program lengths sorted in ascending order</a:t>
            </a:r>
            <a:endParaRPr lang="en-US" i="1"/>
          </a:p>
          <a:p>
            <a:pPr>
              <a:buNone/>
            </a:pPr>
            <a:r>
              <a:rPr lang="en-US" sz="2400" i="1" dirty="0">
                <a:ea typeface="+mn-lt"/>
                <a:cs typeface="+mn-lt"/>
              </a:rPr>
              <a:t>   // Output: Minimum Mean Retrieval Time</a:t>
            </a:r>
            <a:endParaRPr lang="en-US" i="1" dirty="0"/>
          </a:p>
          <a:p>
            <a:pPr>
              <a:buNone/>
            </a:pPr>
            <a:r>
              <a:rPr lang="en-US" sz="2400" i="1" dirty="0">
                <a:ea typeface="+mn-lt"/>
                <a:cs typeface="+mn-lt"/>
              </a:rPr>
              <a:t>   T</a:t>
            </a:r>
            <a:r>
              <a:rPr lang="en-US" sz="2400" i="1" baseline="-25000" dirty="0">
                <a:ea typeface="+mn-lt"/>
                <a:cs typeface="+mn-lt"/>
              </a:rPr>
              <a:t>j</a:t>
            </a:r>
            <a:r>
              <a:rPr lang="en-US" sz="2400" i="1" dirty="0">
                <a:ea typeface="+mn-lt"/>
                <a:cs typeface="+mn-lt"/>
              </a:rPr>
              <a:t> ← 0   // Initialize total retrieval time</a:t>
            </a:r>
            <a:endParaRPr lang="en-US" i="1"/>
          </a:p>
          <a:p>
            <a:pPr>
              <a:buNone/>
            </a:pPr>
            <a:r>
              <a:rPr lang="en-US" sz="2400" i="1" dirty="0">
                <a:ea typeface="+mn-lt"/>
                <a:cs typeface="+mn-lt"/>
              </a:rPr>
              <a:t>   for </a:t>
            </a:r>
            <a:r>
              <a:rPr lang="en-US" sz="2400" i="1" dirty="0" err="1">
                <a:ea typeface="+mn-lt"/>
                <a:cs typeface="+mn-lt"/>
              </a:rPr>
              <a:t>i</a:t>
            </a:r>
            <a:r>
              <a:rPr lang="en-US" sz="2400" i="1" dirty="0">
                <a:ea typeface="+mn-lt"/>
                <a:cs typeface="+mn-lt"/>
              </a:rPr>
              <a:t> ← 1 to n do</a:t>
            </a:r>
            <a:endParaRPr lang="en-US" i="1"/>
          </a:p>
          <a:p>
            <a:pPr>
              <a:buNone/>
            </a:pPr>
            <a:r>
              <a:rPr lang="en-US" sz="2400" i="1" dirty="0">
                <a:ea typeface="+mn-lt"/>
                <a:cs typeface="+mn-lt"/>
              </a:rPr>
              <a:t>      for j ← 1 to </a:t>
            </a:r>
            <a:r>
              <a:rPr lang="en-US" sz="2400" i="1" dirty="0" err="1">
                <a:ea typeface="+mn-lt"/>
                <a:cs typeface="+mn-lt"/>
              </a:rPr>
              <a:t>i</a:t>
            </a:r>
            <a:r>
              <a:rPr lang="en-US" sz="2400" i="1" dirty="0">
                <a:ea typeface="+mn-lt"/>
                <a:cs typeface="+mn-lt"/>
              </a:rPr>
              <a:t> do</a:t>
            </a:r>
            <a:endParaRPr lang="en-US" i="1"/>
          </a:p>
          <a:p>
            <a:pPr>
              <a:buNone/>
            </a:pPr>
            <a:r>
              <a:rPr lang="en-US" sz="2400" i="1" dirty="0">
                <a:ea typeface="+mn-lt"/>
                <a:cs typeface="+mn-lt"/>
              </a:rPr>
              <a:t>         T</a:t>
            </a:r>
            <a:r>
              <a:rPr lang="en-US" sz="2400" i="1" baseline="-25000" dirty="0">
                <a:ea typeface="+mn-lt"/>
                <a:cs typeface="+mn-lt"/>
              </a:rPr>
              <a:t>j</a:t>
            </a:r>
            <a:r>
              <a:rPr lang="en-US" sz="2400" i="1" dirty="0">
                <a:ea typeface="+mn-lt"/>
                <a:cs typeface="+mn-lt"/>
              </a:rPr>
              <a:t> ← T</a:t>
            </a:r>
            <a:r>
              <a:rPr lang="en-US" sz="2400" i="1" baseline="-25000" dirty="0">
                <a:ea typeface="+mn-lt"/>
                <a:cs typeface="+mn-lt"/>
              </a:rPr>
              <a:t>j</a:t>
            </a:r>
            <a:r>
              <a:rPr lang="en-US" sz="2400" i="1" dirty="0">
                <a:ea typeface="+mn-lt"/>
                <a:cs typeface="+mn-lt"/>
              </a:rPr>
              <a:t> + L[j]   // Accumulate retrieval time for each program</a:t>
            </a:r>
            <a:endParaRPr lang="en-US" i="1"/>
          </a:p>
          <a:p>
            <a:pPr>
              <a:buNone/>
            </a:pPr>
            <a:r>
              <a:rPr lang="en-US" sz="2400" i="1" dirty="0">
                <a:ea typeface="+mn-lt"/>
                <a:cs typeface="+mn-lt"/>
              </a:rPr>
              <a:t>      end for</a:t>
            </a:r>
            <a:endParaRPr lang="en-US" i="1"/>
          </a:p>
          <a:p>
            <a:pPr>
              <a:buNone/>
            </a:pPr>
            <a:r>
              <a:rPr lang="en-US" sz="2400" i="1" dirty="0">
                <a:ea typeface="+mn-lt"/>
                <a:cs typeface="+mn-lt"/>
              </a:rPr>
              <a:t>   end for</a:t>
            </a:r>
            <a:endParaRPr lang="en-US" i="1" dirty="0"/>
          </a:p>
          <a:p>
            <a:pPr>
              <a:buNone/>
            </a:pPr>
            <a:r>
              <a:rPr lang="en-US" sz="2400" i="1" dirty="0">
                <a:ea typeface="+mn-lt"/>
                <a:cs typeface="+mn-lt"/>
              </a:rPr>
              <a:t>   MRT ← T</a:t>
            </a:r>
            <a:r>
              <a:rPr lang="en-US" sz="2400" i="1" baseline="-25000" dirty="0">
                <a:ea typeface="+mn-lt"/>
                <a:cs typeface="+mn-lt"/>
              </a:rPr>
              <a:t>j</a:t>
            </a:r>
            <a:r>
              <a:rPr lang="en-US" sz="2400" i="1" dirty="0">
                <a:ea typeface="+mn-lt"/>
                <a:cs typeface="+mn-lt"/>
              </a:rPr>
              <a:t> / n   // Calculate mean retrieval time</a:t>
            </a:r>
            <a:endParaRPr lang="en-US" i="1"/>
          </a:p>
          <a:p>
            <a:pPr>
              <a:buNone/>
            </a:pPr>
            <a:r>
              <a:rPr lang="en-US" sz="2400" i="1" dirty="0">
                <a:ea typeface="+mn-lt"/>
                <a:cs typeface="+mn-lt"/>
              </a:rPr>
              <a:t>   return MRT</a:t>
            </a:r>
            <a:endParaRPr lang="en-US" i="1" dirty="0"/>
          </a:p>
          <a:p>
            <a:pPr marL="0" indent="0">
              <a:buNone/>
            </a:pPr>
            <a:endParaRPr lang="en-US" sz="24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Graphical user interface, text, application, email&#10;&#10;Description automatically generated"/>
          <p:cNvPicPr>
            <a:picLocks noGrp="1" noChangeAspect="1"/>
          </p:cNvPicPr>
          <p:nvPr>
            <p:ph idx="1"/>
          </p:nvPr>
        </p:nvPicPr>
        <p:blipFill>
          <a:blip r:embed="rId1"/>
          <a:stretch>
            <a:fillRect/>
          </a:stretch>
        </p:blipFill>
        <p:spPr>
          <a:xfrm>
            <a:off x="99803" y="351485"/>
            <a:ext cx="12126877" cy="5792236"/>
          </a:xfrm>
        </p:spPr>
      </p:pic>
    </p:spTree>
  </p:cSld>
  <p:clrMapOvr>
    <a:masterClrMapping/>
  </p:clrMapOvr>
</p:sld>
</file>

<file path=ppt/tags/tag1.xml><?xml version="1.0" encoding="utf-8"?>
<p:tagLst xmlns:p="http://schemas.openxmlformats.org/presentationml/2006/main">
  <p:tag name="TABLE_ENDDRAG_ORIGIN_RECT" val="792*301"/>
  <p:tag name="TABLE_ENDDRAG_RECT" val="123*115*792*301"/>
</p:tagLst>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46365</Words>
  <Application>WPS Presentation</Application>
  <PresentationFormat>Widescreen</PresentationFormat>
  <Paragraphs>1713</Paragraphs>
  <Slides>130</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130</vt:i4>
      </vt:variant>
    </vt:vector>
  </HeadingPairs>
  <TitlesOfParts>
    <vt:vector size="147" baseType="lpstr">
      <vt:lpstr>Arial</vt:lpstr>
      <vt:lpstr>SimSun</vt:lpstr>
      <vt:lpstr>Wingdings</vt:lpstr>
      <vt:lpstr>Wingdings</vt:lpstr>
      <vt:lpstr>Courier New</vt:lpstr>
      <vt:lpstr>Univers</vt:lpstr>
      <vt:lpstr>Microsoft Himalaya</vt:lpstr>
      <vt:lpstr>Microsoft YaHei</vt:lpstr>
      <vt:lpstr>Arial Unicode MS</vt:lpstr>
      <vt:lpstr>Calibri</vt:lpstr>
      <vt:lpstr>Consolas</vt:lpstr>
      <vt:lpstr>Segoe UI</vt:lpstr>
      <vt:lpstr>Univers</vt:lpstr>
      <vt:lpstr>Arial</vt:lpstr>
      <vt:lpstr>Wingdings</vt:lpstr>
      <vt:lpstr>Courier New</vt:lpstr>
      <vt:lpstr>GradientVTI</vt:lpstr>
      <vt:lpstr>Sorting, Selection and Sequencing</vt:lpstr>
      <vt:lpstr>Outline</vt:lpstr>
      <vt:lpstr>Divide and Conquer Method</vt:lpstr>
      <vt:lpstr>Divide and Conquer Method</vt:lpstr>
      <vt:lpstr>Divide and Conquer Method</vt:lpstr>
      <vt:lpstr>Divide and Conquer Method</vt:lpstr>
      <vt:lpstr>Binary Search (Recursive and Iterative)</vt:lpstr>
      <vt:lpstr>Binary Search (Recursive and Iterative)</vt:lpstr>
      <vt:lpstr>Binary Search (Recursive)</vt:lpstr>
      <vt:lpstr>Binary Search (Iterative)</vt:lpstr>
      <vt:lpstr>Selection sort</vt:lpstr>
      <vt:lpstr>Selection sort</vt:lpstr>
      <vt:lpstr>Selection sort - Iterative</vt:lpstr>
      <vt:lpstr>Selection sort - Recursive</vt:lpstr>
      <vt:lpstr>Merge sort</vt:lpstr>
      <vt:lpstr>Example</vt:lpstr>
      <vt:lpstr>Merge sort</vt:lpstr>
      <vt:lpstr>PowerPoint 演示文稿</vt:lpstr>
      <vt:lpstr>Quick sort</vt:lpstr>
      <vt:lpstr>Quick sort</vt:lpstr>
      <vt:lpstr>PowerPoint 演示文稿</vt:lpstr>
      <vt:lpstr>PowerPoint 演示文稿</vt:lpstr>
      <vt:lpstr>Selection Sort, Merge Sort, and Quick Sort</vt:lpstr>
      <vt:lpstr>Selection Sort, Merge Sort, and Quick Sort</vt:lpstr>
      <vt:lpstr>Selection Sort, Merge Sort, and Quick Sort</vt:lpstr>
      <vt:lpstr>Finding the Maximum and Minimum</vt:lpstr>
      <vt:lpstr>Naïve Method</vt:lpstr>
      <vt:lpstr>Divide and Conquer Approach</vt:lpstr>
      <vt:lpstr>Divide and Conquer Approach</vt:lpstr>
      <vt:lpstr>Strassen's Matrix Multiplication</vt:lpstr>
      <vt:lpstr>Strassen's Matrix Multiplication</vt:lpstr>
      <vt:lpstr>Strassen's Matrix Multiplication</vt:lpstr>
      <vt:lpstr>Strassen's Matrix Multiplication</vt:lpstr>
      <vt:lpstr>Strassen's Matrix Multiplication</vt:lpstr>
      <vt:lpstr>Strassen's Matrix Multiplication</vt:lpstr>
      <vt:lpstr>Strassen's Matrix Multiplication</vt:lpstr>
      <vt:lpstr>Recurrence Relation</vt:lpstr>
      <vt:lpstr>Recurrence Relation</vt:lpstr>
      <vt:lpstr>Recurrence Relation</vt:lpstr>
      <vt:lpstr>Recurrence Relation</vt:lpstr>
      <vt:lpstr>Setting up a Recurrence Relation</vt:lpstr>
      <vt:lpstr>Setting up a Recurrence Relation</vt:lpstr>
      <vt:lpstr>Recurrence Relation</vt:lpstr>
      <vt:lpstr>Recurrence Relation</vt:lpstr>
      <vt:lpstr>Recurrence Relation</vt:lpstr>
      <vt:lpstr>Recurrence Relation</vt:lpstr>
      <vt:lpstr>Recurrence Relation</vt:lpstr>
      <vt:lpstr>Preparing Recurrence Relation</vt:lpstr>
      <vt:lpstr>Solving Recurrence Relation</vt:lpstr>
      <vt:lpstr>Preparing Recurrence Relation</vt:lpstr>
      <vt:lpstr>Solving Recurrence Relation</vt:lpstr>
      <vt:lpstr>Preparing Recurrence Relation</vt:lpstr>
      <vt:lpstr>Solving Recurrence Relation</vt:lpstr>
      <vt:lpstr>Recurrence Relation</vt:lpstr>
      <vt:lpstr>Master Theorem</vt:lpstr>
      <vt:lpstr>Master Method for recurrence relation</vt:lpstr>
      <vt:lpstr>Example: Master Theorem</vt:lpstr>
      <vt:lpstr>Example</vt:lpstr>
      <vt:lpstr>Example</vt:lpstr>
      <vt:lpstr>The Greedy Method</vt:lpstr>
      <vt:lpstr>The Greedy Method</vt:lpstr>
      <vt:lpstr>The Greedy Method</vt:lpstr>
      <vt:lpstr>The Greedy Algorithm</vt:lpstr>
      <vt:lpstr>The Greedy Algorithm</vt:lpstr>
      <vt:lpstr>Fractional Knapsack Problem</vt:lpstr>
      <vt:lpstr>Fractional Knapsack Problem</vt:lpstr>
      <vt:lpstr>Knapsack Problem</vt:lpstr>
      <vt:lpstr>Knapsack Problem</vt:lpstr>
      <vt:lpstr>Knapsack Problem Algorithm</vt:lpstr>
      <vt:lpstr>PowerPoint 演示文稿</vt:lpstr>
      <vt:lpstr>Knapsack Problem</vt:lpstr>
      <vt:lpstr>Knapsack Problem</vt:lpstr>
      <vt:lpstr>Knapsack Problem</vt:lpstr>
      <vt:lpstr>Knapsack Problem</vt:lpstr>
      <vt:lpstr>Job Sequencing with deadlines</vt:lpstr>
      <vt:lpstr>Job Sequencing with deadlines</vt:lpstr>
      <vt:lpstr>Job Sequencing with deadlines</vt:lpstr>
      <vt:lpstr>Using Greedy Method</vt:lpstr>
      <vt:lpstr>Using Greedy Method</vt:lpstr>
      <vt:lpstr>Using Greedy Method</vt:lpstr>
      <vt:lpstr>Using Greedy Method</vt:lpstr>
      <vt:lpstr>Using Greedy Method</vt:lpstr>
      <vt:lpstr>Exercise</vt:lpstr>
      <vt:lpstr>Optimal Merge Patterns</vt:lpstr>
      <vt:lpstr>Optimal Merge Patterns</vt:lpstr>
      <vt:lpstr>Optimal Merge Patterns</vt:lpstr>
      <vt:lpstr>Optimal Merge Patterns</vt:lpstr>
      <vt:lpstr>Optimal Merge Patterns</vt:lpstr>
      <vt:lpstr>PowerPoint 演示文稿</vt:lpstr>
      <vt:lpstr>PowerPoint 演示文稿</vt:lpstr>
      <vt:lpstr>Optimal Merge Patterns</vt:lpstr>
      <vt:lpstr>Optimal Merge Patterns</vt:lpstr>
      <vt:lpstr>Optimal Storage Allocation on Magnetic Tapes</vt:lpstr>
      <vt:lpstr>Optimal Storage Allocation on Magnetic Tapes</vt:lpstr>
      <vt:lpstr>Optimal Storage Allocation on Magnetic Tapes</vt:lpstr>
      <vt:lpstr>Optimal Storage Allocation on Magnetic Tapes</vt:lpstr>
      <vt:lpstr>Optimal Storage Allocation on Magnetic Tapes</vt:lpstr>
      <vt:lpstr>PowerPoint 演示文稿</vt:lpstr>
      <vt:lpstr>PowerPoint 演示文稿</vt:lpstr>
      <vt:lpstr>PowerPoint 演示文稿</vt:lpstr>
      <vt:lpstr>PowerPoint 演示文稿</vt:lpstr>
      <vt:lpstr>Minimum Cost Spanning Tree</vt:lpstr>
      <vt:lpstr>Minimum Cost Spanning Tree</vt:lpstr>
      <vt:lpstr>Minimum Cost Spanning Tree</vt:lpstr>
      <vt:lpstr>Minimum Cost Spanning Tree</vt:lpstr>
      <vt:lpstr>Minimum Cost Spanning Tree</vt:lpstr>
      <vt:lpstr>Minimum Cost Spanning Tree</vt:lpstr>
      <vt:lpstr>Minimum Cost Spanning Tree</vt:lpstr>
      <vt:lpstr>Minimum Cost Spanning Tree</vt:lpstr>
      <vt:lpstr>Prim’s Algorithm</vt:lpstr>
      <vt:lpstr>Prim’s Algorithm</vt:lpstr>
      <vt:lpstr>Prim’s Algorithm</vt:lpstr>
      <vt:lpstr>Prim’s Algorithm (Start with minimum edge and then start adding connected smallest)</vt:lpstr>
      <vt:lpstr>Prim’s Algorithm</vt:lpstr>
      <vt:lpstr>Kruskal’s Algorithm</vt:lpstr>
      <vt:lpstr>Kruskal’s Algorithm</vt:lpstr>
      <vt:lpstr>Kruskal’s Algorithm</vt:lpstr>
      <vt:lpstr>PowerPoint 演示文稿</vt:lpstr>
      <vt:lpstr>Kruskal’s Algorithm</vt:lpstr>
      <vt:lpstr>Kruskal’s Algorithm</vt:lpstr>
      <vt:lpstr>PowerPoint 演示文稿</vt:lpstr>
      <vt:lpstr>Tree Vertex Splitting</vt:lpstr>
      <vt:lpstr>Tree Vertex Splitting</vt:lpstr>
      <vt:lpstr>Tree Vertex Splitting</vt:lpstr>
      <vt:lpstr>Tree Vertex Splitting</vt:lpstr>
      <vt:lpstr>Tree Vertex Splitting</vt:lpstr>
      <vt:lpstr>Greedy solution for TVSP</vt:lpstr>
      <vt:lpstr>Solve tree for δ = 5</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Selection and Sequencing</dc:title>
  <dc:creator/>
  <cp:lastModifiedBy>User</cp:lastModifiedBy>
  <cp:revision>1129</cp:revision>
  <dcterms:created xsi:type="dcterms:W3CDTF">2022-11-15T02:01:00Z</dcterms:created>
  <dcterms:modified xsi:type="dcterms:W3CDTF">2024-08-21T02:06:39Z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ED263EC5A89F44519D4EBBFBE403E471_12</vt:lpwstr>
  </property>
  <property fmtid="{D5CDD505-2E9C-101B-9397-08002B2CF9AE}" pid="3" name="KSOProductBuildVer">
    <vt:lpwstr>1033-12.2.0.17562</vt:lpwstr>
  </property>
</Properties>
</file>