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9" r:id="rId13"/>
    <p:sldId id="265" r:id="rId14"/>
    <p:sldId id="270" r:id="rId15"/>
    <p:sldId id="267" r:id="rId16"/>
    <p:sldId id="284" r:id="rId17"/>
    <p:sldId id="266" r:id="rId18"/>
    <p:sldId id="290" r:id="rId19"/>
    <p:sldId id="292" r:id="rId20"/>
    <p:sldId id="291" r:id="rId21"/>
    <p:sldId id="272" r:id="rId22"/>
    <p:sldId id="286" r:id="rId23"/>
    <p:sldId id="273" r:id="rId24"/>
    <p:sldId id="287" r:id="rId25"/>
    <p:sldId id="288" r:id="rId26"/>
    <p:sldId id="289" r:id="rId27"/>
    <p:sldId id="293" r:id="rId28"/>
    <p:sldId id="294"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cs typeface="Calibri Light" panose="020F0302020204030204"/>
              </a:rPr>
              <a:t>Graph Traversal and Search Techniques</a:t>
            </a:r>
            <a:endParaRPr lang="en-US" b="1">
              <a:ea typeface="Calibri Light" panose="020F0302020204030204"/>
              <a:cs typeface="Calibri Light" panose="020F0302020204030204"/>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panose="020F0502020204030204"/>
              </a:rPr>
              <a:t>By: Ashok Basnet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lstStyle/>
          <a:p>
            <a:r>
              <a:rPr lang="en-US" b="1" dirty="0">
                <a:ea typeface="+mj-lt"/>
                <a:cs typeface="+mj-lt"/>
              </a:rPr>
              <a:t>Depth First Search </a:t>
            </a:r>
            <a:endParaRPr lang="en-US" b="1" dirty="0">
              <a:cs typeface="Calibri Light" panose="020F0302020204030204"/>
            </a:endParaRPr>
          </a:p>
        </p:txBody>
      </p:sp>
      <p:sp>
        <p:nvSpPr>
          <p:cNvPr id="3" name="Content Placeholder 2"/>
          <p:cNvSpPr>
            <a:spLocks noGrp="1"/>
          </p:cNvSpPr>
          <p:nvPr>
            <p:ph idx="1"/>
          </p:nvPr>
        </p:nvSpPr>
        <p:spPr>
          <a:xfrm>
            <a:off x="562779" y="1712741"/>
            <a:ext cx="11415310" cy="4877354"/>
          </a:xfrm>
        </p:spPr>
        <p:txBody>
          <a:bodyPr vert="horz" lIns="91440" tIns="45720" rIns="91440" bIns="45720" rtlCol="0" anchor="t">
            <a:normAutofit/>
          </a:bodyPr>
          <a:lstStyle/>
          <a:p>
            <a:r>
              <a:rPr lang="en-US" sz="2400" dirty="0">
                <a:ea typeface="+mn-lt"/>
                <a:cs typeface="+mn-lt"/>
              </a:rPr>
              <a:t>For example consider the figure. The circled letters are state and arrows are branches.</a:t>
            </a:r>
            <a:endParaRPr lang="en-US" sz="2400" dirty="0">
              <a:ea typeface="+mn-lt"/>
              <a:cs typeface="+mn-lt"/>
            </a:endParaRPr>
          </a:p>
          <a:p>
            <a:r>
              <a:rPr lang="en-US" sz="2400" dirty="0">
                <a:ea typeface="+mn-lt"/>
                <a:cs typeface="+mn-lt"/>
              </a:rPr>
              <a:t>Suppose S is the start and G is the only goal state. Depth first search will first visit S, then A then D. But D has no successors, so we must back up to A and try its second successor, E. But this doesn’t have any successors either, so we back up to A again.</a:t>
            </a:r>
            <a:endParaRPr lang="en-US" sz="2400">
              <a:cs typeface="Calibri" panose="020F0502020204030204"/>
            </a:endParaRPr>
          </a:p>
          <a:p>
            <a:r>
              <a:rPr lang="en-US" sz="2400" dirty="0">
                <a:ea typeface="+mn-lt"/>
                <a:cs typeface="+mn-lt"/>
              </a:rPr>
              <a:t>But now we have tried all the successors of A and haven’t found the goal state G so we must back to ‘S’. </a:t>
            </a:r>
            <a:endParaRPr lang="en-US" sz="2400" dirty="0">
              <a:ea typeface="+mn-lt"/>
              <a:cs typeface="+mn-lt"/>
            </a:endParaRPr>
          </a:p>
          <a:p>
            <a:r>
              <a:rPr lang="en-US" sz="2400" dirty="0">
                <a:ea typeface="+mn-lt"/>
                <a:cs typeface="+mn-lt"/>
              </a:rPr>
              <a:t>Now ‘S’ has a second successor, B. But B has no successors, so we back up to S again and choose its third successor, C.</a:t>
            </a:r>
            <a:endParaRPr lang="en-US" sz="2400" dirty="0">
              <a:ea typeface="+mn-lt"/>
              <a:cs typeface="+mn-lt"/>
            </a:endParaRPr>
          </a:p>
          <a:p>
            <a:r>
              <a:rPr lang="en-US" sz="2400" dirty="0">
                <a:ea typeface="+mn-lt"/>
                <a:cs typeface="+mn-lt"/>
              </a:rPr>
              <a:t> C has one successor, F. The first successor of F is H, and the first of </a:t>
            </a:r>
            <a:r>
              <a:rPr lang="en-US" sz="2400" dirty="0" err="1">
                <a:ea typeface="+mn-lt"/>
                <a:cs typeface="+mn-lt"/>
              </a:rPr>
              <a:t>H is</a:t>
            </a:r>
            <a:r>
              <a:rPr lang="en-US" sz="2400" dirty="0">
                <a:ea typeface="+mn-lt"/>
                <a:cs typeface="+mn-lt"/>
              </a:rPr>
              <a:t> J. J doesn’t have any successors, so we back up to H and try its second successor. And that’s G, the only goal state. So the solution path to the goal is S, C, F, H and G and the states considered were in order S, A, D, E, B, C, F, H, J, G.</a:t>
            </a:r>
            <a:endParaRPr lang="en-US" sz="240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lstStyle/>
          <a:p>
            <a:r>
              <a:rPr lang="en-US" b="1" dirty="0">
                <a:ea typeface="+mj-lt"/>
                <a:cs typeface="+mj-lt"/>
              </a:rPr>
              <a:t>Depth First Search </a:t>
            </a:r>
            <a:endParaRPr lang="en-US" b="1" dirty="0">
              <a:cs typeface="Calibri Light" panose="020F0302020204030204"/>
            </a:endParaRPr>
          </a:p>
        </p:txBody>
      </p:sp>
      <p:sp>
        <p:nvSpPr>
          <p:cNvPr id="3" name="Content Placeholder 2"/>
          <p:cNvSpPr>
            <a:spLocks noGrp="1"/>
          </p:cNvSpPr>
          <p:nvPr>
            <p:ph idx="1"/>
          </p:nvPr>
        </p:nvSpPr>
        <p:spPr>
          <a:xfrm>
            <a:off x="562779" y="1712741"/>
            <a:ext cx="11415310" cy="4877354"/>
          </a:xfrm>
        </p:spPr>
        <p:txBody>
          <a:bodyPr vert="horz" lIns="91440" tIns="45720" rIns="91440" bIns="45720" rtlCol="0" anchor="t">
            <a:normAutofit/>
          </a:bodyPr>
          <a:lstStyle/>
          <a:p>
            <a:pPr marL="0" indent="0">
              <a:buNone/>
            </a:pPr>
            <a:r>
              <a:rPr lang="en-US" b="1" dirty="0">
                <a:ea typeface="+mn-lt"/>
                <a:cs typeface="+mn-lt"/>
              </a:rPr>
              <a:t>Disadvantages:</a:t>
            </a:r>
            <a:endParaRPr lang="en-US" b="1">
              <a:cs typeface="Calibri" panose="020F0502020204030204"/>
            </a:endParaRPr>
          </a:p>
          <a:p>
            <a:pPr>
              <a:buFont typeface="Wingdings" panose="05000000000000000000" pitchFamily="34" charset="0"/>
              <a:buChar char="§"/>
            </a:pPr>
            <a:r>
              <a:rPr lang="en-US" sz="2400" dirty="0">
                <a:ea typeface="+mn-lt"/>
                <a:cs typeface="+mn-lt"/>
              </a:rPr>
              <a:t>It works very fine when search graphs are trees or lattices, but can get struck in an infinite loop on graphs. This is because depth first search can travel around a cycle in the graph forever.</a:t>
            </a:r>
            <a:r>
              <a:rPr lang="en-US" sz="2400" b="1" dirty="0">
                <a:ea typeface="+mn-lt"/>
                <a:cs typeface="+mn-lt"/>
              </a:rPr>
              <a:t> To eliminate this keep a list of states previously visited, and never permit search to return to any of them.</a:t>
            </a:r>
            <a:endParaRPr lang="en-US" sz="2400" b="1">
              <a:ea typeface="+mn-lt"/>
              <a:cs typeface="+mn-lt"/>
            </a:endParaRPr>
          </a:p>
          <a:p>
            <a:pPr>
              <a:buFont typeface="Wingdings" panose="05000000000000000000" pitchFamily="34" charset="0"/>
              <a:buChar char="§"/>
            </a:pPr>
            <a:r>
              <a:rPr lang="en-US" sz="2400" dirty="0">
                <a:ea typeface="+mn-lt"/>
                <a:cs typeface="+mn-lt"/>
              </a:rPr>
              <a:t>One more problem is that, the state space tree may be of infinite depth, to prevent consideration of paths that are too long, a maximum is often placed on the depth of nodes to be expanded, and any node at that depth is treated as if it had no successors.</a:t>
            </a:r>
            <a:endParaRPr lang="en-US" sz="2400" dirty="0">
              <a:ea typeface="+mn-lt"/>
              <a:cs typeface="+mn-lt"/>
            </a:endParaRPr>
          </a:p>
          <a:p>
            <a:pPr>
              <a:buFont typeface="Wingdings" panose="05000000000000000000" pitchFamily="34" charset="0"/>
              <a:buChar char="§"/>
            </a:pPr>
            <a:r>
              <a:rPr lang="en-US" sz="2400" dirty="0">
                <a:ea typeface="+mn-lt"/>
                <a:cs typeface="+mn-lt"/>
              </a:rPr>
              <a:t>We cannot come up with shortest solution to the problem.</a:t>
            </a:r>
            <a:endParaRPr lang="en-US" sz="2400" dirty="0">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lstStyle/>
          <a:p>
            <a:r>
              <a:rPr lang="en-US" b="1" dirty="0">
                <a:ea typeface="+mj-lt"/>
                <a:cs typeface="+mj-lt"/>
              </a:rPr>
              <a:t>Breadth First Search</a:t>
            </a:r>
            <a:endParaRPr lang="en-US" dirty="0"/>
          </a:p>
        </p:txBody>
      </p:sp>
      <p:sp>
        <p:nvSpPr>
          <p:cNvPr id="3" name="Content Placeholder 2"/>
          <p:cNvSpPr>
            <a:spLocks noGrp="1"/>
          </p:cNvSpPr>
          <p:nvPr>
            <p:ph idx="1"/>
          </p:nvPr>
        </p:nvSpPr>
        <p:spPr>
          <a:xfrm>
            <a:off x="562779" y="1787868"/>
            <a:ext cx="11415310" cy="4802227"/>
          </a:xfrm>
        </p:spPr>
        <p:txBody>
          <a:bodyPr vert="horz" lIns="91440" tIns="45720" rIns="91440" bIns="45720" rtlCol="0" anchor="t">
            <a:normAutofit/>
          </a:bodyPr>
          <a:lstStyle/>
          <a:p>
            <a:r>
              <a:rPr lang="en-US" sz="2600" dirty="0">
                <a:ea typeface="+mn-lt"/>
                <a:cs typeface="+mn-lt"/>
              </a:rPr>
              <a:t>Given an graph </a:t>
            </a:r>
            <a:r>
              <a:rPr lang="en-US" sz="2600" b="1" dirty="0">
                <a:ea typeface="+mn-lt"/>
                <a:cs typeface="+mn-lt"/>
              </a:rPr>
              <a:t>G = (V, E),</a:t>
            </a:r>
            <a:r>
              <a:rPr lang="en-US" sz="2600" dirty="0">
                <a:ea typeface="+mn-lt"/>
                <a:cs typeface="+mn-lt"/>
              </a:rPr>
              <a:t> breadth-first search starts at some source vertex S and “discovers" which vertices are reachable from S. Define the distance between a vertex V and S to be the minimum number of edges on a path from S to V. </a:t>
            </a:r>
            <a:endParaRPr lang="en-US" sz="2600" dirty="0">
              <a:ea typeface="+mn-lt"/>
              <a:cs typeface="+mn-lt"/>
            </a:endParaRPr>
          </a:p>
          <a:p>
            <a:r>
              <a:rPr lang="en-US" sz="2600" dirty="0">
                <a:ea typeface="+mn-lt"/>
                <a:cs typeface="+mn-lt"/>
              </a:rPr>
              <a:t>Breadth-first search discovers vertices in increasing order of distance, and hence can be used as an algorithm for computing shortest paths (where the length of a path = number of edges on the path). </a:t>
            </a:r>
            <a:endParaRPr lang="en-US" sz="2600" dirty="0">
              <a:ea typeface="+mn-lt"/>
              <a:cs typeface="+mn-lt"/>
            </a:endParaRPr>
          </a:p>
          <a:p>
            <a:r>
              <a:rPr lang="en-US" sz="2600" dirty="0">
                <a:ea typeface="+mn-lt"/>
                <a:cs typeface="+mn-lt"/>
              </a:rPr>
              <a:t>Breadth-first search is named because it visits vertices across the entire breadth.</a:t>
            </a:r>
            <a:endParaRPr lang="en-US" sz="2600" dirty="0">
              <a:ea typeface="+mn-lt"/>
              <a:cs typeface="+mn-lt"/>
            </a:endParaRPr>
          </a:p>
          <a:p>
            <a:r>
              <a:rPr lang="en-US" sz="2600" dirty="0">
                <a:ea typeface="+mn-lt"/>
                <a:cs typeface="+mn-lt"/>
              </a:rPr>
              <a:t>Breadth first search does not have the danger of infinite loops as we consider states in order of increasing number of branches (level) from the start state.</a:t>
            </a:r>
            <a:endParaRPr lang="en-US" sz="2600">
              <a:cs typeface="Calibri" panose="020F0502020204030204"/>
            </a:endParaRPr>
          </a:p>
          <a:p>
            <a:r>
              <a:rPr lang="en-US" sz="2600" dirty="0">
                <a:ea typeface="+mn-lt"/>
                <a:cs typeface="+mn-lt"/>
              </a:rPr>
              <a:t>To illustrate this let us consider the following tree:</a:t>
            </a:r>
            <a:endParaRPr lang="en-US" sz="2600">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360957"/>
            <a:ext cx="3505495" cy="1354011"/>
          </a:xfrm>
        </p:spPr>
        <p:txBody>
          <a:bodyPr>
            <a:normAutofit/>
          </a:bodyPr>
          <a:lstStyle/>
          <a:p>
            <a:r>
              <a:rPr lang="en-US" b="1" dirty="0">
                <a:ea typeface="+mj-lt"/>
                <a:cs typeface="+mj-lt"/>
              </a:rPr>
              <a:t>Breadth First Search</a:t>
            </a:r>
            <a:endParaRPr lang="en-US" dirty="0"/>
          </a:p>
        </p:txBody>
      </p:sp>
      <p:sp>
        <p:nvSpPr>
          <p:cNvPr id="3" name="Content Placeholder 2"/>
          <p:cNvSpPr>
            <a:spLocks noGrp="1"/>
          </p:cNvSpPr>
          <p:nvPr>
            <p:ph idx="1"/>
          </p:nvPr>
        </p:nvSpPr>
        <p:spPr>
          <a:xfrm>
            <a:off x="101579" y="2052034"/>
            <a:ext cx="4407014" cy="4590348"/>
          </a:xfrm>
        </p:spPr>
        <p:txBody>
          <a:bodyPr vert="horz" lIns="91440" tIns="45720" rIns="91440" bIns="45720" rtlCol="0" anchor="t">
            <a:noAutofit/>
          </a:bodyPr>
          <a:lstStyle/>
          <a:p>
            <a:r>
              <a:rPr lang="en-US" sz="2000" dirty="0">
                <a:ea typeface="+mn-lt"/>
                <a:cs typeface="+mn-lt"/>
              </a:rPr>
              <a:t>Breadth first search finds states level by level. Here we first check all the immediate successors of the start state. Then all the immediate successors of these, then all the immediate successors of these, and so on until we find a goal node. Suppose S is the start state and G is the goal state. In the figure, start state S is at level 0; A, B and C are at level 1; D, e and F at level 2; H and I at level 3; and J, G and K at level 4. So breadth first search, will consider in order S, A, B, C, D, E, F, H, I, J and G and then stop because it has reached the goal node.</a:t>
            </a:r>
            <a:endParaRPr lang="en-US" sz="2000" dirty="0">
              <a:ea typeface="+mn-lt"/>
              <a:cs typeface="+mn-lt"/>
            </a:endParaRPr>
          </a:p>
        </p:txBody>
      </p:sp>
      <p:sp>
        <p:nvSpPr>
          <p:cNvPr id="38" name="Rectangle 21"/>
          <p:cNvSpPr>
            <a:spLocks noGrp="1" noRot="1" noChangeAspect="1" noMove="1" noResize="1" noEditPoints="1" noAdjustHandles="1" noChangeArrowheads="1" noChangeShapeType="1" noTextEdit="1"/>
          </p:cNvSpPr>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9"/>
          <p:cNvSpPr>
            <a:spLocks noGrp="1" noRot="1" noChangeAspect="1" noMove="1" noResize="1" noEditPoints="1" noAdjustHandles="1" noChangeArrowheads="1" noChangeShapeType="1" noTextEdit="1"/>
          </p:cNvSpPr>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ChangeAspect="1"/>
          </p:cNvPicPr>
          <p:nvPr/>
        </p:nvPicPr>
        <p:blipFill>
          <a:blip r:embed="rId1"/>
          <a:stretch>
            <a:fillRect/>
          </a:stretch>
        </p:blipFill>
        <p:spPr>
          <a:xfrm>
            <a:off x="5126820" y="1530642"/>
            <a:ext cx="6588146" cy="3514430"/>
          </a:xfrm>
          <a:prstGeom prst="rect">
            <a:avLst/>
          </a:prstGeom>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lstStyle/>
          <a:p>
            <a:r>
              <a:rPr lang="en-US" b="1" dirty="0">
                <a:ea typeface="+mj-lt"/>
                <a:cs typeface="+mj-lt"/>
              </a:rPr>
              <a:t>Depth First and Breadth Spanning Trees</a:t>
            </a:r>
            <a:endParaRPr lang="en-US" dirty="0"/>
          </a:p>
        </p:txBody>
      </p:sp>
      <p:sp>
        <p:nvSpPr>
          <p:cNvPr id="3" name="Content Placeholder 2"/>
          <p:cNvSpPr>
            <a:spLocks noGrp="1"/>
          </p:cNvSpPr>
          <p:nvPr>
            <p:ph idx="1"/>
          </p:nvPr>
        </p:nvSpPr>
        <p:spPr>
          <a:xfrm>
            <a:off x="562779" y="1787868"/>
            <a:ext cx="11415310" cy="4802227"/>
          </a:xfrm>
        </p:spPr>
        <p:txBody>
          <a:bodyPr vert="horz" lIns="91440" tIns="45720" rIns="91440" bIns="45720" rtlCol="0" anchor="t">
            <a:normAutofit/>
          </a:bodyPr>
          <a:lstStyle/>
          <a:p>
            <a:r>
              <a:rPr lang="en-US" sz="2400" dirty="0">
                <a:ea typeface="+mn-lt"/>
                <a:cs typeface="+mn-lt"/>
              </a:rPr>
              <a:t>BFS and DFS impose a tree (the BFS/DFS tree) along with some auxiliary edges (cross edges) on the structure of graph. So, we can compute a spanning tree in a graph. </a:t>
            </a:r>
            <a:endParaRPr lang="en-US" sz="2400" dirty="0">
              <a:ea typeface="+mn-lt"/>
              <a:cs typeface="+mn-lt"/>
            </a:endParaRPr>
          </a:p>
          <a:p>
            <a:r>
              <a:rPr lang="en-US" sz="2400" dirty="0">
                <a:ea typeface="+mn-lt"/>
                <a:cs typeface="+mn-lt"/>
              </a:rPr>
              <a:t>The computed spanning tree is not a minimum spanning tree. Trees are much more structured objects than graphs. For example, trees break up nicely into subtrees, upon which subproblems can be solved recursively.</a:t>
            </a:r>
            <a:endParaRPr lang="en-US" sz="2400" dirty="0">
              <a:ea typeface="+mn-lt"/>
              <a:cs typeface="+mn-lt"/>
            </a:endParaRPr>
          </a:p>
          <a:p>
            <a:r>
              <a:rPr lang="en-US" sz="2400" dirty="0">
                <a:ea typeface="+mn-lt"/>
                <a:cs typeface="+mn-lt"/>
              </a:rPr>
              <a:t>For directed graphs the other edges of the graph can be classified as follows:</a:t>
            </a:r>
            <a:endParaRPr lang="en-US" sz="2400">
              <a:cs typeface="Calibri" panose="020F0502020204030204"/>
            </a:endParaRPr>
          </a:p>
          <a:p>
            <a:r>
              <a:rPr lang="en-US" sz="2400" b="1" dirty="0">
                <a:ea typeface="+mn-lt"/>
                <a:cs typeface="+mn-lt"/>
              </a:rPr>
              <a:t>Back edges: </a:t>
            </a:r>
            <a:r>
              <a:rPr lang="en-US" sz="2400" dirty="0">
                <a:ea typeface="+mn-lt"/>
                <a:cs typeface="+mn-lt"/>
              </a:rPr>
              <a:t>(u, v) where v is a (not necessarily proper) ancestor of u in the tree. (Thus, a self-loop is considered to be a back edge).</a:t>
            </a:r>
            <a:endParaRPr lang="en-US" sz="2400" dirty="0">
              <a:ea typeface="+mn-lt"/>
              <a:cs typeface="+mn-lt"/>
            </a:endParaRPr>
          </a:p>
          <a:p>
            <a:r>
              <a:rPr lang="en-US" sz="2400" b="1" dirty="0">
                <a:ea typeface="+mn-lt"/>
                <a:cs typeface="+mn-lt"/>
              </a:rPr>
              <a:t>Forward edges: </a:t>
            </a:r>
            <a:r>
              <a:rPr lang="en-US" sz="2400" dirty="0">
                <a:ea typeface="+mn-lt"/>
                <a:cs typeface="+mn-lt"/>
              </a:rPr>
              <a:t>(u, v) where v is a proper descendent of u in the tree.</a:t>
            </a:r>
            <a:endParaRPr lang="en-US" sz="2400" dirty="0">
              <a:ea typeface="+mn-lt"/>
              <a:cs typeface="+mn-lt"/>
            </a:endParaRPr>
          </a:p>
          <a:p>
            <a:r>
              <a:rPr lang="en-US" sz="2400" b="1" dirty="0">
                <a:ea typeface="+mn-lt"/>
                <a:cs typeface="+mn-lt"/>
              </a:rPr>
              <a:t>Cross edges: </a:t>
            </a:r>
            <a:r>
              <a:rPr lang="en-US" sz="2400" dirty="0">
                <a:ea typeface="+mn-lt"/>
                <a:cs typeface="+mn-lt"/>
              </a:rPr>
              <a:t>(u, v) where u and v are not ancestors or descendants of one another (in fact, the edge may go between different trees of the forest).</a:t>
            </a:r>
            <a:endParaRPr lang="en-US" sz="2400" dirty="0">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BF and DF Spanning Tree</a:t>
            </a:r>
            <a:endParaRPr lang="en-US" sz="2600" kern="1200">
              <a:solidFill>
                <a:srgbClr val="FFFFFF"/>
              </a:solidFill>
              <a:latin typeface="+mj-lt"/>
              <a:ea typeface="+mj-ea"/>
              <a:cs typeface="+mj-cs"/>
            </a:endParaRPr>
          </a:p>
        </p:txBody>
      </p:sp>
      <p:pic>
        <p:nvPicPr>
          <p:cNvPr id="4" name="Picture 4" descr="Diagram, shape&#10;&#10;Description automatically generated"/>
          <p:cNvPicPr>
            <a:picLocks noGrp="1" noChangeAspect="1"/>
          </p:cNvPicPr>
          <p:nvPr>
            <p:ph idx="1"/>
          </p:nvPr>
        </p:nvPicPr>
        <p:blipFill>
          <a:blip r:embed="rId1"/>
          <a:stretch>
            <a:fillRect/>
          </a:stretch>
        </p:blipFill>
        <p:spPr>
          <a:xfrm>
            <a:off x="4038600" y="1145052"/>
            <a:ext cx="7188199" cy="45645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436" y="365125"/>
            <a:ext cx="10797364" cy="1059322"/>
          </a:xfrm>
        </p:spPr>
        <p:txBody>
          <a:bodyPr>
            <a:normAutofit/>
          </a:bodyPr>
          <a:lstStyle/>
          <a:p>
            <a:r>
              <a:rPr lang="en-US" sz="4000" b="1" dirty="0">
                <a:ea typeface="+mj-lt"/>
                <a:cs typeface="+mj-lt"/>
              </a:rPr>
              <a:t>Articulation Points</a:t>
            </a:r>
            <a:endParaRPr lang="en-US" sz="4000" b="1">
              <a:ea typeface="Calibri Light" panose="020F0302020204030204"/>
              <a:cs typeface="Calibri Light" panose="020F0302020204030204"/>
            </a:endParaRPr>
          </a:p>
        </p:txBody>
      </p:sp>
      <p:sp>
        <p:nvSpPr>
          <p:cNvPr id="3" name="Content Placeholder 2"/>
          <p:cNvSpPr>
            <a:spLocks noGrp="1"/>
          </p:cNvSpPr>
          <p:nvPr>
            <p:ph idx="1"/>
          </p:nvPr>
        </p:nvSpPr>
        <p:spPr>
          <a:xfrm>
            <a:off x="455456" y="1573221"/>
            <a:ext cx="11522633" cy="5016874"/>
          </a:xfrm>
        </p:spPr>
        <p:txBody>
          <a:bodyPr vert="horz" lIns="91440" tIns="45720" rIns="91440" bIns="45720" rtlCol="0" anchor="t">
            <a:normAutofit/>
          </a:bodyPr>
          <a:lstStyle/>
          <a:p>
            <a:pPr>
              <a:lnSpc>
                <a:spcPct val="100000"/>
              </a:lnSpc>
            </a:pPr>
            <a:r>
              <a:rPr lang="en-US" sz="2400" dirty="0">
                <a:solidFill>
                  <a:srgbClr val="374151"/>
                </a:solidFill>
                <a:ea typeface="+mn-lt"/>
                <a:cs typeface="+mn-lt"/>
              </a:rPr>
              <a:t>An </a:t>
            </a:r>
            <a:r>
              <a:rPr lang="en-US" sz="2400" b="1" dirty="0">
                <a:solidFill>
                  <a:srgbClr val="374151"/>
                </a:solidFill>
                <a:ea typeface="+mn-lt"/>
                <a:cs typeface="+mn-lt"/>
              </a:rPr>
              <a:t>articulation point</a:t>
            </a:r>
            <a:r>
              <a:rPr lang="en-US" sz="2400" dirty="0">
                <a:solidFill>
                  <a:srgbClr val="374151"/>
                </a:solidFill>
                <a:ea typeface="+mn-lt"/>
                <a:cs typeface="+mn-lt"/>
              </a:rPr>
              <a:t> (or cut vertex) in a graph is a vertex whose removal disconnects the graph. </a:t>
            </a:r>
            <a:endParaRPr lang="en-US" sz="2400">
              <a:solidFill>
                <a:srgbClr val="000000"/>
              </a:solidFill>
              <a:ea typeface="+mn-lt"/>
              <a:cs typeface="+mn-lt"/>
            </a:endParaRPr>
          </a:p>
          <a:p>
            <a:pPr>
              <a:lnSpc>
                <a:spcPct val="100000"/>
              </a:lnSpc>
            </a:pPr>
            <a:r>
              <a:rPr lang="en-US" sz="2400" dirty="0">
                <a:solidFill>
                  <a:srgbClr val="374151"/>
                </a:solidFill>
                <a:ea typeface="+mn-lt"/>
                <a:cs typeface="+mn-lt"/>
              </a:rPr>
              <a:t>In other words, if you were to remove an articulation point, the graph would become disconnected or have more components than before. </a:t>
            </a:r>
            <a:endParaRPr lang="en-US" sz="2400">
              <a:cs typeface="Calibri" panose="020F0502020204030204"/>
            </a:endParaRPr>
          </a:p>
          <a:p>
            <a:pPr>
              <a:lnSpc>
                <a:spcPct val="100000"/>
              </a:lnSpc>
            </a:pPr>
            <a:r>
              <a:rPr lang="en-US" sz="2400" dirty="0">
                <a:solidFill>
                  <a:srgbClr val="374151"/>
                </a:solidFill>
                <a:ea typeface="+mn-lt"/>
                <a:cs typeface="+mn-lt"/>
              </a:rPr>
              <a:t>Articulation points are critical for maintaining the connectivity of a graph. </a:t>
            </a:r>
            <a:endParaRPr lang="en-US" sz="2400">
              <a:solidFill>
                <a:srgbClr val="000000"/>
              </a:solidFill>
              <a:ea typeface="+mn-lt"/>
              <a:cs typeface="+mn-lt"/>
            </a:endParaRPr>
          </a:p>
          <a:p>
            <a:pPr>
              <a:lnSpc>
                <a:spcPct val="100000"/>
              </a:lnSpc>
            </a:pPr>
            <a:r>
              <a:rPr lang="en-US" sz="2400" dirty="0">
                <a:solidFill>
                  <a:srgbClr val="374151"/>
                </a:solidFill>
                <a:ea typeface="+mn-lt"/>
                <a:cs typeface="+mn-lt"/>
              </a:rPr>
              <a:t>The presence of articulation points is often associated with vulnerabilities in network communication.</a:t>
            </a:r>
            <a:endParaRPr lang="en-US" sz="2400">
              <a:cs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145" y="365125"/>
            <a:ext cx="10816655" cy="1059322"/>
          </a:xfrm>
        </p:spPr>
        <p:txBody>
          <a:bodyPr>
            <a:normAutofit/>
          </a:bodyPr>
          <a:lstStyle/>
          <a:p>
            <a:r>
              <a:rPr lang="en-US" sz="4000" b="1" dirty="0">
                <a:ea typeface="+mj-lt"/>
                <a:cs typeface="+mj-lt"/>
              </a:rPr>
              <a:t>Biconnected Components</a:t>
            </a:r>
            <a:endParaRPr lang="en-US" sz="4000" b="1">
              <a:ea typeface="Calibri Light" panose="020F0302020204030204"/>
              <a:cs typeface="Calibri Light" panose="020F0302020204030204"/>
            </a:endParaRPr>
          </a:p>
        </p:txBody>
      </p:sp>
      <p:sp>
        <p:nvSpPr>
          <p:cNvPr id="3" name="Content Placeholder 2"/>
          <p:cNvSpPr>
            <a:spLocks noGrp="1"/>
          </p:cNvSpPr>
          <p:nvPr>
            <p:ph idx="1"/>
          </p:nvPr>
        </p:nvSpPr>
        <p:spPr>
          <a:xfrm>
            <a:off x="455456" y="1573221"/>
            <a:ext cx="11522633" cy="5016874"/>
          </a:xfrm>
        </p:spPr>
        <p:txBody>
          <a:bodyPr vert="horz" lIns="91440" tIns="45720" rIns="91440" bIns="45720" rtlCol="0" anchor="t">
            <a:normAutofit/>
          </a:bodyPr>
          <a:lstStyle/>
          <a:p>
            <a:pPr>
              <a:lnSpc>
                <a:spcPct val="100000"/>
              </a:lnSpc>
            </a:pPr>
            <a:r>
              <a:rPr lang="en-US" sz="2400" dirty="0">
                <a:ea typeface="+mn-lt"/>
                <a:cs typeface="+mn-lt"/>
              </a:rPr>
              <a:t>A biconnected component in a graph is a maximal subgraph in which any two vertices are connected by at least two disjoint simple paths. </a:t>
            </a:r>
            <a:endParaRPr lang="en-US"/>
          </a:p>
          <a:p>
            <a:pPr>
              <a:lnSpc>
                <a:spcPct val="100000"/>
              </a:lnSpc>
            </a:pPr>
            <a:r>
              <a:rPr lang="en-US" sz="2400" dirty="0">
                <a:ea typeface="+mn-lt"/>
                <a:cs typeface="+mn-lt"/>
              </a:rPr>
              <a:t>In simpler terms, a biconnected component is a portion of the graph that is highly connected; even if you remove any single vertex (and its incident edges), the remaining graph will still be connected. </a:t>
            </a:r>
            <a:endParaRPr lang="en-US" sz="2400" dirty="0">
              <a:ea typeface="+mn-lt"/>
              <a:cs typeface="+mn-lt"/>
            </a:endParaRPr>
          </a:p>
          <a:p>
            <a:pPr>
              <a:lnSpc>
                <a:spcPct val="100000"/>
              </a:lnSpc>
            </a:pPr>
            <a:r>
              <a:rPr lang="en-US" sz="2400" dirty="0">
                <a:ea typeface="+mn-lt"/>
                <a:cs typeface="+mn-lt"/>
              </a:rPr>
              <a:t>Biconnected components are important for understanding the robustness of a graph and identifying parts of the graph that can withstand the removal of certain nodes.</a:t>
            </a:r>
            <a:endParaRPr lang="en-US" sz="2400" dirty="0">
              <a:ea typeface="+mn-lt"/>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981" y="365125"/>
            <a:ext cx="10893819" cy="1059322"/>
          </a:xfrm>
        </p:spPr>
        <p:txBody>
          <a:bodyPr>
            <a:normAutofit fontScale="90000"/>
          </a:bodyPr>
          <a:lstStyle/>
          <a:p>
            <a:r>
              <a:rPr lang="en-US" b="1" dirty="0">
                <a:ea typeface="+mj-lt"/>
                <a:cs typeface="+mj-lt"/>
              </a:rPr>
              <a:t>Articulation Points and Biconnected Components</a:t>
            </a:r>
            <a:endParaRPr lang="en-US" b="1" dirty="0">
              <a:ea typeface="Calibri Light" panose="020F0302020204030204"/>
              <a:cs typeface="Calibri Light" panose="020F0302020204030204"/>
            </a:endParaRPr>
          </a:p>
        </p:txBody>
      </p:sp>
      <p:sp>
        <p:nvSpPr>
          <p:cNvPr id="3" name="Content Placeholder 2"/>
          <p:cNvSpPr>
            <a:spLocks noGrp="1"/>
          </p:cNvSpPr>
          <p:nvPr>
            <p:ph idx="1"/>
          </p:nvPr>
        </p:nvSpPr>
        <p:spPr>
          <a:xfrm>
            <a:off x="455456" y="1428538"/>
            <a:ext cx="11522633" cy="5161557"/>
          </a:xfrm>
        </p:spPr>
        <p:txBody>
          <a:bodyPr vert="horz" lIns="91440" tIns="45720" rIns="91440" bIns="45720" rtlCol="0" anchor="t">
            <a:noAutofit/>
          </a:bodyPr>
          <a:lstStyle/>
          <a:p>
            <a:pPr>
              <a:lnSpc>
                <a:spcPct val="100000"/>
              </a:lnSpc>
            </a:pPr>
            <a:r>
              <a:rPr lang="en-US" sz="2400" dirty="0">
                <a:ea typeface="+mn-lt"/>
                <a:cs typeface="+mn-lt"/>
              </a:rPr>
              <a:t>Articulation points and biconnected components are concepts related to the analysis of connectivity in a graph.</a:t>
            </a:r>
            <a:endParaRPr lang="en-US"/>
          </a:p>
          <a:p>
            <a:pPr>
              <a:lnSpc>
                <a:spcPct val="100000"/>
              </a:lnSpc>
            </a:pPr>
            <a:r>
              <a:rPr lang="en-US" sz="2400" dirty="0">
                <a:ea typeface="+mn-lt"/>
                <a:cs typeface="+mn-lt"/>
              </a:rPr>
              <a:t>Articulation points play a crucial role in the identification of biconnected components.</a:t>
            </a:r>
            <a:endParaRPr lang="en-US" sz="2400">
              <a:cs typeface="Calibri" panose="020F0502020204030204"/>
            </a:endParaRPr>
          </a:p>
          <a:p>
            <a:pPr>
              <a:lnSpc>
                <a:spcPct val="100000"/>
              </a:lnSpc>
            </a:pPr>
            <a:r>
              <a:rPr lang="en-US" sz="2400" dirty="0">
                <a:ea typeface="+mn-lt"/>
                <a:cs typeface="+mn-lt"/>
              </a:rPr>
              <a:t>Removing an articulation point often results in breaking the graph into multiple biconnected components.</a:t>
            </a:r>
            <a:endParaRPr lang="en-US" sz="2400">
              <a:cs typeface="Calibri" panose="020F0502020204030204"/>
            </a:endParaRPr>
          </a:p>
          <a:p>
            <a:pPr>
              <a:lnSpc>
                <a:spcPct val="100000"/>
              </a:lnSpc>
            </a:pPr>
            <a:r>
              <a:rPr lang="en-US" sz="2400" dirty="0">
                <a:ea typeface="+mn-lt"/>
                <a:cs typeface="+mn-lt"/>
              </a:rPr>
              <a:t>The graph itself can be viewed as a union of its biconnected components, and articulation points are the vertices that connect these components.</a:t>
            </a:r>
            <a:endParaRPr lang="en-US" sz="2400" dirty="0">
              <a:cs typeface="Calibri" panose="020F0502020204030204"/>
            </a:endParaRPr>
          </a:p>
          <a:p>
            <a:pPr>
              <a:lnSpc>
                <a:spcPct val="100000"/>
              </a:lnSpc>
            </a:pPr>
            <a:r>
              <a:rPr lang="en-US" sz="2400" dirty="0">
                <a:ea typeface="+mn-lt"/>
                <a:cs typeface="+mn-lt"/>
              </a:rPr>
              <a:t>In summary, articulation points are key vertices whose removal can separate a graph into multiple connected components, and biconnected components are maximal subgraphs that remain connected even after the removal of any single vertex. </a:t>
            </a:r>
            <a:endParaRPr lang="en-US" sz="2400" dirty="0">
              <a:ea typeface="+mn-lt"/>
              <a:cs typeface="+mn-lt"/>
            </a:endParaRPr>
          </a:p>
          <a:p>
            <a:pPr>
              <a:lnSpc>
                <a:spcPct val="100000"/>
              </a:lnSpc>
            </a:pPr>
            <a:r>
              <a:rPr lang="en-US" sz="2400" dirty="0">
                <a:ea typeface="+mn-lt"/>
                <a:cs typeface="+mn-lt"/>
              </a:rPr>
              <a:t>The analysis of these concepts helps in understanding the connectivity and robustness of a graph</a:t>
            </a:r>
            <a:endParaRPr lang="en-US" sz="2400" dirty="0">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981" y="365125"/>
            <a:ext cx="10893819" cy="866411"/>
          </a:xfrm>
        </p:spPr>
        <p:txBody>
          <a:bodyPr>
            <a:normAutofit fontScale="90000"/>
          </a:bodyPr>
          <a:lstStyle/>
          <a:p>
            <a:r>
              <a:rPr lang="en-US" b="1" dirty="0">
                <a:ea typeface="+mj-lt"/>
                <a:cs typeface="+mj-lt"/>
              </a:rPr>
              <a:t>Articulation Points and Biconnected Components</a:t>
            </a:r>
            <a:endParaRPr lang="en-US" b="1" dirty="0">
              <a:ea typeface="Calibri Light" panose="020F0302020204030204"/>
              <a:cs typeface="Calibri Light" panose="020F0302020204030204"/>
            </a:endParaRPr>
          </a:p>
        </p:txBody>
      </p:sp>
      <p:sp>
        <p:nvSpPr>
          <p:cNvPr id="3" name="Content Placeholder 2"/>
          <p:cNvSpPr>
            <a:spLocks noGrp="1"/>
          </p:cNvSpPr>
          <p:nvPr>
            <p:ph idx="1"/>
          </p:nvPr>
        </p:nvSpPr>
        <p:spPr>
          <a:xfrm>
            <a:off x="455456" y="1322437"/>
            <a:ext cx="11522633" cy="5441278"/>
          </a:xfrm>
        </p:spPr>
        <p:txBody>
          <a:bodyPr vert="horz" lIns="91440" tIns="45720" rIns="91440" bIns="45720" rtlCol="0" anchor="t">
            <a:normAutofit/>
          </a:bodyPr>
          <a:lstStyle/>
          <a:p>
            <a:pPr>
              <a:lnSpc>
                <a:spcPct val="100000"/>
              </a:lnSpc>
            </a:pPr>
            <a:r>
              <a:rPr lang="en-US" sz="2400" dirty="0">
                <a:ea typeface="+mn-lt"/>
                <a:cs typeface="+mn-lt"/>
              </a:rPr>
              <a:t>Let G = (V, E) be a connected undirected graph. Consider the following definitions:</a:t>
            </a:r>
            <a:endParaRPr lang="en-US" sz="2400">
              <a:cs typeface="Calibri" panose="020F0502020204030204"/>
            </a:endParaRPr>
          </a:p>
          <a:p>
            <a:pPr>
              <a:lnSpc>
                <a:spcPct val="100000"/>
              </a:lnSpc>
            </a:pPr>
            <a:r>
              <a:rPr lang="en-US" sz="2400" b="1" dirty="0">
                <a:ea typeface="+mn-lt"/>
                <a:cs typeface="+mn-lt"/>
              </a:rPr>
              <a:t>Articulation Point (or Cut Vertex): </a:t>
            </a:r>
            <a:r>
              <a:rPr lang="en-US" sz="2400" dirty="0">
                <a:ea typeface="+mn-lt"/>
                <a:cs typeface="+mn-lt"/>
              </a:rPr>
              <a:t>An articulation point in a connected graph is a vertex (together with the removal of any incident edges) that, if deleted, would break the graph into two or more pieces.</a:t>
            </a:r>
            <a:endParaRPr lang="en-US" sz="2400" dirty="0">
              <a:ea typeface="+mn-lt"/>
              <a:cs typeface="+mn-lt"/>
            </a:endParaRPr>
          </a:p>
          <a:p>
            <a:pPr>
              <a:lnSpc>
                <a:spcPct val="100000"/>
              </a:lnSpc>
            </a:pPr>
            <a:r>
              <a:rPr lang="en-US" sz="2400" b="1" dirty="0">
                <a:ea typeface="+mn-lt"/>
                <a:cs typeface="+mn-lt"/>
              </a:rPr>
              <a:t>Bridge</a:t>
            </a:r>
            <a:r>
              <a:rPr lang="en-US" sz="2400" dirty="0">
                <a:ea typeface="+mn-lt"/>
                <a:cs typeface="+mn-lt"/>
              </a:rPr>
              <a:t>: Is an edge whose removal results in a disconnected graph.</a:t>
            </a:r>
            <a:endParaRPr lang="en-US" sz="2400" dirty="0">
              <a:ea typeface="+mn-lt"/>
              <a:cs typeface="+mn-lt"/>
            </a:endParaRPr>
          </a:p>
          <a:p>
            <a:pPr>
              <a:lnSpc>
                <a:spcPct val="100000"/>
              </a:lnSpc>
            </a:pPr>
            <a:r>
              <a:rPr lang="en-US" sz="2400" b="1" dirty="0">
                <a:ea typeface="+mn-lt"/>
                <a:cs typeface="+mn-lt"/>
              </a:rPr>
              <a:t>Biconnected: </a:t>
            </a:r>
            <a:r>
              <a:rPr lang="en-US" sz="2400" dirty="0">
                <a:ea typeface="+mn-lt"/>
                <a:cs typeface="+mn-lt"/>
              </a:rPr>
              <a:t>A graph is biconnected if it contains no articulation points. In a biconnected graph, two distinct paths connect each pair of vertices.  A graph that is not biconnected divides into biconnected components. </a:t>
            </a:r>
            <a:endParaRPr lang="en-US" sz="2400" dirty="0">
              <a:ea typeface="+mn-lt"/>
              <a:cs typeface="+mn-lt"/>
            </a:endParaRPr>
          </a:p>
          <a:p>
            <a:pPr>
              <a:lnSpc>
                <a:spcPct val="100000"/>
              </a:lnSpc>
            </a:pPr>
            <a:r>
              <a:rPr lang="en-US" sz="2400" dirty="0">
                <a:ea typeface="+mn-lt"/>
                <a:cs typeface="+mn-lt"/>
              </a:rPr>
              <a:t>Biconnected graphs and articulation points are of great interest in the design of network algorithms, because these are the “critical" points, whose failure will result in the network becoming disconnected.</a:t>
            </a:r>
            <a:endParaRPr lang="en-US" sz="2400">
              <a:cs typeface="Calibri" panose="020F0502020204030204"/>
            </a:endParaRPr>
          </a:p>
          <a:p>
            <a:pPr>
              <a:lnSpc>
                <a:spcPct val="100000"/>
              </a:lnSpc>
            </a:pPr>
            <a:r>
              <a:rPr lang="en-US" sz="2400" dirty="0">
                <a:ea typeface="+mn-lt"/>
                <a:cs typeface="+mn-lt"/>
              </a:rPr>
              <a:t>This is illustrated in the following figure:</a:t>
            </a:r>
            <a:endParaRPr lang="en-US" sz="2400">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Light" panose="020F0302020204030204"/>
              </a:rPr>
              <a:t>Lecture Outline</a:t>
            </a:r>
            <a:endParaRPr lang="en-US" b="1" dirty="0">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panose="020F0502020204030204"/>
              </a:rPr>
              <a:t>Graphs</a:t>
            </a:r>
            <a:endParaRPr lang="en-US" dirty="0">
              <a:cs typeface="Calibri" panose="020F0502020204030204"/>
            </a:endParaRPr>
          </a:p>
          <a:p>
            <a:r>
              <a:rPr lang="en-US" dirty="0">
                <a:cs typeface="Calibri" panose="020F0502020204030204"/>
              </a:rPr>
              <a:t>Binary Tree Traversal Technique and Search</a:t>
            </a:r>
            <a:endParaRPr lang="en-US" dirty="0">
              <a:cs typeface="Calibri" panose="020F0502020204030204"/>
            </a:endParaRPr>
          </a:p>
          <a:p>
            <a:r>
              <a:rPr lang="en-US" dirty="0">
                <a:cs typeface="Calibri" panose="020F0502020204030204"/>
              </a:rPr>
              <a:t>Graph Traversal Technique and Search: BFS and DFS</a:t>
            </a:r>
            <a:endParaRPr lang="en-US" dirty="0">
              <a:cs typeface="Calibri" panose="020F0502020204030204"/>
            </a:endParaRPr>
          </a:p>
          <a:p>
            <a:r>
              <a:rPr lang="en-US" dirty="0">
                <a:cs typeface="Calibri" panose="020F0502020204030204"/>
              </a:rPr>
              <a:t>Connected Components and Spanning Trees</a:t>
            </a:r>
            <a:endParaRPr lang="en-US" dirty="0">
              <a:cs typeface="Calibri" panose="020F0502020204030204"/>
            </a:endParaRPr>
          </a:p>
          <a:p>
            <a:r>
              <a:rPr lang="en-US" dirty="0">
                <a:cs typeface="Calibri" panose="020F0502020204030204"/>
              </a:rPr>
              <a:t>Bi-connected Components and DFS</a:t>
            </a:r>
            <a:endParaRPr lang="en-US" dirty="0">
              <a:cs typeface="Calibri" panose="020F0502020204030204"/>
            </a:endParaRPr>
          </a:p>
          <a:p>
            <a:pPr marL="0" indent="0">
              <a:buNone/>
            </a:pPr>
            <a:endParaRPr lang="en-US" dirty="0">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ChangeAspect="1"/>
          </p:cNvPicPr>
          <p:nvPr/>
        </p:nvPicPr>
        <p:blipFill>
          <a:blip r:embed="rId1"/>
          <a:stretch>
            <a:fillRect/>
          </a:stretch>
        </p:blipFill>
        <p:spPr>
          <a:xfrm>
            <a:off x="643467" y="1016253"/>
            <a:ext cx="10905066" cy="4825492"/>
          </a:xfrm>
          <a:prstGeom prst="rect">
            <a:avLst/>
          </a:prstGeom>
          <a:ln>
            <a:noFill/>
          </a:ln>
        </p:spPr>
      </p:pic>
      <p:sp>
        <p:nvSpPr>
          <p:cNvPr id="21" name="Isosceles Triangle 20"/>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cs typeface="Calibri Light" panose="020F0302020204030204"/>
              </a:rPr>
              <a:t>Find Articulation Point</a:t>
            </a:r>
            <a:endParaRPr lang="en-US" sz="4000" b="1" dirty="0">
              <a:cs typeface="Calibri Light" panose="020F0302020204030204"/>
            </a:endParaRPr>
          </a:p>
        </p:txBody>
      </p:sp>
      <p:sp>
        <p:nvSpPr>
          <p:cNvPr id="4" name="Oval 3"/>
          <p:cNvSpPr/>
          <p:nvPr/>
        </p:nvSpPr>
        <p:spPr>
          <a:xfrm>
            <a:off x="5359246" y="2386987"/>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panose="020F0502020204030204"/>
              </a:rPr>
              <a:t>1</a:t>
            </a:r>
            <a:endParaRPr lang="en-US" dirty="0"/>
          </a:p>
        </p:txBody>
      </p:sp>
      <p:sp>
        <p:nvSpPr>
          <p:cNvPr id="6" name="Oval 5"/>
          <p:cNvSpPr/>
          <p:nvPr/>
        </p:nvSpPr>
        <p:spPr>
          <a:xfrm>
            <a:off x="4220835" y="3433589"/>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4</a:t>
            </a:r>
            <a:endParaRPr lang="en-US" dirty="0"/>
          </a:p>
        </p:txBody>
      </p:sp>
      <p:sp>
        <p:nvSpPr>
          <p:cNvPr id="7" name="Oval 6"/>
          <p:cNvSpPr/>
          <p:nvPr/>
        </p:nvSpPr>
        <p:spPr>
          <a:xfrm>
            <a:off x="6644547" y="3433590"/>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2</a:t>
            </a:r>
            <a:endParaRPr lang="en-US" dirty="0"/>
          </a:p>
        </p:txBody>
      </p:sp>
      <p:sp>
        <p:nvSpPr>
          <p:cNvPr id="8" name="Oval 7"/>
          <p:cNvSpPr/>
          <p:nvPr/>
        </p:nvSpPr>
        <p:spPr>
          <a:xfrm>
            <a:off x="6644547" y="5554336"/>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6</a:t>
            </a:r>
            <a:endParaRPr lang="en-US" dirty="0"/>
          </a:p>
        </p:txBody>
      </p:sp>
      <p:sp>
        <p:nvSpPr>
          <p:cNvPr id="9" name="Oval 8"/>
          <p:cNvSpPr/>
          <p:nvPr/>
        </p:nvSpPr>
        <p:spPr>
          <a:xfrm>
            <a:off x="4220836" y="5554336"/>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5</a:t>
            </a:r>
            <a:endParaRPr lang="en-US" dirty="0"/>
          </a:p>
        </p:txBody>
      </p:sp>
      <p:sp>
        <p:nvSpPr>
          <p:cNvPr id="10" name="Oval 9"/>
          <p:cNvSpPr/>
          <p:nvPr/>
        </p:nvSpPr>
        <p:spPr>
          <a:xfrm>
            <a:off x="5359245" y="4296577"/>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panose="020F0502020204030204"/>
              </a:rPr>
              <a:t>3</a:t>
            </a:r>
            <a:endParaRPr lang="en-US" dirty="0"/>
          </a:p>
        </p:txBody>
      </p:sp>
      <p:cxnSp>
        <p:nvCxnSpPr>
          <p:cNvPr id="12" name="Straight Arrow Connector 11"/>
          <p:cNvCxnSpPr/>
          <p:nvPr/>
        </p:nvCxnSpPr>
        <p:spPr>
          <a:xfrm flipH="1">
            <a:off x="5915713" y="3922578"/>
            <a:ext cx="885022" cy="66651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27578" y="4822288"/>
            <a:ext cx="923579" cy="9143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52446" y="3839951"/>
            <a:ext cx="923579" cy="9143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59650" y="2679505"/>
            <a:ext cx="997025" cy="94010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91844" y="2692361"/>
            <a:ext cx="923579" cy="9143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538603" y="4822288"/>
            <a:ext cx="903385" cy="73078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768124" y="5828495"/>
            <a:ext cx="1968345" cy="49577"/>
          </a:xfrm>
          <a:prstGeom prst="straightConnector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normAutofit fontScale="90000"/>
          </a:bodyPr>
          <a:lstStyle/>
          <a:p>
            <a:r>
              <a:rPr lang="en-US" b="1" dirty="0">
                <a:ea typeface="+mj-lt"/>
                <a:cs typeface="+mj-lt"/>
              </a:rPr>
              <a:t>Articulation Points and Biconnected Components</a:t>
            </a:r>
            <a:endParaRPr lang="en-US" b="1" dirty="0">
              <a:ea typeface="Calibri Light" panose="020F0302020204030204"/>
              <a:cs typeface="Calibri Light" panose="020F0302020204030204"/>
            </a:endParaRPr>
          </a:p>
        </p:txBody>
      </p:sp>
      <p:sp>
        <p:nvSpPr>
          <p:cNvPr id="3" name="Content Placeholder 2"/>
          <p:cNvSpPr>
            <a:spLocks noGrp="1"/>
          </p:cNvSpPr>
          <p:nvPr>
            <p:ph idx="1"/>
          </p:nvPr>
        </p:nvSpPr>
        <p:spPr>
          <a:xfrm>
            <a:off x="562779" y="1508147"/>
            <a:ext cx="11415310" cy="5081948"/>
          </a:xfrm>
        </p:spPr>
        <p:txBody>
          <a:bodyPr vert="horz" lIns="91440" tIns="45720" rIns="91440" bIns="45720" rtlCol="0" anchor="t">
            <a:normAutofit/>
          </a:bodyPr>
          <a:lstStyle/>
          <a:p>
            <a:pPr>
              <a:lnSpc>
                <a:spcPct val="100000"/>
              </a:lnSpc>
            </a:pPr>
            <a:r>
              <a:rPr lang="en-US" sz="2600" dirty="0">
                <a:ea typeface="+mn-lt"/>
                <a:cs typeface="+mn-lt"/>
              </a:rPr>
              <a:t>Let G = (V, E) be a connected undirected graph. Consider the following definitions:</a:t>
            </a:r>
            <a:endParaRPr lang="en-US"/>
          </a:p>
          <a:p>
            <a:pPr>
              <a:lnSpc>
                <a:spcPct val="100000"/>
              </a:lnSpc>
            </a:pPr>
            <a:r>
              <a:rPr lang="en-US" sz="2600" b="1" dirty="0">
                <a:ea typeface="+mn-lt"/>
                <a:cs typeface="+mn-lt"/>
              </a:rPr>
              <a:t>Articulation Point (or Cut Vertex): </a:t>
            </a:r>
            <a:r>
              <a:rPr lang="en-US" sz="2600" dirty="0">
                <a:ea typeface="+mn-lt"/>
                <a:cs typeface="+mn-lt"/>
              </a:rPr>
              <a:t>An articulation point in a connected graph is a vertex (together with the removal of any incident edges) that, if deleted, would break the graph into two or more pieces.</a:t>
            </a:r>
            <a:endParaRPr lang="en-US" sz="2600" dirty="0">
              <a:ea typeface="+mn-lt"/>
              <a:cs typeface="+mn-lt"/>
            </a:endParaRPr>
          </a:p>
          <a:p>
            <a:pPr>
              <a:lnSpc>
                <a:spcPct val="100000"/>
              </a:lnSpc>
            </a:pPr>
            <a:r>
              <a:rPr lang="en-US" sz="2600" b="1" dirty="0">
                <a:ea typeface="+mn-lt"/>
                <a:cs typeface="+mn-lt"/>
              </a:rPr>
              <a:t>Bridge</a:t>
            </a:r>
            <a:r>
              <a:rPr lang="en-US" sz="2600" dirty="0">
                <a:ea typeface="+mn-lt"/>
                <a:cs typeface="+mn-lt"/>
              </a:rPr>
              <a:t>: Is an edge whose removal results in a disconnected graph.</a:t>
            </a:r>
            <a:endParaRPr lang="en-US" sz="2600" dirty="0">
              <a:ea typeface="+mn-lt"/>
              <a:cs typeface="+mn-lt"/>
            </a:endParaRPr>
          </a:p>
          <a:p>
            <a:pPr>
              <a:lnSpc>
                <a:spcPct val="100000"/>
              </a:lnSpc>
            </a:pPr>
            <a:r>
              <a:rPr lang="en-US" sz="2600" b="1" dirty="0">
                <a:ea typeface="+mn-lt"/>
                <a:cs typeface="+mn-lt"/>
              </a:rPr>
              <a:t>Biconnected: </a:t>
            </a:r>
            <a:r>
              <a:rPr lang="en-US" sz="2600" dirty="0">
                <a:ea typeface="+mn-lt"/>
                <a:cs typeface="+mn-lt"/>
              </a:rPr>
              <a:t>A graph is biconnected if it contains no articulation points. In a biconnected graph, two distinct paths connect each pair of vertices.  A graph that is not biconnected divides into biconnected components. </a:t>
            </a:r>
            <a:endParaRPr lang="en-US" sz="2600" dirty="0">
              <a:ea typeface="+mn-lt"/>
              <a:cs typeface="+mn-lt"/>
            </a:endParaRPr>
          </a:p>
          <a:p>
            <a:pPr>
              <a:lnSpc>
                <a:spcPct val="100000"/>
              </a:lnSpc>
            </a:pPr>
            <a:r>
              <a:rPr lang="en-US" sz="2600" dirty="0">
                <a:ea typeface="+mn-lt"/>
                <a:cs typeface="+mn-lt"/>
              </a:rPr>
              <a:t>This is illustrated in the following figure:</a:t>
            </a:r>
            <a:endParaRPr lang="en-US" sz="2600">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Compute discovery time</a:t>
            </a:r>
            <a:endParaRPr lang="en-US" sz="2600" b="1" kern="1200">
              <a:solidFill>
                <a:srgbClr val="FFFFFF"/>
              </a:solidFill>
              <a:latin typeface="+mj-lt"/>
              <a:ea typeface="+mj-ea"/>
              <a:cs typeface="+mj-cs"/>
            </a:endParaRPr>
          </a:p>
        </p:txBody>
      </p:sp>
      <p:pic>
        <p:nvPicPr>
          <p:cNvPr id="4" name="Picture 4" descr="A picture containing text, whiteboard&#10;&#10;Description automatically generated"/>
          <p:cNvPicPr>
            <a:picLocks noGrp="1" noChangeAspect="1"/>
          </p:cNvPicPr>
          <p:nvPr>
            <p:ph idx="1"/>
          </p:nvPr>
        </p:nvPicPr>
        <p:blipFill>
          <a:blip r:embed="rId1"/>
          <a:stretch>
            <a:fillRect/>
          </a:stretch>
        </p:blipFill>
        <p:spPr>
          <a:xfrm>
            <a:off x="4078974" y="360798"/>
            <a:ext cx="7150380" cy="61437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a typeface="Calibri Light" panose="020F0302020204030204"/>
                <a:cs typeface="Calibri Light" panose="020F0302020204030204"/>
              </a:rPr>
              <a:t>Make table for identifying articulation point</a:t>
            </a:r>
            <a:endParaRPr lang="en-US" sz="4000" b="1" dirty="0">
              <a:ea typeface="Calibri Light" panose="020F0302020204030204"/>
              <a:cs typeface="Calibri Light" panose="020F0302020204030204"/>
            </a:endParaRPr>
          </a:p>
        </p:txBody>
      </p:sp>
      <p:graphicFrame>
        <p:nvGraphicFramePr>
          <p:cNvPr id="4" name="Table 4"/>
          <p:cNvGraphicFramePr>
            <a:graphicFrameLocks noGrp="1"/>
          </p:cNvGraphicFramePr>
          <p:nvPr>
            <p:ph idx="1"/>
          </p:nvPr>
        </p:nvGraphicFramePr>
        <p:xfrm>
          <a:off x="838200" y="1825625"/>
          <a:ext cx="10515579" cy="1981200"/>
        </p:xfrm>
        <a:graphic>
          <a:graphicData uri="http://schemas.openxmlformats.org/drawingml/2006/table">
            <a:tbl>
              <a:tblPr firstRow="1" bandRow="1">
                <a:tableStyleId>{5C22544A-7EE6-4342-B048-85BDC9FD1C3A}</a:tableStyleId>
              </a:tblPr>
              <a:tblGrid>
                <a:gridCol w="1904999"/>
                <a:gridCol w="1489119"/>
                <a:gridCol w="1354963"/>
                <a:gridCol w="1422042"/>
                <a:gridCol w="1489119"/>
                <a:gridCol w="1502535"/>
                <a:gridCol w="1352802"/>
              </a:tblGrid>
              <a:tr h="370840">
                <a:tc>
                  <a:txBody>
                    <a:bodyPr/>
                    <a:lstStyle/>
                    <a:p>
                      <a:r>
                        <a:rPr lang="en-US" sz="2800" b="1" dirty="0"/>
                        <a:t>node</a:t>
                      </a:r>
                      <a:endParaRPr lang="en-US" sz="2800" b="1" dirty="0"/>
                    </a:p>
                  </a:txBody>
                  <a:tcPr/>
                </a:tc>
                <a:tc>
                  <a:txBody>
                    <a:bodyPr/>
                    <a:lstStyle/>
                    <a:p>
                      <a:r>
                        <a:rPr lang="en-US" sz="2800" b="1" dirty="0"/>
                        <a:t>1</a:t>
                      </a:r>
                      <a:endParaRPr lang="en-US" sz="2800" b="1" dirty="0"/>
                    </a:p>
                  </a:txBody>
                  <a:tcPr/>
                </a:tc>
                <a:tc>
                  <a:txBody>
                    <a:bodyPr/>
                    <a:lstStyle/>
                    <a:p>
                      <a:r>
                        <a:rPr lang="en-US" sz="2800" b="1" dirty="0"/>
                        <a:t>2</a:t>
                      </a:r>
                      <a:endParaRPr lang="en-US" sz="2800" b="1" dirty="0"/>
                    </a:p>
                  </a:txBody>
                  <a:tcPr/>
                </a:tc>
                <a:tc>
                  <a:txBody>
                    <a:bodyPr/>
                    <a:lstStyle/>
                    <a:p>
                      <a:r>
                        <a:rPr lang="en-US" sz="2800" b="1" dirty="0"/>
                        <a:t>3</a:t>
                      </a:r>
                      <a:endParaRPr lang="en-US" sz="2800" b="1" dirty="0"/>
                    </a:p>
                  </a:txBody>
                  <a:tcPr/>
                </a:tc>
                <a:tc>
                  <a:txBody>
                    <a:bodyPr/>
                    <a:lstStyle/>
                    <a:p>
                      <a:r>
                        <a:rPr lang="en-US" sz="2800" b="1" dirty="0"/>
                        <a:t>4</a:t>
                      </a:r>
                      <a:endParaRPr lang="en-US" sz="2800" b="1" dirty="0"/>
                    </a:p>
                  </a:txBody>
                  <a:tcPr/>
                </a:tc>
                <a:tc>
                  <a:txBody>
                    <a:bodyPr/>
                    <a:lstStyle/>
                    <a:p>
                      <a:r>
                        <a:rPr lang="en-US" sz="2800" b="1" dirty="0"/>
                        <a:t>5</a:t>
                      </a:r>
                      <a:endParaRPr lang="en-US" sz="2800" b="1" dirty="0"/>
                    </a:p>
                  </a:txBody>
                  <a:tcPr/>
                </a:tc>
                <a:tc>
                  <a:txBody>
                    <a:bodyPr/>
                    <a:lstStyle/>
                    <a:p>
                      <a:r>
                        <a:rPr lang="en-US" sz="2800" b="1" dirty="0"/>
                        <a:t>6</a:t>
                      </a:r>
                      <a:endParaRPr lang="en-US" sz="2800" b="1" dirty="0"/>
                    </a:p>
                  </a:txBody>
                  <a:tcPr/>
                </a:tc>
              </a:tr>
              <a:tr h="370840">
                <a:tc>
                  <a:txBody>
                    <a:bodyPr/>
                    <a:lstStyle/>
                    <a:p>
                      <a:r>
                        <a:rPr lang="en-US" sz="2800" b="1" dirty="0"/>
                        <a:t>Discovery time(d)</a:t>
                      </a:r>
                      <a:endParaRPr lang="en-US" sz="2800" b="1" dirty="0"/>
                    </a:p>
                  </a:txBody>
                  <a:tcPr/>
                </a:tc>
                <a:tc>
                  <a:txBody>
                    <a:bodyPr/>
                    <a:lstStyle/>
                    <a:p>
                      <a:r>
                        <a:rPr lang="en-US" sz="2800" b="1" dirty="0"/>
                        <a:t>1</a:t>
                      </a:r>
                      <a:endParaRPr lang="en-US" sz="2800" b="1" dirty="0"/>
                    </a:p>
                  </a:txBody>
                  <a:tcPr/>
                </a:tc>
                <a:tc>
                  <a:txBody>
                    <a:bodyPr/>
                    <a:lstStyle/>
                    <a:p>
                      <a:r>
                        <a:rPr lang="en-US" sz="2800" b="1" dirty="0"/>
                        <a:t>6</a:t>
                      </a:r>
                      <a:endParaRPr lang="en-US" sz="2800" b="1" dirty="0"/>
                    </a:p>
                  </a:txBody>
                  <a:tcPr/>
                </a:tc>
                <a:tc>
                  <a:txBody>
                    <a:bodyPr/>
                    <a:lstStyle/>
                    <a:p>
                      <a:r>
                        <a:rPr lang="en-US" sz="2800" b="1" dirty="0"/>
                        <a:t>3</a:t>
                      </a:r>
                      <a:endParaRPr lang="en-US" sz="2800" b="1" dirty="0"/>
                    </a:p>
                  </a:txBody>
                  <a:tcPr/>
                </a:tc>
                <a:tc>
                  <a:txBody>
                    <a:bodyPr/>
                    <a:lstStyle/>
                    <a:p>
                      <a:r>
                        <a:rPr lang="en-US" sz="2800" b="1" dirty="0"/>
                        <a:t>2</a:t>
                      </a:r>
                      <a:endParaRPr lang="en-US" sz="2800" b="1" dirty="0"/>
                    </a:p>
                  </a:txBody>
                  <a:tcPr/>
                </a:tc>
                <a:tc>
                  <a:txBody>
                    <a:bodyPr/>
                    <a:lstStyle/>
                    <a:p>
                      <a:r>
                        <a:rPr lang="en-US" sz="2800" b="1" dirty="0"/>
                        <a:t>4</a:t>
                      </a:r>
                      <a:endParaRPr lang="en-US" sz="2800" b="1" dirty="0"/>
                    </a:p>
                  </a:txBody>
                  <a:tcPr/>
                </a:tc>
                <a:tc>
                  <a:txBody>
                    <a:bodyPr/>
                    <a:lstStyle/>
                    <a:p>
                      <a:r>
                        <a:rPr lang="en-US" sz="2800" b="1" dirty="0"/>
                        <a:t>5</a:t>
                      </a:r>
                      <a:endParaRPr lang="en-US" sz="2800" b="1" dirty="0"/>
                    </a:p>
                  </a:txBody>
                  <a:tcPr/>
                </a:tc>
              </a:tr>
              <a:tr h="370840">
                <a:tc>
                  <a:txBody>
                    <a:bodyPr/>
                    <a:lstStyle/>
                    <a:p>
                      <a:r>
                        <a:rPr lang="en-US" sz="2800" b="1" dirty="0"/>
                        <a:t>L</a:t>
                      </a:r>
                      <a:endParaRPr lang="en-US" sz="2800" b="1" dirty="0"/>
                    </a:p>
                  </a:txBody>
                  <a:tcPr/>
                </a:tc>
                <a:tc>
                  <a:txBody>
                    <a:bodyPr/>
                    <a:lstStyle/>
                    <a:p>
                      <a:r>
                        <a:rPr lang="en-US" sz="2800" b="1" dirty="0"/>
                        <a:t>1</a:t>
                      </a:r>
                      <a:endParaRPr lang="en-US" sz="2800" b="1" dirty="0"/>
                    </a:p>
                  </a:txBody>
                  <a:tcPr/>
                </a:tc>
                <a:tc>
                  <a:txBody>
                    <a:bodyPr/>
                    <a:lstStyle/>
                    <a:p>
                      <a:r>
                        <a:rPr lang="en-US" sz="2800" b="1" dirty="0"/>
                        <a:t>1</a:t>
                      </a:r>
                      <a:endParaRPr lang="en-US" sz="2800" b="1" dirty="0"/>
                    </a:p>
                  </a:txBody>
                  <a:tcPr/>
                </a:tc>
                <a:tc>
                  <a:txBody>
                    <a:bodyPr/>
                    <a:lstStyle/>
                    <a:p>
                      <a:r>
                        <a:rPr lang="en-US" sz="2800" b="1" dirty="0"/>
                        <a:t>1</a:t>
                      </a:r>
                      <a:endParaRPr lang="en-US" sz="2800" b="1" dirty="0"/>
                    </a:p>
                  </a:txBody>
                  <a:tcPr/>
                </a:tc>
                <a:tc>
                  <a:txBody>
                    <a:bodyPr/>
                    <a:lstStyle/>
                    <a:p>
                      <a:r>
                        <a:rPr lang="en-US" sz="2800" b="1" dirty="0"/>
                        <a:t>1</a:t>
                      </a:r>
                      <a:endParaRPr lang="en-US" sz="2800" b="1" dirty="0"/>
                    </a:p>
                  </a:txBody>
                  <a:tcPr/>
                </a:tc>
                <a:tc>
                  <a:txBody>
                    <a:bodyPr/>
                    <a:lstStyle/>
                    <a:p>
                      <a:r>
                        <a:rPr lang="en-US" sz="2800" b="1" dirty="0"/>
                        <a:t>3</a:t>
                      </a:r>
                      <a:endParaRPr lang="en-US" sz="2800" b="1" dirty="0"/>
                    </a:p>
                  </a:txBody>
                  <a:tcPr/>
                </a:tc>
                <a:tc>
                  <a:txBody>
                    <a:bodyPr/>
                    <a:lstStyle/>
                    <a:p>
                      <a:r>
                        <a:rPr lang="en-US" sz="2800" b="1" dirty="0"/>
                        <a:t>3</a:t>
                      </a:r>
                      <a:endParaRPr lang="en-US" sz="2800" b="1"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a typeface="Calibri Light" panose="020F0302020204030204"/>
                <a:cs typeface="Calibri Light" panose="020F0302020204030204"/>
              </a:rPr>
              <a:t>Compute articulation point</a:t>
            </a:r>
            <a:endParaRPr lang="en-US" sz="4000" b="1" dirty="0">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Calibri" panose="020F0502020204030204"/>
                <a:cs typeface="Calibri" panose="020F0502020204030204"/>
              </a:rPr>
              <a:t>(u, v) = (parent, child)</a:t>
            </a:r>
            <a:endParaRPr lang="en-US" dirty="0">
              <a:ea typeface="Calibri" panose="020F0502020204030204"/>
              <a:cs typeface="Calibri" panose="020F0502020204030204"/>
            </a:endParaRPr>
          </a:p>
          <a:p>
            <a:r>
              <a:rPr lang="en-US" dirty="0">
                <a:ea typeface="Calibri" panose="020F0502020204030204"/>
                <a:cs typeface="Calibri" panose="020F0502020204030204"/>
              </a:rPr>
              <a:t>If L[v] &gt;= d[u] then articulation point exist at u except for root, otherwise not articulation point.</a:t>
            </a:r>
            <a:endParaRPr lang="en-US" dirty="0">
              <a:ea typeface="Calibri" panose="020F0502020204030204"/>
              <a:cs typeface="Calibri" panose="020F0502020204030204"/>
            </a:endParaRPr>
          </a:p>
          <a:p>
            <a:r>
              <a:rPr lang="en-US" dirty="0">
                <a:ea typeface="Calibri" panose="020F0502020204030204"/>
                <a:cs typeface="Calibri" panose="020F0502020204030204"/>
              </a:rPr>
              <a:t>Different condition will be applied for root vertex.</a:t>
            </a:r>
            <a:endParaRPr lang="en-US" dirty="0">
              <a:ea typeface="Calibri" panose="020F0502020204030204"/>
              <a:cs typeface="Calibri" panose="020F0502020204030204"/>
            </a:endParaRPr>
          </a:p>
          <a:p>
            <a:r>
              <a:rPr lang="en-US" dirty="0">
                <a:ea typeface="Calibri" panose="020F0502020204030204"/>
                <a:cs typeface="Calibri" panose="020F0502020204030204"/>
              </a:rPr>
              <a:t>If root is having multiple child then root is an articulation point.</a:t>
            </a:r>
            <a:endParaRPr lang="en-US" dirty="0">
              <a:ea typeface="Calibri" panose="020F0502020204030204"/>
              <a:cs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33" y="365125"/>
            <a:ext cx="10804967" cy="795058"/>
          </a:xfrm>
        </p:spPr>
        <p:txBody>
          <a:bodyPr>
            <a:normAutofit/>
          </a:bodyPr>
          <a:lstStyle/>
          <a:p>
            <a:r>
              <a:rPr lang="en-US" sz="4000" b="1" dirty="0">
                <a:ea typeface="Calibri Light" panose="020F0302020204030204"/>
                <a:cs typeface="Calibri Light" panose="020F0302020204030204"/>
              </a:rPr>
              <a:t>Compute articulation point</a:t>
            </a:r>
            <a:endParaRPr lang="en-US" sz="4000" b="1" dirty="0">
              <a:ea typeface="Calibri Light" panose="020F0302020204030204"/>
              <a:cs typeface="Calibri Light" panose="020F0302020204030204"/>
            </a:endParaRPr>
          </a:p>
        </p:txBody>
      </p:sp>
      <p:sp>
        <p:nvSpPr>
          <p:cNvPr id="3" name="Content Placeholder 2"/>
          <p:cNvSpPr>
            <a:spLocks noGrp="1"/>
          </p:cNvSpPr>
          <p:nvPr>
            <p:ph idx="1"/>
          </p:nvPr>
        </p:nvSpPr>
        <p:spPr>
          <a:xfrm>
            <a:off x="587416" y="1275828"/>
            <a:ext cx="11354763" cy="5335185"/>
          </a:xfrm>
        </p:spPr>
        <p:txBody>
          <a:bodyPr vert="horz" lIns="91440" tIns="45720" rIns="91440" bIns="45720" rtlCol="0" anchor="t">
            <a:normAutofit/>
          </a:bodyPr>
          <a:lstStyle/>
          <a:p>
            <a:pPr>
              <a:lnSpc>
                <a:spcPct val="100000"/>
              </a:lnSpc>
            </a:pPr>
            <a:r>
              <a:rPr lang="en-US" sz="2400" b="1" dirty="0">
                <a:ea typeface="+mn-lt"/>
                <a:cs typeface="+mn-lt"/>
              </a:rPr>
              <a:t>Initialization:</a:t>
            </a:r>
            <a:endParaRPr lang="en-US" sz="2400">
              <a:cs typeface="Calibri" panose="020F0502020204030204"/>
            </a:endParaRPr>
          </a:p>
          <a:p>
            <a:pPr lvl="1">
              <a:lnSpc>
                <a:spcPct val="100000"/>
              </a:lnSpc>
            </a:pPr>
            <a:r>
              <a:rPr lang="en-US" dirty="0">
                <a:solidFill>
                  <a:srgbClr val="374151"/>
                </a:solidFill>
                <a:ea typeface="+mn-lt"/>
                <a:cs typeface="+mn-lt"/>
              </a:rPr>
              <a:t>Perform a DFS traversal of the graph starting from any vertex (usually the root).</a:t>
            </a:r>
            <a:endParaRPr lang="en-US">
              <a:cs typeface="Calibri" panose="020F0502020204030204"/>
            </a:endParaRPr>
          </a:p>
          <a:p>
            <a:pPr lvl="1">
              <a:lnSpc>
                <a:spcPct val="100000"/>
              </a:lnSpc>
            </a:pPr>
            <a:r>
              <a:rPr lang="en-US" dirty="0">
                <a:solidFill>
                  <a:srgbClr val="374151"/>
                </a:solidFill>
                <a:ea typeface="+mn-lt"/>
                <a:cs typeface="+mn-lt"/>
              </a:rPr>
              <a:t>Initialize variables to keep track of the discovery time and low-link values for each vertex.</a:t>
            </a:r>
            <a:endParaRPr lang="en-US">
              <a:cs typeface="Calibri" panose="020F0502020204030204"/>
            </a:endParaRPr>
          </a:p>
          <a:p>
            <a:pPr lvl="1">
              <a:lnSpc>
                <a:spcPct val="100000"/>
              </a:lnSpc>
            </a:pPr>
            <a:r>
              <a:rPr lang="en-US" dirty="0">
                <a:solidFill>
                  <a:srgbClr val="374151"/>
                </a:solidFill>
                <a:ea typeface="+mn-lt"/>
                <a:cs typeface="+mn-lt"/>
              </a:rPr>
              <a:t>Use a stack to keep track of the vertices in the current DFS traversal.</a:t>
            </a:r>
            <a:endParaRPr lang="en-US" dirty="0">
              <a:solidFill>
                <a:srgbClr val="374151"/>
              </a:solidFill>
              <a:ea typeface="+mn-lt"/>
              <a:cs typeface="+mn-lt"/>
            </a:endParaRPr>
          </a:p>
          <a:p>
            <a:pPr>
              <a:lnSpc>
                <a:spcPct val="100000"/>
              </a:lnSpc>
            </a:pPr>
            <a:r>
              <a:rPr lang="en-US" sz="2400" b="1" dirty="0">
                <a:ea typeface="+mn-lt"/>
                <a:cs typeface="+mn-lt"/>
              </a:rPr>
              <a:t>DFS Traversal:</a:t>
            </a:r>
            <a:endParaRPr lang="en-US" sz="2400">
              <a:cs typeface="Calibri" panose="020F0502020204030204"/>
            </a:endParaRPr>
          </a:p>
          <a:p>
            <a:pPr lvl="1">
              <a:lnSpc>
                <a:spcPct val="100000"/>
              </a:lnSpc>
            </a:pPr>
            <a:r>
              <a:rPr lang="en-US" dirty="0">
                <a:solidFill>
                  <a:srgbClr val="374151"/>
                </a:solidFill>
                <a:ea typeface="+mn-lt"/>
                <a:cs typeface="+mn-lt"/>
              </a:rPr>
              <a:t>During the DFS traversal, assign a unique discovery time to each vertex as you visit it for the first time.</a:t>
            </a:r>
            <a:endParaRPr lang="en-US" dirty="0">
              <a:solidFill>
                <a:srgbClr val="374151"/>
              </a:solidFill>
              <a:ea typeface="+mn-lt"/>
              <a:cs typeface="+mn-lt"/>
            </a:endParaRPr>
          </a:p>
          <a:p>
            <a:pPr lvl="1">
              <a:lnSpc>
                <a:spcPct val="100000"/>
              </a:lnSpc>
            </a:pPr>
            <a:r>
              <a:rPr lang="en-US" dirty="0">
                <a:solidFill>
                  <a:srgbClr val="374151"/>
                </a:solidFill>
                <a:ea typeface="+mn-lt"/>
                <a:cs typeface="+mn-lt"/>
              </a:rPr>
              <a:t>Keep track of the lowest discovery time (low-link value) reachable from the current vertex, considering both forward and backward edges.</a:t>
            </a:r>
            <a:endParaRPr lang="en-US" dirty="0">
              <a:solidFill>
                <a:srgbClr val="374151"/>
              </a:solidFill>
              <a:ea typeface="+mn-lt"/>
              <a:cs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479" y="365125"/>
            <a:ext cx="10795321" cy="795058"/>
          </a:xfrm>
        </p:spPr>
        <p:txBody>
          <a:bodyPr>
            <a:normAutofit/>
          </a:bodyPr>
          <a:lstStyle/>
          <a:p>
            <a:r>
              <a:rPr lang="en-US" sz="4000" b="1" dirty="0">
                <a:ea typeface="Calibri Light" panose="020F0302020204030204"/>
                <a:cs typeface="Calibri Light" panose="020F0302020204030204"/>
              </a:rPr>
              <a:t>Compute articulation point</a:t>
            </a:r>
            <a:endParaRPr lang="en-US" sz="4000" b="1" dirty="0">
              <a:ea typeface="Calibri Light" panose="020F0302020204030204"/>
              <a:cs typeface="Calibri Light" panose="020F0302020204030204"/>
            </a:endParaRPr>
          </a:p>
        </p:txBody>
      </p:sp>
      <p:sp>
        <p:nvSpPr>
          <p:cNvPr id="3" name="Content Placeholder 2"/>
          <p:cNvSpPr>
            <a:spLocks noGrp="1"/>
          </p:cNvSpPr>
          <p:nvPr>
            <p:ph idx="1"/>
          </p:nvPr>
        </p:nvSpPr>
        <p:spPr>
          <a:xfrm>
            <a:off x="558479" y="1275828"/>
            <a:ext cx="11383700" cy="5335185"/>
          </a:xfrm>
        </p:spPr>
        <p:txBody>
          <a:bodyPr vert="horz" lIns="91440" tIns="45720" rIns="91440" bIns="45720" rtlCol="0" anchor="t">
            <a:noAutofit/>
          </a:bodyPr>
          <a:lstStyle/>
          <a:p>
            <a:pPr>
              <a:lnSpc>
                <a:spcPct val="100000"/>
              </a:lnSpc>
            </a:pPr>
            <a:r>
              <a:rPr lang="en-US" sz="2400" b="1" dirty="0">
                <a:ea typeface="+mn-lt"/>
                <a:cs typeface="+mn-lt"/>
              </a:rPr>
              <a:t>Identifying Articulation Points:</a:t>
            </a:r>
            <a:endParaRPr lang="en-US" sz="2400">
              <a:solidFill>
                <a:srgbClr val="000000"/>
              </a:solidFill>
              <a:ea typeface="+mn-lt"/>
              <a:cs typeface="+mn-lt"/>
            </a:endParaRPr>
          </a:p>
          <a:p>
            <a:pPr lvl="1">
              <a:lnSpc>
                <a:spcPct val="100000"/>
              </a:lnSpc>
            </a:pPr>
            <a:r>
              <a:rPr lang="en-US" dirty="0">
                <a:solidFill>
                  <a:srgbClr val="374151"/>
                </a:solidFill>
                <a:ea typeface="+mn-lt"/>
                <a:cs typeface="+mn-lt"/>
              </a:rPr>
              <a:t>An articulation point is identified based on the following conditions:</a:t>
            </a:r>
            <a:endParaRPr lang="en-US" dirty="0">
              <a:solidFill>
                <a:srgbClr val="374151"/>
              </a:solidFill>
              <a:ea typeface="+mn-lt"/>
              <a:cs typeface="+mn-lt"/>
            </a:endParaRPr>
          </a:p>
          <a:p>
            <a:pPr lvl="2">
              <a:lnSpc>
                <a:spcPct val="100000"/>
              </a:lnSpc>
            </a:pPr>
            <a:r>
              <a:rPr lang="en-US" sz="2400" dirty="0">
                <a:solidFill>
                  <a:srgbClr val="374151"/>
                </a:solidFill>
                <a:ea typeface="+mn-lt"/>
                <a:cs typeface="+mn-lt"/>
              </a:rPr>
              <a:t>If the current vertex is the root of the DFS tree and has more than one child, it is an articulation point.</a:t>
            </a:r>
            <a:endParaRPr lang="en-US" sz="2400">
              <a:ea typeface="+mn-lt"/>
              <a:cs typeface="+mn-lt"/>
            </a:endParaRPr>
          </a:p>
          <a:p>
            <a:pPr lvl="2">
              <a:lnSpc>
                <a:spcPct val="100000"/>
              </a:lnSpc>
            </a:pPr>
            <a:r>
              <a:rPr lang="en-US" sz="2400" dirty="0">
                <a:solidFill>
                  <a:srgbClr val="374151"/>
                </a:solidFill>
                <a:ea typeface="+mn-lt"/>
                <a:cs typeface="+mn-lt"/>
              </a:rPr>
              <a:t>For other vertices, if there exists a child </a:t>
            </a:r>
            <a:r>
              <a:rPr lang="en-US" sz="2400" b="1" dirty="0">
                <a:latin typeface="Consolas" panose="020B0609020204030204"/>
                <a:ea typeface="+mn-lt"/>
                <a:cs typeface="+mn-lt"/>
              </a:rPr>
              <a:t>v</a:t>
            </a:r>
            <a:r>
              <a:rPr lang="en-US" sz="2400" dirty="0">
                <a:solidFill>
                  <a:srgbClr val="374151"/>
                </a:solidFill>
                <a:ea typeface="+mn-lt"/>
                <a:cs typeface="+mn-lt"/>
              </a:rPr>
              <a:t> such that </a:t>
            </a:r>
            <a:r>
              <a:rPr lang="en-US" sz="2400" b="1" dirty="0">
                <a:latin typeface="Consolas" panose="020B0609020204030204"/>
                <a:ea typeface="+mn-lt"/>
                <a:cs typeface="+mn-lt"/>
              </a:rPr>
              <a:t>low[v] &gt;= </a:t>
            </a:r>
            <a:r>
              <a:rPr lang="en-US" sz="2400" b="1" err="1">
                <a:latin typeface="Consolas" panose="020B0609020204030204"/>
                <a:ea typeface="+mn-lt"/>
                <a:cs typeface="+mn-lt"/>
              </a:rPr>
              <a:t>discovery_time</a:t>
            </a:r>
            <a:r>
              <a:rPr lang="en-US" sz="2400" b="1" dirty="0">
                <a:latin typeface="Consolas" panose="020B0609020204030204"/>
                <a:ea typeface="+mn-lt"/>
                <a:cs typeface="+mn-lt"/>
              </a:rPr>
              <a:t>[current]</a:t>
            </a:r>
            <a:r>
              <a:rPr lang="en-US" sz="2400" dirty="0">
                <a:solidFill>
                  <a:srgbClr val="374151"/>
                </a:solidFill>
                <a:ea typeface="+mn-lt"/>
                <a:cs typeface="+mn-lt"/>
              </a:rPr>
              <a:t>, then the current vertex is an articulation point.</a:t>
            </a:r>
            <a:endParaRPr lang="en-US" sz="2400">
              <a:ea typeface="+mn-lt"/>
              <a:cs typeface="+mn-lt"/>
            </a:endParaRPr>
          </a:p>
          <a:p>
            <a:pPr marL="0" indent="0">
              <a:lnSpc>
                <a:spcPct val="100000"/>
              </a:lnSpc>
              <a:buNone/>
            </a:pPr>
            <a:endParaRPr lang="en-US" b="1" dirty="0">
              <a:ea typeface="+mn-lt"/>
              <a:cs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p:cNvPicPr>
            <a:picLocks noGrp="1" noChangeAspect="1"/>
          </p:cNvPicPr>
          <p:nvPr>
            <p:ph idx="1"/>
          </p:nvPr>
        </p:nvPicPr>
        <p:blipFill rotWithShape="1">
          <a:blip r:embed="rId1"/>
          <a:srcRect b="15730"/>
          <a:stretch>
            <a:fillRect/>
          </a:stretch>
        </p:blipFill>
        <p:spPr>
          <a:xfrm>
            <a:off x="20" y="10"/>
            <a:ext cx="12191980" cy="6857990"/>
          </a:xfrm>
          <a:prstGeom prst="rect">
            <a:avLst/>
          </a:prstGeom>
        </p:spPr>
      </p:pic>
      <p:sp>
        <p:nvSpPr>
          <p:cNvPr id="13" name="Freeform 5"/>
          <p:cNvSpPr>
            <a:spLocks noGrp="1" noRot="1" noChangeAspect="1" noMove="1" noResize="1" noEditPoints="1" noAdjustHandles="1" noChangeArrowheads="1" noChangeShapeType="1" noTextEdit="1"/>
          </p:cNvSpPr>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p>
        </p:txBody>
      </p:sp>
      <p:sp>
        <p:nvSpPr>
          <p:cNvPr id="15" name="Title 1"/>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b="1" dirty="0">
                <a:ea typeface="Calibri Light" panose="020F0302020204030204"/>
                <a:cs typeface="Calibri Light" panose="020F0302020204030204"/>
              </a:rPr>
              <a:t>Thank You</a:t>
            </a:r>
            <a:endParaRPr lang="en-US" sz="4000" b="1" dirty="0">
              <a:ea typeface="Calibri Light" panose="020F0302020204030204"/>
              <a:cs typeface="Calibri Light" panose="020F0302020204030204"/>
            </a:endParaRPr>
          </a:p>
        </p:txBody>
      </p:sp>
      <p:cxnSp>
        <p:nvCxnSpPr>
          <p:cNvPr id="14" name="Straight Connector 13"/>
          <p:cNvCxnSpPr>
            <a:cxnSpLocks noGrp="1" noRot="1" noChangeAspect="1" noMove="1" noResize="1" noEditPoints="1" noAdjustHandles="1" noChangeArrowheads="1" noChangeShapeType="1"/>
          </p:cNvCxnSpPr>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mj-lt"/>
                <a:cs typeface="+mj-lt"/>
              </a:rPr>
              <a:t>Binary Tree Traversal Technique</a:t>
            </a:r>
            <a:endParaRPr lang="en-US" b="1" dirty="0">
              <a:ea typeface="Calibri Light" panose="020F0302020204030204"/>
              <a:cs typeface="Calibri Light" panose="020F0302020204030204"/>
            </a:endParaRPr>
          </a:p>
        </p:txBody>
      </p:sp>
      <p:sp>
        <p:nvSpPr>
          <p:cNvPr id="3" name="Content Placeholder 2"/>
          <p:cNvSpPr>
            <a:spLocks noGrp="1"/>
          </p:cNvSpPr>
          <p:nvPr>
            <p:ph idx="1"/>
          </p:nvPr>
        </p:nvSpPr>
        <p:spPr>
          <a:xfrm>
            <a:off x="838200" y="1642011"/>
            <a:ext cx="11185792" cy="5049072"/>
          </a:xfrm>
        </p:spPr>
        <p:txBody>
          <a:bodyPr vert="horz" lIns="91440" tIns="45720" rIns="91440" bIns="45720" rtlCol="0" anchor="t">
            <a:normAutofit/>
          </a:bodyPr>
          <a:lstStyle/>
          <a:p>
            <a:pPr>
              <a:lnSpc>
                <a:spcPct val="110000"/>
              </a:lnSpc>
            </a:pPr>
            <a:r>
              <a:rPr lang="en-US" sz="2400" dirty="0">
                <a:ea typeface="+mn-lt"/>
                <a:cs typeface="+mn-lt"/>
              </a:rPr>
              <a:t>Search means finding a path or traversal between a start node and one of a set of goal nodes. </a:t>
            </a:r>
            <a:endParaRPr lang="en-US" sz="2400" dirty="0">
              <a:ea typeface="+mn-lt"/>
              <a:cs typeface="+mn-lt"/>
            </a:endParaRPr>
          </a:p>
          <a:p>
            <a:pPr>
              <a:lnSpc>
                <a:spcPct val="110000"/>
              </a:lnSpc>
            </a:pPr>
            <a:r>
              <a:rPr lang="en-US" sz="2400" dirty="0">
                <a:ea typeface="+mn-lt"/>
                <a:cs typeface="+mn-lt"/>
              </a:rPr>
              <a:t>Search is a study of states and their transitions. Search involves visiting nodes in a graph in a systematic manner, and may or may not result into a visit to all nodes. </a:t>
            </a:r>
            <a:endParaRPr lang="en-US" sz="2400" dirty="0">
              <a:ea typeface="+mn-lt"/>
              <a:cs typeface="+mn-lt"/>
            </a:endParaRPr>
          </a:p>
          <a:p>
            <a:pPr>
              <a:lnSpc>
                <a:spcPct val="110000"/>
              </a:lnSpc>
            </a:pPr>
            <a:r>
              <a:rPr lang="en-US" sz="2400" dirty="0">
                <a:ea typeface="+mn-lt"/>
                <a:cs typeface="+mn-lt"/>
              </a:rPr>
              <a:t>When the search necessarily involved the examination of every vertex in the tree, it is called the traversal.</a:t>
            </a:r>
            <a:endParaRPr lang="en-US" sz="2400" dirty="0">
              <a:ea typeface="+mn-lt"/>
              <a:cs typeface="+mn-lt"/>
            </a:endParaRPr>
          </a:p>
          <a:p>
            <a:pPr>
              <a:lnSpc>
                <a:spcPct val="110000"/>
              </a:lnSpc>
            </a:pPr>
            <a:r>
              <a:rPr lang="en-US" sz="2400" dirty="0">
                <a:ea typeface="+mn-lt"/>
                <a:cs typeface="+mn-lt"/>
              </a:rPr>
              <a:t>There are three common ways to traverse a binary tree:</a:t>
            </a:r>
            <a:endParaRPr lang="en-US" sz="2400" dirty="0">
              <a:ea typeface="+mn-lt"/>
              <a:cs typeface="+mn-lt"/>
            </a:endParaRPr>
          </a:p>
          <a:p>
            <a:pPr lvl="1">
              <a:lnSpc>
                <a:spcPct val="110000"/>
              </a:lnSpc>
            </a:pPr>
            <a:r>
              <a:rPr lang="en-US" b="1" dirty="0">
                <a:ea typeface="+mn-lt"/>
                <a:cs typeface="+mn-lt"/>
              </a:rPr>
              <a:t>Preorder</a:t>
            </a:r>
            <a:endParaRPr lang="en-US" b="1" dirty="0">
              <a:ea typeface="+mn-lt"/>
              <a:cs typeface="+mn-lt"/>
            </a:endParaRPr>
          </a:p>
          <a:p>
            <a:pPr lvl="1">
              <a:lnSpc>
                <a:spcPct val="110000"/>
              </a:lnSpc>
            </a:pPr>
            <a:r>
              <a:rPr lang="en-US" b="1" dirty="0">
                <a:ea typeface="+mn-lt"/>
                <a:cs typeface="+mn-lt"/>
              </a:rPr>
              <a:t> </a:t>
            </a:r>
            <a:r>
              <a:rPr lang="en-US" b="1" dirty="0" err="1">
                <a:ea typeface="+mn-lt"/>
                <a:cs typeface="+mn-lt"/>
              </a:rPr>
              <a:t>Inorder</a:t>
            </a:r>
            <a:endParaRPr lang="en-US" b="1" dirty="0">
              <a:ea typeface="+mn-lt"/>
              <a:cs typeface="+mn-lt"/>
            </a:endParaRPr>
          </a:p>
          <a:p>
            <a:pPr lvl="1">
              <a:lnSpc>
                <a:spcPct val="110000"/>
              </a:lnSpc>
            </a:pPr>
            <a:r>
              <a:rPr lang="en-US" b="1" dirty="0" err="1">
                <a:ea typeface="+mn-lt"/>
                <a:cs typeface="+mn-lt"/>
              </a:rPr>
              <a:t>postorder</a:t>
            </a:r>
            <a:endParaRPr lang="en-US" b="1">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lstStyle/>
          <a:p>
            <a:r>
              <a:rPr lang="en-US" b="1" dirty="0">
                <a:ea typeface="+mj-lt"/>
                <a:cs typeface="+mj-lt"/>
              </a:rPr>
              <a:t>Binary Tree Traversal Technique</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a:xfrm>
            <a:off x="562779" y="1541023"/>
            <a:ext cx="11415310" cy="5049072"/>
          </a:xfrm>
        </p:spPr>
        <p:txBody>
          <a:bodyPr vert="horz" lIns="91440" tIns="45720" rIns="91440" bIns="45720" rtlCol="0" anchor="t">
            <a:normAutofit/>
          </a:bodyPr>
          <a:lstStyle/>
          <a:p>
            <a:r>
              <a:rPr lang="en-US" sz="2400" dirty="0">
                <a:ea typeface="+mn-lt"/>
                <a:cs typeface="+mn-lt"/>
              </a:rPr>
              <a:t>In all the three traversal methods, the left subtree of a node is traversed before the right subtree. </a:t>
            </a:r>
            <a:endParaRPr lang="en-US" sz="2400" dirty="0">
              <a:ea typeface="+mn-lt"/>
              <a:cs typeface="+mn-lt"/>
            </a:endParaRPr>
          </a:p>
          <a:p>
            <a:r>
              <a:rPr lang="en-US" sz="2400" dirty="0">
                <a:ea typeface="+mn-lt"/>
                <a:cs typeface="+mn-lt"/>
              </a:rPr>
              <a:t>The difference among the three orders comes from the difference in the time at which a node is visited.</a:t>
            </a:r>
            <a:endParaRPr lang="en-US" sz="2400" dirty="0">
              <a:ea typeface="+mn-lt"/>
              <a:cs typeface="+mn-lt"/>
            </a:endParaRPr>
          </a:p>
          <a:p>
            <a:r>
              <a:rPr lang="en-US" sz="2400" b="1" i="1" dirty="0" err="1">
                <a:ea typeface="+mn-lt"/>
                <a:cs typeface="+mn-lt"/>
              </a:rPr>
              <a:t>Inorder</a:t>
            </a:r>
            <a:r>
              <a:rPr lang="en-US" sz="2400" b="1" i="1" dirty="0">
                <a:ea typeface="+mn-lt"/>
                <a:cs typeface="+mn-lt"/>
              </a:rPr>
              <a:t> Traversal:</a:t>
            </a:r>
            <a:endParaRPr lang="en-US" sz="2400" b="1" i="1" dirty="0">
              <a:ea typeface="+mn-lt"/>
              <a:cs typeface="+mn-lt"/>
            </a:endParaRPr>
          </a:p>
          <a:p>
            <a:r>
              <a:rPr lang="en-US" sz="2400" dirty="0">
                <a:ea typeface="+mn-lt"/>
                <a:cs typeface="+mn-lt"/>
              </a:rPr>
              <a:t>In the case of </a:t>
            </a:r>
            <a:r>
              <a:rPr lang="en-US" sz="2400" dirty="0" err="1">
                <a:ea typeface="+mn-lt"/>
                <a:cs typeface="+mn-lt"/>
              </a:rPr>
              <a:t>inorder</a:t>
            </a:r>
            <a:r>
              <a:rPr lang="en-US" sz="2400" dirty="0">
                <a:ea typeface="+mn-lt"/>
                <a:cs typeface="+mn-lt"/>
              </a:rPr>
              <a:t> traversal, the root of each subtree is visited after its left subtree has been traversed but before the traversal of its right subtree begins. The steps for traversing a binary tree in </a:t>
            </a:r>
            <a:r>
              <a:rPr lang="en-US" sz="2400" dirty="0" err="1">
                <a:ea typeface="+mn-lt"/>
                <a:cs typeface="+mn-lt"/>
              </a:rPr>
              <a:t>inorder</a:t>
            </a:r>
            <a:r>
              <a:rPr lang="en-US" sz="2400" dirty="0">
                <a:ea typeface="+mn-lt"/>
                <a:cs typeface="+mn-lt"/>
              </a:rPr>
              <a:t> traversal are:</a:t>
            </a:r>
            <a:endParaRPr lang="en-US">
              <a:ea typeface="Calibri" panose="020F0502020204030204"/>
              <a:cs typeface="Calibri" panose="020F0502020204030204"/>
            </a:endParaRPr>
          </a:p>
          <a:p>
            <a:pPr lvl="1"/>
            <a:r>
              <a:rPr lang="en-US" dirty="0">
                <a:ea typeface="+mn-lt"/>
                <a:cs typeface="+mn-lt"/>
              </a:rPr>
              <a:t>Visit the left subtree, using </a:t>
            </a:r>
            <a:r>
              <a:rPr lang="en-US" dirty="0" err="1">
                <a:ea typeface="+mn-lt"/>
                <a:cs typeface="+mn-lt"/>
              </a:rPr>
              <a:t>inorder</a:t>
            </a:r>
            <a:r>
              <a:rPr lang="en-US" dirty="0">
                <a:ea typeface="+mn-lt"/>
                <a:cs typeface="+mn-lt"/>
              </a:rPr>
              <a:t>.</a:t>
            </a:r>
            <a:endParaRPr lang="en-US" dirty="0">
              <a:ea typeface="Calibri" panose="020F0502020204030204"/>
              <a:cs typeface="Calibri" panose="020F0502020204030204"/>
            </a:endParaRPr>
          </a:p>
          <a:p>
            <a:pPr lvl="1"/>
            <a:r>
              <a:rPr lang="en-US" dirty="0">
                <a:ea typeface="+mn-lt"/>
                <a:cs typeface="+mn-lt"/>
              </a:rPr>
              <a:t> Visit the root.</a:t>
            </a:r>
            <a:endParaRPr lang="en-US" dirty="0">
              <a:ea typeface="Calibri" panose="020F0502020204030204"/>
              <a:cs typeface="Calibri" panose="020F0502020204030204"/>
            </a:endParaRPr>
          </a:p>
          <a:p>
            <a:pPr lvl="1"/>
            <a:r>
              <a:rPr lang="en-US" dirty="0">
                <a:ea typeface="+mn-lt"/>
                <a:cs typeface="+mn-lt"/>
              </a:rPr>
              <a:t> Visit the right subtree, using </a:t>
            </a:r>
            <a:r>
              <a:rPr lang="en-US" dirty="0" err="1">
                <a:ea typeface="+mn-lt"/>
                <a:cs typeface="+mn-lt"/>
              </a:rPr>
              <a:t>inorder</a:t>
            </a:r>
            <a:r>
              <a:rPr lang="en-US" dirty="0">
                <a:ea typeface="+mn-lt"/>
                <a:cs typeface="+mn-lt"/>
              </a:rPr>
              <a:t>.</a:t>
            </a:r>
            <a:endParaRPr lang="en-US" dirty="0">
              <a:ea typeface="Calibri" panose="020F0502020204030204"/>
              <a:cs typeface="Calibri" panose="020F0502020204030204"/>
            </a:endParaRPr>
          </a:p>
          <a:p>
            <a:endParaRPr lang="en-US" sz="2400" dirty="0">
              <a:ea typeface="+mn-lt"/>
              <a:cs typeface="+mn-lt"/>
            </a:endParaRPr>
          </a:p>
          <a:p>
            <a:endParaRPr lang="en-US" sz="2400" dirty="0">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lstStyle/>
          <a:p>
            <a:r>
              <a:rPr lang="en-US" b="1" dirty="0">
                <a:ea typeface="+mj-lt"/>
                <a:cs typeface="+mj-lt"/>
              </a:rPr>
              <a:t>Binary Tree Traversal Technique</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a:xfrm>
            <a:off x="562779" y="1541023"/>
            <a:ext cx="11415310" cy="5049072"/>
          </a:xfrm>
        </p:spPr>
        <p:txBody>
          <a:bodyPr vert="horz" lIns="91440" tIns="45720" rIns="91440" bIns="45720" rtlCol="0" anchor="t">
            <a:normAutofit lnSpcReduction="10000"/>
          </a:bodyPr>
          <a:lstStyle/>
          <a:p>
            <a:r>
              <a:rPr lang="en-US" sz="2400" b="1" i="1" dirty="0">
                <a:ea typeface="+mn-lt"/>
                <a:cs typeface="+mn-lt"/>
              </a:rPr>
              <a:t>Preorder Traversal:</a:t>
            </a:r>
            <a:endParaRPr lang="en-US" sz="2400" b="1" i="1" dirty="0">
              <a:ea typeface="+mn-lt"/>
              <a:cs typeface="+mn-lt"/>
            </a:endParaRPr>
          </a:p>
          <a:p>
            <a:r>
              <a:rPr lang="en-US" sz="2400" dirty="0">
                <a:ea typeface="+mn-lt"/>
                <a:cs typeface="+mn-lt"/>
              </a:rPr>
              <a:t>In a preorder traversal, each node is visited before its left and right subtrees are traversed. Preorder search is also called backtracking. The steps for traversing a binary tree in preorder traversal are:</a:t>
            </a:r>
            <a:endParaRPr lang="en-US" sz="2400" dirty="0">
              <a:ea typeface="+mn-lt"/>
              <a:cs typeface="+mn-lt"/>
            </a:endParaRPr>
          </a:p>
          <a:p>
            <a:pPr lvl="1"/>
            <a:r>
              <a:rPr lang="en-US" dirty="0">
                <a:ea typeface="+mn-lt"/>
                <a:cs typeface="+mn-lt"/>
              </a:rPr>
              <a:t>Visit the root.</a:t>
            </a:r>
            <a:endParaRPr lang="en-US" dirty="0">
              <a:ea typeface="Calibri" panose="020F0502020204030204"/>
              <a:cs typeface="Calibri" panose="020F0502020204030204"/>
            </a:endParaRPr>
          </a:p>
          <a:p>
            <a:pPr lvl="1"/>
            <a:r>
              <a:rPr lang="en-US" dirty="0">
                <a:ea typeface="+mn-lt"/>
                <a:cs typeface="+mn-lt"/>
              </a:rPr>
              <a:t> Visit the left subtree, using preorder.</a:t>
            </a:r>
            <a:endParaRPr lang="en-US" dirty="0">
              <a:ea typeface="+mn-lt"/>
              <a:cs typeface="+mn-lt"/>
            </a:endParaRPr>
          </a:p>
          <a:p>
            <a:pPr lvl="1"/>
            <a:r>
              <a:rPr lang="en-US" dirty="0">
                <a:ea typeface="+mn-lt"/>
                <a:cs typeface="+mn-lt"/>
              </a:rPr>
              <a:t> Visit the right subtree, using preorder.</a:t>
            </a:r>
            <a:endParaRPr lang="en-US" dirty="0">
              <a:ea typeface="+mn-lt"/>
              <a:cs typeface="+mn-lt"/>
            </a:endParaRPr>
          </a:p>
          <a:p>
            <a:r>
              <a:rPr lang="en-US" sz="2400" b="1" i="1" dirty="0" err="1">
                <a:ea typeface="+mn-lt"/>
                <a:cs typeface="+mn-lt"/>
              </a:rPr>
              <a:t>Postorder</a:t>
            </a:r>
            <a:r>
              <a:rPr lang="en-US" sz="2400" b="1" i="1" dirty="0">
                <a:ea typeface="+mn-lt"/>
                <a:cs typeface="+mn-lt"/>
              </a:rPr>
              <a:t> Traversal:</a:t>
            </a:r>
            <a:endParaRPr lang="en-US" sz="2400" b="1" i="1" dirty="0">
              <a:ea typeface="+mn-lt"/>
              <a:cs typeface="+mn-lt"/>
            </a:endParaRPr>
          </a:p>
          <a:p>
            <a:r>
              <a:rPr lang="en-US" sz="2400" dirty="0">
                <a:ea typeface="+mn-lt"/>
                <a:cs typeface="+mn-lt"/>
              </a:rPr>
              <a:t>In a </a:t>
            </a:r>
            <a:r>
              <a:rPr lang="en-US" sz="2400" dirty="0" err="1">
                <a:ea typeface="+mn-lt"/>
                <a:cs typeface="+mn-lt"/>
              </a:rPr>
              <a:t>postorder</a:t>
            </a:r>
            <a:r>
              <a:rPr lang="en-US" sz="2400" dirty="0">
                <a:ea typeface="+mn-lt"/>
                <a:cs typeface="+mn-lt"/>
              </a:rPr>
              <a:t> traversal, each root is visited after its left and right subtrees have been traversed. The steps for traversing a binary tree in </a:t>
            </a:r>
            <a:r>
              <a:rPr lang="en-US" sz="2400" dirty="0" err="1">
                <a:ea typeface="+mn-lt"/>
                <a:cs typeface="+mn-lt"/>
              </a:rPr>
              <a:t>postorder</a:t>
            </a:r>
            <a:r>
              <a:rPr lang="en-US" sz="2400" dirty="0">
                <a:ea typeface="+mn-lt"/>
                <a:cs typeface="+mn-lt"/>
              </a:rPr>
              <a:t> traversal are:</a:t>
            </a:r>
            <a:endParaRPr lang="en-US" sz="2400" dirty="0">
              <a:ea typeface="Calibri" panose="020F0502020204030204"/>
              <a:cs typeface="Calibri" panose="020F0502020204030204"/>
            </a:endParaRPr>
          </a:p>
          <a:p>
            <a:pPr lvl="1"/>
            <a:r>
              <a:rPr lang="en-US" dirty="0">
                <a:ea typeface="+mn-lt"/>
                <a:cs typeface="+mn-lt"/>
              </a:rPr>
              <a:t>Visit the left subtree, using </a:t>
            </a:r>
            <a:r>
              <a:rPr lang="en-US" dirty="0" err="1">
                <a:ea typeface="+mn-lt"/>
                <a:cs typeface="+mn-lt"/>
              </a:rPr>
              <a:t>postorder</a:t>
            </a:r>
            <a:r>
              <a:rPr lang="en-US" dirty="0">
                <a:ea typeface="+mn-lt"/>
                <a:cs typeface="+mn-lt"/>
              </a:rPr>
              <a:t>.</a:t>
            </a:r>
            <a:endParaRPr lang="en-US">
              <a:ea typeface="Calibri" panose="020F0502020204030204"/>
              <a:cs typeface="Calibri" panose="020F0502020204030204"/>
            </a:endParaRPr>
          </a:p>
          <a:p>
            <a:pPr lvl="1"/>
            <a:r>
              <a:rPr lang="en-US" dirty="0">
                <a:ea typeface="+mn-lt"/>
                <a:cs typeface="+mn-lt"/>
              </a:rPr>
              <a:t> Visit the right subtree, using </a:t>
            </a:r>
            <a:r>
              <a:rPr lang="en-US" dirty="0" err="1">
                <a:ea typeface="+mn-lt"/>
                <a:cs typeface="+mn-lt"/>
              </a:rPr>
              <a:t>postorder</a:t>
            </a:r>
            <a:endParaRPr lang="en-US">
              <a:ea typeface="Calibri" panose="020F0502020204030204"/>
              <a:cs typeface="Calibri" panose="020F0502020204030204"/>
            </a:endParaRPr>
          </a:p>
          <a:p>
            <a:pPr lvl="1"/>
            <a:r>
              <a:rPr lang="en-US" dirty="0">
                <a:ea typeface="+mn-lt"/>
                <a:cs typeface="+mn-lt"/>
              </a:rPr>
              <a:t> Visit the root.</a:t>
            </a:r>
            <a:endParaRPr lang="en-US">
              <a:ea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Binary Tree Traversal Technique</a:t>
            </a:r>
            <a:endParaRPr lang="en-US" sz="3200" b="1" kern="1200">
              <a:solidFill>
                <a:schemeClr val="bg1"/>
              </a:solidFill>
              <a:latin typeface="+mj-lt"/>
              <a:ea typeface="+mj-ea"/>
              <a:cs typeface="+mj-cs"/>
            </a:endParaRPr>
          </a:p>
        </p:txBody>
      </p:sp>
      <p:pic>
        <p:nvPicPr>
          <p:cNvPr id="4" name="Picture 4" descr="Diagram&#10;&#10;Description automatically generated"/>
          <p:cNvPicPr>
            <a:picLocks noGrp="1" noChangeAspect="1"/>
          </p:cNvPicPr>
          <p:nvPr>
            <p:ph idx="1"/>
          </p:nvPr>
        </p:nvPicPr>
        <p:blipFill>
          <a:blip r:embed="rId1"/>
          <a:stretch>
            <a:fillRect/>
          </a:stretch>
        </p:blipFill>
        <p:spPr>
          <a:xfrm>
            <a:off x="600526" y="1458542"/>
            <a:ext cx="11118649" cy="5403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Binary Tree Traversal Technique</a:t>
            </a:r>
            <a:endParaRPr lang="en-US" sz="3200" b="1" kern="1200">
              <a:solidFill>
                <a:schemeClr val="bg1"/>
              </a:solidFill>
              <a:latin typeface="+mj-lt"/>
              <a:ea typeface="+mj-ea"/>
              <a:cs typeface="+mj-cs"/>
            </a:endParaRPr>
          </a:p>
        </p:txBody>
      </p:sp>
      <p:pic>
        <p:nvPicPr>
          <p:cNvPr id="6" name="Picture 6" descr="Diagram&#10;&#10;Description automatically generated"/>
          <p:cNvPicPr>
            <a:picLocks noGrp="1" noChangeAspect="1"/>
          </p:cNvPicPr>
          <p:nvPr>
            <p:ph idx="1"/>
          </p:nvPr>
        </p:nvPicPr>
        <p:blipFill>
          <a:blip r:embed="rId1"/>
          <a:stretch>
            <a:fillRect/>
          </a:stretch>
        </p:blipFill>
        <p:spPr>
          <a:xfrm>
            <a:off x="666195" y="1535706"/>
            <a:ext cx="10977665" cy="49952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02" y="365125"/>
            <a:ext cx="10754298" cy="1059322"/>
          </a:xfrm>
        </p:spPr>
        <p:txBody>
          <a:bodyPr/>
          <a:lstStyle/>
          <a:p>
            <a:r>
              <a:rPr lang="en-US" b="1" dirty="0">
                <a:ea typeface="+mj-lt"/>
                <a:cs typeface="+mj-lt"/>
              </a:rPr>
              <a:t>BFS and DFS</a:t>
            </a:r>
            <a:endParaRPr lang="en-US" dirty="0"/>
          </a:p>
        </p:txBody>
      </p:sp>
      <p:sp>
        <p:nvSpPr>
          <p:cNvPr id="3" name="Content Placeholder 2"/>
          <p:cNvSpPr>
            <a:spLocks noGrp="1"/>
          </p:cNvSpPr>
          <p:nvPr>
            <p:ph idx="1"/>
          </p:nvPr>
        </p:nvSpPr>
        <p:spPr>
          <a:xfrm>
            <a:off x="562779" y="1787868"/>
            <a:ext cx="11415310" cy="4802227"/>
          </a:xfrm>
        </p:spPr>
        <p:txBody>
          <a:bodyPr vert="horz" lIns="91440" tIns="45720" rIns="91440" bIns="45720" rtlCol="0" anchor="t">
            <a:normAutofit/>
          </a:bodyPr>
          <a:lstStyle/>
          <a:p>
            <a:r>
              <a:rPr lang="en-US" sz="2400" dirty="0">
                <a:ea typeface="+mn-lt"/>
                <a:cs typeface="+mn-lt"/>
              </a:rPr>
              <a:t>Given a graph G = (V, E) and a vertex V in V (G) traversing can be done in two ways.</a:t>
            </a:r>
            <a:endParaRPr lang="en-US" sz="2400" dirty="0">
              <a:ea typeface="+mn-lt"/>
              <a:cs typeface="+mn-lt"/>
            </a:endParaRPr>
          </a:p>
          <a:p>
            <a:pPr lvl="1"/>
            <a:r>
              <a:rPr lang="en-US" b="1" i="1" dirty="0">
                <a:ea typeface="+mn-lt"/>
                <a:cs typeface="+mn-lt"/>
              </a:rPr>
              <a:t> Depth first search</a:t>
            </a:r>
            <a:endParaRPr lang="en-US" b="1" i="1">
              <a:ea typeface="Calibri" panose="020F0502020204030204"/>
              <a:cs typeface="Calibri" panose="020F0502020204030204"/>
            </a:endParaRPr>
          </a:p>
          <a:p>
            <a:pPr lvl="1"/>
            <a:r>
              <a:rPr lang="en-US" b="1" i="1" dirty="0">
                <a:ea typeface="+mn-lt"/>
                <a:cs typeface="+mn-lt"/>
              </a:rPr>
              <a:t> Breadth first search</a:t>
            </a:r>
            <a:endParaRPr lang="en-US" b="1" i="1" dirty="0">
              <a:ea typeface="+mn-lt"/>
              <a:cs typeface="+mn-lt"/>
            </a:endParaRPr>
          </a:p>
          <a:p>
            <a:pPr lvl="1"/>
            <a:endParaRPr lang="en-US" b="1" i="1" dirty="0">
              <a:ea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360957"/>
            <a:ext cx="3505495" cy="1354011"/>
          </a:xfrm>
        </p:spPr>
        <p:txBody>
          <a:bodyPr>
            <a:normAutofit/>
          </a:bodyPr>
          <a:lstStyle/>
          <a:p>
            <a:r>
              <a:rPr lang="en-US" b="1">
                <a:ea typeface="+mj-lt"/>
                <a:cs typeface="+mj-lt"/>
              </a:rPr>
              <a:t>Depth First Search</a:t>
            </a:r>
            <a:endParaRPr lang="en-US"/>
          </a:p>
        </p:txBody>
      </p:sp>
      <p:sp>
        <p:nvSpPr>
          <p:cNvPr id="3" name="Content Placeholder 2"/>
          <p:cNvSpPr>
            <a:spLocks noGrp="1"/>
          </p:cNvSpPr>
          <p:nvPr>
            <p:ph idx="1"/>
          </p:nvPr>
        </p:nvSpPr>
        <p:spPr>
          <a:xfrm>
            <a:off x="101579" y="2052034"/>
            <a:ext cx="4299691" cy="4590348"/>
          </a:xfrm>
        </p:spPr>
        <p:txBody>
          <a:bodyPr vert="horz" lIns="91440" tIns="45720" rIns="91440" bIns="45720" rtlCol="0" anchor="t">
            <a:noAutofit/>
          </a:bodyPr>
          <a:lstStyle/>
          <a:p>
            <a:r>
              <a:rPr lang="en-US" sz="2000" dirty="0">
                <a:ea typeface="+mn-lt"/>
                <a:cs typeface="+mn-lt"/>
              </a:rPr>
              <a:t>With depth first search, the start state is chosen to begin, then some successor of the start state, then some successor of that state, then some successor of that and so on, trying to reach a goal state.</a:t>
            </a:r>
            <a:endParaRPr lang="en-US" sz="2000" dirty="0">
              <a:ea typeface="+mn-lt"/>
              <a:cs typeface="+mn-lt"/>
            </a:endParaRPr>
          </a:p>
          <a:p>
            <a:r>
              <a:rPr lang="en-US" sz="2000" dirty="0">
                <a:ea typeface="+mn-lt"/>
                <a:cs typeface="+mn-lt"/>
              </a:rPr>
              <a:t>If depth first search reaches a state S without successors, or if all the successors of a state S have been chosen (visited) and a goal state has not get been found, then it “backs up” that means it goes to the immediately previous state or predecessor formally, the state whose successor was ‘S’ originally.</a:t>
            </a:r>
            <a:endParaRPr lang="en-US" sz="2000">
              <a:cs typeface="Calibri" panose="020F0502020204030204"/>
            </a:endParaRPr>
          </a:p>
        </p:txBody>
      </p:sp>
      <p:sp>
        <p:nvSpPr>
          <p:cNvPr id="38" name="Rectangle 21"/>
          <p:cNvSpPr>
            <a:spLocks noGrp="1" noRot="1" noChangeAspect="1" noMove="1" noResize="1" noEditPoints="1" noAdjustHandles="1" noChangeArrowheads="1" noChangeShapeType="1" noTextEdit="1"/>
          </p:cNvSpPr>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9"/>
          <p:cNvSpPr>
            <a:spLocks noGrp="1" noRot="1" noChangeAspect="1" noMove="1" noResize="1" noEditPoints="1" noAdjustHandles="1" noChangeArrowheads="1" noChangeShapeType="1" noTextEdit="1"/>
          </p:cNvSpPr>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ChangeAspect="1"/>
          </p:cNvPicPr>
          <p:nvPr/>
        </p:nvPicPr>
        <p:blipFill>
          <a:blip r:embed="rId1"/>
          <a:stretch>
            <a:fillRect/>
          </a:stretch>
        </p:blipFill>
        <p:spPr>
          <a:xfrm>
            <a:off x="5126820" y="1498445"/>
            <a:ext cx="6588147" cy="3546627"/>
          </a:xfrm>
          <a:prstGeom prst="rect">
            <a:avLst/>
          </a:prstGeom>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11066</Words>
  <Application>WPS Presentation</Application>
  <PresentationFormat>Widescreen</PresentationFormat>
  <Paragraphs>228</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Calibri Light</vt:lpstr>
      <vt:lpstr>Calibri</vt:lpstr>
      <vt:lpstr>Microsoft YaHei</vt:lpstr>
      <vt:lpstr>Arial Unicode MS</vt:lpstr>
      <vt:lpstr>Wingdings</vt:lpstr>
      <vt:lpstr>Consolas</vt:lpstr>
      <vt:lpstr>Arial</vt:lpstr>
      <vt:lpstr>Calibri Light</vt:lpstr>
      <vt:lpstr>Calibri</vt:lpstr>
      <vt:lpstr>office theme</vt:lpstr>
      <vt:lpstr>Graph Traversal and Search Techniques</vt:lpstr>
      <vt:lpstr>Lecture Outline</vt:lpstr>
      <vt:lpstr>Binary Tree Traversal Technique</vt:lpstr>
      <vt:lpstr>Binary Tree Traversal Technique</vt:lpstr>
      <vt:lpstr>Binary Tree Traversal Technique</vt:lpstr>
      <vt:lpstr>Binary Tree Traversal Technique</vt:lpstr>
      <vt:lpstr>Binary Tree Traversal Technique</vt:lpstr>
      <vt:lpstr>BFS and DFS</vt:lpstr>
      <vt:lpstr>Depth First Search</vt:lpstr>
      <vt:lpstr>Depth First Search </vt:lpstr>
      <vt:lpstr>Depth First Search </vt:lpstr>
      <vt:lpstr>Breadth First Search</vt:lpstr>
      <vt:lpstr>Breadth First Search</vt:lpstr>
      <vt:lpstr>Depth First and Breadth Spanning Trees</vt:lpstr>
      <vt:lpstr>BF and DF Spanning Tree</vt:lpstr>
      <vt:lpstr>Articulation Points</vt:lpstr>
      <vt:lpstr>Biconnected Components</vt:lpstr>
      <vt:lpstr>Articulation Points and Biconnected Components</vt:lpstr>
      <vt:lpstr>Articulation Points and Biconnected Components</vt:lpstr>
      <vt:lpstr>PowerPoint 演示文稿</vt:lpstr>
      <vt:lpstr>Find Articulation Point</vt:lpstr>
      <vt:lpstr>Articulation Points and Biconnected Components</vt:lpstr>
      <vt:lpstr>Compute discovery time</vt:lpstr>
      <vt:lpstr>Make table for identifying articulation point</vt:lpstr>
      <vt:lpstr>Compute articulation point</vt:lpstr>
      <vt:lpstr>Compute articulation point</vt:lpstr>
      <vt:lpstr>Compute articulation 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dc:title>
  <dc:creator/>
  <cp:lastModifiedBy>User</cp:lastModifiedBy>
  <cp:revision>444</cp:revision>
  <dcterms:created xsi:type="dcterms:W3CDTF">2023-01-08T15:41:00Z</dcterms:created>
  <dcterms:modified xsi:type="dcterms:W3CDTF">2024-08-22T05:36:26Z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4AB330A6739D47ADBBD4FEC1E3245B3A_12</vt:lpwstr>
  </property>
  <property fmtid="{D5CDD505-2E9C-101B-9397-08002B2CF9AE}" pid="3" name="KSOProductBuildVer">
    <vt:lpwstr>1033-12.2.0.17562</vt:lpwstr>
  </property>
</Properties>
</file>