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3" r:id="rId6"/>
    <p:sldId id="264" r:id="rId7"/>
    <p:sldId id="259" r:id="rId8"/>
    <p:sldId id="261"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ts.stackexchange.com/questions/264906/rmse-vs-standard-deviation-in-population" TargetMode="External"/><Relationship Id="rId2" Type="http://schemas.openxmlformats.org/officeDocument/2006/relationships/hyperlink" Target="https://docs.microsoft.com/en-us/azure/machine-learning/team-data-science-process/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97CD-8E6E-44C1-A943-EFB53ED23680}"/>
              </a:ext>
            </a:extLst>
          </p:cNvPr>
          <p:cNvSpPr>
            <a:spLocks noGrp="1"/>
          </p:cNvSpPr>
          <p:nvPr>
            <p:ph type="ctrTitle"/>
          </p:nvPr>
        </p:nvSpPr>
        <p:spPr/>
        <p:txBody>
          <a:bodyPr/>
          <a:lstStyle/>
          <a:p>
            <a:r>
              <a:rPr lang="en-US" dirty="0"/>
              <a:t>Chapter 2</a:t>
            </a:r>
          </a:p>
        </p:txBody>
      </p:sp>
      <p:sp>
        <p:nvSpPr>
          <p:cNvPr id="3" name="Subtitle 2">
            <a:extLst>
              <a:ext uri="{FF2B5EF4-FFF2-40B4-BE49-F238E27FC236}">
                <a16:creationId xmlns:a16="http://schemas.microsoft.com/office/drawing/2014/main" id="{B7AEEAA0-19ED-4203-9BCC-C0103AF95093}"/>
              </a:ext>
            </a:extLst>
          </p:cNvPr>
          <p:cNvSpPr>
            <a:spLocks noGrp="1"/>
          </p:cNvSpPr>
          <p:nvPr>
            <p:ph type="subTitle" idx="1"/>
          </p:nvPr>
        </p:nvSpPr>
        <p:spPr/>
        <p:txBody>
          <a:bodyPr/>
          <a:lstStyle/>
          <a:p>
            <a:r>
              <a:rPr lang="en-US" dirty="0"/>
              <a:t>End-to-end machine learning project</a:t>
            </a:r>
          </a:p>
        </p:txBody>
      </p:sp>
    </p:spTree>
    <p:extLst>
      <p:ext uri="{BB962C8B-B14F-4D97-AF65-F5344CB8AC3E}">
        <p14:creationId xmlns:p14="http://schemas.microsoft.com/office/powerpoint/2010/main" val="182892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11C9-4A33-4442-BD99-EA09830CAC09}"/>
              </a:ext>
            </a:extLst>
          </p:cNvPr>
          <p:cNvSpPr>
            <a:spLocks noGrp="1"/>
          </p:cNvSpPr>
          <p:nvPr>
            <p:ph type="title"/>
          </p:nvPr>
        </p:nvSpPr>
        <p:spPr/>
        <p:txBody>
          <a:bodyPr/>
          <a:lstStyle/>
          <a:p>
            <a:r>
              <a:rPr lang="en-US" dirty="0"/>
              <a:t>Additional information</a:t>
            </a:r>
          </a:p>
        </p:txBody>
      </p:sp>
      <p:sp>
        <p:nvSpPr>
          <p:cNvPr id="3" name="Content Placeholder 2">
            <a:extLst>
              <a:ext uri="{FF2B5EF4-FFF2-40B4-BE49-F238E27FC236}">
                <a16:creationId xmlns:a16="http://schemas.microsoft.com/office/drawing/2014/main" id="{819E8055-E69F-4CD9-8D6E-A0EBE8A94138}"/>
              </a:ext>
            </a:extLst>
          </p:cNvPr>
          <p:cNvSpPr>
            <a:spLocks noGrp="1"/>
          </p:cNvSpPr>
          <p:nvPr>
            <p:ph idx="1"/>
          </p:nvPr>
        </p:nvSpPr>
        <p:spPr/>
        <p:txBody>
          <a:bodyPr/>
          <a:lstStyle/>
          <a:p>
            <a:r>
              <a:rPr lang="en-US" dirty="0"/>
              <a:t>Microsoft data science </a:t>
            </a:r>
            <a:r>
              <a:rPr lang="en-US" dirty="0" err="1"/>
              <a:t>lifecyle</a:t>
            </a:r>
            <a:r>
              <a:rPr lang="en-US" dirty="0"/>
              <a:t>: </a:t>
            </a:r>
            <a:r>
              <a:rPr lang="en-US" dirty="0">
                <a:hlinkClick r:id="rId2"/>
              </a:rPr>
              <a:t>https://docs.microsoft.com/en-us/azure/machine-learning/team-data-science-process/overview</a:t>
            </a:r>
            <a:endParaRPr lang="en-US" dirty="0"/>
          </a:p>
          <a:p>
            <a:r>
              <a:rPr lang="en-US" dirty="0"/>
              <a:t>RMSE vs </a:t>
            </a:r>
            <a:r>
              <a:rPr lang="en-US"/>
              <a:t>Standard Deviation: </a:t>
            </a:r>
            <a:r>
              <a:rPr lang="en-US">
                <a:hlinkClick r:id="rId3"/>
              </a:rPr>
              <a:t>https://stats.stackexchange.com/questions/264906/rmse-vs-standard-deviation-in-population</a:t>
            </a:r>
            <a:endParaRPr lang="en-US" dirty="0"/>
          </a:p>
          <a:p>
            <a:pPr marL="0" indent="0">
              <a:buNone/>
            </a:pPr>
            <a:endParaRPr lang="en-US" dirty="0"/>
          </a:p>
        </p:txBody>
      </p:sp>
    </p:spTree>
    <p:extLst>
      <p:ext uri="{BB962C8B-B14F-4D97-AF65-F5344CB8AC3E}">
        <p14:creationId xmlns:p14="http://schemas.microsoft.com/office/powerpoint/2010/main" val="332307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6754-E92F-44E9-9E58-B73028F3EDED}"/>
              </a:ext>
            </a:extLst>
          </p:cNvPr>
          <p:cNvSpPr>
            <a:spLocks noGrp="1"/>
          </p:cNvSpPr>
          <p:nvPr>
            <p:ph type="title"/>
          </p:nvPr>
        </p:nvSpPr>
        <p:spPr/>
        <p:txBody>
          <a:bodyPr/>
          <a:lstStyle/>
          <a:p>
            <a:r>
              <a:rPr lang="en-US" dirty="0"/>
              <a:t>Machine learning checklist (project lifecycle)</a:t>
            </a:r>
          </a:p>
        </p:txBody>
      </p:sp>
      <p:sp>
        <p:nvSpPr>
          <p:cNvPr id="3" name="Content Placeholder 2">
            <a:extLst>
              <a:ext uri="{FF2B5EF4-FFF2-40B4-BE49-F238E27FC236}">
                <a16:creationId xmlns:a16="http://schemas.microsoft.com/office/drawing/2014/main" id="{24E99494-F590-4286-8213-C971CCD3F902}"/>
              </a:ext>
            </a:extLst>
          </p:cNvPr>
          <p:cNvSpPr>
            <a:spLocks noGrp="1"/>
          </p:cNvSpPr>
          <p:nvPr>
            <p:ph idx="1"/>
          </p:nvPr>
        </p:nvSpPr>
        <p:spPr>
          <a:xfrm>
            <a:off x="1141412" y="2097088"/>
            <a:ext cx="9905999" cy="4018485"/>
          </a:xfrm>
        </p:spPr>
        <p:txBody>
          <a:bodyPr>
            <a:normAutofit fontScale="77500" lnSpcReduction="20000"/>
          </a:bodyPr>
          <a:lstStyle/>
          <a:p>
            <a:r>
              <a:rPr lang="en-US" dirty="0"/>
              <a:t>Frame the problem and look at the big picture</a:t>
            </a:r>
          </a:p>
          <a:p>
            <a:pPr lvl="1"/>
            <a:r>
              <a:rPr lang="en-US" dirty="0"/>
              <a:t>“Building a model is probably not the goal”.  How does the client expect to USE AND BENEFIT from the model?</a:t>
            </a:r>
          </a:p>
          <a:p>
            <a:r>
              <a:rPr lang="en-US" dirty="0"/>
              <a:t>Get the data</a:t>
            </a:r>
          </a:p>
          <a:p>
            <a:r>
              <a:rPr lang="en-US" dirty="0"/>
              <a:t>Explore the data to gain insights</a:t>
            </a:r>
          </a:p>
          <a:p>
            <a:r>
              <a:rPr lang="en-US" dirty="0"/>
              <a:t>Prepare the data to better expose the underlying data patterns to Machine Learning Algorithms</a:t>
            </a:r>
          </a:p>
          <a:p>
            <a:r>
              <a:rPr lang="en-US" dirty="0"/>
              <a:t>Explore many different models and short-list the best ones</a:t>
            </a:r>
          </a:p>
          <a:p>
            <a:r>
              <a:rPr lang="en-US" dirty="0"/>
              <a:t>Fine-tune you models and combine them into a great solution</a:t>
            </a:r>
          </a:p>
          <a:p>
            <a:r>
              <a:rPr lang="en-US" dirty="0"/>
              <a:t>Present your solution</a:t>
            </a:r>
          </a:p>
          <a:p>
            <a:r>
              <a:rPr lang="en-US" dirty="0"/>
              <a:t>Launch, monitor, and maintain your system</a:t>
            </a:r>
          </a:p>
        </p:txBody>
      </p:sp>
    </p:spTree>
    <p:extLst>
      <p:ext uri="{BB962C8B-B14F-4D97-AF65-F5344CB8AC3E}">
        <p14:creationId xmlns:p14="http://schemas.microsoft.com/office/powerpoint/2010/main" val="174586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C121-6412-41E3-9FAF-7FC75B58DB05}"/>
              </a:ext>
            </a:extLst>
          </p:cNvPr>
          <p:cNvSpPr>
            <a:spLocks noGrp="1"/>
          </p:cNvSpPr>
          <p:nvPr>
            <p:ph type="title"/>
          </p:nvPr>
        </p:nvSpPr>
        <p:spPr/>
        <p:txBody>
          <a:bodyPr/>
          <a:lstStyle/>
          <a:p>
            <a:r>
              <a:rPr lang="en-US" dirty="0"/>
              <a:t>“Some Algorithms” overview</a:t>
            </a:r>
          </a:p>
        </p:txBody>
      </p:sp>
      <p:sp>
        <p:nvSpPr>
          <p:cNvPr id="3" name="Content Placeholder 2">
            <a:extLst>
              <a:ext uri="{FF2B5EF4-FFF2-40B4-BE49-F238E27FC236}">
                <a16:creationId xmlns:a16="http://schemas.microsoft.com/office/drawing/2014/main" id="{5E59D970-62AF-4D9D-A41A-076D843D91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807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F19C-B7AC-44D7-878E-2604DCAC8EDC}"/>
              </a:ext>
            </a:extLst>
          </p:cNvPr>
          <p:cNvSpPr>
            <a:spLocks noGrp="1"/>
          </p:cNvSpPr>
          <p:nvPr>
            <p:ph type="title"/>
          </p:nvPr>
        </p:nvSpPr>
        <p:spPr/>
        <p:txBody>
          <a:bodyPr/>
          <a:lstStyle/>
          <a:p>
            <a:r>
              <a:rPr lang="en-US" dirty="0"/>
              <a:t>Performance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A4B552-1411-4804-8C0E-48BB95216F33}"/>
                  </a:ext>
                </a:extLst>
              </p:cNvPr>
              <p:cNvSpPr>
                <a:spLocks noGrp="1"/>
              </p:cNvSpPr>
              <p:nvPr>
                <p:ph idx="1"/>
              </p:nvPr>
            </p:nvSpPr>
            <p:spPr>
              <a:xfrm>
                <a:off x="1141412" y="1946246"/>
                <a:ext cx="9905999" cy="4446165"/>
              </a:xfrm>
            </p:spPr>
            <p:txBody>
              <a:bodyPr>
                <a:normAutofit fontScale="92500" lnSpcReduction="20000"/>
              </a:bodyPr>
              <a:lstStyle/>
              <a:p>
                <a:r>
                  <a:rPr lang="en-US" dirty="0"/>
                  <a:t>RMSE(X, h)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𝑚</m:t>
                            </m:r>
                          </m:den>
                        </m:f>
                      </m:e>
                    </m:rad>
                  </m:oMath>
                </a14:m>
                <a:endParaRPr lang="en-US" dirty="0"/>
              </a:p>
              <a:p>
                <a:pPr lvl="1"/>
                <a:r>
                  <a:rPr lang="en-US" dirty="0"/>
                  <a:t>X is a matrix where each row has predictor variables and the label for that row</a:t>
                </a:r>
              </a:p>
              <a:p>
                <a:pPr lvl="1"/>
                <a:r>
                  <a:rPr lang="en-US" dirty="0"/>
                  <a:t>h is a function that makes a prediction from the variables given by the </a:t>
                </a:r>
                <a:r>
                  <a:rPr lang="en-US" dirty="0" err="1"/>
                  <a:t>i</a:t>
                </a:r>
                <a:r>
                  <a:rPr lang="en-US" baseline="30000" dirty="0" err="1"/>
                  <a:t>th</a:t>
                </a:r>
                <a:r>
                  <a:rPr lang="en-US" dirty="0"/>
                  <a:t> vector</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endParaRPr lang="en-US" dirty="0"/>
              </a:p>
              <a:p>
                <a:pPr lvl="2"/>
                <a:r>
                  <a:rPr lang="en-US" dirty="0"/>
                  <a:t>Vector is represented as a column</a:t>
                </a:r>
              </a:p>
              <a:p>
                <a:pPr lvl="2"/>
                <a:r>
                  <a:rPr lang="en-US" dirty="0"/>
                  <a:t>Matrix X contains the transpose of the vectors, noted (x</a:t>
                </a:r>
                <a:r>
                  <a:rPr lang="en-US" baseline="30000" dirty="0"/>
                  <a:t>(</a:t>
                </a:r>
                <a:r>
                  <a:rPr lang="en-US" baseline="30000" dirty="0" err="1"/>
                  <a:t>i</a:t>
                </a:r>
                <a:r>
                  <a:rPr lang="en-US" baseline="30000" dirty="0"/>
                  <a:t>)</a:t>
                </a:r>
                <a:r>
                  <a:rPr lang="en-US" dirty="0"/>
                  <a:t>)</a:t>
                </a:r>
                <a:r>
                  <a:rPr lang="en-US" baseline="30000" dirty="0"/>
                  <a:t>T</a:t>
                </a:r>
              </a:p>
              <a:p>
                <a:pPr lvl="1"/>
                <a:r>
                  <a:rPr lang="en-US" dirty="0"/>
                  <a:t>y</a:t>
                </a:r>
                <a:r>
                  <a:rPr lang="en-US" baseline="30000" dirty="0"/>
                  <a:t>(</a:t>
                </a:r>
                <a:r>
                  <a:rPr lang="en-US" baseline="30000" dirty="0" err="1"/>
                  <a:t>i</a:t>
                </a:r>
                <a:r>
                  <a:rPr lang="en-US" baseline="30000" dirty="0"/>
                  <a:t>)</a:t>
                </a:r>
                <a:r>
                  <a:rPr lang="en-US" dirty="0"/>
                  <a:t> is the label of the </a:t>
                </a:r>
                <a:r>
                  <a:rPr lang="en-US" dirty="0" err="1"/>
                  <a:t>i</a:t>
                </a:r>
                <a:r>
                  <a:rPr lang="en-US" baseline="30000" dirty="0" err="1"/>
                  <a:t>th</a:t>
                </a:r>
                <a:r>
                  <a:rPr lang="en-US" dirty="0"/>
                  <a:t> row</a:t>
                </a:r>
              </a:p>
              <a:p>
                <a:r>
                  <a:rPr lang="en-US" dirty="0"/>
                  <a:t>In English: Given a matrix whose rows are predictor variables, subtract the prediction for that row from the label for that row and square the result.  Do this for every row.  Then add all squared results together and divide by the number of rows in the matrix to get the mean squared average.  Finally, take the square root of that to get the root mean square average.</a:t>
                </a:r>
              </a:p>
            </p:txBody>
          </p:sp>
        </mc:Choice>
        <mc:Fallback>
          <p:sp>
            <p:nvSpPr>
              <p:cNvPr id="3" name="Content Placeholder 2">
                <a:extLst>
                  <a:ext uri="{FF2B5EF4-FFF2-40B4-BE49-F238E27FC236}">
                    <a16:creationId xmlns:a16="http://schemas.microsoft.com/office/drawing/2014/main" id="{1FA4B552-1411-4804-8C0E-48BB95216F33}"/>
                  </a:ext>
                </a:extLst>
              </p:cNvPr>
              <p:cNvSpPr>
                <a:spLocks noGrp="1" noRot="1" noChangeAspect="1" noMove="1" noResize="1" noEditPoints="1" noAdjustHandles="1" noChangeArrowheads="1" noChangeShapeType="1" noTextEdit="1"/>
              </p:cNvSpPr>
              <p:nvPr>
                <p:ph idx="1"/>
              </p:nvPr>
            </p:nvSpPr>
            <p:spPr>
              <a:xfrm>
                <a:off x="1141412" y="1946246"/>
                <a:ext cx="9905999" cy="4446165"/>
              </a:xfrm>
              <a:blipFill>
                <a:blip r:embed="rId2"/>
                <a:stretch>
                  <a:fillRect l="-1908" r="-2215" b="-1096"/>
                </a:stretch>
              </a:blipFill>
            </p:spPr>
            <p:txBody>
              <a:bodyPr/>
              <a:lstStyle/>
              <a:p>
                <a:r>
                  <a:rPr lang="en-US">
                    <a:noFill/>
                  </a:rPr>
                  <a:t> </a:t>
                </a:r>
              </a:p>
            </p:txBody>
          </p:sp>
        </mc:Fallback>
      </mc:AlternateContent>
    </p:spTree>
    <p:extLst>
      <p:ext uri="{BB962C8B-B14F-4D97-AF65-F5344CB8AC3E}">
        <p14:creationId xmlns:p14="http://schemas.microsoft.com/office/powerpoint/2010/main" val="30058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C3AE-5246-4EEF-85D8-D5DF80BEE9E5}"/>
              </a:ext>
            </a:extLst>
          </p:cNvPr>
          <p:cNvSpPr>
            <a:spLocks noGrp="1"/>
          </p:cNvSpPr>
          <p:nvPr>
            <p:ph type="title"/>
          </p:nvPr>
        </p:nvSpPr>
        <p:spPr/>
        <p:txBody>
          <a:bodyPr/>
          <a:lstStyle/>
          <a:p>
            <a:r>
              <a:rPr lang="en-US" dirty="0"/>
              <a:t>Performance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E767B1-95EC-4989-A6C2-383941161F95}"/>
                  </a:ext>
                </a:extLst>
              </p:cNvPr>
              <p:cNvSpPr>
                <a:spLocks noGrp="1"/>
              </p:cNvSpPr>
              <p:nvPr>
                <p:ph idx="1"/>
              </p:nvPr>
            </p:nvSpPr>
            <p:spPr>
              <a:xfrm>
                <a:off x="1141412" y="1845578"/>
                <a:ext cx="9905999" cy="4513277"/>
              </a:xfrm>
            </p:spPr>
            <p:txBody>
              <a:bodyPr>
                <a:normAutofit fontScale="92500"/>
              </a:bodyPr>
              <a:lstStyle/>
              <a:p>
                <a:r>
                  <a:rPr lang="en-US" dirty="0"/>
                  <a:t>MAE(X, h) = </a:t>
                </a:r>
                <a14:m>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nary>
                      </m:num>
                      <m:den>
                        <m:r>
                          <a:rPr lang="en-US" b="0" i="1" smtClean="0">
                            <a:latin typeface="Cambria Math" panose="02040503050406030204" pitchFamily="18" charset="0"/>
                          </a:rPr>
                          <m:t>𝑚</m:t>
                        </m:r>
                      </m:den>
                    </m:f>
                  </m:oMath>
                </a14:m>
                <a:endParaRPr lang="en-US" dirty="0"/>
              </a:p>
              <a:p>
                <a:pPr lvl="1"/>
                <a:r>
                  <a:rPr lang="en-US" dirty="0"/>
                  <a:t>X is a matrix where each row has predictor variables and the label for that row</a:t>
                </a:r>
              </a:p>
              <a:p>
                <a:pPr lvl="1"/>
                <a:r>
                  <a:rPr lang="en-US" dirty="0"/>
                  <a:t>h is a function that makes a prediction from the variables given by the </a:t>
                </a:r>
                <a:r>
                  <a:rPr lang="en-US" dirty="0" err="1"/>
                  <a:t>i</a:t>
                </a:r>
                <a:r>
                  <a:rPr lang="en-US" baseline="30000" dirty="0" err="1"/>
                  <a:t>th</a:t>
                </a:r>
                <a:r>
                  <a:rPr lang="en-US" dirty="0"/>
                  <a:t> vector</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endParaRPr lang="en-US" dirty="0"/>
              </a:p>
              <a:p>
                <a:pPr lvl="2"/>
                <a:r>
                  <a:rPr lang="en-US" dirty="0"/>
                  <a:t>Vector is represented as a column</a:t>
                </a:r>
              </a:p>
              <a:p>
                <a:pPr lvl="2"/>
                <a:r>
                  <a:rPr lang="en-US" dirty="0"/>
                  <a:t>Matrix X contains the transpose of the vectors, noted (x</a:t>
                </a:r>
                <a:r>
                  <a:rPr lang="en-US" baseline="30000" dirty="0"/>
                  <a:t>(</a:t>
                </a:r>
                <a:r>
                  <a:rPr lang="en-US" baseline="30000" dirty="0" err="1"/>
                  <a:t>i</a:t>
                </a:r>
                <a:r>
                  <a:rPr lang="en-US" baseline="30000" dirty="0"/>
                  <a:t>)</a:t>
                </a:r>
                <a:r>
                  <a:rPr lang="en-US" dirty="0"/>
                  <a:t>)</a:t>
                </a:r>
                <a:r>
                  <a:rPr lang="en-US" baseline="30000" dirty="0"/>
                  <a:t>T</a:t>
                </a:r>
              </a:p>
              <a:p>
                <a:pPr lvl="1"/>
                <a:r>
                  <a:rPr lang="en-US" dirty="0"/>
                  <a:t>y</a:t>
                </a:r>
                <a:r>
                  <a:rPr lang="en-US" baseline="30000" dirty="0"/>
                  <a:t>(</a:t>
                </a:r>
                <a:r>
                  <a:rPr lang="en-US" baseline="30000" dirty="0" err="1"/>
                  <a:t>i</a:t>
                </a:r>
                <a:r>
                  <a:rPr lang="en-US" baseline="30000" dirty="0"/>
                  <a:t>)</a:t>
                </a:r>
                <a:r>
                  <a:rPr lang="en-US" dirty="0"/>
                  <a:t> is the label of the </a:t>
                </a:r>
                <a:r>
                  <a:rPr lang="en-US" dirty="0" err="1"/>
                  <a:t>i</a:t>
                </a:r>
                <a:r>
                  <a:rPr lang="en-US" baseline="30000" dirty="0" err="1"/>
                  <a:t>th</a:t>
                </a:r>
                <a:r>
                  <a:rPr lang="en-US" dirty="0"/>
                  <a:t> row</a:t>
                </a:r>
              </a:p>
              <a:p>
                <a:r>
                  <a:rPr lang="en-US" dirty="0"/>
                  <a:t>In English: Given a matrix whose rows are predictor variables, subtract the prediction for that row from the label for that row and take the absolute value of the result.  Do this for every row.  Then add all absolute results together and divide by the number of rows in the matrix to get the mean absolute average.</a:t>
                </a:r>
              </a:p>
              <a:p>
                <a:endParaRPr lang="en-US" dirty="0"/>
              </a:p>
            </p:txBody>
          </p:sp>
        </mc:Choice>
        <mc:Fallback>
          <p:sp>
            <p:nvSpPr>
              <p:cNvPr id="3" name="Content Placeholder 2">
                <a:extLst>
                  <a:ext uri="{FF2B5EF4-FFF2-40B4-BE49-F238E27FC236}">
                    <a16:creationId xmlns:a16="http://schemas.microsoft.com/office/drawing/2014/main" id="{F2E767B1-95EC-4989-A6C2-383941161F95}"/>
                  </a:ext>
                </a:extLst>
              </p:cNvPr>
              <p:cNvSpPr>
                <a:spLocks noGrp="1" noRot="1" noChangeAspect="1" noMove="1" noResize="1" noEditPoints="1" noAdjustHandles="1" noChangeArrowheads="1" noChangeShapeType="1" noTextEdit="1"/>
              </p:cNvSpPr>
              <p:nvPr>
                <p:ph idx="1"/>
              </p:nvPr>
            </p:nvSpPr>
            <p:spPr>
              <a:xfrm>
                <a:off x="1141412" y="1845578"/>
                <a:ext cx="9905999" cy="4513277"/>
              </a:xfrm>
              <a:blipFill>
                <a:blip r:embed="rId2"/>
                <a:stretch>
                  <a:fillRect l="-1785" r="-2031" b="-3378"/>
                </a:stretch>
              </a:blipFill>
            </p:spPr>
            <p:txBody>
              <a:bodyPr/>
              <a:lstStyle/>
              <a:p>
                <a:r>
                  <a:rPr lang="en-US">
                    <a:noFill/>
                  </a:rPr>
                  <a:t> </a:t>
                </a:r>
              </a:p>
            </p:txBody>
          </p:sp>
        </mc:Fallback>
      </mc:AlternateContent>
    </p:spTree>
    <p:extLst>
      <p:ext uri="{BB962C8B-B14F-4D97-AF65-F5344CB8AC3E}">
        <p14:creationId xmlns:p14="http://schemas.microsoft.com/office/powerpoint/2010/main" val="295511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2E11-F323-4490-A713-E389FAA75CB3}"/>
              </a:ext>
            </a:extLst>
          </p:cNvPr>
          <p:cNvSpPr>
            <a:spLocks noGrp="1"/>
          </p:cNvSpPr>
          <p:nvPr>
            <p:ph type="title"/>
          </p:nvPr>
        </p:nvSpPr>
        <p:spPr/>
        <p:txBody>
          <a:bodyPr/>
          <a:lstStyle/>
          <a:p>
            <a:r>
              <a:rPr lang="en-US" dirty="0"/>
              <a:t>Performance measures - comparison</a:t>
            </a:r>
          </a:p>
        </p:txBody>
      </p:sp>
      <p:sp>
        <p:nvSpPr>
          <p:cNvPr id="3" name="Content Placeholder 2">
            <a:extLst>
              <a:ext uri="{FF2B5EF4-FFF2-40B4-BE49-F238E27FC236}">
                <a16:creationId xmlns:a16="http://schemas.microsoft.com/office/drawing/2014/main" id="{E754012A-C529-4AD1-8C1D-5C1D3D123BE9}"/>
              </a:ext>
            </a:extLst>
          </p:cNvPr>
          <p:cNvSpPr>
            <a:spLocks noGrp="1"/>
          </p:cNvSpPr>
          <p:nvPr>
            <p:ph idx="1"/>
          </p:nvPr>
        </p:nvSpPr>
        <p:spPr/>
        <p:txBody>
          <a:bodyPr>
            <a:normAutofit fontScale="92500" lnSpcReduction="20000"/>
          </a:bodyPr>
          <a:lstStyle/>
          <a:p>
            <a:r>
              <a:rPr lang="en-US" dirty="0"/>
              <a:t>Both RMSE and MAE measure the distance between the vector of predictions and the vector of target values</a:t>
            </a:r>
          </a:p>
          <a:p>
            <a:r>
              <a:rPr lang="en-US" dirty="0"/>
              <a:t>RMSE</a:t>
            </a:r>
          </a:p>
          <a:p>
            <a:pPr lvl="1"/>
            <a:r>
              <a:rPr lang="en-US" dirty="0"/>
              <a:t>“The notion of distance you are familiar with” (Euclidean Norm)</a:t>
            </a:r>
          </a:p>
          <a:p>
            <a:pPr lvl="1"/>
            <a:r>
              <a:rPr lang="en-US" dirty="0"/>
              <a:t>Affected more by outliers</a:t>
            </a:r>
          </a:p>
          <a:p>
            <a:pPr lvl="1"/>
            <a:r>
              <a:rPr lang="en-US" dirty="0"/>
              <a:t>Performs very well and is generally preferred where outliers are rare, as in bell shaped curves</a:t>
            </a:r>
          </a:p>
          <a:p>
            <a:r>
              <a:rPr lang="en-US" dirty="0"/>
              <a:t>MAE</a:t>
            </a:r>
          </a:p>
          <a:p>
            <a:pPr lvl="1"/>
            <a:r>
              <a:rPr lang="en-US" dirty="0"/>
              <a:t>Less affected by outliers</a:t>
            </a:r>
          </a:p>
        </p:txBody>
      </p:sp>
    </p:spTree>
    <p:extLst>
      <p:ext uri="{BB962C8B-B14F-4D97-AF65-F5344CB8AC3E}">
        <p14:creationId xmlns:p14="http://schemas.microsoft.com/office/powerpoint/2010/main" val="30382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2C3E-ADC4-48A2-8EF6-2B805F4C244C}"/>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7B10817C-2629-4F79-98CE-5A264604AE36}"/>
              </a:ext>
            </a:extLst>
          </p:cNvPr>
          <p:cNvSpPr>
            <a:spLocks noGrp="1"/>
          </p:cNvSpPr>
          <p:nvPr>
            <p:ph idx="1"/>
          </p:nvPr>
        </p:nvSpPr>
        <p:spPr/>
        <p:txBody>
          <a:bodyPr>
            <a:normAutofit fontScale="92500"/>
          </a:bodyPr>
          <a:lstStyle/>
          <a:p>
            <a:r>
              <a:rPr lang="en-US" dirty="0"/>
              <a:t>Signal – A piece of information fed to an ML algorithm</a:t>
            </a:r>
          </a:p>
          <a:p>
            <a:r>
              <a:rPr lang="en-US" dirty="0"/>
              <a:t>Pipeline – A sequence of data processing components</a:t>
            </a:r>
          </a:p>
          <a:p>
            <a:r>
              <a:rPr lang="en-US" dirty="0"/>
              <a:t>Label – Expected output</a:t>
            </a:r>
          </a:p>
          <a:p>
            <a:r>
              <a:rPr lang="en-US" dirty="0"/>
              <a:t>Multiple regression problem – The system will use multiple features to make a prediction</a:t>
            </a:r>
          </a:p>
          <a:p>
            <a:r>
              <a:rPr lang="en-US" dirty="0"/>
              <a:t>Univariate regression problem – Trying to predict a single value for each data set</a:t>
            </a:r>
          </a:p>
          <a:p>
            <a:r>
              <a:rPr lang="en-US" dirty="0"/>
              <a:t>Multivariate regression problem – Trying to predict multiple values for each data set</a:t>
            </a:r>
          </a:p>
        </p:txBody>
      </p:sp>
    </p:spTree>
    <p:extLst>
      <p:ext uri="{BB962C8B-B14F-4D97-AF65-F5344CB8AC3E}">
        <p14:creationId xmlns:p14="http://schemas.microsoft.com/office/powerpoint/2010/main" val="355620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710-B4D5-4C7D-AD33-AA674E16A67F}"/>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5532A697-AD7C-412D-B3CC-FB8A3AD98864}"/>
              </a:ext>
            </a:extLst>
          </p:cNvPr>
          <p:cNvSpPr>
            <a:spLocks noGrp="1"/>
          </p:cNvSpPr>
          <p:nvPr>
            <p:ph idx="1"/>
          </p:nvPr>
        </p:nvSpPr>
        <p:spPr/>
        <p:txBody>
          <a:bodyPr>
            <a:normAutofit fontScale="85000" lnSpcReduction="20000"/>
          </a:bodyPr>
          <a:lstStyle/>
          <a:p>
            <a:r>
              <a:rPr lang="en-US" dirty="0"/>
              <a:t>Norm – measure of distance between two vectors</a:t>
            </a:r>
          </a:p>
          <a:p>
            <a:r>
              <a:rPr lang="en-US" dirty="0"/>
              <a:t>Euclidean Norm (see RMSE) – “The notion of distance you are familiar with”</a:t>
            </a:r>
          </a:p>
          <a:p>
            <a:r>
              <a:rPr lang="en-US" dirty="0"/>
              <a:t>Manhattan Norm (see MAE) – “The distance between two points in a city if you have can only travel along orthogonal blocks”</a:t>
            </a:r>
          </a:p>
          <a:p>
            <a:r>
              <a:rPr lang="en-US" dirty="0"/>
              <a:t>Standard deviation – “measures how dispersed values are”</a:t>
            </a:r>
          </a:p>
          <a:p>
            <a:pPr lvl="1"/>
            <a:r>
              <a:rPr lang="en-US" dirty="0"/>
              <a:t>Square root of the variance</a:t>
            </a:r>
          </a:p>
          <a:p>
            <a:r>
              <a:rPr lang="en-US" dirty="0"/>
              <a:t>Variance – Average of the squared deviation from the mean</a:t>
            </a:r>
          </a:p>
          <a:p>
            <a:r>
              <a:rPr lang="en-US" dirty="0"/>
              <a:t>Percentiles – “Indicates the value below which a given percentage of observations in a group of observations falls”</a:t>
            </a:r>
          </a:p>
        </p:txBody>
      </p:sp>
    </p:spTree>
    <p:extLst>
      <p:ext uri="{BB962C8B-B14F-4D97-AF65-F5344CB8AC3E}">
        <p14:creationId xmlns:p14="http://schemas.microsoft.com/office/powerpoint/2010/main" val="216737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BF15-C067-47D1-BF4B-36086AB9E401}"/>
              </a:ext>
            </a:extLst>
          </p:cNvPr>
          <p:cNvSpPr>
            <a:spLocks noGrp="1"/>
          </p:cNvSpPr>
          <p:nvPr>
            <p:ph type="title"/>
          </p:nvPr>
        </p:nvSpPr>
        <p:spPr/>
        <p:txBody>
          <a:bodyPr/>
          <a:lstStyle/>
          <a:p>
            <a:r>
              <a:rPr lang="en-US" dirty="0"/>
              <a:t>Terminology review</a:t>
            </a:r>
          </a:p>
        </p:txBody>
      </p:sp>
      <p:sp>
        <p:nvSpPr>
          <p:cNvPr id="3" name="Content Placeholder 2">
            <a:extLst>
              <a:ext uri="{FF2B5EF4-FFF2-40B4-BE49-F238E27FC236}">
                <a16:creationId xmlns:a16="http://schemas.microsoft.com/office/drawing/2014/main" id="{82676F6B-9CAB-4A08-BCEE-36DDC7F1C343}"/>
              </a:ext>
            </a:extLst>
          </p:cNvPr>
          <p:cNvSpPr>
            <a:spLocks noGrp="1"/>
          </p:cNvSpPr>
          <p:nvPr>
            <p:ph idx="1"/>
          </p:nvPr>
        </p:nvSpPr>
        <p:spPr/>
        <p:txBody>
          <a:bodyPr/>
          <a:lstStyle/>
          <a:p>
            <a:r>
              <a:rPr lang="en-US" dirty="0"/>
              <a:t>Quartile – 25</a:t>
            </a:r>
            <a:r>
              <a:rPr lang="en-US" baseline="30000" dirty="0"/>
              <a:t>th</a:t>
            </a:r>
            <a:r>
              <a:rPr lang="en-US" dirty="0"/>
              <a:t>, 50</a:t>
            </a:r>
            <a:r>
              <a:rPr lang="en-US" baseline="30000" dirty="0"/>
              <a:t>th</a:t>
            </a:r>
            <a:r>
              <a:rPr lang="en-US" dirty="0"/>
              <a:t>, 75</a:t>
            </a:r>
            <a:r>
              <a:rPr lang="en-US" baseline="30000" dirty="0"/>
              <a:t>th</a:t>
            </a:r>
            <a:r>
              <a:rPr lang="en-US" dirty="0"/>
              <a:t> percentiles</a:t>
            </a:r>
          </a:p>
          <a:p>
            <a:endParaRPr lang="en-US" dirty="0"/>
          </a:p>
        </p:txBody>
      </p:sp>
    </p:spTree>
    <p:extLst>
      <p:ext uri="{BB962C8B-B14F-4D97-AF65-F5344CB8AC3E}">
        <p14:creationId xmlns:p14="http://schemas.microsoft.com/office/powerpoint/2010/main" val="3975062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131</TotalTime>
  <Words>670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 Math</vt:lpstr>
      <vt:lpstr>Tw Cen MT</vt:lpstr>
      <vt:lpstr>Circuit</vt:lpstr>
      <vt:lpstr>Chapter 2</vt:lpstr>
      <vt:lpstr>Machine learning checklist (project lifecycle)</vt:lpstr>
      <vt:lpstr>“Some Algorithms” overview</vt:lpstr>
      <vt:lpstr>Performance measures</vt:lpstr>
      <vt:lpstr>Performance measures</vt:lpstr>
      <vt:lpstr>Performance measures - comparison</vt:lpstr>
      <vt:lpstr>Terminology review</vt:lpstr>
      <vt:lpstr>Terminology review</vt:lpstr>
      <vt:lpstr>Terminology review</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Stidham, Adam</dc:creator>
  <cp:lastModifiedBy>Stidham, Adam</cp:lastModifiedBy>
  <cp:revision>12</cp:revision>
  <dcterms:created xsi:type="dcterms:W3CDTF">2019-09-01T00:32:31Z</dcterms:created>
  <dcterms:modified xsi:type="dcterms:W3CDTF">2019-09-01T02:43:48Z</dcterms:modified>
</cp:coreProperties>
</file>