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64" r:id="rId6"/>
    <p:sldId id="260" r:id="rId7"/>
    <p:sldId id="259" r:id="rId8"/>
    <p:sldId id="261" r:id="rId9"/>
    <p:sldId id="265" r:id="rId10"/>
    <p:sldId id="266" r:id="rId11"/>
    <p:sldId id="267" r:id="rId12"/>
    <p:sldId id="268" r:id="rId13"/>
    <p:sldId id="269"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ats.stackexchange.com/questions/264906/rmse-vs-standard-deviation-in-population" TargetMode="External"/><Relationship Id="rId2" Type="http://schemas.openxmlformats.org/officeDocument/2006/relationships/hyperlink" Target="https://docs.microsoft.com/en-us/azure/machine-learning/team-data-science-process/overview" TargetMode="External"/><Relationship Id="rId1" Type="http://schemas.openxmlformats.org/officeDocument/2006/relationships/slideLayout" Target="../slideLayouts/slideLayout2.xml"/><Relationship Id="rId6" Type="http://schemas.openxmlformats.org/officeDocument/2006/relationships/hyperlink" Target="https://www.kaggle.com/c/house-prices-advanced-regression-techniques" TargetMode="External"/><Relationship Id="rId5" Type="http://schemas.openxmlformats.org/officeDocument/2006/relationships/hyperlink" Target="https://www.itl.nist.gov/div898/handbook/" TargetMode="External"/><Relationship Id="rId4" Type="http://schemas.openxmlformats.org/officeDocument/2006/relationships/hyperlink" Target="https://www.itl.nist.gov/div898/handbook/eda/section3/histogr6.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E97CD-8E6E-44C1-A943-EFB53ED23680}"/>
              </a:ext>
            </a:extLst>
          </p:cNvPr>
          <p:cNvSpPr>
            <a:spLocks noGrp="1"/>
          </p:cNvSpPr>
          <p:nvPr>
            <p:ph type="ctrTitle"/>
          </p:nvPr>
        </p:nvSpPr>
        <p:spPr/>
        <p:txBody>
          <a:bodyPr/>
          <a:lstStyle/>
          <a:p>
            <a:r>
              <a:rPr lang="en-US" dirty="0"/>
              <a:t>Chapter 2</a:t>
            </a:r>
          </a:p>
        </p:txBody>
      </p:sp>
      <p:sp>
        <p:nvSpPr>
          <p:cNvPr id="3" name="Subtitle 2">
            <a:extLst>
              <a:ext uri="{FF2B5EF4-FFF2-40B4-BE49-F238E27FC236}">
                <a16:creationId xmlns:a16="http://schemas.microsoft.com/office/drawing/2014/main" id="{B7AEEAA0-19ED-4203-9BCC-C0103AF95093}"/>
              </a:ext>
            </a:extLst>
          </p:cNvPr>
          <p:cNvSpPr>
            <a:spLocks noGrp="1"/>
          </p:cNvSpPr>
          <p:nvPr>
            <p:ph type="subTitle" idx="1"/>
          </p:nvPr>
        </p:nvSpPr>
        <p:spPr/>
        <p:txBody>
          <a:bodyPr/>
          <a:lstStyle/>
          <a:p>
            <a:r>
              <a:rPr lang="en-US" dirty="0"/>
              <a:t>End-to-end machine learning project</a:t>
            </a:r>
          </a:p>
        </p:txBody>
      </p:sp>
    </p:spTree>
    <p:extLst>
      <p:ext uri="{BB962C8B-B14F-4D97-AF65-F5344CB8AC3E}">
        <p14:creationId xmlns:p14="http://schemas.microsoft.com/office/powerpoint/2010/main" val="1828922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32C3-3C24-48B8-8888-CFB1E1C6DEAA}"/>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0FFAC6E0-0E62-413E-99E7-631BBC82ABA0}"/>
              </a:ext>
            </a:extLst>
          </p:cNvPr>
          <p:cNvSpPr>
            <a:spLocks noGrp="1"/>
          </p:cNvSpPr>
          <p:nvPr>
            <p:ph idx="1"/>
          </p:nvPr>
        </p:nvSpPr>
        <p:spPr/>
        <p:txBody>
          <a:bodyPr/>
          <a:lstStyle/>
          <a:p>
            <a:r>
              <a:rPr lang="en-US" dirty="0"/>
              <a:t>Data snooping – estimating the generalization error using the test set</a:t>
            </a:r>
          </a:p>
          <a:p>
            <a:r>
              <a:rPr lang="en-US" dirty="0"/>
              <a:t>Stratified sampling – population divided into homogeneous subgroups, called strata, and the right number of instances are sampled from each stratum to guarantee that the test set is representative of the population</a:t>
            </a:r>
          </a:p>
          <a:p>
            <a:r>
              <a:rPr lang="en-US" dirty="0"/>
              <a:t>Standard correlation coefficient (Pearson’s r) – measures linear correlations between a predictor and the target</a:t>
            </a:r>
          </a:p>
          <a:p>
            <a:endParaRPr lang="en-US" dirty="0"/>
          </a:p>
          <a:p>
            <a:endParaRPr lang="en-US" dirty="0"/>
          </a:p>
        </p:txBody>
      </p:sp>
    </p:spTree>
    <p:extLst>
      <p:ext uri="{BB962C8B-B14F-4D97-AF65-F5344CB8AC3E}">
        <p14:creationId xmlns:p14="http://schemas.microsoft.com/office/powerpoint/2010/main" val="396890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4D49-CD96-4F60-99C5-B26825CFB193}"/>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7718C2BB-C57B-4394-9F61-9ACF314DA332}"/>
              </a:ext>
            </a:extLst>
          </p:cNvPr>
          <p:cNvSpPr>
            <a:spLocks noGrp="1"/>
          </p:cNvSpPr>
          <p:nvPr>
            <p:ph idx="1"/>
          </p:nvPr>
        </p:nvSpPr>
        <p:spPr/>
        <p:txBody>
          <a:bodyPr>
            <a:normAutofit fontScale="92500"/>
          </a:bodyPr>
          <a:lstStyle/>
          <a:p>
            <a:r>
              <a:rPr lang="en-US" dirty="0"/>
              <a:t>One-hot encoding – basically a matrix where one element on each row is a one and all other elements are zeros.  The one represents the value of the category for that row, pg. 64</a:t>
            </a:r>
          </a:p>
          <a:p>
            <a:r>
              <a:rPr lang="en-US" dirty="0"/>
              <a:t>Embeddings – alternative to one-hot encoding when there are a large number of categorical values possible (requires a good understanding of NN, chapter 14)</a:t>
            </a:r>
          </a:p>
          <a:p>
            <a:r>
              <a:rPr lang="en-US" dirty="0"/>
              <a:t>Feature scaling – transforming your input numerical attributes to all have the same scale</a:t>
            </a:r>
          </a:p>
          <a:p>
            <a:endParaRPr lang="en-US" dirty="0"/>
          </a:p>
        </p:txBody>
      </p:sp>
    </p:spTree>
    <p:extLst>
      <p:ext uri="{BB962C8B-B14F-4D97-AF65-F5344CB8AC3E}">
        <p14:creationId xmlns:p14="http://schemas.microsoft.com/office/powerpoint/2010/main" val="571566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448A-4C8F-4FF7-8732-E1CC9B74E12B}"/>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15303C26-D7C3-42B2-9EC9-E597EC91319A}"/>
              </a:ext>
            </a:extLst>
          </p:cNvPr>
          <p:cNvSpPr>
            <a:spLocks noGrp="1"/>
          </p:cNvSpPr>
          <p:nvPr>
            <p:ph idx="1"/>
          </p:nvPr>
        </p:nvSpPr>
        <p:spPr/>
        <p:txBody>
          <a:bodyPr/>
          <a:lstStyle/>
          <a:p>
            <a:r>
              <a:rPr lang="en-US" dirty="0"/>
              <a:t>Normalization (min-max scaling) – transforming numerical features to all have value from 0 to 1</a:t>
            </a:r>
          </a:p>
          <a:p>
            <a:r>
              <a:rPr lang="en-US" dirty="0"/>
              <a:t>K-fold cross validation – split the training set into k subsets (folds), then train the model on k-1 folds and evaluate against the remaining fold</a:t>
            </a:r>
          </a:p>
          <a:p>
            <a:r>
              <a:rPr lang="en-US" dirty="0"/>
              <a:t>Ensemble learning – building a model on top of many other models</a:t>
            </a:r>
          </a:p>
          <a:p>
            <a:r>
              <a:rPr lang="en-US" dirty="0"/>
              <a:t>Regularization (chapter 1) – constraining a model to make it simpler and reduce the risk of overfitting</a:t>
            </a:r>
          </a:p>
        </p:txBody>
      </p:sp>
    </p:spTree>
    <p:extLst>
      <p:ext uri="{BB962C8B-B14F-4D97-AF65-F5344CB8AC3E}">
        <p14:creationId xmlns:p14="http://schemas.microsoft.com/office/powerpoint/2010/main" val="26442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0692-6957-4F09-9A86-42C2BD6B627A}"/>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12F970F0-FFB0-4087-982D-6B841FA00100}"/>
              </a:ext>
            </a:extLst>
          </p:cNvPr>
          <p:cNvSpPr>
            <a:spLocks noGrp="1"/>
          </p:cNvSpPr>
          <p:nvPr>
            <p:ph idx="1"/>
          </p:nvPr>
        </p:nvSpPr>
        <p:spPr/>
        <p:txBody>
          <a:bodyPr/>
          <a:lstStyle/>
          <a:p>
            <a:r>
              <a:rPr lang="en-US" dirty="0"/>
              <a:t>Hyperparameter (chapter 1) – A parameter of the </a:t>
            </a:r>
            <a:r>
              <a:rPr lang="en-US"/>
              <a:t>learning algorithm (not of the model)</a:t>
            </a:r>
          </a:p>
        </p:txBody>
      </p:sp>
    </p:spTree>
    <p:extLst>
      <p:ext uri="{BB962C8B-B14F-4D97-AF65-F5344CB8AC3E}">
        <p14:creationId xmlns:p14="http://schemas.microsoft.com/office/powerpoint/2010/main" val="416146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11C9-4A33-4442-BD99-EA09830CAC09}"/>
              </a:ext>
            </a:extLst>
          </p:cNvPr>
          <p:cNvSpPr>
            <a:spLocks noGrp="1"/>
          </p:cNvSpPr>
          <p:nvPr>
            <p:ph type="title"/>
          </p:nvPr>
        </p:nvSpPr>
        <p:spPr/>
        <p:txBody>
          <a:bodyPr/>
          <a:lstStyle/>
          <a:p>
            <a:r>
              <a:rPr lang="en-US" dirty="0"/>
              <a:t>Additional information</a:t>
            </a:r>
          </a:p>
        </p:txBody>
      </p:sp>
      <p:sp>
        <p:nvSpPr>
          <p:cNvPr id="3" name="Content Placeholder 2">
            <a:extLst>
              <a:ext uri="{FF2B5EF4-FFF2-40B4-BE49-F238E27FC236}">
                <a16:creationId xmlns:a16="http://schemas.microsoft.com/office/drawing/2014/main" id="{819E8055-E69F-4CD9-8D6E-A0EBE8A94138}"/>
              </a:ext>
            </a:extLst>
          </p:cNvPr>
          <p:cNvSpPr>
            <a:spLocks noGrp="1"/>
          </p:cNvSpPr>
          <p:nvPr>
            <p:ph idx="1"/>
          </p:nvPr>
        </p:nvSpPr>
        <p:spPr/>
        <p:txBody>
          <a:bodyPr>
            <a:normAutofit fontScale="77500" lnSpcReduction="20000"/>
          </a:bodyPr>
          <a:lstStyle/>
          <a:p>
            <a:r>
              <a:rPr lang="en-US" dirty="0"/>
              <a:t>Microsoft data science </a:t>
            </a:r>
            <a:r>
              <a:rPr lang="en-US" dirty="0" err="1"/>
              <a:t>lifecyle</a:t>
            </a:r>
            <a:r>
              <a:rPr lang="en-US" dirty="0"/>
              <a:t>: </a:t>
            </a:r>
            <a:r>
              <a:rPr lang="en-US" dirty="0">
                <a:hlinkClick r:id="rId2"/>
              </a:rPr>
              <a:t>https://docs.microsoft.com/en-us/azure/machine-learning/team-data-science-process/overview</a:t>
            </a:r>
            <a:endParaRPr lang="en-US" dirty="0"/>
          </a:p>
          <a:p>
            <a:r>
              <a:rPr lang="en-US" dirty="0"/>
              <a:t>RMSE vs Standard Deviation: </a:t>
            </a:r>
            <a:r>
              <a:rPr lang="en-US" dirty="0">
                <a:hlinkClick r:id="rId3"/>
              </a:rPr>
              <a:t>https://stats.stackexchange.com/questions/264906/rmse-vs-standard-deviation-in-population</a:t>
            </a:r>
            <a:endParaRPr lang="en-US" dirty="0"/>
          </a:p>
          <a:p>
            <a:r>
              <a:rPr lang="en-US" dirty="0"/>
              <a:t>Discussion of tail-heavy data: </a:t>
            </a:r>
            <a:r>
              <a:rPr lang="en-US" dirty="0">
                <a:hlinkClick r:id="rId4"/>
              </a:rPr>
              <a:t>https://www.itl.nist.gov/div898/handbook/eda/section3/histogr6.htm</a:t>
            </a:r>
            <a:endParaRPr lang="en-US" dirty="0"/>
          </a:p>
          <a:p>
            <a:r>
              <a:rPr lang="en-US" dirty="0"/>
              <a:t>Data science, explained by the government (chapter 3 may be of interest, but looks good all </a:t>
            </a:r>
            <a:r>
              <a:rPr lang="en-US"/>
              <a:t>around): </a:t>
            </a:r>
            <a:r>
              <a:rPr lang="en-US" dirty="0">
                <a:hlinkClick r:id="rId5"/>
              </a:rPr>
              <a:t>https://www.itl.nist.gov/div898/handbook/</a:t>
            </a:r>
            <a:endParaRPr lang="en-US" dirty="0"/>
          </a:p>
          <a:p>
            <a:r>
              <a:rPr lang="en-US" dirty="0"/>
              <a:t>Basically this chapter, except on Kaggle.  So you get the benefit of all the discussion and other people’s notebooks: </a:t>
            </a:r>
            <a:r>
              <a:rPr lang="en-US" dirty="0">
                <a:hlinkClick r:id="rId6"/>
              </a:rPr>
              <a:t>https://www.kaggle.com/c/house-prices-advanced-regression-techniques</a:t>
            </a:r>
            <a:endParaRPr lang="en-US" dirty="0"/>
          </a:p>
          <a:p>
            <a:pPr marL="0" indent="0">
              <a:buNone/>
            </a:pPr>
            <a:endParaRPr lang="en-US" dirty="0"/>
          </a:p>
        </p:txBody>
      </p:sp>
    </p:spTree>
    <p:extLst>
      <p:ext uri="{BB962C8B-B14F-4D97-AF65-F5344CB8AC3E}">
        <p14:creationId xmlns:p14="http://schemas.microsoft.com/office/powerpoint/2010/main" val="332307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C6754-E92F-44E9-9E58-B73028F3EDED}"/>
              </a:ext>
            </a:extLst>
          </p:cNvPr>
          <p:cNvSpPr>
            <a:spLocks noGrp="1"/>
          </p:cNvSpPr>
          <p:nvPr>
            <p:ph type="title"/>
          </p:nvPr>
        </p:nvSpPr>
        <p:spPr/>
        <p:txBody>
          <a:bodyPr/>
          <a:lstStyle/>
          <a:p>
            <a:r>
              <a:rPr lang="en-US" dirty="0"/>
              <a:t>Machine learning checklist (project lifecycle)</a:t>
            </a:r>
          </a:p>
        </p:txBody>
      </p:sp>
      <p:sp>
        <p:nvSpPr>
          <p:cNvPr id="3" name="Content Placeholder 2">
            <a:extLst>
              <a:ext uri="{FF2B5EF4-FFF2-40B4-BE49-F238E27FC236}">
                <a16:creationId xmlns:a16="http://schemas.microsoft.com/office/drawing/2014/main" id="{24E99494-F590-4286-8213-C971CCD3F902}"/>
              </a:ext>
            </a:extLst>
          </p:cNvPr>
          <p:cNvSpPr>
            <a:spLocks noGrp="1"/>
          </p:cNvSpPr>
          <p:nvPr>
            <p:ph idx="1"/>
          </p:nvPr>
        </p:nvSpPr>
        <p:spPr>
          <a:xfrm>
            <a:off x="1141412" y="2097088"/>
            <a:ext cx="9905999" cy="4018485"/>
          </a:xfrm>
        </p:spPr>
        <p:txBody>
          <a:bodyPr>
            <a:normAutofit fontScale="77500" lnSpcReduction="20000"/>
          </a:bodyPr>
          <a:lstStyle/>
          <a:p>
            <a:r>
              <a:rPr lang="en-US" dirty="0"/>
              <a:t>Frame the problem and look at the big picture</a:t>
            </a:r>
          </a:p>
          <a:p>
            <a:pPr lvl="1"/>
            <a:r>
              <a:rPr lang="en-US" dirty="0"/>
              <a:t>“Building a model is probably not the goal”.  How does the client expect to USE AND BENEFIT from the model?</a:t>
            </a:r>
          </a:p>
          <a:p>
            <a:r>
              <a:rPr lang="en-US" dirty="0"/>
              <a:t>Get the data</a:t>
            </a:r>
          </a:p>
          <a:p>
            <a:r>
              <a:rPr lang="en-US" dirty="0"/>
              <a:t>Explore the data to gain insights</a:t>
            </a:r>
          </a:p>
          <a:p>
            <a:r>
              <a:rPr lang="en-US" dirty="0"/>
              <a:t>Prepare the data to better expose the underlying data patterns to Machine Learning Algorithms</a:t>
            </a:r>
          </a:p>
          <a:p>
            <a:r>
              <a:rPr lang="en-US" dirty="0"/>
              <a:t>Explore many different models and short-list the best ones</a:t>
            </a:r>
          </a:p>
          <a:p>
            <a:r>
              <a:rPr lang="en-US" dirty="0"/>
              <a:t>Fine-tune you models and combine them into a great solution</a:t>
            </a:r>
          </a:p>
          <a:p>
            <a:r>
              <a:rPr lang="en-US" dirty="0"/>
              <a:t>Present your solution</a:t>
            </a:r>
          </a:p>
          <a:p>
            <a:r>
              <a:rPr lang="en-US" dirty="0"/>
              <a:t>Launch, monitor, and maintain your system</a:t>
            </a:r>
          </a:p>
        </p:txBody>
      </p:sp>
    </p:spTree>
    <p:extLst>
      <p:ext uri="{BB962C8B-B14F-4D97-AF65-F5344CB8AC3E}">
        <p14:creationId xmlns:p14="http://schemas.microsoft.com/office/powerpoint/2010/main" val="174586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F19C-B7AC-44D7-878E-2604DCAC8EDC}"/>
              </a:ext>
            </a:extLst>
          </p:cNvPr>
          <p:cNvSpPr>
            <a:spLocks noGrp="1"/>
          </p:cNvSpPr>
          <p:nvPr>
            <p:ph type="title"/>
          </p:nvPr>
        </p:nvSpPr>
        <p:spPr/>
        <p:txBody>
          <a:bodyPr/>
          <a:lstStyle/>
          <a:p>
            <a:r>
              <a:rPr lang="en-US" dirty="0"/>
              <a:t>Performance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A4B552-1411-4804-8C0E-48BB95216F33}"/>
                  </a:ext>
                </a:extLst>
              </p:cNvPr>
              <p:cNvSpPr>
                <a:spLocks noGrp="1"/>
              </p:cNvSpPr>
              <p:nvPr>
                <p:ph idx="1"/>
              </p:nvPr>
            </p:nvSpPr>
            <p:spPr>
              <a:xfrm>
                <a:off x="1141412" y="1946246"/>
                <a:ext cx="9905999" cy="4446165"/>
              </a:xfrm>
            </p:spPr>
            <p:txBody>
              <a:bodyPr>
                <a:normAutofit fontScale="92500" lnSpcReduction="20000"/>
              </a:bodyPr>
              <a:lstStyle/>
              <a:p>
                <a:r>
                  <a:rPr lang="en-US" dirty="0"/>
                  <a:t>RMSE(X, h) = </a:t>
                </a:r>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p>
                                  <m:sSupPr>
                                    <m:ctrlPr>
                                      <a:rPr lang="en-US"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𝑚</m:t>
                            </m:r>
                          </m:den>
                        </m:f>
                      </m:e>
                    </m:rad>
                  </m:oMath>
                </a14:m>
                <a:endParaRPr lang="en-US" dirty="0"/>
              </a:p>
              <a:p>
                <a:pPr lvl="1"/>
                <a:r>
                  <a:rPr lang="en-US" dirty="0"/>
                  <a:t>X is a matrix where each row has predictor variables and the label for that row</a:t>
                </a:r>
              </a:p>
              <a:p>
                <a:pPr lvl="1"/>
                <a:r>
                  <a:rPr lang="en-US" dirty="0"/>
                  <a:t>h is a function that makes a prediction from the variables given by the </a:t>
                </a:r>
                <a:r>
                  <a:rPr lang="en-US" dirty="0" err="1"/>
                  <a:t>i</a:t>
                </a:r>
                <a:r>
                  <a:rPr lang="en-US" baseline="30000" dirty="0" err="1"/>
                  <a:t>th</a:t>
                </a:r>
                <a:r>
                  <a:rPr lang="en-US" dirty="0"/>
                  <a:t> vector</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a14:m>
                <a:endParaRPr lang="en-US" dirty="0"/>
              </a:p>
              <a:p>
                <a:pPr lvl="2"/>
                <a:r>
                  <a:rPr lang="en-US" dirty="0"/>
                  <a:t>Vector is represented as a column</a:t>
                </a:r>
              </a:p>
              <a:p>
                <a:pPr lvl="2"/>
                <a:r>
                  <a:rPr lang="en-US" dirty="0"/>
                  <a:t>Matrix X contains the transpose of the vectors, noted (x</a:t>
                </a:r>
                <a:r>
                  <a:rPr lang="en-US" baseline="30000" dirty="0"/>
                  <a:t>(</a:t>
                </a:r>
                <a:r>
                  <a:rPr lang="en-US" baseline="30000" dirty="0" err="1"/>
                  <a:t>i</a:t>
                </a:r>
                <a:r>
                  <a:rPr lang="en-US" baseline="30000" dirty="0"/>
                  <a:t>)</a:t>
                </a:r>
                <a:r>
                  <a:rPr lang="en-US" dirty="0"/>
                  <a:t>)</a:t>
                </a:r>
                <a:r>
                  <a:rPr lang="en-US" baseline="30000" dirty="0"/>
                  <a:t>T</a:t>
                </a:r>
              </a:p>
              <a:p>
                <a:pPr lvl="1"/>
                <a:r>
                  <a:rPr lang="en-US" dirty="0"/>
                  <a:t>y</a:t>
                </a:r>
                <a:r>
                  <a:rPr lang="en-US" baseline="30000" dirty="0"/>
                  <a:t>(</a:t>
                </a:r>
                <a:r>
                  <a:rPr lang="en-US" baseline="30000" dirty="0" err="1"/>
                  <a:t>i</a:t>
                </a:r>
                <a:r>
                  <a:rPr lang="en-US" baseline="30000" dirty="0"/>
                  <a:t>)</a:t>
                </a:r>
                <a:r>
                  <a:rPr lang="en-US" dirty="0"/>
                  <a:t> is the label of the </a:t>
                </a:r>
                <a:r>
                  <a:rPr lang="en-US" dirty="0" err="1"/>
                  <a:t>i</a:t>
                </a:r>
                <a:r>
                  <a:rPr lang="en-US" baseline="30000" dirty="0" err="1"/>
                  <a:t>th</a:t>
                </a:r>
                <a:r>
                  <a:rPr lang="en-US" dirty="0"/>
                  <a:t> row</a:t>
                </a:r>
              </a:p>
              <a:p>
                <a:r>
                  <a:rPr lang="en-US" dirty="0"/>
                  <a:t>In English: Given a matrix whose rows are predictor variables, subtract the prediction for that row from the label for that row and square the result.  Do this for every row.  Then add all squared results together and divide by the number of rows in the matrix to get the mean squared average.  Finally, take the square root of that to get the root mean square average.</a:t>
                </a:r>
              </a:p>
            </p:txBody>
          </p:sp>
        </mc:Choice>
        <mc:Fallback xmlns="">
          <p:sp>
            <p:nvSpPr>
              <p:cNvPr id="3" name="Content Placeholder 2">
                <a:extLst>
                  <a:ext uri="{FF2B5EF4-FFF2-40B4-BE49-F238E27FC236}">
                    <a16:creationId xmlns:a16="http://schemas.microsoft.com/office/drawing/2014/main" id="{1FA4B552-1411-4804-8C0E-48BB95216F33}"/>
                  </a:ext>
                </a:extLst>
              </p:cNvPr>
              <p:cNvSpPr>
                <a:spLocks noGrp="1" noRot="1" noChangeAspect="1" noMove="1" noResize="1" noEditPoints="1" noAdjustHandles="1" noChangeArrowheads="1" noChangeShapeType="1" noTextEdit="1"/>
              </p:cNvSpPr>
              <p:nvPr>
                <p:ph idx="1"/>
              </p:nvPr>
            </p:nvSpPr>
            <p:spPr>
              <a:xfrm>
                <a:off x="1141412" y="1946246"/>
                <a:ext cx="9905999" cy="4446165"/>
              </a:xfrm>
              <a:blipFill>
                <a:blip r:embed="rId2"/>
                <a:stretch>
                  <a:fillRect l="-1908" r="-2215" b="-1096"/>
                </a:stretch>
              </a:blipFill>
            </p:spPr>
            <p:txBody>
              <a:bodyPr/>
              <a:lstStyle/>
              <a:p>
                <a:r>
                  <a:rPr lang="en-US">
                    <a:noFill/>
                  </a:rPr>
                  <a:t> </a:t>
                </a:r>
              </a:p>
            </p:txBody>
          </p:sp>
        </mc:Fallback>
      </mc:AlternateContent>
    </p:spTree>
    <p:extLst>
      <p:ext uri="{BB962C8B-B14F-4D97-AF65-F5344CB8AC3E}">
        <p14:creationId xmlns:p14="http://schemas.microsoft.com/office/powerpoint/2010/main" val="30058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C3AE-5246-4EEF-85D8-D5DF80BEE9E5}"/>
              </a:ext>
            </a:extLst>
          </p:cNvPr>
          <p:cNvSpPr>
            <a:spLocks noGrp="1"/>
          </p:cNvSpPr>
          <p:nvPr>
            <p:ph type="title"/>
          </p:nvPr>
        </p:nvSpPr>
        <p:spPr/>
        <p:txBody>
          <a:bodyPr/>
          <a:lstStyle/>
          <a:p>
            <a:r>
              <a:rPr lang="en-US" dirty="0"/>
              <a:t>Performance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E767B1-95EC-4989-A6C2-383941161F95}"/>
                  </a:ext>
                </a:extLst>
              </p:cNvPr>
              <p:cNvSpPr>
                <a:spLocks noGrp="1"/>
              </p:cNvSpPr>
              <p:nvPr>
                <p:ph idx="1"/>
              </p:nvPr>
            </p:nvSpPr>
            <p:spPr>
              <a:xfrm>
                <a:off x="1141412" y="1845578"/>
                <a:ext cx="9905999" cy="4513277"/>
              </a:xfrm>
            </p:spPr>
            <p:txBody>
              <a:bodyPr>
                <a:normAutofit fontScale="92500"/>
              </a:bodyPr>
              <a:lstStyle/>
              <a:p>
                <a:r>
                  <a:rPr lang="en-US" dirty="0"/>
                  <a:t>MAE(X, h) = </a:t>
                </a:r>
                <a14:m>
                  <m:oMath xmlns:m="http://schemas.openxmlformats.org/officeDocument/2006/math">
                    <m:f>
                      <m:fPr>
                        <m:ctrlPr>
                          <a:rPr lang="en-US" i="1" smtClean="0">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e>
                        </m:nary>
                      </m:num>
                      <m:den>
                        <m:r>
                          <a:rPr lang="en-US" b="0" i="1" smtClean="0">
                            <a:latin typeface="Cambria Math" panose="02040503050406030204" pitchFamily="18" charset="0"/>
                          </a:rPr>
                          <m:t>𝑚</m:t>
                        </m:r>
                      </m:den>
                    </m:f>
                  </m:oMath>
                </a14:m>
                <a:endParaRPr lang="en-US" dirty="0"/>
              </a:p>
              <a:p>
                <a:pPr lvl="1"/>
                <a:r>
                  <a:rPr lang="en-US" dirty="0"/>
                  <a:t>X is a matrix where each row has predictor variables and the label for that row</a:t>
                </a:r>
              </a:p>
              <a:p>
                <a:pPr lvl="1"/>
                <a:r>
                  <a:rPr lang="en-US" dirty="0"/>
                  <a:t>h is a function that makes a prediction from the variables given by the </a:t>
                </a:r>
                <a:r>
                  <a:rPr lang="en-US" dirty="0" err="1"/>
                  <a:t>i</a:t>
                </a:r>
                <a:r>
                  <a:rPr lang="en-US" baseline="30000" dirty="0" err="1"/>
                  <a:t>th</a:t>
                </a:r>
                <a:r>
                  <a:rPr lang="en-US" dirty="0"/>
                  <a:t> vector</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m:t>
                        </m:r>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endParaRPr lang="en-US" dirty="0"/>
              </a:p>
              <a:p>
                <a:pPr lvl="2"/>
                <a:r>
                  <a:rPr lang="en-US" dirty="0"/>
                  <a:t>Vector is represented as a column</a:t>
                </a:r>
              </a:p>
              <a:p>
                <a:pPr lvl="2"/>
                <a:r>
                  <a:rPr lang="en-US" dirty="0"/>
                  <a:t>Matrix X contains the transpose of the vectors, noted (x</a:t>
                </a:r>
                <a:r>
                  <a:rPr lang="en-US" baseline="30000" dirty="0"/>
                  <a:t>(</a:t>
                </a:r>
                <a:r>
                  <a:rPr lang="en-US" baseline="30000" dirty="0" err="1"/>
                  <a:t>i</a:t>
                </a:r>
                <a:r>
                  <a:rPr lang="en-US" baseline="30000" dirty="0"/>
                  <a:t>)</a:t>
                </a:r>
                <a:r>
                  <a:rPr lang="en-US" dirty="0"/>
                  <a:t>)</a:t>
                </a:r>
                <a:r>
                  <a:rPr lang="en-US" baseline="30000" dirty="0"/>
                  <a:t>T</a:t>
                </a:r>
              </a:p>
              <a:p>
                <a:pPr lvl="1"/>
                <a:r>
                  <a:rPr lang="en-US" dirty="0"/>
                  <a:t>y</a:t>
                </a:r>
                <a:r>
                  <a:rPr lang="en-US" baseline="30000" dirty="0"/>
                  <a:t>(</a:t>
                </a:r>
                <a:r>
                  <a:rPr lang="en-US" baseline="30000" dirty="0" err="1"/>
                  <a:t>i</a:t>
                </a:r>
                <a:r>
                  <a:rPr lang="en-US" baseline="30000" dirty="0"/>
                  <a:t>)</a:t>
                </a:r>
                <a:r>
                  <a:rPr lang="en-US" dirty="0"/>
                  <a:t> is the label of the </a:t>
                </a:r>
                <a:r>
                  <a:rPr lang="en-US" dirty="0" err="1"/>
                  <a:t>i</a:t>
                </a:r>
                <a:r>
                  <a:rPr lang="en-US" baseline="30000" dirty="0" err="1"/>
                  <a:t>th</a:t>
                </a:r>
                <a:r>
                  <a:rPr lang="en-US" dirty="0"/>
                  <a:t> row</a:t>
                </a:r>
              </a:p>
              <a:p>
                <a:r>
                  <a:rPr lang="en-US" dirty="0"/>
                  <a:t>In English: Given a matrix whose rows are predictor variables, subtract the prediction for that row from the label for that row and take the absolute value of the result.  Do this for every row.  Then add all absolute results together and divide by the number of rows in the matrix to get the mean absolute average.</a:t>
                </a:r>
              </a:p>
              <a:p>
                <a:endParaRPr lang="en-US" dirty="0"/>
              </a:p>
            </p:txBody>
          </p:sp>
        </mc:Choice>
        <mc:Fallback xmlns="">
          <p:sp>
            <p:nvSpPr>
              <p:cNvPr id="3" name="Content Placeholder 2">
                <a:extLst>
                  <a:ext uri="{FF2B5EF4-FFF2-40B4-BE49-F238E27FC236}">
                    <a16:creationId xmlns:a16="http://schemas.microsoft.com/office/drawing/2014/main" id="{F2E767B1-95EC-4989-A6C2-383941161F95}"/>
                  </a:ext>
                </a:extLst>
              </p:cNvPr>
              <p:cNvSpPr>
                <a:spLocks noGrp="1" noRot="1" noChangeAspect="1" noMove="1" noResize="1" noEditPoints="1" noAdjustHandles="1" noChangeArrowheads="1" noChangeShapeType="1" noTextEdit="1"/>
              </p:cNvSpPr>
              <p:nvPr>
                <p:ph idx="1"/>
              </p:nvPr>
            </p:nvSpPr>
            <p:spPr>
              <a:xfrm>
                <a:off x="1141412" y="1845578"/>
                <a:ext cx="9905999" cy="4513277"/>
              </a:xfrm>
              <a:blipFill>
                <a:blip r:embed="rId2"/>
                <a:stretch>
                  <a:fillRect l="-1785" r="-2031" b="-3378"/>
                </a:stretch>
              </a:blipFill>
            </p:spPr>
            <p:txBody>
              <a:bodyPr/>
              <a:lstStyle/>
              <a:p>
                <a:r>
                  <a:rPr lang="en-US">
                    <a:noFill/>
                  </a:rPr>
                  <a:t> </a:t>
                </a:r>
              </a:p>
            </p:txBody>
          </p:sp>
        </mc:Fallback>
      </mc:AlternateContent>
    </p:spTree>
    <p:extLst>
      <p:ext uri="{BB962C8B-B14F-4D97-AF65-F5344CB8AC3E}">
        <p14:creationId xmlns:p14="http://schemas.microsoft.com/office/powerpoint/2010/main" val="295511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2E11-F323-4490-A713-E389FAA75CB3}"/>
              </a:ext>
            </a:extLst>
          </p:cNvPr>
          <p:cNvSpPr>
            <a:spLocks noGrp="1"/>
          </p:cNvSpPr>
          <p:nvPr>
            <p:ph type="title"/>
          </p:nvPr>
        </p:nvSpPr>
        <p:spPr/>
        <p:txBody>
          <a:bodyPr/>
          <a:lstStyle/>
          <a:p>
            <a:r>
              <a:rPr lang="en-US" dirty="0"/>
              <a:t>Performance measures - comparison</a:t>
            </a:r>
          </a:p>
        </p:txBody>
      </p:sp>
      <p:sp>
        <p:nvSpPr>
          <p:cNvPr id="3" name="Content Placeholder 2">
            <a:extLst>
              <a:ext uri="{FF2B5EF4-FFF2-40B4-BE49-F238E27FC236}">
                <a16:creationId xmlns:a16="http://schemas.microsoft.com/office/drawing/2014/main" id="{E754012A-C529-4AD1-8C1D-5C1D3D123BE9}"/>
              </a:ext>
            </a:extLst>
          </p:cNvPr>
          <p:cNvSpPr>
            <a:spLocks noGrp="1"/>
          </p:cNvSpPr>
          <p:nvPr>
            <p:ph idx="1"/>
          </p:nvPr>
        </p:nvSpPr>
        <p:spPr/>
        <p:txBody>
          <a:bodyPr>
            <a:normAutofit fontScale="92500" lnSpcReduction="20000"/>
          </a:bodyPr>
          <a:lstStyle/>
          <a:p>
            <a:r>
              <a:rPr lang="en-US" dirty="0"/>
              <a:t>Both RMSE and MAE measure the distance between the vector of predictions and the vector of target values</a:t>
            </a:r>
          </a:p>
          <a:p>
            <a:r>
              <a:rPr lang="en-US" dirty="0"/>
              <a:t>RMSE</a:t>
            </a:r>
          </a:p>
          <a:p>
            <a:pPr lvl="1"/>
            <a:r>
              <a:rPr lang="en-US" dirty="0"/>
              <a:t>“The notion of distance you are familiar with” (Euclidean Norm)</a:t>
            </a:r>
          </a:p>
          <a:p>
            <a:pPr lvl="1"/>
            <a:r>
              <a:rPr lang="en-US" dirty="0"/>
              <a:t>Affected more by outliers</a:t>
            </a:r>
          </a:p>
          <a:p>
            <a:pPr lvl="1"/>
            <a:r>
              <a:rPr lang="en-US" dirty="0"/>
              <a:t>Performs very well and is generally preferred where outliers are rare, as in bell shaped curves</a:t>
            </a:r>
          </a:p>
          <a:p>
            <a:r>
              <a:rPr lang="en-US" dirty="0"/>
              <a:t>MAE</a:t>
            </a:r>
          </a:p>
          <a:p>
            <a:pPr lvl="1"/>
            <a:r>
              <a:rPr lang="en-US" dirty="0"/>
              <a:t>Less affected by outliers</a:t>
            </a:r>
          </a:p>
        </p:txBody>
      </p:sp>
    </p:spTree>
    <p:extLst>
      <p:ext uri="{BB962C8B-B14F-4D97-AF65-F5344CB8AC3E}">
        <p14:creationId xmlns:p14="http://schemas.microsoft.com/office/powerpoint/2010/main" val="303822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C121-6412-41E3-9FAF-7FC75B58DB05}"/>
              </a:ext>
            </a:extLst>
          </p:cNvPr>
          <p:cNvSpPr>
            <a:spLocks noGrp="1"/>
          </p:cNvSpPr>
          <p:nvPr>
            <p:ph type="title"/>
          </p:nvPr>
        </p:nvSpPr>
        <p:spPr/>
        <p:txBody>
          <a:bodyPr/>
          <a:lstStyle/>
          <a:p>
            <a:r>
              <a:rPr lang="en-US" dirty="0"/>
              <a:t>“Some Algorithms” overview</a:t>
            </a:r>
          </a:p>
        </p:txBody>
      </p:sp>
      <p:sp>
        <p:nvSpPr>
          <p:cNvPr id="3" name="Content Placeholder 2">
            <a:extLst>
              <a:ext uri="{FF2B5EF4-FFF2-40B4-BE49-F238E27FC236}">
                <a16:creationId xmlns:a16="http://schemas.microsoft.com/office/drawing/2014/main" id="{5E59D970-62AF-4D9D-A41A-076D843D911E}"/>
              </a:ext>
            </a:extLst>
          </p:cNvPr>
          <p:cNvSpPr>
            <a:spLocks noGrp="1"/>
          </p:cNvSpPr>
          <p:nvPr>
            <p:ph idx="1"/>
          </p:nvPr>
        </p:nvSpPr>
        <p:spPr/>
        <p:txBody>
          <a:bodyPr>
            <a:normAutofit/>
          </a:bodyPr>
          <a:lstStyle/>
          <a:p>
            <a:r>
              <a:rPr lang="en-US" dirty="0"/>
              <a:t>It will be harder for some algorithms to detect patterns if data is skewed, pg. 49</a:t>
            </a:r>
          </a:p>
          <a:p>
            <a:r>
              <a:rPr lang="en-US" dirty="0"/>
              <a:t>Most algorithms cannot work with missing features, pg. 61</a:t>
            </a:r>
          </a:p>
          <a:p>
            <a:r>
              <a:rPr lang="en-US" dirty="0"/>
              <a:t>Most algorithms prefer to work with numbers, pg. 63</a:t>
            </a:r>
          </a:p>
          <a:p>
            <a:r>
              <a:rPr lang="en-US" dirty="0"/>
              <a:t>Most algorithms don’t perform well when the input numerical attributes have different scales, pg. 66</a:t>
            </a:r>
          </a:p>
          <a:p>
            <a:endParaRPr lang="en-US" dirty="0"/>
          </a:p>
        </p:txBody>
      </p:sp>
    </p:spTree>
    <p:extLst>
      <p:ext uri="{BB962C8B-B14F-4D97-AF65-F5344CB8AC3E}">
        <p14:creationId xmlns:p14="http://schemas.microsoft.com/office/powerpoint/2010/main" val="558078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2C3E-ADC4-48A2-8EF6-2B805F4C244C}"/>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7B10817C-2629-4F79-98CE-5A264604AE36}"/>
              </a:ext>
            </a:extLst>
          </p:cNvPr>
          <p:cNvSpPr>
            <a:spLocks noGrp="1"/>
          </p:cNvSpPr>
          <p:nvPr>
            <p:ph idx="1"/>
          </p:nvPr>
        </p:nvSpPr>
        <p:spPr/>
        <p:txBody>
          <a:bodyPr>
            <a:normAutofit fontScale="92500"/>
          </a:bodyPr>
          <a:lstStyle/>
          <a:p>
            <a:r>
              <a:rPr lang="en-US" dirty="0"/>
              <a:t>Signal – A piece of information fed to an ML algorithm</a:t>
            </a:r>
          </a:p>
          <a:p>
            <a:r>
              <a:rPr lang="en-US" dirty="0"/>
              <a:t>Pipeline – A sequence of data processing components</a:t>
            </a:r>
          </a:p>
          <a:p>
            <a:r>
              <a:rPr lang="en-US" dirty="0"/>
              <a:t>Label – Expected output</a:t>
            </a:r>
          </a:p>
          <a:p>
            <a:r>
              <a:rPr lang="en-US" dirty="0"/>
              <a:t>Multiple regression problem – The system will use multiple features to make a prediction</a:t>
            </a:r>
          </a:p>
          <a:p>
            <a:r>
              <a:rPr lang="en-US" dirty="0"/>
              <a:t>Univariate regression problem – Trying to predict a single value for each data set</a:t>
            </a:r>
          </a:p>
          <a:p>
            <a:r>
              <a:rPr lang="en-US" dirty="0"/>
              <a:t>Multivariate regression problem – Trying to predict multiple values for each data set</a:t>
            </a:r>
          </a:p>
        </p:txBody>
      </p:sp>
    </p:spTree>
    <p:extLst>
      <p:ext uri="{BB962C8B-B14F-4D97-AF65-F5344CB8AC3E}">
        <p14:creationId xmlns:p14="http://schemas.microsoft.com/office/powerpoint/2010/main" val="355620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A710-B4D5-4C7D-AD33-AA674E16A67F}"/>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5532A697-AD7C-412D-B3CC-FB8A3AD98864}"/>
              </a:ext>
            </a:extLst>
          </p:cNvPr>
          <p:cNvSpPr>
            <a:spLocks noGrp="1"/>
          </p:cNvSpPr>
          <p:nvPr>
            <p:ph idx="1"/>
          </p:nvPr>
        </p:nvSpPr>
        <p:spPr/>
        <p:txBody>
          <a:bodyPr>
            <a:normAutofit fontScale="85000" lnSpcReduction="20000"/>
          </a:bodyPr>
          <a:lstStyle/>
          <a:p>
            <a:r>
              <a:rPr lang="en-US" dirty="0"/>
              <a:t>Norm – measure of distance between two vectors</a:t>
            </a:r>
          </a:p>
          <a:p>
            <a:r>
              <a:rPr lang="en-US" dirty="0"/>
              <a:t>Euclidean Norm (see RMSE) – “The notion of distance you are familiar with”</a:t>
            </a:r>
          </a:p>
          <a:p>
            <a:r>
              <a:rPr lang="en-US" dirty="0"/>
              <a:t>Manhattan Norm (see MAE) – “The distance between two points in a city if you have can only travel along orthogonal blocks”</a:t>
            </a:r>
          </a:p>
          <a:p>
            <a:r>
              <a:rPr lang="en-US" dirty="0"/>
              <a:t>Standard deviation – “measures how dispersed values are”</a:t>
            </a:r>
          </a:p>
          <a:p>
            <a:pPr lvl="1"/>
            <a:r>
              <a:rPr lang="en-US" dirty="0"/>
              <a:t>Square root of the variance</a:t>
            </a:r>
          </a:p>
          <a:p>
            <a:r>
              <a:rPr lang="en-US" dirty="0"/>
              <a:t>Variance – Average of the squared deviation from the mean</a:t>
            </a:r>
          </a:p>
          <a:p>
            <a:r>
              <a:rPr lang="en-US" dirty="0"/>
              <a:t>Normal Distribution (Gaussian Distribution) – Bell shaped distribution</a:t>
            </a:r>
          </a:p>
          <a:p>
            <a:pPr lvl="1"/>
            <a:r>
              <a:rPr lang="en-US" dirty="0"/>
              <a:t>68, 95, 99.7 rule</a:t>
            </a:r>
          </a:p>
        </p:txBody>
      </p:sp>
    </p:spTree>
    <p:extLst>
      <p:ext uri="{BB962C8B-B14F-4D97-AF65-F5344CB8AC3E}">
        <p14:creationId xmlns:p14="http://schemas.microsoft.com/office/powerpoint/2010/main" val="2167373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BF15-C067-47D1-BF4B-36086AB9E401}"/>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82676F6B-9CAB-4A08-BCEE-36DDC7F1C343}"/>
              </a:ext>
            </a:extLst>
          </p:cNvPr>
          <p:cNvSpPr>
            <a:spLocks noGrp="1"/>
          </p:cNvSpPr>
          <p:nvPr>
            <p:ph idx="1"/>
          </p:nvPr>
        </p:nvSpPr>
        <p:spPr/>
        <p:txBody>
          <a:bodyPr/>
          <a:lstStyle/>
          <a:p>
            <a:r>
              <a:rPr lang="en-US" dirty="0"/>
              <a:t>Percentiles – “Indicates the value below which a given percentage of observations in a group of observations falls”</a:t>
            </a:r>
          </a:p>
          <a:p>
            <a:r>
              <a:rPr lang="en-US" dirty="0"/>
              <a:t>Quartile – 25</a:t>
            </a:r>
            <a:r>
              <a:rPr lang="en-US" baseline="30000" dirty="0"/>
              <a:t>th</a:t>
            </a:r>
            <a:r>
              <a:rPr lang="en-US" dirty="0"/>
              <a:t>, 50</a:t>
            </a:r>
            <a:r>
              <a:rPr lang="en-US" baseline="30000" dirty="0"/>
              <a:t>th</a:t>
            </a:r>
            <a:r>
              <a:rPr lang="en-US" dirty="0"/>
              <a:t>, 75</a:t>
            </a:r>
            <a:r>
              <a:rPr lang="en-US" baseline="30000" dirty="0"/>
              <a:t>th</a:t>
            </a:r>
            <a:r>
              <a:rPr lang="en-US" dirty="0"/>
              <a:t> percentiles</a:t>
            </a:r>
          </a:p>
          <a:p>
            <a:r>
              <a:rPr lang="en-US" dirty="0"/>
              <a:t>Tail heavy – The data is skewed.  In the case of the book, several feature’s histograms extended further to the right (skewed right).  See additional information for a link to a discussion on how tail-heavy data may impact a data analyst</a:t>
            </a:r>
          </a:p>
          <a:p>
            <a:endParaRPr lang="en-US" dirty="0"/>
          </a:p>
        </p:txBody>
      </p:sp>
    </p:spTree>
    <p:extLst>
      <p:ext uri="{BB962C8B-B14F-4D97-AF65-F5344CB8AC3E}">
        <p14:creationId xmlns:p14="http://schemas.microsoft.com/office/powerpoint/2010/main" val="3975062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186</TotalTime>
  <Words>1123</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Cambria Math</vt:lpstr>
      <vt:lpstr>Tw Cen MT</vt:lpstr>
      <vt:lpstr>Circuit</vt:lpstr>
      <vt:lpstr>Chapter 2</vt:lpstr>
      <vt:lpstr>Machine learning checklist (project lifecycle)</vt:lpstr>
      <vt:lpstr>Performance measures</vt:lpstr>
      <vt:lpstr>Performance measures</vt:lpstr>
      <vt:lpstr>Performance measures - comparison</vt:lpstr>
      <vt:lpstr>“Some Algorithms” overview</vt:lpstr>
      <vt:lpstr>Terminology review</vt:lpstr>
      <vt:lpstr>Terminology review</vt:lpstr>
      <vt:lpstr>Terminology review</vt:lpstr>
      <vt:lpstr>Terminology review</vt:lpstr>
      <vt:lpstr>Terminology review</vt:lpstr>
      <vt:lpstr>Terminology review</vt:lpstr>
      <vt:lpstr>Terminology review</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Stidham, Adam</dc:creator>
  <cp:lastModifiedBy>Stidham, Adam</cp:lastModifiedBy>
  <cp:revision>20</cp:revision>
  <dcterms:created xsi:type="dcterms:W3CDTF">2019-09-01T00:32:31Z</dcterms:created>
  <dcterms:modified xsi:type="dcterms:W3CDTF">2019-09-03T02:18:00Z</dcterms:modified>
</cp:coreProperties>
</file>