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0FAB-47AF-4CF0-ADFA-55195FE0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DC18-9EAB-4DEA-BC09-BDC69174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19875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682-5927-47E8-B3AC-69E192E8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D06BD-07F2-4973-8FE3-71C4C75BA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Decision trees are “generally approximately balanced”</a:t>
                </a:r>
              </a:p>
              <a:p>
                <a:pPr lvl="1"/>
                <a:r>
                  <a:rPr lang="en-US" dirty="0"/>
                  <a:t>Therefore, making predictions requires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comparisons, i.e. one comparison at each node that has to be traversed, and is independent of the number of features</a:t>
                </a:r>
              </a:p>
              <a:p>
                <a:pPr lvl="2"/>
                <a:r>
                  <a:rPr lang="en-US" dirty="0"/>
                  <a:t>m is the number of training instances</a:t>
                </a:r>
              </a:p>
              <a:p>
                <a:r>
                  <a:rPr lang="en-US" dirty="0"/>
                  <a:t>Training complexity compares all features and has a complexity of O(n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(m))</a:t>
                </a:r>
              </a:p>
              <a:p>
                <a:pPr lvl="1"/>
                <a:r>
                  <a:rPr lang="en-US" dirty="0"/>
                  <a:t>n is the number of features</a:t>
                </a:r>
              </a:p>
              <a:p>
                <a:pPr lvl="1"/>
                <a:r>
                  <a:rPr lang="en-US" dirty="0"/>
                  <a:t>m is the number of training instances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D06BD-07F2-4973-8FE3-71C4C75BA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5" t="-4647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3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2E80-B575-4838-B2C9-90204EFC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or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9530-D803-401D-8E2D-5EDDA899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way to calculate impurity is _entropy_</a:t>
            </a:r>
          </a:p>
          <a:p>
            <a:r>
              <a:rPr lang="en-US" dirty="0"/>
              <a:t>Entropy and </a:t>
            </a:r>
            <a:r>
              <a:rPr lang="en-US" dirty="0" err="1"/>
              <a:t>gini</a:t>
            </a:r>
            <a:r>
              <a:rPr lang="en-US" dirty="0"/>
              <a:t> produce similar trees</a:t>
            </a:r>
          </a:p>
          <a:p>
            <a:pPr lvl="1"/>
            <a:r>
              <a:rPr lang="en-US" dirty="0"/>
              <a:t>When the trees differ entropy tends to produce more balanced trees, whereas </a:t>
            </a:r>
            <a:r>
              <a:rPr lang="en-US" dirty="0" err="1"/>
              <a:t>gini</a:t>
            </a:r>
            <a:r>
              <a:rPr lang="en-US" dirty="0"/>
              <a:t> tends to put the most frequent class in its own branch</a:t>
            </a:r>
          </a:p>
          <a:p>
            <a:pPr lvl="1"/>
            <a:r>
              <a:rPr lang="en-US" dirty="0"/>
              <a:t>Gini is faster to calculate</a:t>
            </a:r>
          </a:p>
        </p:txBody>
      </p:sp>
    </p:spTree>
    <p:extLst>
      <p:ext uri="{BB962C8B-B14F-4D97-AF65-F5344CB8AC3E}">
        <p14:creationId xmlns:p14="http://schemas.microsoft.com/office/powerpoint/2010/main" val="387652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7697-63E4-4979-9A1C-3D46F57C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7E05-D91F-4A0A-B478-E226096C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34060" cy="4243592"/>
          </a:xfrm>
        </p:spPr>
        <p:txBody>
          <a:bodyPr/>
          <a:lstStyle/>
          <a:p>
            <a:r>
              <a:rPr lang="en-US" dirty="0"/>
              <a:t>Left unconstrained, decision trees will tend to overfit</a:t>
            </a:r>
          </a:p>
          <a:p>
            <a:pPr lvl="1"/>
            <a:r>
              <a:rPr lang="en-US" dirty="0"/>
              <a:t>Called a _nonparametric model_ because the number of parameters is not predetermined before training</a:t>
            </a:r>
          </a:p>
          <a:p>
            <a:pPr lvl="1"/>
            <a:r>
              <a:rPr lang="en-US" dirty="0"/>
              <a:t>Compared to _parametric model_, such as a linear model which has a known number of parameters it will use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increasing min_* hyperparameters or reducing max_* hyperparameters will regularize the model</a:t>
            </a:r>
          </a:p>
          <a:p>
            <a:pPr lvl="1"/>
            <a:r>
              <a:rPr lang="en-US" dirty="0"/>
              <a:t>For instance reducing </a:t>
            </a:r>
            <a:r>
              <a:rPr lang="en-US" dirty="0" err="1"/>
              <a:t>max_depth</a:t>
            </a:r>
            <a:r>
              <a:rPr lang="en-US" dirty="0"/>
              <a:t> will help prevent overfitting</a:t>
            </a:r>
          </a:p>
        </p:txBody>
      </p:sp>
    </p:spTree>
    <p:extLst>
      <p:ext uri="{BB962C8B-B14F-4D97-AF65-F5344CB8AC3E}">
        <p14:creationId xmlns:p14="http://schemas.microsoft.com/office/powerpoint/2010/main" val="29704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9F9-E691-43D2-BE09-99A7136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153F69F-A70D-40E5-99C0-811094A32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125" y="2310606"/>
            <a:ext cx="6124575" cy="3419475"/>
          </a:xfrm>
        </p:spPr>
      </p:pic>
    </p:spTree>
    <p:extLst>
      <p:ext uri="{BB962C8B-B14F-4D97-AF65-F5344CB8AC3E}">
        <p14:creationId xmlns:p14="http://schemas.microsoft.com/office/powerpoint/2010/main" val="400310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8941-9A71-4436-8797-D0899AB1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</a:t>
            </a:r>
            <a:r>
              <a:rPr lang="en-US" strike="sngStrike" dirty="0"/>
              <a:t>classification</a:t>
            </a:r>
            <a:r>
              <a:rPr lang="en-US" dirty="0"/>
              <a:t> Regression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C37F-BEC2-4C85-9366-D930BA7A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132"/>
            <a:ext cx="9905999" cy="4511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If component isn’t a leaf node, then something like “is petal length less than 2.45”</a:t>
            </a:r>
          </a:p>
          <a:p>
            <a:r>
              <a:rPr lang="en-US" dirty="0"/>
              <a:t>MSE</a:t>
            </a:r>
          </a:p>
          <a:p>
            <a:pPr lvl="1"/>
            <a:r>
              <a:rPr lang="en-US" dirty="0"/>
              <a:t>Measures the mean squared error over the instances the node applies to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How many training instances the node applies to</a:t>
            </a:r>
          </a:p>
          <a:p>
            <a:r>
              <a:rPr lang="en-US" dirty="0"/>
              <a:t>Value</a:t>
            </a:r>
          </a:p>
          <a:p>
            <a:pPr lvl="1"/>
            <a:r>
              <a:rPr lang="en-US" dirty="0"/>
              <a:t>The average target value of the samples in the node</a:t>
            </a:r>
          </a:p>
          <a:p>
            <a:pPr lvl="1"/>
            <a:r>
              <a:rPr lang="en-US" dirty="0"/>
              <a:t>The algorithm splits each region to make the most training instances as close as possible to the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C5C5-DF0C-4AA8-92CF-2A92B13441B5}"/>
              </a:ext>
            </a:extLst>
          </p:cNvPr>
          <p:cNvSpPr txBox="1"/>
          <p:nvPr/>
        </p:nvSpPr>
        <p:spPr>
          <a:xfrm>
            <a:off x="5629013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7150-318D-4351-96BA-E33383B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49A7-0089-4502-91F1-6A56C8D3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like to create boundaries that are perpendicular to an axis</a:t>
            </a:r>
          </a:p>
          <a:p>
            <a:pPr lvl="1"/>
            <a:r>
              <a:rPr lang="en-US" dirty="0"/>
              <a:t>So models trained on instances that are separated in a that are not perpendicular to an axis may not generalize well</a:t>
            </a:r>
          </a:p>
          <a:p>
            <a:r>
              <a:rPr lang="en-US" dirty="0"/>
              <a:t>Decision tree are sensitive to small variations in data</a:t>
            </a:r>
          </a:p>
          <a:p>
            <a:r>
              <a:rPr lang="en-US" dirty="0" err="1"/>
              <a:t>Sklearn</a:t>
            </a:r>
            <a:r>
              <a:rPr lang="en-US" dirty="0"/>
              <a:t> is stochastic, so you may get different results on the same training instances if you don’t use the </a:t>
            </a:r>
            <a:r>
              <a:rPr lang="en-US" dirty="0" err="1"/>
              <a:t>random_state</a:t>
            </a:r>
            <a:r>
              <a:rPr lang="en-US" dirty="0"/>
              <a:t> hyperparameter</a:t>
            </a:r>
          </a:p>
          <a:p>
            <a:r>
              <a:rPr lang="en-US" dirty="0"/>
              <a:t>Random forests help with these issues (</a:t>
            </a:r>
            <a:r>
              <a:rPr lang="en-US"/>
              <a:t>next chapter)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F2D7-EB9D-4119-8A9A-12CF409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5D13-8AF1-4EC5-8B85-A1024F1C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75337" cy="41848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trees can perform both classification and regression</a:t>
            </a:r>
          </a:p>
          <a:p>
            <a:r>
              <a:rPr lang="en-US" dirty="0"/>
              <a:t>Can perform multi-output tasks</a:t>
            </a:r>
          </a:p>
          <a:p>
            <a:r>
              <a:rPr lang="en-US" dirty="0"/>
              <a:t>Fundamental component of Random Forests, one of the most powerful machine learning algorithms (next chapter)</a:t>
            </a:r>
          </a:p>
          <a:p>
            <a:r>
              <a:rPr lang="en-US" dirty="0"/>
              <a:t>Don’t require features to be scaled</a:t>
            </a:r>
          </a:p>
          <a:p>
            <a:r>
              <a:rPr lang="en-US" dirty="0"/>
              <a:t>White box model, i.e. fairly intuitive and predictions are easy to interpret</a:t>
            </a:r>
          </a:p>
          <a:p>
            <a:pPr lvl="1"/>
            <a:r>
              <a:rPr lang="en-US" dirty="0"/>
              <a:t>Contrast random forest and neural nets</a:t>
            </a:r>
          </a:p>
          <a:p>
            <a:r>
              <a:rPr lang="en-US" dirty="0"/>
              <a:t>Able to estimate the probability that an instance belongs to a certain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64AC-D046-4A5B-9F7E-6345D60C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08BC6A9D-E078-4DE1-84DF-4B675E07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842" y="2249488"/>
            <a:ext cx="4091142" cy="3541712"/>
          </a:xfrm>
        </p:spPr>
      </p:pic>
    </p:spTree>
    <p:extLst>
      <p:ext uri="{BB962C8B-B14F-4D97-AF65-F5344CB8AC3E}">
        <p14:creationId xmlns:p14="http://schemas.microsoft.com/office/powerpoint/2010/main" val="5310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8941-9A71-4436-8797-D0899AB1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classification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C37F-BEC2-4C85-9366-D930BA7A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132"/>
            <a:ext cx="9905999" cy="4511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If component isn’t a leaf node, then something like “is petal length less than 2.45”</a:t>
            </a:r>
          </a:p>
          <a:p>
            <a:r>
              <a:rPr lang="en-US" dirty="0"/>
              <a:t>GINI</a:t>
            </a:r>
          </a:p>
          <a:p>
            <a:pPr lvl="1"/>
            <a:r>
              <a:rPr lang="en-US" dirty="0"/>
              <a:t>Measures the node’s “impurity”, i.e. how many incorrect classes are predicted by this node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How many training instances the node applies to</a:t>
            </a:r>
          </a:p>
          <a:p>
            <a:r>
              <a:rPr lang="en-US" dirty="0"/>
              <a:t>Value</a:t>
            </a:r>
          </a:p>
          <a:p>
            <a:pPr lvl="1"/>
            <a:r>
              <a:rPr lang="en-US" dirty="0"/>
              <a:t>How many training instances of each class the node applies to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The predicted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C5C5-DF0C-4AA8-92CF-2A92B13441B5}"/>
              </a:ext>
            </a:extLst>
          </p:cNvPr>
          <p:cNvSpPr txBox="1"/>
          <p:nvPr/>
        </p:nvSpPr>
        <p:spPr>
          <a:xfrm>
            <a:off x="5629013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1739-D7E8-4B90-8434-FA79C9E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gini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CBB8-7ABE-4180-8EA2-5385C629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of 0.0 means all training instances this node applies to belongs to the same class</a:t>
            </a:r>
          </a:p>
          <a:p>
            <a:r>
              <a:rPr lang="en-US" dirty="0"/>
              <a:t>Equation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 </a:t>
            </a:r>
            <a:r>
              <a:rPr lang="en-US" dirty="0" err="1"/>
              <a:t>gini</a:t>
            </a:r>
            <a:r>
              <a:rPr lang="en-US" dirty="0"/>
              <a:t> = 1 – (50/150)^2 – (50/150)^2 – (50/150)^2 = 0.6667</a:t>
            </a:r>
          </a:p>
          <a:p>
            <a:pPr lvl="1"/>
            <a:r>
              <a:rPr lang="en-US" dirty="0"/>
              <a:t>Depth-1 Left Node </a:t>
            </a:r>
            <a:r>
              <a:rPr lang="en-US" dirty="0" err="1"/>
              <a:t>gini</a:t>
            </a:r>
            <a:r>
              <a:rPr lang="en-US" dirty="0"/>
              <a:t> = 1 - (50/50)^2 - (0/50)^2 – (0/50)^2 = 0.0</a:t>
            </a:r>
          </a:p>
          <a:p>
            <a:pPr lvl="1"/>
            <a:r>
              <a:rPr lang="en-US" dirty="0"/>
              <a:t>Depth-1 Right Node </a:t>
            </a:r>
            <a:r>
              <a:rPr lang="en-US" dirty="0" err="1"/>
              <a:t>gini</a:t>
            </a:r>
            <a:r>
              <a:rPr lang="en-US" dirty="0"/>
              <a:t> = 1 – (0/50)^2 – (50/100)^2 – (50/100)^2 = 0.5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B2E738-9378-4A5A-8B1F-B80E65631EFE}"/>
                  </a:ext>
                </a:extLst>
              </p:cNvPr>
              <p:cNvSpPr txBox="1"/>
              <p:nvPr/>
            </p:nvSpPr>
            <p:spPr>
              <a:xfrm>
                <a:off x="3160341" y="3642259"/>
                <a:ext cx="1998888" cy="756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B2E738-9378-4A5A-8B1F-B80E65631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41" y="3642259"/>
                <a:ext cx="1998888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3E9B-EA6A-4A13-902A-E41B6DE2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4E06-CFA5-441E-88AC-928F687C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Sklearn’s</a:t>
            </a:r>
            <a:r>
              <a:rPr lang="en-US" dirty="0"/>
              <a:t> CART algorithm produces binary trees</a:t>
            </a:r>
          </a:p>
          <a:p>
            <a:r>
              <a:rPr lang="en-US" dirty="0"/>
              <a:t>Other algorithms exist that can produce trees whose nodes have more than two children</a:t>
            </a:r>
          </a:p>
          <a:p>
            <a:pPr lvl="1"/>
            <a:r>
              <a:rPr lang="en-US" dirty="0"/>
              <a:t>See ID3</a:t>
            </a:r>
          </a:p>
        </p:txBody>
      </p:sp>
    </p:spTree>
    <p:extLst>
      <p:ext uri="{BB962C8B-B14F-4D97-AF65-F5344CB8AC3E}">
        <p14:creationId xmlns:p14="http://schemas.microsoft.com/office/powerpoint/2010/main" val="75512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6C49-F69C-4E85-9C50-87C70A85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9187-C6E7-46E6-8EF8-9095CC4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is the ratio of the class component of the node to the samples component of the node</a:t>
            </a:r>
          </a:p>
          <a:p>
            <a:pPr lvl="1"/>
            <a:r>
              <a:rPr lang="en-US" dirty="0"/>
              <a:t>Exercise: Flower whose petals are cm long and 1.5 cm wide.  Find the node it belongs to on the tree structure.</a:t>
            </a:r>
          </a:p>
          <a:p>
            <a:pPr lvl="2"/>
            <a:r>
              <a:rPr lang="en-US" dirty="0"/>
              <a:t>What class will this flower be predicted as</a:t>
            </a:r>
          </a:p>
          <a:p>
            <a:pPr lvl="2"/>
            <a:r>
              <a:rPr lang="en-US" dirty="0"/>
              <a:t>What is the probability the flower is this class</a:t>
            </a:r>
          </a:p>
          <a:p>
            <a:pPr lvl="2"/>
            <a:r>
              <a:rPr lang="en-US" dirty="0"/>
              <a:t>What is the probability the flower is the other classes</a:t>
            </a:r>
          </a:p>
          <a:p>
            <a:pPr lvl="2"/>
            <a:r>
              <a:rPr lang="en-US" dirty="0"/>
              <a:t>Compare answer with book</a:t>
            </a:r>
          </a:p>
        </p:txBody>
      </p:sp>
    </p:spTree>
    <p:extLst>
      <p:ext uri="{BB962C8B-B14F-4D97-AF65-F5344CB8AC3E}">
        <p14:creationId xmlns:p14="http://schemas.microsoft.com/office/powerpoint/2010/main" val="422310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775B-AE29-4713-AABD-569A043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A55C-00A6-428C-A712-3FDED610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and Regression Tree</a:t>
            </a:r>
          </a:p>
          <a:p>
            <a:r>
              <a:rPr lang="en-US" dirty="0"/>
              <a:t>Split the training set in two based on a single feature and a threshold</a:t>
            </a:r>
          </a:p>
          <a:p>
            <a:pPr lvl="1"/>
            <a:r>
              <a:rPr lang="en-US" dirty="0"/>
              <a:t>For example, Petal Length &lt;= 2.45</a:t>
            </a:r>
          </a:p>
          <a:p>
            <a:r>
              <a:rPr lang="en-US" dirty="0"/>
              <a:t>Split each subset in using the same logic as above</a:t>
            </a:r>
          </a:p>
          <a:p>
            <a:r>
              <a:rPr lang="en-US" dirty="0"/>
              <a:t>Stop once the maximum depth has been reached or no split that reduces impurity can be found</a:t>
            </a:r>
          </a:p>
        </p:txBody>
      </p:sp>
    </p:spTree>
    <p:extLst>
      <p:ext uri="{BB962C8B-B14F-4D97-AF65-F5344CB8AC3E}">
        <p14:creationId xmlns:p14="http://schemas.microsoft.com/office/powerpoint/2010/main" val="19416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9ADB-B908-4348-B3A2-7C3EBEBD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0934-033D-4092-9E93-0F9320E2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CART algorithm choose the feature and threshold used for splitting the sets by searching for the feature and threshold that minimizes the impurity of the child sets</a:t>
            </a:r>
          </a:p>
          <a:p>
            <a:r>
              <a:rPr lang="en-US" dirty="0"/>
              <a:t>The CART algorithm is _greedy_, i.e. it finds the best solution at each step, but not the overall optimal solution</a:t>
            </a:r>
          </a:p>
          <a:p>
            <a:pPr lvl="1"/>
            <a:r>
              <a:rPr lang="en-US" dirty="0"/>
              <a:t>Finding an optimal tree is an _NP-Complete_ problem with complexity O(exp(m)) time, which makes finding the optimal solution for even a small number of training instances prohibitive</a:t>
            </a:r>
          </a:p>
        </p:txBody>
      </p:sp>
    </p:spTree>
    <p:extLst>
      <p:ext uri="{BB962C8B-B14F-4D97-AF65-F5344CB8AC3E}">
        <p14:creationId xmlns:p14="http://schemas.microsoft.com/office/powerpoint/2010/main" val="196304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894</TotalTime>
  <Words>848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Tw Cen MT</vt:lpstr>
      <vt:lpstr>Circuit</vt:lpstr>
      <vt:lpstr>Chapter 6</vt:lpstr>
      <vt:lpstr>Overview</vt:lpstr>
      <vt:lpstr>Tree Structure</vt:lpstr>
      <vt:lpstr>Components of the classification tree </vt:lpstr>
      <vt:lpstr>More about gini</vt:lpstr>
      <vt:lpstr>Algorithm</vt:lpstr>
      <vt:lpstr>Estimation probability</vt:lpstr>
      <vt:lpstr>CART Algorithm In words</vt:lpstr>
      <vt:lpstr>Cart algorithm in depth</vt:lpstr>
      <vt:lpstr>Computation complexity</vt:lpstr>
      <vt:lpstr>Gini or entropy</vt:lpstr>
      <vt:lpstr>regularization</vt:lpstr>
      <vt:lpstr>regression</vt:lpstr>
      <vt:lpstr>Components of the classification Regression tree </vt:lpstr>
      <vt:lpstr>Instability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Stidham, Adam</dc:creator>
  <cp:lastModifiedBy>Stidham, Adam</cp:lastModifiedBy>
  <cp:revision>28</cp:revision>
  <dcterms:created xsi:type="dcterms:W3CDTF">2019-09-08T00:35:55Z</dcterms:created>
  <dcterms:modified xsi:type="dcterms:W3CDTF">2019-10-27T23:43:47Z</dcterms:modified>
</cp:coreProperties>
</file>