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8" r:id="rId4"/>
    <p:sldId id="259" r:id="rId5"/>
    <p:sldId id="269" r:id="rId6"/>
    <p:sldId id="260" r:id="rId7"/>
    <p:sldId id="261" r:id="rId8"/>
    <p:sldId id="262" r:id="rId9"/>
    <p:sldId id="270" r:id="rId10"/>
    <p:sldId id="263" r:id="rId11"/>
    <p:sldId id="265" r:id="rId12"/>
    <p:sldId id="266" r:id="rId13"/>
    <p:sldId id="267" r:id="rId14"/>
    <p:sldId id="268" r:id="rId15"/>
    <p:sldId id="271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4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5" Type="http://schemas.openxmlformats.org/officeDocument/2006/relationships/image" Target="../media/image11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Relationship Id="rId14" Type="http://schemas.openxmlformats.org/officeDocument/2006/relationships/image" Target="../media/image11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10" Type="http://schemas.openxmlformats.org/officeDocument/2006/relationships/image" Target="../media/image134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19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e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4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30446;&#24405;&#20027;&#30028;&#38754;.pptx#-1,14,&#24187;&#28783;&#29255; 14" TargetMode="External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9.wmf"/><Relationship Id="rId26" Type="http://schemas.openxmlformats.org/officeDocument/2006/relationships/image" Target="../media/image113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8.wmf"/><Relationship Id="rId20" Type="http://schemas.openxmlformats.org/officeDocument/2006/relationships/image" Target="../media/image110.wmf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12.wmf"/><Relationship Id="rId32" Type="http://schemas.openxmlformats.org/officeDocument/2006/relationships/image" Target="../media/image116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114.wmf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09.bin"/><Relationship Id="rId31" Type="http://schemas.openxmlformats.org/officeDocument/2006/relationships/oleObject" Target="../embeddings/oleObject115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7.wmf"/><Relationship Id="rId22" Type="http://schemas.openxmlformats.org/officeDocument/2006/relationships/image" Target="../media/image111.w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11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oleObject" Target="../embeddings/oleObject3.bin"/><Relationship Id="rId3" Type="http://schemas.openxmlformats.org/officeDocument/2006/relationships/slide" Target="slide3.xml"/><Relationship Id="rId7" Type="http://schemas.openxmlformats.org/officeDocument/2006/relationships/slide" Target="slide18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6" Type="http://schemas.openxmlformats.org/officeDocument/2006/relationships/slide" Target="slide2.xml"/><Relationship Id="rId11" Type="http://schemas.openxmlformats.org/officeDocument/2006/relationships/oleObject" Target="../embeddings/oleObject2.bin"/><Relationship Id="rId5" Type="http://schemas.openxmlformats.org/officeDocument/2006/relationships/slide" Target="slide17.xml"/><Relationship Id="rId15" Type="http://schemas.openxmlformats.org/officeDocument/2006/relationships/slide" Target="slide15.xml"/><Relationship Id="rId10" Type="http://schemas.openxmlformats.org/officeDocument/2006/relationships/image" Target="../media/image2.emf"/><Relationship Id="rId4" Type="http://schemas.openxmlformats.org/officeDocument/2006/relationships/slide" Target="slide20.xml"/><Relationship Id="rId9" Type="http://schemas.openxmlformats.org/officeDocument/2006/relationships/oleObject" Target="../embeddings/oleObject1.bin"/><Relationship Id="rId1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0.wmf"/><Relationship Id="rId22" Type="http://schemas.openxmlformats.org/officeDocument/2006/relationships/image" Target="../media/image13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7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3.e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圆角矩形 4">
            <a:hlinkClick r:id="rId3" action="ppaction://hlinkpres?slideindex=14&amp;slidetitle=幻灯片 14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59632" y="389359"/>
            <a:ext cx="71287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§10.4 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本章回顾</a:t>
            </a:r>
          </a:p>
        </p:txBody>
      </p:sp>
      <p:sp>
        <p:nvSpPr>
          <p:cNvPr id="8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2632557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知识要点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3386463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综合例题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4212377"/>
            <a:ext cx="5536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自测题和思考题解答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 Box 5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1840469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27584" y="162218"/>
            <a:ext cx="249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幂级数展开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827584" y="685438"/>
            <a:ext cx="46923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）直接法（麦克劳林级数）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920780"/>
              </p:ext>
            </p:extLst>
          </p:nvPr>
        </p:nvGraphicFramePr>
        <p:xfrm>
          <a:off x="1043608" y="1314346"/>
          <a:ext cx="2843213" cy="57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Equation" r:id="rId3" imgW="2831760" imgH="571320" progId="Equation.DSMT4">
                  <p:embed/>
                </p:oleObj>
              </mc:Choice>
              <mc:Fallback>
                <p:oleObj name="Equation" r:id="rId3" imgW="2831760" imgH="57132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314346"/>
                        <a:ext cx="2843213" cy="577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582963"/>
              </p:ext>
            </p:extLst>
          </p:nvPr>
        </p:nvGraphicFramePr>
        <p:xfrm>
          <a:off x="1115616" y="1962418"/>
          <a:ext cx="5473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Equation" r:id="rId5" imgW="5473440" imgH="901440" progId="Equation.DSMT4">
                  <p:embed/>
                </p:oleObj>
              </mc:Choice>
              <mc:Fallback>
                <p:oleObj name="Equation" r:id="rId5" imgW="5473440" imgH="90144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962418"/>
                        <a:ext cx="54737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971600" y="2970530"/>
            <a:ext cx="4331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）间接法：用已知结论：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855659"/>
              </p:ext>
            </p:extLst>
          </p:nvPr>
        </p:nvGraphicFramePr>
        <p:xfrm>
          <a:off x="247650" y="3494088"/>
          <a:ext cx="54657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Equation" r:id="rId7" imgW="5473440" imgH="838080" progId="Equation.DSMT4">
                  <p:embed/>
                </p:oleObj>
              </mc:Choice>
              <mc:Fallback>
                <p:oleObj name="Equation" r:id="rId7" imgW="5473440" imgH="8380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494088"/>
                        <a:ext cx="546576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08926"/>
              </p:ext>
            </p:extLst>
          </p:nvPr>
        </p:nvGraphicFramePr>
        <p:xfrm>
          <a:off x="6444208" y="3762618"/>
          <a:ext cx="1365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Equation" r:id="rId9" imgW="1371600" imgH="393700" progId="Equation.DSMT4">
                  <p:embed/>
                </p:oleObj>
              </mc:Choice>
              <mc:Fallback>
                <p:oleObj name="Equation" r:id="rId9" imgW="1371600" imgH="3937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762618"/>
                        <a:ext cx="13652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060813"/>
              </p:ext>
            </p:extLst>
          </p:nvPr>
        </p:nvGraphicFramePr>
        <p:xfrm>
          <a:off x="827584" y="4365104"/>
          <a:ext cx="56086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" name="Equation" r:id="rId11" imgW="5600700" imgH="838200" progId="Equation.DSMT4">
                  <p:embed/>
                </p:oleObj>
              </mc:Choice>
              <mc:Fallback>
                <p:oleObj name="Equation" r:id="rId11" imgW="5600700" imgH="8382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365104"/>
                        <a:ext cx="56086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720305"/>
              </p:ext>
            </p:extLst>
          </p:nvPr>
        </p:nvGraphicFramePr>
        <p:xfrm>
          <a:off x="6444208" y="4509120"/>
          <a:ext cx="1365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" name="Equation" r:id="rId13" imgW="1371600" imgH="393700" progId="Equation.DSMT4">
                  <p:embed/>
                </p:oleObj>
              </mc:Choice>
              <mc:Fallback>
                <p:oleObj name="Equation" r:id="rId13" imgW="1371600" imgH="3937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509120"/>
                        <a:ext cx="13652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905230"/>
              </p:ext>
            </p:extLst>
          </p:nvPr>
        </p:nvGraphicFramePr>
        <p:xfrm>
          <a:off x="292100" y="5300663"/>
          <a:ext cx="73072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Equation" r:id="rId15" imgW="7315200" imgH="888840" progId="Equation.DSMT4">
                  <p:embed/>
                </p:oleObj>
              </mc:Choice>
              <mc:Fallback>
                <p:oleObj name="Equation" r:id="rId15" imgW="7315200" imgH="88884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5300663"/>
                        <a:ext cx="73072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865910"/>
              </p:ext>
            </p:extLst>
          </p:nvPr>
        </p:nvGraphicFramePr>
        <p:xfrm>
          <a:off x="7648253" y="5588545"/>
          <a:ext cx="13509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Equation" r:id="rId17" imgW="1358310" imgH="393529" progId="Equation.DSMT4">
                  <p:embed/>
                </p:oleObj>
              </mc:Choice>
              <mc:Fallback>
                <p:oleObj name="Equation" r:id="rId17" imgW="1358310" imgH="393529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253" y="5588545"/>
                        <a:ext cx="135096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8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967858"/>
              </p:ext>
            </p:extLst>
          </p:nvPr>
        </p:nvGraphicFramePr>
        <p:xfrm>
          <a:off x="500063" y="981075"/>
          <a:ext cx="47879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" name="Equation" r:id="rId3" imgW="4546440" imgH="888840" progId="Equation.DSMT4">
                  <p:embed/>
                </p:oleObj>
              </mc:Choice>
              <mc:Fallback>
                <p:oleObj name="Equation" r:id="rId3" imgW="4546440" imgH="88884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981075"/>
                        <a:ext cx="4787900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05943"/>
              </p:ext>
            </p:extLst>
          </p:nvPr>
        </p:nvGraphicFramePr>
        <p:xfrm>
          <a:off x="6229400" y="1318518"/>
          <a:ext cx="18367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" name="Equation" r:id="rId5" imgW="1828800" imgH="393700" progId="Equation.DSMT4">
                  <p:embed/>
                </p:oleObj>
              </mc:Choice>
              <mc:Fallback>
                <p:oleObj name="Equation" r:id="rId5" imgW="1828800" imgH="3937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400" y="1318518"/>
                        <a:ext cx="183673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59907"/>
              </p:ext>
            </p:extLst>
          </p:nvPr>
        </p:nvGraphicFramePr>
        <p:xfrm>
          <a:off x="495300" y="1989138"/>
          <a:ext cx="76406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" name="Equation" r:id="rId7" imgW="7632360" imgH="952200" progId="Equation.DSMT4">
                  <p:embed/>
                </p:oleObj>
              </mc:Choice>
              <mc:Fallback>
                <p:oleObj name="Equation" r:id="rId7" imgW="7632360" imgH="9522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989138"/>
                        <a:ext cx="7640638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199276"/>
              </p:ext>
            </p:extLst>
          </p:nvPr>
        </p:nvGraphicFramePr>
        <p:xfrm>
          <a:off x="971600" y="3140968"/>
          <a:ext cx="63960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Equation" r:id="rId9" imgW="6388100" imgH="952500" progId="Equation.DSMT4">
                  <p:embed/>
                </p:oleObj>
              </mc:Choice>
              <mc:Fallback>
                <p:oleObj name="Equation" r:id="rId9" imgW="6388100" imgH="9525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140968"/>
                        <a:ext cx="6396038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633103"/>
              </p:ext>
            </p:extLst>
          </p:nvPr>
        </p:nvGraphicFramePr>
        <p:xfrm>
          <a:off x="7285088" y="3860106"/>
          <a:ext cx="18367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" name="Equation" r:id="rId11" imgW="1828800" imgH="393700" progId="Equation.DSMT4">
                  <p:embed/>
                </p:oleObj>
              </mc:Choice>
              <mc:Fallback>
                <p:oleObj name="Equation" r:id="rId11" imgW="1828800" imgH="3937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088" y="3860106"/>
                        <a:ext cx="18367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405034"/>
              </p:ext>
            </p:extLst>
          </p:nvPr>
        </p:nvGraphicFramePr>
        <p:xfrm>
          <a:off x="508000" y="4365625"/>
          <a:ext cx="82423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" name="Equation" r:id="rId13" imgW="8242200" imgH="838080" progId="Equation.DSMT4">
                  <p:embed/>
                </p:oleObj>
              </mc:Choice>
              <mc:Fallback>
                <p:oleObj name="Equation" r:id="rId13" imgW="8242200" imgH="83808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365625"/>
                        <a:ext cx="82423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646501"/>
              </p:ext>
            </p:extLst>
          </p:nvPr>
        </p:nvGraphicFramePr>
        <p:xfrm>
          <a:off x="2411760" y="5445224"/>
          <a:ext cx="42576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" name="Equation" r:id="rId15" imgW="4254500" imgH="838200" progId="Equation.DSMT4">
                  <p:embed/>
                </p:oleObj>
              </mc:Choice>
              <mc:Fallback>
                <p:oleObj name="Equation" r:id="rId15" imgW="4254500" imgH="8382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445224"/>
                        <a:ext cx="42576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843577"/>
              </p:ext>
            </p:extLst>
          </p:nvPr>
        </p:nvGraphicFramePr>
        <p:xfrm>
          <a:off x="7451775" y="5660331"/>
          <a:ext cx="13652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Equation" r:id="rId17" imgW="1371600" imgH="393700" progId="Equation.DSMT4">
                  <p:embed/>
                </p:oleObj>
              </mc:Choice>
              <mc:Fallback>
                <p:oleObj name="Equation" r:id="rId17" imgW="1371600" imgH="3937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75" y="5660331"/>
                        <a:ext cx="136525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844079"/>
              </p:ext>
            </p:extLst>
          </p:nvPr>
        </p:nvGraphicFramePr>
        <p:xfrm>
          <a:off x="1043608" y="116632"/>
          <a:ext cx="59356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2" name="Equation" r:id="rId19" imgW="5943600" imgH="889000" progId="Equation.DSMT4">
                  <p:embed/>
                </p:oleObj>
              </mc:Choice>
              <mc:Fallback>
                <p:oleObj name="Equation" r:id="rId19" imgW="5943600" imgH="8890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16632"/>
                        <a:ext cx="593566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361778"/>
              </p:ext>
            </p:extLst>
          </p:nvPr>
        </p:nvGraphicFramePr>
        <p:xfrm>
          <a:off x="7308304" y="404664"/>
          <a:ext cx="13509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3" name="Equation" r:id="rId21" imgW="1358310" imgH="393529" progId="Equation.DSMT4">
                  <p:embed/>
                </p:oleObj>
              </mc:Choice>
              <mc:Fallback>
                <p:oleObj name="Equation" r:id="rId21" imgW="1358310" imgH="393529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404664"/>
                        <a:ext cx="1350962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55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683568" y="229863"/>
            <a:ext cx="3312368" cy="644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．傅里叶级数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683568" y="874388"/>
            <a:ext cx="3716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的傅里叶级数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415076"/>
              </p:ext>
            </p:extLst>
          </p:nvPr>
        </p:nvGraphicFramePr>
        <p:xfrm>
          <a:off x="692134" y="1484784"/>
          <a:ext cx="51006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3" imgW="5092560" imgH="914400" progId="Equation.DSMT4">
                  <p:embed/>
                </p:oleObj>
              </mc:Choice>
              <mc:Fallback>
                <p:oleObj name="Equation" r:id="rId3" imgW="5092560" imgH="9144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34" y="1484784"/>
                        <a:ext cx="5100637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802472"/>
              </p:ext>
            </p:extLst>
          </p:nvPr>
        </p:nvGraphicFramePr>
        <p:xfrm>
          <a:off x="899592" y="2348880"/>
          <a:ext cx="33845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5" imgW="3377880" imgH="838080" progId="Equation.DSMT4">
                  <p:embed/>
                </p:oleObj>
              </mc:Choice>
              <mc:Fallback>
                <p:oleObj name="Equation" r:id="rId5" imgW="3377880" imgH="8380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348880"/>
                        <a:ext cx="338455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059710"/>
              </p:ext>
            </p:extLst>
          </p:nvPr>
        </p:nvGraphicFramePr>
        <p:xfrm>
          <a:off x="4593673" y="2276872"/>
          <a:ext cx="32448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7" imgW="3238200" imgH="838080" progId="Equation.DSMT4">
                  <p:embed/>
                </p:oleObj>
              </mc:Choice>
              <mc:Fallback>
                <p:oleObj name="Equation" r:id="rId7" imgW="3238200" imgH="83808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673" y="2276872"/>
                        <a:ext cx="324485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692134" y="3481844"/>
            <a:ext cx="22268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收敛定理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242480"/>
              </p:ext>
            </p:extLst>
          </p:nvPr>
        </p:nvGraphicFramePr>
        <p:xfrm>
          <a:off x="467544" y="4005064"/>
          <a:ext cx="8542338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9" imgW="8534160" imgH="1498320" progId="Equation.DSMT4">
                  <p:embed/>
                </p:oleObj>
              </mc:Choice>
              <mc:Fallback>
                <p:oleObj name="Equation" r:id="rId9" imgW="8534160" imgH="149832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05064"/>
                        <a:ext cx="8542338" cy="149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968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40496" y="140813"/>
            <a:ext cx="21371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奇偶延拓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899499" y="754405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奇延拓：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385828"/>
              </p:ext>
            </p:extLst>
          </p:nvPr>
        </p:nvGraphicFramePr>
        <p:xfrm>
          <a:off x="2456206" y="818348"/>
          <a:ext cx="971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Equation" r:id="rId3" imgW="965160" imgH="431640" progId="Equation.DSMT4">
                  <p:embed/>
                </p:oleObj>
              </mc:Choice>
              <mc:Fallback>
                <p:oleObj name="Equation" r:id="rId3" imgW="965160" imgH="43164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206" y="818348"/>
                        <a:ext cx="9715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838937"/>
              </p:ext>
            </p:extLst>
          </p:nvPr>
        </p:nvGraphicFramePr>
        <p:xfrm>
          <a:off x="3563796" y="599857"/>
          <a:ext cx="31623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Equation" r:id="rId5" imgW="3162240" imgH="838080" progId="Equation.DSMT4">
                  <p:embed/>
                </p:oleObj>
              </mc:Choice>
              <mc:Fallback>
                <p:oleObj name="Equation" r:id="rId5" imgW="3162240" imgH="8380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796" y="599857"/>
                        <a:ext cx="316230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825335"/>
              </p:ext>
            </p:extLst>
          </p:nvPr>
        </p:nvGraphicFramePr>
        <p:xfrm>
          <a:off x="2915816" y="1452235"/>
          <a:ext cx="26352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Equation" r:id="rId7" imgW="2628720" imgH="914400" progId="Equation.DSMT4">
                  <p:embed/>
                </p:oleObj>
              </mc:Choice>
              <mc:Fallback>
                <p:oleObj name="Equation" r:id="rId7" imgW="2628720" imgH="9144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452235"/>
                        <a:ext cx="263525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899592" y="2501761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偶延拓：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232374"/>
              </p:ext>
            </p:extLst>
          </p:nvPr>
        </p:nvGraphicFramePr>
        <p:xfrm>
          <a:off x="2483768" y="2347446"/>
          <a:ext cx="33083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Equation" r:id="rId9" imgW="3301920" imgH="838080" progId="Equation.DSMT4">
                  <p:embed/>
                </p:oleObj>
              </mc:Choice>
              <mc:Fallback>
                <p:oleObj name="Equation" r:id="rId9" imgW="3301920" imgH="83808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347446"/>
                        <a:ext cx="33083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058786"/>
              </p:ext>
            </p:extLst>
          </p:nvPr>
        </p:nvGraphicFramePr>
        <p:xfrm>
          <a:off x="6156176" y="2547600"/>
          <a:ext cx="9477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Equation" r:id="rId11" imgW="939600" imgH="431640" progId="Equation.DSMT4">
                  <p:embed/>
                </p:oleObj>
              </mc:Choice>
              <mc:Fallback>
                <p:oleObj name="Equation" r:id="rId11" imgW="939600" imgH="43164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547600"/>
                        <a:ext cx="9477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756089"/>
              </p:ext>
            </p:extLst>
          </p:nvPr>
        </p:nvGraphicFramePr>
        <p:xfrm>
          <a:off x="2907201" y="3221841"/>
          <a:ext cx="33829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" name="Equation" r:id="rId13" imgW="3390840" imgH="914400" progId="Equation.DSMT4">
                  <p:embed/>
                </p:oleObj>
              </mc:Choice>
              <mc:Fallback>
                <p:oleObj name="Equation" r:id="rId13" imgW="3390840" imgH="9144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201" y="3221841"/>
                        <a:ext cx="3382963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540496" y="4077072"/>
            <a:ext cx="47596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任意周期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的傅里叶级数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870935"/>
              </p:ext>
            </p:extLst>
          </p:nvPr>
        </p:nvGraphicFramePr>
        <p:xfrm>
          <a:off x="1331640" y="4569195"/>
          <a:ext cx="5664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Equation" r:id="rId15" imgW="5663880" imgH="939600" progId="Equation.DSMT4">
                  <p:embed/>
                </p:oleObj>
              </mc:Choice>
              <mc:Fallback>
                <p:oleObj name="Equation" r:id="rId15" imgW="5663880" imgH="93960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569195"/>
                        <a:ext cx="56642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83685"/>
              </p:ext>
            </p:extLst>
          </p:nvPr>
        </p:nvGraphicFramePr>
        <p:xfrm>
          <a:off x="540496" y="5589240"/>
          <a:ext cx="35512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Equation" r:id="rId17" imgW="3543120" imgH="838080" progId="Equation.DSMT4">
                  <p:embed/>
                </p:oleObj>
              </mc:Choice>
              <mc:Fallback>
                <p:oleObj name="Equation" r:id="rId17" imgW="3543120" imgH="83808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496" y="5589240"/>
                        <a:ext cx="35512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039924"/>
              </p:ext>
            </p:extLst>
          </p:nvPr>
        </p:nvGraphicFramePr>
        <p:xfrm>
          <a:off x="4355976" y="5517232"/>
          <a:ext cx="34750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Equation" r:id="rId19" imgW="3466800" imgH="838080" progId="Equation.DSMT4">
                  <p:embed/>
                </p:oleObj>
              </mc:Choice>
              <mc:Fallback>
                <p:oleObj name="Equation" r:id="rId19" imgW="3466800" imgH="83808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517232"/>
                        <a:ext cx="34750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78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5536" y="94815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综合例题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9552" y="908720"/>
            <a:ext cx="45143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判断下列级数的的敛散性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743736"/>
              </p:ext>
            </p:extLst>
          </p:nvPr>
        </p:nvGraphicFramePr>
        <p:xfrm>
          <a:off x="611560" y="1628800"/>
          <a:ext cx="24923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name="Equation" r:id="rId3" imgW="2476440" imgH="977760" progId="Equation.DSMT4">
                  <p:embed/>
                </p:oleObj>
              </mc:Choice>
              <mc:Fallback>
                <p:oleObj name="Equation" r:id="rId3" imgW="2476440" imgH="97776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628800"/>
                        <a:ext cx="249237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314304"/>
              </p:ext>
            </p:extLst>
          </p:nvPr>
        </p:nvGraphicFramePr>
        <p:xfrm>
          <a:off x="2251408" y="2578988"/>
          <a:ext cx="28114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Equation" r:id="rId5" imgW="2793960" imgH="927000" progId="Equation.DSMT4">
                  <p:embed/>
                </p:oleObj>
              </mc:Choice>
              <mc:Fallback>
                <p:oleObj name="Equation" r:id="rId5" imgW="2793960" imgH="9270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408" y="2578988"/>
                        <a:ext cx="2811462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495615"/>
              </p:ext>
            </p:extLst>
          </p:nvPr>
        </p:nvGraphicFramePr>
        <p:xfrm>
          <a:off x="2509118" y="3666852"/>
          <a:ext cx="254158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Equation" r:id="rId7" imgW="2527200" imgH="1130040" progId="Equation.DSMT4">
                  <p:embed/>
                </p:oleObj>
              </mc:Choice>
              <mc:Fallback>
                <p:oleObj name="Equation" r:id="rId7" imgW="2527200" imgH="113004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118" y="3666852"/>
                        <a:ext cx="2541587" cy="1130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129205"/>
              </p:ext>
            </p:extLst>
          </p:nvPr>
        </p:nvGraphicFramePr>
        <p:xfrm>
          <a:off x="1286938" y="4857080"/>
          <a:ext cx="211931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" name="Equation" r:id="rId9" imgW="2108160" imgH="1091880" progId="Equation.DSMT4">
                  <p:embed/>
                </p:oleObj>
              </mc:Choice>
              <mc:Fallback>
                <p:oleObj name="Equation" r:id="rId9" imgW="2108160" imgH="10918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938" y="4857080"/>
                        <a:ext cx="2119312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3563888" y="4994012"/>
            <a:ext cx="32512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所以，原级数收敛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34019"/>
              </p:ext>
            </p:extLst>
          </p:nvPr>
        </p:nvGraphicFramePr>
        <p:xfrm>
          <a:off x="4226257" y="1556792"/>
          <a:ext cx="41957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Equation" r:id="rId11" imgW="4203360" imgH="914400" progId="Equation.DSMT4">
                  <p:embed/>
                </p:oleObj>
              </mc:Choice>
              <mc:Fallback>
                <p:oleObj name="Equation" r:id="rId11" imgW="4203360" imgH="9144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257" y="1556792"/>
                        <a:ext cx="4195763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395536" y="278092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1301553" y="2780928"/>
            <a:ext cx="1085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4828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755576" y="404664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491764"/>
              </p:ext>
            </p:extLst>
          </p:nvPr>
        </p:nvGraphicFramePr>
        <p:xfrm>
          <a:off x="1691680" y="301149"/>
          <a:ext cx="60134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Equation" r:id="rId3" imgW="6006960" imgH="736560" progId="Equation.DSMT4">
                  <p:embed/>
                </p:oleObj>
              </mc:Choice>
              <mc:Fallback>
                <p:oleObj name="Equation" r:id="rId3" imgW="6006960" imgH="73656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01149"/>
                        <a:ext cx="6013450" cy="7302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145081"/>
              </p:ext>
            </p:extLst>
          </p:nvPr>
        </p:nvGraphicFramePr>
        <p:xfrm>
          <a:off x="1298446" y="1196752"/>
          <a:ext cx="39703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Equation" r:id="rId5" imgW="3962160" imgH="736560" progId="Equation.DSMT4">
                  <p:embed/>
                </p:oleObj>
              </mc:Choice>
              <mc:Fallback>
                <p:oleObj name="Equation" r:id="rId5" imgW="3962160" imgH="73656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446" y="1196752"/>
                        <a:ext cx="3970338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457905"/>
              </p:ext>
            </p:extLst>
          </p:nvPr>
        </p:nvGraphicFramePr>
        <p:xfrm>
          <a:off x="5364088" y="1124744"/>
          <a:ext cx="3365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Equation" r:id="rId7" imgW="3365280" imgH="977760" progId="Equation.DSMT4">
                  <p:embed/>
                </p:oleObj>
              </mc:Choice>
              <mc:Fallback>
                <p:oleObj name="Equation" r:id="rId7" imgW="3365280" imgH="97776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124744"/>
                        <a:ext cx="3365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512775"/>
              </p:ext>
            </p:extLst>
          </p:nvPr>
        </p:nvGraphicFramePr>
        <p:xfrm>
          <a:off x="467544" y="1988840"/>
          <a:ext cx="533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Equation" r:id="rId9" imgW="5333760" imgH="977760" progId="Equation.DSMT4">
                  <p:embed/>
                </p:oleObj>
              </mc:Choice>
              <mc:Fallback>
                <p:oleObj name="Equation" r:id="rId9" imgW="5333760" imgH="97776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88840"/>
                        <a:ext cx="5334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636060" y="3367385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078524"/>
              </p:ext>
            </p:extLst>
          </p:nvPr>
        </p:nvGraphicFramePr>
        <p:xfrm>
          <a:off x="1419615" y="3155950"/>
          <a:ext cx="18938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Equation" r:id="rId11" imgW="1904760" imgH="939600" progId="Equation.DSMT4">
                  <p:embed/>
                </p:oleObj>
              </mc:Choice>
              <mc:Fallback>
                <p:oleObj name="Equation" r:id="rId11" imgW="1904760" imgH="9396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615" y="3155950"/>
                        <a:ext cx="1893888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3444873" y="3367385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故原级数非绝对收敛．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600200" y="4077072"/>
            <a:ext cx="35397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充分大时，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190394"/>
              </p:ext>
            </p:extLst>
          </p:nvPr>
        </p:nvGraphicFramePr>
        <p:xfrm>
          <a:off x="3995936" y="3898063"/>
          <a:ext cx="30781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Equation" r:id="rId13" imgW="3085920" imgH="977760" progId="Equation.DSMT4">
                  <p:embed/>
                </p:oleObj>
              </mc:Choice>
              <mc:Fallback>
                <p:oleObj name="Equation" r:id="rId13" imgW="3085920" imgH="97776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898063"/>
                        <a:ext cx="307816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230656"/>
              </p:ext>
            </p:extLst>
          </p:nvPr>
        </p:nvGraphicFramePr>
        <p:xfrm>
          <a:off x="726244" y="4725144"/>
          <a:ext cx="3454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name="Equation" r:id="rId15" imgW="3454200" imgH="1041120" progId="Equation.DSMT4">
                  <p:embed/>
                </p:oleObj>
              </mc:Choice>
              <mc:Fallback>
                <p:oleObj name="Equation" r:id="rId15" imgW="3454200" imgH="104112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44" y="4725144"/>
                        <a:ext cx="345440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4283968" y="5013176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自某项后单调下降趋于零，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611560" y="5733256"/>
            <a:ext cx="36118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从而原级数条件收敛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6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4" grpId="0"/>
      <p:bldP spid="15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39551" y="419982"/>
            <a:ext cx="48750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利用级数的收敛性证明：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147502"/>
              </p:ext>
            </p:extLst>
          </p:nvPr>
        </p:nvGraphicFramePr>
        <p:xfrm>
          <a:off x="5148064" y="154542"/>
          <a:ext cx="19018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Equation" r:id="rId3" imgW="1892160" imgH="1054080" progId="Equation.DSMT4">
                  <p:embed/>
                </p:oleObj>
              </mc:Choice>
              <mc:Fallback>
                <p:oleObj name="Equation" r:id="rId3" imgW="1892160" imgH="10540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54542"/>
                        <a:ext cx="1901825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83568" y="126876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证：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475656" y="1268760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考察级数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778572"/>
              </p:ext>
            </p:extLst>
          </p:nvPr>
        </p:nvGraphicFramePr>
        <p:xfrm>
          <a:off x="3103025" y="1124744"/>
          <a:ext cx="12509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Equation" r:id="rId5" imgW="1244520" imgH="1054080" progId="Equation.DSMT4">
                  <p:embed/>
                </p:oleObj>
              </mc:Choice>
              <mc:Fallback>
                <p:oleObj name="Equation" r:id="rId5" imgW="1244520" imgH="10540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025" y="1124744"/>
                        <a:ext cx="125095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105299"/>
              </p:ext>
            </p:extLst>
          </p:nvPr>
        </p:nvGraphicFramePr>
        <p:xfrm>
          <a:off x="1259632" y="2276872"/>
          <a:ext cx="43402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Equation" r:id="rId7" imgW="4317840" imgH="1143000" progId="Equation.DSMT4">
                  <p:embed/>
                </p:oleObj>
              </mc:Choice>
              <mc:Fallback>
                <p:oleObj name="Equation" r:id="rId7" imgW="4317840" imgH="11430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276872"/>
                        <a:ext cx="43402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786871"/>
              </p:ext>
            </p:extLst>
          </p:nvPr>
        </p:nvGraphicFramePr>
        <p:xfrm>
          <a:off x="5652120" y="2276872"/>
          <a:ext cx="283368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Equation" r:id="rId9" imgW="2819160" imgH="1002960" progId="Equation.DSMT4">
                  <p:embed/>
                </p:oleObj>
              </mc:Choice>
              <mc:Fallback>
                <p:oleObj name="Equation" r:id="rId9" imgW="2819160" imgH="100296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276872"/>
                        <a:ext cx="283368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347539"/>
              </p:ext>
            </p:extLst>
          </p:nvPr>
        </p:nvGraphicFramePr>
        <p:xfrm>
          <a:off x="2411760" y="3645024"/>
          <a:ext cx="10477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Equation" r:id="rId11" imgW="1041120" imgH="317160" progId="Equation.DSMT4">
                  <p:embed/>
                </p:oleObj>
              </mc:Choice>
              <mc:Fallback>
                <p:oleObj name="Equation" r:id="rId11" imgW="1041120" imgH="31716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645024"/>
                        <a:ext cx="104775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1403648" y="4077072"/>
            <a:ext cx="6316153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故级数收敛，由级数收敛的必要条件，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35528"/>
              </p:ext>
            </p:extLst>
          </p:nvPr>
        </p:nvGraphicFramePr>
        <p:xfrm>
          <a:off x="3610811" y="4725144"/>
          <a:ext cx="19018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13" imgW="1892300" imgH="1054100" progId="Equation.DSMT4">
                  <p:embed/>
                </p:oleObj>
              </mc:Choice>
              <mc:Fallback>
                <p:oleObj name="Equation" r:id="rId13" imgW="1892300" imgH="10541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811" y="4725144"/>
                        <a:ext cx="1901825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683568" y="5397192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6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99592" y="404664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596446" y="260648"/>
            <a:ext cx="11753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921261"/>
              </p:ext>
            </p:extLst>
          </p:nvPr>
        </p:nvGraphicFramePr>
        <p:xfrm>
          <a:off x="1690688" y="88900"/>
          <a:ext cx="10922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" name="Equation" r:id="rId3" imgW="1079280" imgH="914400" progId="Equation.DSMT4">
                  <p:embed/>
                </p:oleObj>
              </mc:Choice>
              <mc:Fallback>
                <p:oleObj name="Equation" r:id="rId3" imgW="1079280" imgH="9144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88900"/>
                        <a:ext cx="109220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2843808" y="260648"/>
            <a:ext cx="3249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的收敛半径为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288850"/>
              </p:ext>
            </p:extLst>
          </p:nvPr>
        </p:nvGraphicFramePr>
        <p:xfrm>
          <a:off x="6093416" y="88870"/>
          <a:ext cx="21732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" name="Equation" r:id="rId5" imgW="2158920" imgH="914400" progId="Equation.DSMT4">
                  <p:embed/>
                </p:oleObj>
              </mc:Choice>
              <mc:Fallback>
                <p:oleObj name="Equation" r:id="rId5" imgW="2158920" imgH="9144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416" y="88870"/>
                        <a:ext cx="217328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323528" y="980728"/>
            <a:ext cx="2077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的收敛区间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55576" y="170080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155040"/>
              </p:ext>
            </p:extLst>
          </p:nvPr>
        </p:nvGraphicFramePr>
        <p:xfrm>
          <a:off x="1491137" y="1503948"/>
          <a:ext cx="115312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Equation" r:id="rId7" imgW="1079280" imgH="914400" progId="Equation.DSMT4">
                  <p:embed/>
                </p:oleObj>
              </mc:Choice>
              <mc:Fallback>
                <p:oleObj name="Equation" r:id="rId7" imgW="1079280" imgH="9144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137" y="1503948"/>
                        <a:ext cx="115312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2644257" y="1675696"/>
            <a:ext cx="3430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的收敛半径为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13" name="右箭头 12"/>
          <p:cNvSpPr/>
          <p:nvPr/>
        </p:nvSpPr>
        <p:spPr>
          <a:xfrm>
            <a:off x="596446" y="2564904"/>
            <a:ext cx="487877" cy="2880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758862"/>
              </p:ext>
            </p:extLst>
          </p:nvPr>
        </p:nvGraphicFramePr>
        <p:xfrm>
          <a:off x="1329105" y="2275532"/>
          <a:ext cx="18478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Equation" r:id="rId9" imgW="1841400" imgH="914400" progId="Equation.DSMT4">
                  <p:embed/>
                </p:oleObj>
              </mc:Choice>
              <mc:Fallback>
                <p:oleObj name="Equation" r:id="rId9" imgW="1841400" imgH="9144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105" y="2275532"/>
                        <a:ext cx="18478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3203848" y="2359338"/>
            <a:ext cx="3430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的收敛半径也为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703247"/>
              </p:ext>
            </p:extLst>
          </p:nvPr>
        </p:nvGraphicFramePr>
        <p:xfrm>
          <a:off x="1223828" y="2955937"/>
          <a:ext cx="228917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Equation" r:id="rId11" imgW="2260440" imgH="1143000" progId="Equation.DSMT4">
                  <p:embed/>
                </p:oleObj>
              </mc:Choice>
              <mc:Fallback>
                <p:oleObj name="Equation" r:id="rId11" imgW="2260440" imgH="11430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828" y="2955937"/>
                        <a:ext cx="2289175" cy="108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右箭头 19"/>
          <p:cNvSpPr/>
          <p:nvPr/>
        </p:nvSpPr>
        <p:spPr>
          <a:xfrm>
            <a:off x="596446" y="4509120"/>
            <a:ext cx="487877" cy="2880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596446" y="3537012"/>
            <a:ext cx="487877" cy="2880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5868144" y="3239398"/>
            <a:ext cx="3430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的收敛半径也为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364848"/>
              </p:ext>
            </p:extLst>
          </p:nvPr>
        </p:nvGraphicFramePr>
        <p:xfrm>
          <a:off x="3457470" y="3043808"/>
          <a:ext cx="2425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Equation" r:id="rId13" imgW="2425680" imgH="914400" progId="Equation.DSMT4">
                  <p:embed/>
                </p:oleObj>
              </mc:Choice>
              <mc:Fallback>
                <p:oleObj name="Equation" r:id="rId13" imgW="2425680" imgH="9144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470" y="3043808"/>
                        <a:ext cx="2425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304916"/>
              </p:ext>
            </p:extLst>
          </p:nvPr>
        </p:nvGraphicFramePr>
        <p:xfrm>
          <a:off x="1240218" y="4195936"/>
          <a:ext cx="580390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Equation" r:id="rId15" imgW="5803560" imgH="914400" progId="Equation.DSMT4">
                  <p:embed/>
                </p:oleObj>
              </mc:Choice>
              <mc:Fallback>
                <p:oleObj name="Equation" r:id="rId15" imgW="5803560" imgH="9144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18" y="4195936"/>
                        <a:ext cx="580390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1123935" y="5229200"/>
            <a:ext cx="3430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的收敛半径也为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4095256" y="5229200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从而收敛区间为</a:t>
            </a: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076898"/>
              </p:ext>
            </p:extLst>
          </p:nvPr>
        </p:nvGraphicFramePr>
        <p:xfrm>
          <a:off x="6804652" y="5297135"/>
          <a:ext cx="10223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Equation" r:id="rId17" imgW="1015920" imgH="393480" progId="Equation.DSMT4">
                  <p:embed/>
                </p:oleObj>
              </mc:Choice>
              <mc:Fallback>
                <p:oleObj name="Equation" r:id="rId17" imgW="1015920" imgH="3934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652" y="5297135"/>
                        <a:ext cx="10223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81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  <p:bldP spid="16" grpId="0"/>
      <p:bldP spid="20" grpId="0" animBg="1"/>
      <p:bldP spid="21" grpId="0" animBg="1"/>
      <p:bldP spid="22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96446" y="260648"/>
            <a:ext cx="18966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求极数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694789"/>
              </p:ext>
            </p:extLst>
          </p:nvPr>
        </p:nvGraphicFramePr>
        <p:xfrm>
          <a:off x="2339752" y="49183"/>
          <a:ext cx="16573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1" name="Equation" r:id="rId3" imgW="1650960" imgH="939600" progId="Equation.DSMT4">
                  <p:embed/>
                </p:oleObj>
              </mc:Choice>
              <mc:Fallback>
                <p:oleObj name="Equation" r:id="rId3" imgW="1650960" imgH="9396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9183"/>
                        <a:ext cx="165735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4139952" y="260648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的和函数．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55576" y="126876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544782" y="1268760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首先注意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047635"/>
              </p:ext>
            </p:extLst>
          </p:nvPr>
        </p:nvGraphicFramePr>
        <p:xfrm>
          <a:off x="2987824" y="1031895"/>
          <a:ext cx="32639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2" name="Equation" r:id="rId5" imgW="3263760" imgH="1002960" progId="Equation.DSMT4">
                  <p:embed/>
                </p:oleObj>
              </mc:Choice>
              <mc:Fallback>
                <p:oleObj name="Equation" r:id="rId5" imgW="3263760" imgH="100296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031895"/>
                        <a:ext cx="32639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33418"/>
              </p:ext>
            </p:extLst>
          </p:nvPr>
        </p:nvGraphicFramePr>
        <p:xfrm>
          <a:off x="7307263" y="1415645"/>
          <a:ext cx="18367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3" name="Equation" r:id="rId7" imgW="1828800" imgH="393480" progId="Equation.DSMT4">
                  <p:embed/>
                </p:oleObj>
              </mc:Choice>
              <mc:Fallback>
                <p:oleObj name="Equation" r:id="rId7" imgW="1828800" imgH="39348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1415645"/>
                        <a:ext cx="18367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337608"/>
              </p:ext>
            </p:extLst>
          </p:nvPr>
        </p:nvGraphicFramePr>
        <p:xfrm>
          <a:off x="755550" y="1916832"/>
          <a:ext cx="1800226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4" name="Equation" r:id="rId9" imgW="1815840" imgH="825480" progId="Equation.DSMT4">
                  <p:embed/>
                </p:oleObj>
              </mc:Choice>
              <mc:Fallback>
                <p:oleObj name="Equation" r:id="rId9" imgW="1815840" imgH="82548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50" y="1916832"/>
                        <a:ext cx="1800226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912096"/>
              </p:ext>
            </p:extLst>
          </p:nvPr>
        </p:nvGraphicFramePr>
        <p:xfrm>
          <a:off x="613141" y="2708920"/>
          <a:ext cx="171483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5" name="Equation" r:id="rId11" imgW="1485720" imgH="939600" progId="Equation.DSMT4">
                  <p:embed/>
                </p:oleObj>
              </mc:Choice>
              <mc:Fallback>
                <p:oleObj name="Equation" r:id="rId11" imgW="1485720" imgH="9396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41" y="2708920"/>
                        <a:ext cx="1714838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611893"/>
              </p:ext>
            </p:extLst>
          </p:nvPr>
        </p:nvGraphicFramePr>
        <p:xfrm>
          <a:off x="5292080" y="2636912"/>
          <a:ext cx="269684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6" name="Equation" r:id="rId13" imgW="2336760" imgH="1002960" progId="Equation.DSMT4">
                  <p:embed/>
                </p:oleObj>
              </mc:Choice>
              <mc:Fallback>
                <p:oleObj name="Equation" r:id="rId13" imgW="2336760" imgH="100296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636912"/>
                        <a:ext cx="269684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429655"/>
              </p:ext>
            </p:extLst>
          </p:nvPr>
        </p:nvGraphicFramePr>
        <p:xfrm>
          <a:off x="6228184" y="1212870"/>
          <a:ext cx="711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7" name="Equation" r:id="rId15" imgW="711000" imgH="634680" progId="Equation.DSMT4">
                  <p:embed/>
                </p:oleObj>
              </mc:Choice>
              <mc:Fallback>
                <p:oleObj name="Equation" r:id="rId15" imgW="711000" imgH="6346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1212870"/>
                        <a:ext cx="7112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821101"/>
              </p:ext>
            </p:extLst>
          </p:nvPr>
        </p:nvGraphicFramePr>
        <p:xfrm>
          <a:off x="2338463" y="2636912"/>
          <a:ext cx="2858064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8" name="Equation" r:id="rId17" imgW="2476440" imgH="1002960" progId="Equation.DSMT4">
                  <p:embed/>
                </p:oleObj>
              </mc:Choice>
              <mc:Fallback>
                <p:oleObj name="Equation" r:id="rId17" imgW="2476440" imgH="100296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463" y="2636912"/>
                        <a:ext cx="2858064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700460"/>
              </p:ext>
            </p:extLst>
          </p:nvPr>
        </p:nvGraphicFramePr>
        <p:xfrm>
          <a:off x="395536" y="3861048"/>
          <a:ext cx="17256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9" name="Equation" r:id="rId19" imgW="1726920" imgH="914400" progId="Equation.DSMT4">
                  <p:embed/>
                </p:oleObj>
              </mc:Choice>
              <mc:Fallback>
                <p:oleObj name="Equation" r:id="rId19" imgW="1726920" imgH="9144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861048"/>
                        <a:ext cx="1725613" cy="9096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610994"/>
              </p:ext>
            </p:extLst>
          </p:nvPr>
        </p:nvGraphicFramePr>
        <p:xfrm>
          <a:off x="2195736" y="3789040"/>
          <a:ext cx="3314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0" name="Equation" r:id="rId21" imgW="3314520" imgH="1091880" progId="Equation.DSMT4">
                  <p:embed/>
                </p:oleObj>
              </mc:Choice>
              <mc:Fallback>
                <p:oleObj name="Equation" r:id="rId21" imgW="3314520" imgH="10918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789040"/>
                        <a:ext cx="3314700" cy="1092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380071"/>
              </p:ext>
            </p:extLst>
          </p:nvPr>
        </p:nvGraphicFramePr>
        <p:xfrm>
          <a:off x="5580112" y="4077072"/>
          <a:ext cx="1676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" name="Equation" r:id="rId23" imgW="1676160" imgH="583920" progId="Equation.DSMT4">
                  <p:embed/>
                </p:oleObj>
              </mc:Choice>
              <mc:Fallback>
                <p:oleObj name="Equation" r:id="rId23" imgW="1676160" imgH="58392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077072"/>
                        <a:ext cx="1676400" cy="584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371033"/>
              </p:ext>
            </p:extLst>
          </p:nvPr>
        </p:nvGraphicFramePr>
        <p:xfrm>
          <a:off x="7380312" y="4077072"/>
          <a:ext cx="1549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" name="Equation" r:id="rId25" imgW="1549080" imgH="583920" progId="Equation.DSMT4">
                  <p:embed/>
                </p:oleObj>
              </mc:Choice>
              <mc:Fallback>
                <p:oleObj name="Equation" r:id="rId25" imgW="1549080" imgH="58392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4077072"/>
                        <a:ext cx="1549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478472"/>
              </p:ext>
            </p:extLst>
          </p:nvPr>
        </p:nvGraphicFramePr>
        <p:xfrm>
          <a:off x="899592" y="5013176"/>
          <a:ext cx="198913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3" name="Equation" r:id="rId27" imgW="1981080" imgH="939600" progId="Equation.DSMT4">
                  <p:embed/>
                </p:oleObj>
              </mc:Choice>
              <mc:Fallback>
                <p:oleObj name="Equation" r:id="rId27" imgW="1981080" imgH="9396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013176"/>
                        <a:ext cx="1989138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792777"/>
              </p:ext>
            </p:extLst>
          </p:nvPr>
        </p:nvGraphicFramePr>
        <p:xfrm>
          <a:off x="2897733" y="5013176"/>
          <a:ext cx="248443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4" name="Equation" r:id="rId29" imgW="2476440" imgH="1015920" progId="Equation.DSMT4">
                  <p:embed/>
                </p:oleObj>
              </mc:Choice>
              <mc:Fallback>
                <p:oleObj name="Equation" r:id="rId29" imgW="2476440" imgH="101592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733" y="5013176"/>
                        <a:ext cx="2484438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362789"/>
              </p:ext>
            </p:extLst>
          </p:nvPr>
        </p:nvGraphicFramePr>
        <p:xfrm>
          <a:off x="5759450" y="5280025"/>
          <a:ext cx="19129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5" name="Equation" r:id="rId31" imgW="1904760" imgH="393480" progId="Equation.DSMT4">
                  <p:embed/>
                </p:oleObj>
              </mc:Choice>
              <mc:Fallback>
                <p:oleObj name="Equation" r:id="rId31" imgW="1904760" imgH="39348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5280025"/>
                        <a:ext cx="19129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280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3568" y="361802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1206" y="2246904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935075"/>
              </p:ext>
            </p:extLst>
          </p:nvPr>
        </p:nvGraphicFramePr>
        <p:xfrm>
          <a:off x="1674168" y="2062754"/>
          <a:ext cx="42164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3" imgW="4216320" imgH="888840" progId="Equation.DSMT4">
                  <p:embed/>
                </p:oleObj>
              </mc:Choice>
              <mc:Fallback>
                <p:oleObj name="Equation" r:id="rId3" imgW="4216320" imgH="88884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168" y="2062754"/>
                        <a:ext cx="4216400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234082"/>
              </p:ext>
            </p:extLst>
          </p:nvPr>
        </p:nvGraphicFramePr>
        <p:xfrm>
          <a:off x="950913" y="2981325"/>
          <a:ext cx="72421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5" imgW="7238880" imgH="888840" progId="Equation.DSMT4">
                  <p:embed/>
                </p:oleObj>
              </mc:Choice>
              <mc:Fallback>
                <p:oleObj name="Equation" r:id="rId5" imgW="7238880" imgH="88884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2981325"/>
                        <a:ext cx="7242175" cy="8874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58712"/>
              </p:ext>
            </p:extLst>
          </p:nvPr>
        </p:nvGraphicFramePr>
        <p:xfrm>
          <a:off x="6732132" y="3996477"/>
          <a:ext cx="1625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tion" r:id="rId7" imgW="1625400" imgH="393480" progId="Equation.DSMT4">
                  <p:embed/>
                </p:oleObj>
              </mc:Choice>
              <mc:Fallback>
                <p:oleObj name="Equation" r:id="rId7" imgW="1625400" imgH="39348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132" y="3996477"/>
                        <a:ext cx="16256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926977"/>
              </p:ext>
            </p:extLst>
          </p:nvPr>
        </p:nvGraphicFramePr>
        <p:xfrm>
          <a:off x="551957" y="4411817"/>
          <a:ext cx="355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9" imgW="3555720" imgH="838080" progId="Equation.DSMT4">
                  <p:embed/>
                </p:oleObj>
              </mc:Choice>
              <mc:Fallback>
                <p:oleObj name="Equation" r:id="rId9" imgW="3555720" imgH="8380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57" y="4411817"/>
                        <a:ext cx="35560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570585"/>
              </p:ext>
            </p:extLst>
          </p:nvPr>
        </p:nvGraphicFramePr>
        <p:xfrm>
          <a:off x="2351599" y="5304468"/>
          <a:ext cx="601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Equation" r:id="rId11" imgW="6019560" imgH="685800" progId="Equation.DSMT4">
                  <p:embed/>
                </p:oleObj>
              </mc:Choice>
              <mc:Fallback>
                <p:oleObj name="Equation" r:id="rId11" imgW="6019560" imgH="6858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99" y="5304468"/>
                        <a:ext cx="601980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191214"/>
              </p:ext>
            </p:extLst>
          </p:nvPr>
        </p:nvGraphicFramePr>
        <p:xfrm>
          <a:off x="1547664" y="341958"/>
          <a:ext cx="7048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Equation" r:id="rId13" imgW="7048440" imgH="558720" progId="Equation.DSMT4">
                  <p:embed/>
                </p:oleObj>
              </mc:Choice>
              <mc:Fallback>
                <p:oleObj name="Equation" r:id="rId13" imgW="7048440" imgH="55872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41958"/>
                        <a:ext cx="70485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530876"/>
              </p:ext>
            </p:extLst>
          </p:nvPr>
        </p:nvGraphicFramePr>
        <p:xfrm>
          <a:off x="708323" y="1142524"/>
          <a:ext cx="93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Equation" r:id="rId15" imgW="939600" imgH="444240" progId="Equation.DSMT4">
                  <p:embed/>
                </p:oleObj>
              </mc:Choice>
              <mc:Fallback>
                <p:oleObj name="Equation" r:id="rId15" imgW="939600" imgH="44424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23" y="1142524"/>
                        <a:ext cx="939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1700406" y="111809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并求和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831065"/>
              </p:ext>
            </p:extLst>
          </p:nvPr>
        </p:nvGraphicFramePr>
        <p:xfrm>
          <a:off x="2950310" y="919325"/>
          <a:ext cx="29527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Equation" r:id="rId17" imgW="2946240" imgH="927000" progId="Equation.DSMT4">
                  <p:embed/>
                </p:oleObj>
              </mc:Choice>
              <mc:Fallback>
                <p:oleObj name="Equation" r:id="rId17" imgW="2946240" imgH="9270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310" y="919325"/>
                        <a:ext cx="29527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4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9"/>
          <p:cNvSpPr>
            <a:spLocks noChangeArrowheads="1"/>
          </p:cNvSpPr>
          <p:nvPr/>
        </p:nvSpPr>
        <p:spPr bwMode="auto">
          <a:xfrm>
            <a:off x="2927351" y="1834673"/>
            <a:ext cx="2743200" cy="228600"/>
          </a:xfrm>
          <a:prstGeom prst="leftArrow">
            <a:avLst>
              <a:gd name="adj1" fmla="val 50000"/>
              <a:gd name="adj2" fmla="val 300000"/>
            </a:avLst>
          </a:prstGeom>
          <a:gradFill rotWithShape="0">
            <a:gsLst>
              <a:gs pos="0">
                <a:srgbClr val="0000FF"/>
              </a:gs>
              <a:gs pos="100000">
                <a:srgbClr val="339966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11176" y="1529873"/>
            <a:ext cx="2362200" cy="5334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00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常数项级数</a:t>
            </a:r>
          </a:p>
        </p:txBody>
      </p:sp>
      <p:sp>
        <p:nvSpPr>
          <p:cNvPr id="4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18176" y="1529873"/>
            <a:ext cx="2362200" cy="5334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00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函数项级数</a:t>
            </a:r>
          </a:p>
        </p:txBody>
      </p:sp>
      <p:sp>
        <p:nvSpPr>
          <p:cNvPr id="5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8400" y="2504598"/>
            <a:ext cx="988889" cy="1920875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正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项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级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数</a:t>
            </a:r>
          </a:p>
        </p:txBody>
      </p:sp>
      <p:sp>
        <p:nvSpPr>
          <p:cNvPr id="6" name="Rectangle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28751" y="2515711"/>
            <a:ext cx="609600" cy="19050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交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错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级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数</a:t>
            </a:r>
            <a:endParaRPr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Rectangle 6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043488" y="2557780"/>
            <a:ext cx="1905000" cy="514350"/>
          </a:xfrm>
          <a:prstGeom prst="rect">
            <a:avLst/>
          </a:prstGeom>
          <a:solidFill>
            <a:srgbClr val="CC0099"/>
          </a:solidFill>
          <a:ln w="76200" cmpd="tri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幂级数</a:t>
            </a:r>
            <a:endParaRPr lang="zh-CN" altLang="en-US" sz="2800" b="1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041776" y="2520473"/>
            <a:ext cx="533400" cy="2209800"/>
          </a:xfrm>
          <a:prstGeom prst="rect">
            <a:avLst/>
          </a:prstGeom>
          <a:solidFill>
            <a:srgbClr val="006666"/>
          </a:solidFill>
          <a:ln w="76200" cmpd="tri">
            <a:solidFill>
              <a:srgbClr val="33CC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收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敛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半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径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R</a:t>
            </a:r>
            <a:endParaRPr lang="en-US" altLang="zh-CN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Rectangle 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043488" y="3373755"/>
            <a:ext cx="1905000" cy="546100"/>
          </a:xfrm>
          <a:prstGeom prst="rect">
            <a:avLst/>
          </a:prstGeom>
          <a:solidFill>
            <a:srgbClr val="FF00FF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泰勒展开式</a:t>
            </a:r>
            <a:endParaRPr lang="zh-CN" altLang="en-US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355976" y="5263673"/>
            <a:ext cx="1828800" cy="533400"/>
          </a:xfrm>
          <a:prstGeom prst="rect">
            <a:avLst/>
          </a:prstGeom>
          <a:solidFill>
            <a:srgbClr val="FFCC00"/>
          </a:solidFill>
          <a:ln w="76200" cmpd="tri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数或函数</a:t>
            </a:r>
            <a:endParaRPr lang="zh-CN" altLang="en-US" sz="28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01048" y="5306536"/>
            <a:ext cx="1890416" cy="4572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函   数</a:t>
            </a:r>
            <a:endParaRPr lang="zh-CN" altLang="en-US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12776" y="5314473"/>
            <a:ext cx="1600200" cy="4572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" name="Rectangle 13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306638" y="2515711"/>
            <a:ext cx="987425" cy="19050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一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般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项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级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数</a:t>
            </a:r>
          </a:p>
        </p:txBody>
      </p:sp>
      <p:sp>
        <p:nvSpPr>
          <p:cNvPr id="14" name="Rectangle 16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5043488" y="4283393"/>
            <a:ext cx="1905000" cy="476250"/>
          </a:xfrm>
          <a:prstGeom prst="rect">
            <a:avLst/>
          </a:prstGeom>
          <a:solidFill>
            <a:srgbClr val="FF00FF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泰勒级数</a:t>
            </a:r>
            <a:endParaRPr lang="zh-CN" altLang="en-US" sz="280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5229226" y="5416073"/>
            <a:ext cx="1219200" cy="239713"/>
          </a:xfrm>
          <a:prstGeom prst="rightArrow">
            <a:avLst>
              <a:gd name="adj1" fmla="val 50000"/>
              <a:gd name="adj2" fmla="val 127152"/>
            </a:avLst>
          </a:prstGeom>
          <a:gradFill rotWithShape="0">
            <a:gsLst>
              <a:gs pos="0">
                <a:srgbClr val="FF9933"/>
              </a:gs>
              <a:gs pos="100000">
                <a:srgbClr val="008000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2212976" y="5416073"/>
            <a:ext cx="1081088" cy="239713"/>
          </a:xfrm>
          <a:prstGeom prst="leftArrow">
            <a:avLst>
              <a:gd name="adj1" fmla="val 50000"/>
              <a:gd name="adj2" fmla="val 112748"/>
            </a:avLst>
          </a:prstGeom>
          <a:gradFill rotWithShape="0">
            <a:gsLst>
              <a:gs pos="0">
                <a:schemeClr val="accent2"/>
              </a:gs>
              <a:gs pos="100000">
                <a:srgbClr val="FF9933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 rot="16200000" flipV="1">
            <a:off x="4852988" y="2469674"/>
            <a:ext cx="206375" cy="762000"/>
          </a:xfrm>
          <a:prstGeom prst="downArrow">
            <a:avLst>
              <a:gd name="adj1" fmla="val 50000"/>
              <a:gd name="adj2" fmla="val 92308"/>
            </a:avLst>
          </a:prstGeom>
          <a:gradFill rotWithShape="0">
            <a:gsLst>
              <a:gs pos="0">
                <a:srgbClr val="3EAFC2"/>
              </a:gs>
              <a:gs pos="100000">
                <a:srgbClr val="FF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>
            <a:off x="5881688" y="3102293"/>
            <a:ext cx="228600" cy="249237"/>
          </a:xfrm>
          <a:prstGeom prst="upArrow">
            <a:avLst>
              <a:gd name="adj1" fmla="val 50000"/>
              <a:gd name="adj2" fmla="val 27257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9" name="Group 64"/>
          <p:cNvGrpSpPr>
            <a:grpSpLocks/>
          </p:cNvGrpSpPr>
          <p:nvPr/>
        </p:nvGrpSpPr>
        <p:grpSpPr bwMode="auto">
          <a:xfrm>
            <a:off x="711201" y="2063273"/>
            <a:ext cx="2057400" cy="412750"/>
            <a:chOff x="528" y="1392"/>
            <a:chExt cx="1296" cy="260"/>
          </a:xfrm>
        </p:grpSpPr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562" y="1488"/>
              <a:ext cx="1226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1" name="AutoShape 35"/>
            <p:cNvSpPr>
              <a:spLocks noChangeArrowheads="1"/>
            </p:cNvSpPr>
            <p:nvPr/>
          </p:nvSpPr>
          <p:spPr bwMode="auto">
            <a:xfrm>
              <a:off x="1093" y="1392"/>
              <a:ext cx="155" cy="260"/>
            </a:xfrm>
            <a:prstGeom prst="downArrow">
              <a:avLst>
                <a:gd name="adj1" fmla="val 50000"/>
                <a:gd name="adj2" fmla="val 41935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rgbClr val="33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2" name="AutoShape 36"/>
            <p:cNvSpPr>
              <a:spLocks noChangeArrowheads="1"/>
            </p:cNvSpPr>
            <p:nvPr/>
          </p:nvSpPr>
          <p:spPr bwMode="auto">
            <a:xfrm>
              <a:off x="528" y="1488"/>
              <a:ext cx="144" cy="159"/>
            </a:xfrm>
            <a:prstGeom prst="downArrow">
              <a:avLst>
                <a:gd name="adj1" fmla="val 50000"/>
                <a:gd name="adj2" fmla="val 2760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rgbClr val="33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3" name="AutoShape 37"/>
            <p:cNvSpPr>
              <a:spLocks noChangeArrowheads="1"/>
            </p:cNvSpPr>
            <p:nvPr/>
          </p:nvSpPr>
          <p:spPr bwMode="auto">
            <a:xfrm>
              <a:off x="1680" y="1488"/>
              <a:ext cx="144" cy="159"/>
            </a:xfrm>
            <a:prstGeom prst="downArrow">
              <a:avLst>
                <a:gd name="adj1" fmla="val 50000"/>
                <a:gd name="adj2" fmla="val 2760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rgbClr val="33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5" name="AutoShape 31"/>
          <p:cNvSpPr>
            <a:spLocks noChangeArrowheads="1"/>
          </p:cNvSpPr>
          <p:nvPr/>
        </p:nvSpPr>
        <p:spPr bwMode="auto">
          <a:xfrm>
            <a:off x="5274271" y="3954131"/>
            <a:ext cx="228600" cy="279400"/>
          </a:xfrm>
          <a:prstGeom prst="upArrow">
            <a:avLst>
              <a:gd name="adj1" fmla="val 50000"/>
              <a:gd name="adj2" fmla="val 30556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7" name="Group 65"/>
          <p:cNvGrpSpPr>
            <a:grpSpLocks/>
          </p:cNvGrpSpPr>
          <p:nvPr/>
        </p:nvGrpSpPr>
        <p:grpSpPr bwMode="auto">
          <a:xfrm>
            <a:off x="1498601" y="1148873"/>
            <a:ext cx="2162175" cy="381000"/>
            <a:chOff x="1086" y="816"/>
            <a:chExt cx="1362" cy="240"/>
          </a:xfrm>
        </p:grpSpPr>
        <p:sp>
          <p:nvSpPr>
            <p:cNvPr id="28" name="Rectangle 47"/>
            <p:cNvSpPr>
              <a:spLocks noChangeArrowheads="1"/>
            </p:cNvSpPr>
            <p:nvPr/>
          </p:nvSpPr>
          <p:spPr bwMode="auto">
            <a:xfrm flipV="1">
              <a:off x="1191" y="816"/>
              <a:ext cx="1257" cy="79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FF66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48"/>
            <p:cNvSpPr>
              <a:spLocks noChangeArrowheads="1"/>
            </p:cNvSpPr>
            <p:nvPr/>
          </p:nvSpPr>
          <p:spPr bwMode="auto">
            <a:xfrm>
              <a:off x="1086" y="817"/>
              <a:ext cx="159" cy="239"/>
            </a:xfrm>
            <a:prstGeom prst="downArrow">
              <a:avLst>
                <a:gd name="adj1" fmla="val 50000"/>
                <a:gd name="adj2" fmla="val 37579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66"/>
          <p:cNvGrpSpPr>
            <a:grpSpLocks/>
          </p:cNvGrpSpPr>
          <p:nvPr/>
        </p:nvGrpSpPr>
        <p:grpSpPr bwMode="auto">
          <a:xfrm>
            <a:off x="4879976" y="1148873"/>
            <a:ext cx="2209800" cy="381000"/>
            <a:chOff x="3216" y="816"/>
            <a:chExt cx="1392" cy="240"/>
          </a:xfrm>
        </p:grpSpPr>
        <p:sp>
          <p:nvSpPr>
            <p:cNvPr id="31" name="Rectangle 50"/>
            <p:cNvSpPr>
              <a:spLocks noChangeArrowheads="1"/>
            </p:cNvSpPr>
            <p:nvPr/>
          </p:nvSpPr>
          <p:spPr bwMode="auto">
            <a:xfrm flipV="1">
              <a:off x="3216" y="816"/>
              <a:ext cx="1296" cy="79"/>
            </a:xfrm>
            <a:prstGeom prst="rect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3399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51"/>
            <p:cNvSpPr>
              <a:spLocks noChangeArrowheads="1"/>
            </p:cNvSpPr>
            <p:nvPr/>
          </p:nvSpPr>
          <p:spPr bwMode="auto">
            <a:xfrm>
              <a:off x="4449" y="816"/>
              <a:ext cx="159" cy="240"/>
            </a:xfrm>
            <a:prstGeom prst="downArrow">
              <a:avLst>
                <a:gd name="adj1" fmla="val 50000"/>
                <a:gd name="adj2" fmla="val 37736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30857"/>
              </p:ext>
            </p:extLst>
          </p:nvPr>
        </p:nvGraphicFramePr>
        <p:xfrm>
          <a:off x="2136776" y="799623"/>
          <a:ext cx="1143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公式" r:id="rId9" imgW="1793880" imgH="537480" progId="Equation.3">
                  <p:embed/>
                </p:oleObj>
              </mc:Choice>
              <mc:Fallback>
                <p:oleObj name="公式" r:id="rId9" imgW="1793880" imgH="5374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6" y="799623"/>
                        <a:ext cx="11430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882779"/>
              </p:ext>
            </p:extLst>
          </p:nvPr>
        </p:nvGraphicFramePr>
        <p:xfrm>
          <a:off x="5108576" y="799623"/>
          <a:ext cx="18716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公式" r:id="rId11" imgW="2948760" imgH="537480" progId="Equation.3">
                  <p:embed/>
                </p:oleObj>
              </mc:Choice>
              <mc:Fallback>
                <p:oleObj name="公式" r:id="rId11" imgW="2948760" imgH="53748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6" y="799623"/>
                        <a:ext cx="1871663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63"/>
          <p:cNvGrpSpPr>
            <a:grpSpLocks/>
          </p:cNvGrpSpPr>
          <p:nvPr/>
        </p:nvGrpSpPr>
        <p:grpSpPr bwMode="auto">
          <a:xfrm>
            <a:off x="681039" y="4447698"/>
            <a:ext cx="2054225" cy="827088"/>
            <a:chOff x="509" y="2894"/>
            <a:chExt cx="1294" cy="521"/>
          </a:xfrm>
        </p:grpSpPr>
        <p:sp>
          <p:nvSpPr>
            <p:cNvPr id="40" name="AutoShape 39"/>
            <p:cNvSpPr>
              <a:spLocks noChangeArrowheads="1"/>
            </p:cNvSpPr>
            <p:nvPr/>
          </p:nvSpPr>
          <p:spPr bwMode="auto">
            <a:xfrm>
              <a:off x="1097" y="2896"/>
              <a:ext cx="144" cy="179"/>
            </a:xfrm>
            <a:prstGeom prst="upArrow">
              <a:avLst>
                <a:gd name="adj1" fmla="val 50000"/>
                <a:gd name="adj2" fmla="val 31076"/>
              </a:avLst>
            </a:prstGeom>
            <a:gradFill rotWithShape="0">
              <a:gsLst>
                <a:gs pos="0">
                  <a:srgbClr val="3399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1128" y="3031"/>
              <a:ext cx="72" cy="38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555" y="3024"/>
              <a:ext cx="1152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3" name="AutoShape 43"/>
            <p:cNvSpPr>
              <a:spLocks noChangeArrowheads="1"/>
            </p:cNvSpPr>
            <p:nvPr/>
          </p:nvSpPr>
          <p:spPr bwMode="auto">
            <a:xfrm>
              <a:off x="1659" y="2894"/>
              <a:ext cx="144" cy="179"/>
            </a:xfrm>
            <a:prstGeom prst="upArrow">
              <a:avLst>
                <a:gd name="adj1" fmla="val 50000"/>
                <a:gd name="adj2" fmla="val 31076"/>
              </a:avLst>
            </a:prstGeom>
            <a:gradFill rotWithShape="0">
              <a:gsLst>
                <a:gs pos="0">
                  <a:srgbClr val="3399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4" name="AutoShape 40"/>
            <p:cNvSpPr>
              <a:spLocks noChangeArrowheads="1"/>
            </p:cNvSpPr>
            <p:nvPr/>
          </p:nvSpPr>
          <p:spPr bwMode="auto">
            <a:xfrm>
              <a:off x="509" y="2894"/>
              <a:ext cx="144" cy="179"/>
            </a:xfrm>
            <a:prstGeom prst="upArrow">
              <a:avLst>
                <a:gd name="adj1" fmla="val 50000"/>
                <a:gd name="adj2" fmla="val 31076"/>
              </a:avLst>
            </a:prstGeom>
            <a:gradFill rotWithShape="0">
              <a:gsLst>
                <a:gs pos="0">
                  <a:srgbClr val="3399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aphicFrame>
        <p:nvGraphicFramePr>
          <p:cNvPr id="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684501"/>
              </p:ext>
            </p:extLst>
          </p:nvPr>
        </p:nvGraphicFramePr>
        <p:xfrm>
          <a:off x="3656014" y="731361"/>
          <a:ext cx="12398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13" imgW="1771560" imgH="1119960" progId="Equation.3">
                  <p:embed/>
                </p:oleObj>
              </mc:Choice>
              <mc:Fallback>
                <p:oleObj name="Equation" r:id="rId13" imgW="1771560" imgH="111996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4" y="731361"/>
                        <a:ext cx="1239837" cy="792162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 w="76200" cmpd="tri">
                        <a:solidFill>
                          <a:srgbClr val="FF505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AutoShape 22"/>
          <p:cNvSpPr>
            <a:spLocks noChangeArrowheads="1"/>
          </p:cNvSpPr>
          <p:nvPr/>
        </p:nvSpPr>
        <p:spPr bwMode="auto">
          <a:xfrm>
            <a:off x="6021139" y="2116455"/>
            <a:ext cx="271462" cy="441325"/>
          </a:xfrm>
          <a:prstGeom prst="downArrow">
            <a:avLst>
              <a:gd name="adj1" fmla="val 50000"/>
              <a:gd name="adj2" fmla="val 40643"/>
            </a:avLst>
          </a:prstGeom>
          <a:gradFill rotWithShape="0">
            <a:gsLst>
              <a:gs pos="0">
                <a:srgbClr val="009900"/>
              </a:gs>
              <a:gs pos="100000">
                <a:srgbClr val="FF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7" name="AutoShape 28"/>
          <p:cNvSpPr>
            <a:spLocks noChangeArrowheads="1"/>
          </p:cNvSpPr>
          <p:nvPr/>
        </p:nvSpPr>
        <p:spPr bwMode="auto">
          <a:xfrm>
            <a:off x="4159251" y="4730273"/>
            <a:ext cx="339725" cy="474663"/>
          </a:xfrm>
          <a:prstGeom prst="upArrow">
            <a:avLst>
              <a:gd name="adj1" fmla="val 50000"/>
              <a:gd name="adj2" fmla="val 34930"/>
            </a:avLst>
          </a:prstGeom>
          <a:gradFill rotWithShape="0">
            <a:gsLst>
              <a:gs pos="0">
                <a:srgbClr val="FF66CC"/>
              </a:gs>
              <a:gs pos="100000">
                <a:srgbClr val="008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8" name="AutoShape 26"/>
          <p:cNvSpPr>
            <a:spLocks noChangeArrowheads="1"/>
          </p:cNvSpPr>
          <p:nvPr/>
        </p:nvSpPr>
        <p:spPr bwMode="auto">
          <a:xfrm>
            <a:off x="5961857" y="4812932"/>
            <a:ext cx="363537" cy="492125"/>
          </a:xfrm>
          <a:prstGeom prst="upArrow">
            <a:avLst>
              <a:gd name="adj1" fmla="val 50000"/>
              <a:gd name="adj2" fmla="val 33843"/>
            </a:avLst>
          </a:prstGeom>
          <a:gradFill rotWithShape="0">
            <a:gsLst>
              <a:gs pos="0">
                <a:srgbClr val="FF6600"/>
              </a:gs>
              <a:gs pos="100000">
                <a:srgbClr val="008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9" name="Rectangle 6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194550" y="2550478"/>
            <a:ext cx="1905000" cy="514350"/>
          </a:xfrm>
          <a:prstGeom prst="rect">
            <a:avLst/>
          </a:prstGeom>
          <a:solidFill>
            <a:srgbClr val="CC0099"/>
          </a:solidFill>
          <a:ln w="76200" cmpd="tri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傅氏级数</a:t>
            </a:r>
            <a:endParaRPr lang="zh-CN" altLang="en-US" sz="2800" b="1" dirty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0" name="Rectangle 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94550" y="3366453"/>
            <a:ext cx="1905000" cy="546100"/>
          </a:xfrm>
          <a:prstGeom prst="rect">
            <a:avLst/>
          </a:prstGeom>
          <a:solidFill>
            <a:srgbClr val="FF00FF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傅氏展开式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" name="Rectangle 16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194550" y="4276091"/>
            <a:ext cx="1905000" cy="476250"/>
          </a:xfrm>
          <a:prstGeom prst="rect">
            <a:avLst/>
          </a:prstGeom>
          <a:solidFill>
            <a:srgbClr val="FF00FF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三角级数</a:t>
            </a:r>
            <a:endParaRPr lang="zh-CN" altLang="en-US" sz="2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2" name="AutoShape 29"/>
          <p:cNvSpPr>
            <a:spLocks noChangeArrowheads="1"/>
          </p:cNvSpPr>
          <p:nvPr/>
        </p:nvSpPr>
        <p:spPr bwMode="auto">
          <a:xfrm>
            <a:off x="8032750" y="3094991"/>
            <a:ext cx="228600" cy="249237"/>
          </a:xfrm>
          <a:prstGeom prst="upArrow">
            <a:avLst>
              <a:gd name="adj1" fmla="val 50000"/>
              <a:gd name="adj2" fmla="val 27257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7720901" y="2121216"/>
            <a:ext cx="271462" cy="441325"/>
          </a:xfrm>
          <a:prstGeom prst="downArrow">
            <a:avLst>
              <a:gd name="adj1" fmla="val 50000"/>
              <a:gd name="adj2" fmla="val 40643"/>
            </a:avLst>
          </a:prstGeom>
          <a:gradFill rotWithShape="0">
            <a:gsLst>
              <a:gs pos="0">
                <a:srgbClr val="009900"/>
              </a:gs>
              <a:gs pos="100000">
                <a:srgbClr val="FF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7" name="AutoShape 26"/>
          <p:cNvSpPr>
            <a:spLocks noChangeArrowheads="1"/>
          </p:cNvSpPr>
          <p:nvPr/>
        </p:nvSpPr>
        <p:spPr bwMode="auto">
          <a:xfrm>
            <a:off x="7591745" y="4760597"/>
            <a:ext cx="363537" cy="492125"/>
          </a:xfrm>
          <a:prstGeom prst="upArrow">
            <a:avLst>
              <a:gd name="adj1" fmla="val 50000"/>
              <a:gd name="adj2" fmla="val 33843"/>
            </a:avLst>
          </a:prstGeom>
          <a:gradFill rotWithShape="0">
            <a:gsLst>
              <a:gs pos="0">
                <a:srgbClr val="FF6600"/>
              </a:gs>
              <a:gs pos="100000">
                <a:srgbClr val="008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905721" y="2345215"/>
            <a:ext cx="553998" cy="221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收敛的必要条件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1725257" y="2455687"/>
            <a:ext cx="553998" cy="1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莱布尼茨审敛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2290168" y="2595155"/>
            <a:ext cx="553998" cy="160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绝对收敛性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772756" y="2405043"/>
            <a:ext cx="553998" cy="1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一个充要条件</a:t>
            </a:r>
          </a:p>
        </p:txBody>
      </p:sp>
      <p:sp>
        <p:nvSpPr>
          <p:cNvPr id="68" name="TextBox 67"/>
          <p:cNvSpPr txBox="1"/>
          <p:nvPr/>
        </p:nvSpPr>
        <p:spPr bwMode="auto">
          <a:xfrm>
            <a:off x="108846" y="2504598"/>
            <a:ext cx="553998" cy="160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三个审敛法</a:t>
            </a:r>
          </a:p>
        </p:txBody>
      </p:sp>
      <p:sp>
        <p:nvSpPr>
          <p:cNvPr id="69" name="TextBox 68"/>
          <p:cNvSpPr txBox="1"/>
          <p:nvPr/>
        </p:nvSpPr>
        <p:spPr bwMode="auto">
          <a:xfrm>
            <a:off x="6167984" y="2071935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求和函数</a:t>
            </a:r>
          </a:p>
        </p:txBody>
      </p:sp>
      <p:sp>
        <p:nvSpPr>
          <p:cNvPr id="70" name="TextBox 69"/>
          <p:cNvSpPr txBox="1"/>
          <p:nvPr/>
        </p:nvSpPr>
        <p:spPr bwMode="auto">
          <a:xfrm>
            <a:off x="6149885" y="4781837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求展开式</a:t>
            </a:r>
          </a:p>
        </p:txBody>
      </p:sp>
      <p:sp>
        <p:nvSpPr>
          <p:cNvPr id="72" name="Text Box 5">
            <a:hlinkClick r:id="rId15" action="ppaction://hlinksldjump"/>
          </p:cNvPr>
          <p:cNvSpPr txBox="1">
            <a:spLocks noChangeArrowheads="1"/>
          </p:cNvSpPr>
          <p:nvPr/>
        </p:nvSpPr>
        <p:spPr bwMode="auto">
          <a:xfrm>
            <a:off x="251520" y="44624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83A89B9-E98D-40BF-ACED-35BAEF5C2771}"/>
              </a:ext>
            </a:extLst>
          </p:cNvPr>
          <p:cNvSpPr txBox="1"/>
          <p:nvPr/>
        </p:nvSpPr>
        <p:spPr bwMode="auto">
          <a:xfrm>
            <a:off x="3867613" y="1599638"/>
            <a:ext cx="85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取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b="1" baseline="-25000" dirty="0">
              <a:solidFill>
                <a:srgbClr val="7030A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5636DCA-EC53-4A05-B9BF-1125C586DD2F}"/>
                  </a:ext>
                </a:extLst>
              </p:cNvPr>
              <p:cNvSpPr txBox="1"/>
              <p:nvPr/>
            </p:nvSpPr>
            <p:spPr bwMode="auto">
              <a:xfrm>
                <a:off x="5514632" y="3952813"/>
                <a:ext cx="13067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)→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5636DCA-EC53-4A05-B9BF-1125C586D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4632" y="3952813"/>
                <a:ext cx="1306704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>
            <a:extLst>
              <a:ext uri="{FF2B5EF4-FFF2-40B4-BE49-F238E27FC236}">
                <a16:creationId xmlns:a16="http://schemas.microsoft.com/office/drawing/2014/main" id="{084D4884-96E5-41C6-A1FA-839B1389EE93}"/>
              </a:ext>
            </a:extLst>
          </p:cNvPr>
          <p:cNvGrpSpPr/>
          <p:nvPr/>
        </p:nvGrpSpPr>
        <p:grpSpPr>
          <a:xfrm>
            <a:off x="6994231" y="3941414"/>
            <a:ext cx="2146742" cy="369332"/>
            <a:chOff x="6994231" y="3941414"/>
            <a:chExt cx="2146742" cy="369332"/>
          </a:xfrm>
        </p:grpSpPr>
        <p:sp>
          <p:nvSpPr>
            <p:cNvPr id="59" name="AutoShape 31"/>
            <p:cNvSpPr>
              <a:spLocks noChangeArrowheads="1"/>
            </p:cNvSpPr>
            <p:nvPr/>
          </p:nvSpPr>
          <p:spPr bwMode="auto">
            <a:xfrm>
              <a:off x="8045457" y="3957949"/>
              <a:ext cx="228600" cy="279400"/>
            </a:xfrm>
            <a:prstGeom prst="upArrow">
              <a:avLst>
                <a:gd name="adj1" fmla="val 50000"/>
                <a:gd name="adj2" fmla="val 30556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4FC9AB3-E760-471F-B7FE-A7806A1D4855}"/>
                </a:ext>
              </a:extLst>
            </p:cNvPr>
            <p:cNvSpPr/>
            <p:nvPr/>
          </p:nvSpPr>
          <p:spPr>
            <a:xfrm>
              <a:off x="6994231" y="3941414"/>
              <a:ext cx="21467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周期函数   连续点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/>
      <p:bldP spid="16" grpId="0" animBg="1"/>
      <p:bldP spid="17" grpId="0" animBg="1"/>
      <p:bldP spid="18" grpId="0" animBg="1"/>
      <p:bldP spid="25" grpId="0" animBg="1"/>
      <p:bldP spid="46" grpId="0" animBg="1"/>
      <p:bldP spid="47" grpId="0" animBg="1"/>
      <p:bldP spid="48" grpId="0" animBg="1"/>
      <p:bldP spid="49" grpId="0" animBg="1" autoUpdateAnimBg="0"/>
      <p:bldP spid="50" grpId="0" animBg="1" autoUpdateAnimBg="0"/>
      <p:bldP spid="51" grpId="0" animBg="1" autoUpdateAnimBg="0"/>
      <p:bldP spid="52" grpId="0" animBg="1"/>
      <p:bldP spid="56" grpId="0" animBg="1"/>
      <p:bldP spid="57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36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788196"/>
              </p:ext>
            </p:extLst>
          </p:nvPr>
        </p:nvGraphicFramePr>
        <p:xfrm>
          <a:off x="1331640" y="260648"/>
          <a:ext cx="580548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Equation" r:id="rId3" imgW="5803560" imgH="888840" progId="Equation.DSMT4">
                  <p:embed/>
                </p:oleObj>
              </mc:Choice>
              <mc:Fallback>
                <p:oleObj name="Equation" r:id="rId3" imgW="5803560" imgH="88884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60648"/>
                        <a:ext cx="5805488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841102"/>
              </p:ext>
            </p:extLst>
          </p:nvPr>
        </p:nvGraphicFramePr>
        <p:xfrm>
          <a:off x="7150100" y="981075"/>
          <a:ext cx="1625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6" name="Equation" r:id="rId5" imgW="1625400" imgH="393480" progId="Equation.DSMT4">
                  <p:embed/>
                </p:oleObj>
              </mc:Choice>
              <mc:Fallback>
                <p:oleObj name="Equation" r:id="rId5" imgW="1625400" imgH="3934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981075"/>
                        <a:ext cx="16256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151905"/>
              </p:ext>
            </p:extLst>
          </p:nvPr>
        </p:nvGraphicFramePr>
        <p:xfrm>
          <a:off x="1403648" y="1916832"/>
          <a:ext cx="48402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7" name="Equation" r:id="rId7" imgW="4838400" imgH="939600" progId="Equation.DSMT4">
                  <p:embed/>
                </p:oleObj>
              </mc:Choice>
              <mc:Fallback>
                <p:oleObj name="Equation" r:id="rId7" imgW="4838400" imgH="9396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916832"/>
                        <a:ext cx="4840287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14449"/>
              </p:ext>
            </p:extLst>
          </p:nvPr>
        </p:nvGraphicFramePr>
        <p:xfrm>
          <a:off x="1403648" y="3068960"/>
          <a:ext cx="5080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8" name="Equation" r:id="rId9" imgW="5079960" imgH="939600" progId="Equation.DSMT4">
                  <p:embed/>
                </p:oleObj>
              </mc:Choice>
              <mc:Fallback>
                <p:oleObj name="Equation" r:id="rId9" imgW="5079960" imgH="9396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068960"/>
                        <a:ext cx="5080000" cy="939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52902"/>
              </p:ext>
            </p:extLst>
          </p:nvPr>
        </p:nvGraphicFramePr>
        <p:xfrm>
          <a:off x="1403648" y="4149080"/>
          <a:ext cx="4127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9" name="Equation" r:id="rId11" imgW="4127400" imgH="952200" progId="Equation.DSMT4">
                  <p:embed/>
                </p:oleObj>
              </mc:Choice>
              <mc:Fallback>
                <p:oleObj name="Equation" r:id="rId11" imgW="4127400" imgH="9522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149080"/>
                        <a:ext cx="41275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488399"/>
              </p:ext>
            </p:extLst>
          </p:nvPr>
        </p:nvGraphicFramePr>
        <p:xfrm>
          <a:off x="5364088" y="4509120"/>
          <a:ext cx="1625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Equation" r:id="rId13" imgW="1625400" imgH="393480" progId="Equation.DSMT4">
                  <p:embed/>
                </p:oleObj>
              </mc:Choice>
              <mc:Fallback>
                <p:oleObj name="Equation" r:id="rId13" imgW="1625400" imgH="3934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509120"/>
                        <a:ext cx="16256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580412"/>
              </p:ext>
            </p:extLst>
          </p:nvPr>
        </p:nvGraphicFramePr>
        <p:xfrm>
          <a:off x="467544" y="1268760"/>
          <a:ext cx="3695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Equation" r:id="rId15" imgW="3695400" imgH="545760" progId="Equation.DSMT4">
                  <p:embed/>
                </p:oleObj>
              </mc:Choice>
              <mc:Fallback>
                <p:oleObj name="Equation" r:id="rId15" imgW="3695400" imgH="54576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268760"/>
                        <a:ext cx="36957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650364" y="5445224"/>
            <a:ext cx="21002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得：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400452"/>
              </p:ext>
            </p:extLst>
          </p:nvPr>
        </p:nvGraphicFramePr>
        <p:xfrm>
          <a:off x="2339752" y="5275089"/>
          <a:ext cx="28781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Equation" r:id="rId17" imgW="2882880" imgH="927000" progId="Equation.DSMT4">
                  <p:embed/>
                </p:oleObj>
              </mc:Choice>
              <mc:Fallback>
                <p:oleObj name="Equation" r:id="rId17" imgW="2882880" imgH="9270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275089"/>
                        <a:ext cx="287813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258142"/>
              </p:ext>
            </p:extLst>
          </p:nvPr>
        </p:nvGraphicFramePr>
        <p:xfrm>
          <a:off x="5364088" y="5445224"/>
          <a:ext cx="977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Equation" r:id="rId19" imgW="977760" imgH="482400" progId="Equation.DSMT4">
                  <p:embed/>
                </p:oleObj>
              </mc:Choice>
              <mc:Fallback>
                <p:oleObj name="Equation" r:id="rId19" imgW="977760" imgH="4824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445224"/>
                        <a:ext cx="977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947751"/>
              </p:ext>
            </p:extLst>
          </p:nvPr>
        </p:nvGraphicFramePr>
        <p:xfrm>
          <a:off x="6411913" y="5237163"/>
          <a:ext cx="171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name="Equation" r:id="rId21" imgW="1714320" imgH="825480" progId="Equation.DSMT4">
                  <p:embed/>
                </p:oleObj>
              </mc:Choice>
              <mc:Fallback>
                <p:oleObj name="Equation" r:id="rId21" imgW="1714320" imgH="8254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5237163"/>
                        <a:ext cx="1714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51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5536" y="476672"/>
            <a:ext cx="5536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自测题和思考题解答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1946" y="119675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见章末二维码</a:t>
            </a:r>
          </a:p>
        </p:txBody>
      </p:sp>
    </p:spTree>
    <p:extLst>
      <p:ext uri="{BB962C8B-B14F-4D97-AF65-F5344CB8AC3E}">
        <p14:creationId xmlns:p14="http://schemas.microsoft.com/office/powerpoint/2010/main" val="355787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4144" y="107921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章知识要点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731812" y="701407"/>
            <a:ext cx="4003675" cy="644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数项级数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99592" y="1345932"/>
            <a:ext cx="2761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收敛的定义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428939"/>
              </p:ext>
            </p:extLst>
          </p:nvPr>
        </p:nvGraphicFramePr>
        <p:xfrm>
          <a:off x="443112" y="1896799"/>
          <a:ext cx="1879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3" imgW="1879560" imgH="914400" progId="Equation.DSMT4">
                  <p:embed/>
                </p:oleObj>
              </mc:Choice>
              <mc:Fallback>
                <p:oleObj name="Equation" r:id="rId3" imgW="1879560" imgH="9144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12" y="1896799"/>
                        <a:ext cx="18796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751074"/>
              </p:ext>
            </p:extLst>
          </p:nvPr>
        </p:nvGraphicFramePr>
        <p:xfrm>
          <a:off x="2505075" y="2068249"/>
          <a:ext cx="2133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5" imgW="2133360" imgH="571320" progId="Equation.DSMT4">
                  <p:embed/>
                </p:oleObj>
              </mc:Choice>
              <mc:Fallback>
                <p:oleObj name="Equation" r:id="rId5" imgW="2133360" imgH="57132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2068249"/>
                        <a:ext cx="21336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695844"/>
              </p:ext>
            </p:extLst>
          </p:nvPr>
        </p:nvGraphicFramePr>
        <p:xfrm>
          <a:off x="4860032" y="1897593"/>
          <a:ext cx="23828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7" imgW="2361960" imgH="914400" progId="Equation.DSMT4">
                  <p:embed/>
                </p:oleObj>
              </mc:Choice>
              <mc:Fallback>
                <p:oleObj name="Equation" r:id="rId7" imgW="2361960" imgH="9144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97593"/>
                        <a:ext cx="2382838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1259632" y="2924944"/>
            <a:ext cx="28905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收敛的必要条件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041265"/>
              </p:ext>
            </p:extLst>
          </p:nvPr>
        </p:nvGraphicFramePr>
        <p:xfrm>
          <a:off x="4039368" y="2924944"/>
          <a:ext cx="13922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9" imgW="1384200" imgH="545760" progId="Equation.DSMT4">
                  <p:embed/>
                </p:oleObj>
              </mc:Choice>
              <mc:Fallback>
                <p:oleObj name="Equation" r:id="rId9" imgW="1384200" imgH="54576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368" y="2924944"/>
                        <a:ext cx="13922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899592" y="3913892"/>
            <a:ext cx="35798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正项级数的审敛法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867109"/>
              </p:ext>
            </p:extLst>
          </p:nvPr>
        </p:nvGraphicFramePr>
        <p:xfrm>
          <a:off x="899592" y="4465166"/>
          <a:ext cx="2514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11" imgW="2514600" imgH="914400" progId="Equation.DSMT4">
                  <p:embed/>
                </p:oleObj>
              </mc:Choice>
              <mc:Fallback>
                <p:oleObj name="Equation" r:id="rId11" imgW="2514600" imgH="9144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465166"/>
                        <a:ext cx="25146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2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27584" y="404664"/>
            <a:ext cx="1566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比较法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630127" y="1094571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极限形式：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63190"/>
              </p:ext>
            </p:extLst>
          </p:nvPr>
        </p:nvGraphicFramePr>
        <p:xfrm>
          <a:off x="2485418" y="912812"/>
          <a:ext cx="13906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Equation" r:id="rId3" imgW="1384200" imgH="927000" progId="Equation.DSMT4">
                  <p:embed/>
                </p:oleObj>
              </mc:Choice>
              <mc:Fallback>
                <p:oleObj name="Equation" r:id="rId3" imgW="1384200" imgH="9270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418" y="912812"/>
                        <a:ext cx="13906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212949"/>
              </p:ext>
            </p:extLst>
          </p:nvPr>
        </p:nvGraphicFramePr>
        <p:xfrm>
          <a:off x="3957031" y="1162050"/>
          <a:ext cx="12747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Equation" r:id="rId5" imgW="1282680" imgH="393480" progId="Equation.DSMT4">
                  <p:embed/>
                </p:oleObj>
              </mc:Choice>
              <mc:Fallback>
                <p:oleObj name="Equation" r:id="rId5" imgW="1282680" imgH="3934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031" y="1162050"/>
                        <a:ext cx="127476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5382655" y="1147415"/>
            <a:ext cx="432048" cy="47037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883411"/>
              </p:ext>
            </p:extLst>
          </p:nvPr>
        </p:nvGraphicFramePr>
        <p:xfrm>
          <a:off x="5958719" y="929371"/>
          <a:ext cx="17922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Equation" r:id="rId7" imgW="1777680" imgH="914400" progId="Equation.DSMT4">
                  <p:embed/>
                </p:oleObj>
              </mc:Choice>
              <mc:Fallback>
                <p:oleObj name="Equation" r:id="rId7" imgW="1777680" imgH="91440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719" y="929371"/>
                        <a:ext cx="1792288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7639408" y="1094571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同敛散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840922" y="2011511"/>
            <a:ext cx="1566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比值法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98290" y="2690486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极限形式：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809857"/>
              </p:ext>
            </p:extLst>
          </p:nvPr>
        </p:nvGraphicFramePr>
        <p:xfrm>
          <a:off x="2394038" y="2508250"/>
          <a:ext cx="17097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Equation" r:id="rId9" imgW="1701720" imgH="927000" progId="Equation.DSMT4">
                  <p:embed/>
                </p:oleObj>
              </mc:Choice>
              <mc:Fallback>
                <p:oleObj name="Equation" r:id="rId9" imgW="1701720" imgH="9270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038" y="2508250"/>
                        <a:ext cx="1709737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772496"/>
              </p:ext>
            </p:extLst>
          </p:nvPr>
        </p:nvGraphicFramePr>
        <p:xfrm>
          <a:off x="4208550" y="2714625"/>
          <a:ext cx="9080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Equation" r:id="rId11" imgW="914400" imgH="482400" progId="Equation.DSMT4">
                  <p:embed/>
                </p:oleObj>
              </mc:Choice>
              <mc:Fallback>
                <p:oleObj name="Equation" r:id="rId11" imgW="914400" imgH="4824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550" y="2714625"/>
                        <a:ext cx="90805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/>
        </p:nvSpPr>
        <p:spPr>
          <a:xfrm>
            <a:off x="5450818" y="2743330"/>
            <a:ext cx="432048" cy="47037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491100"/>
              </p:ext>
            </p:extLst>
          </p:nvPr>
        </p:nvGraphicFramePr>
        <p:xfrm>
          <a:off x="6030727" y="2534731"/>
          <a:ext cx="7683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Equation" r:id="rId13" imgW="761760" imgH="914400" progId="Equation.DSMT4">
                  <p:embed/>
                </p:oleObj>
              </mc:Choice>
              <mc:Fallback>
                <p:oleObj name="Equation" r:id="rId13" imgW="761760" imgH="91440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727" y="2534731"/>
                        <a:ext cx="76835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6843758" y="274333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收敛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923149" y="3481087"/>
            <a:ext cx="1566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根值法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80517" y="4160062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极限形式：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19530"/>
              </p:ext>
            </p:extLst>
          </p:nvPr>
        </p:nvGraphicFramePr>
        <p:xfrm>
          <a:off x="2463888" y="4129087"/>
          <a:ext cx="17367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Equation" r:id="rId15" imgW="1726920" imgH="622080" progId="Equation.DSMT4">
                  <p:embed/>
                </p:oleObj>
              </mc:Choice>
              <mc:Fallback>
                <p:oleObj name="Equation" r:id="rId15" imgW="1726920" imgH="62208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88" y="4129087"/>
                        <a:ext cx="1736725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949831"/>
              </p:ext>
            </p:extLst>
          </p:nvPr>
        </p:nvGraphicFramePr>
        <p:xfrm>
          <a:off x="4290777" y="4184201"/>
          <a:ext cx="9080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Equation" r:id="rId17" imgW="914400" imgH="482400" progId="Equation.DSMT4">
                  <p:embed/>
                </p:oleObj>
              </mc:Choice>
              <mc:Fallback>
                <p:oleObj name="Equation" r:id="rId17" imgW="914400" imgH="4824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777" y="4184201"/>
                        <a:ext cx="90805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右箭头 22"/>
          <p:cNvSpPr/>
          <p:nvPr/>
        </p:nvSpPr>
        <p:spPr>
          <a:xfrm>
            <a:off x="5533045" y="4212906"/>
            <a:ext cx="432048" cy="47037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417213"/>
              </p:ext>
            </p:extLst>
          </p:nvPr>
        </p:nvGraphicFramePr>
        <p:xfrm>
          <a:off x="6112954" y="4004307"/>
          <a:ext cx="7683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Equation" r:id="rId19" imgW="761760" imgH="914400" progId="Equation.DSMT4">
                  <p:embed/>
                </p:oleObj>
              </mc:Choice>
              <mc:Fallback>
                <p:oleObj name="Equation" r:id="rId19" imgW="761760" imgH="91440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2954" y="4004307"/>
                        <a:ext cx="76835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6925985" y="421290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收敛</a:t>
            </a:r>
          </a:p>
        </p:txBody>
      </p:sp>
    </p:spTree>
    <p:extLst>
      <p:ext uri="{BB962C8B-B14F-4D97-AF65-F5344CB8AC3E}">
        <p14:creationId xmlns:p14="http://schemas.microsoft.com/office/powerpoint/2010/main" val="382205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  <p:bldP spid="11" grpId="0"/>
      <p:bldP spid="12" grpId="0"/>
      <p:bldP spid="13" grpId="0"/>
      <p:bldP spid="16" grpId="0" animBg="1"/>
      <p:bldP spid="18" grpId="0"/>
      <p:bldP spid="19" grpId="0"/>
      <p:bldP spid="20" grpId="0"/>
      <p:bldP spid="23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2009670"/>
            <a:ext cx="3962400" cy="198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962025" y="638070"/>
            <a:ext cx="3581400" cy="7334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66800" y="63807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必要条件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197645"/>
              </p:ext>
            </p:extLst>
          </p:nvPr>
        </p:nvGraphicFramePr>
        <p:xfrm>
          <a:off x="2616200" y="714270"/>
          <a:ext cx="1574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Equation" r:id="rId3" imgW="1838880" imgH="705600" progId="Equation.3">
                  <p:embed/>
                </p:oleObj>
              </mc:Choice>
              <mc:Fallback>
                <p:oleObj name="Equation" r:id="rId3" imgW="1838880" imgH="7056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714270"/>
                        <a:ext cx="1574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4724400" y="866670"/>
            <a:ext cx="1752600" cy="523875"/>
            <a:chOff x="3120" y="1113"/>
            <a:chExt cx="1104" cy="330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3168" y="1113"/>
              <a:ext cx="10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不满足</a:t>
              </a: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3120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067425" y="638070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发  散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514600" y="140007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590800" y="1400070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62000" y="213508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比值审敛法</a:t>
            </a:r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346218"/>
              </p:ext>
            </p:extLst>
          </p:nvPr>
        </p:nvGraphicFramePr>
        <p:xfrm>
          <a:off x="2692400" y="1996970"/>
          <a:ext cx="1270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Equation" r:id="rId5" imgW="1479960" imgH="1075320" progId="Equation.3">
                  <p:embed/>
                </p:oleObj>
              </mc:Choice>
              <mc:Fallback>
                <p:oleObj name="Equation" r:id="rId5" imgW="1479960" imgH="107532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1996970"/>
                        <a:ext cx="1270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521923"/>
              </p:ext>
            </p:extLst>
          </p:nvPr>
        </p:nvGraphicFramePr>
        <p:xfrm>
          <a:off x="3352800" y="1946170"/>
          <a:ext cx="60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Equation" r:id="rId7" imgW="706320" imgH="515160" progId="Equation.3">
                  <p:embed/>
                </p:oleObj>
              </mc:Choice>
              <mc:Fallback>
                <p:oleObj name="Equation" r:id="rId7" imgW="706320" imgH="51516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46170"/>
                        <a:ext cx="609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042127"/>
              </p:ext>
            </p:extLst>
          </p:nvPr>
        </p:nvGraphicFramePr>
        <p:xfrm>
          <a:off x="3454400" y="239067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9" imgW="403560" imgH="515160" progId="Equation.3">
                  <p:embed/>
                </p:oleObj>
              </mc:Choice>
              <mc:Fallback>
                <p:oleObj name="Equation" r:id="rId9" imgW="403560" imgH="51516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2390670"/>
                        <a:ext cx="355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371513"/>
              </p:ext>
            </p:extLst>
          </p:nvPr>
        </p:nvGraphicFramePr>
        <p:xfrm>
          <a:off x="4000500" y="237797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11" imgW="661680" imgH="358560" progId="Equation.3">
                  <p:embed/>
                </p:oleObj>
              </mc:Choice>
              <mc:Fallback>
                <p:oleObj name="Equation" r:id="rId11" imgW="661680" imgH="35856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377970"/>
                        <a:ext cx="571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762000" y="315267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根值审敛法</a:t>
            </a:r>
          </a:p>
        </p:txBody>
      </p:sp>
      <p:graphicFrame>
        <p:nvGraphicFramePr>
          <p:cNvPr id="1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027329"/>
              </p:ext>
            </p:extLst>
          </p:nvPr>
        </p:nvGraphicFramePr>
        <p:xfrm>
          <a:off x="2654300" y="3203470"/>
          <a:ext cx="1917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13" imgW="2242440" imgH="739080" progId="Equation.3">
                  <p:embed/>
                </p:oleObj>
              </mc:Choice>
              <mc:Fallback>
                <p:oleObj name="Equation" r:id="rId13" imgW="2242440" imgH="73908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3203470"/>
                        <a:ext cx="19177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1447800" y="4067070"/>
            <a:ext cx="0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7769"/>
              </p:ext>
            </p:extLst>
          </p:nvPr>
        </p:nvGraphicFramePr>
        <p:xfrm>
          <a:off x="1524000" y="406707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15" imgW="885960" imgH="447840" progId="Equation.3">
                  <p:embed/>
                </p:oleObj>
              </mc:Choice>
              <mc:Fallback>
                <p:oleObj name="Equation" r:id="rId15" imgW="885960" imgH="44784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67070"/>
                        <a:ext cx="762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914400" y="452427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收  敛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2971800" y="452427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发  散</a:t>
            </a:r>
          </a:p>
        </p:txBody>
      </p:sp>
      <p:graphicFrame>
        <p:nvGraphicFramePr>
          <p:cNvPr id="2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970290"/>
              </p:ext>
            </p:extLst>
          </p:nvPr>
        </p:nvGraphicFramePr>
        <p:xfrm>
          <a:off x="4724400" y="260657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Equation" r:id="rId17" imgW="897120" imgH="447840" progId="Equation.3">
                  <p:embed/>
                </p:oleObj>
              </mc:Choice>
              <mc:Fallback>
                <p:oleObj name="Equation" r:id="rId17" imgW="897120" imgH="44784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06570"/>
                        <a:ext cx="774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27"/>
          <p:cNvSpPr>
            <a:spLocks noChangeShapeType="1"/>
          </p:cNvSpPr>
          <p:nvPr/>
        </p:nvSpPr>
        <p:spPr bwMode="auto">
          <a:xfrm flipV="1">
            <a:off x="4648200" y="3000270"/>
            <a:ext cx="914400" cy="14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5562600" y="277167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不定 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6677025" y="3219345"/>
            <a:ext cx="1981200" cy="51911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比较审敛法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4578350" y="3152670"/>
            <a:ext cx="2251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用它法判别</a:t>
            </a: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6677025" y="2162070"/>
            <a:ext cx="2133600" cy="51911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部分和极限</a:t>
            </a:r>
          </a:p>
        </p:txBody>
      </p:sp>
      <p:graphicFrame>
        <p:nvGraphicFramePr>
          <p:cNvPr id="2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91718"/>
              </p:ext>
            </p:extLst>
          </p:nvPr>
        </p:nvGraphicFramePr>
        <p:xfrm>
          <a:off x="3721100" y="406707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Equation" r:id="rId19" imgW="897120" imgH="447840" progId="Equation.3">
                  <p:embed/>
                </p:oleObj>
              </mc:Choice>
              <mc:Fallback>
                <p:oleObj name="Equation" r:id="rId19" imgW="897120" imgH="44784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4067070"/>
                        <a:ext cx="774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505200" y="3990870"/>
            <a:ext cx="0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utoShape 39"/>
          <p:cNvSpPr>
            <a:spLocks/>
          </p:cNvSpPr>
          <p:nvPr/>
        </p:nvSpPr>
        <p:spPr bwMode="auto">
          <a:xfrm>
            <a:off x="6477000" y="2238270"/>
            <a:ext cx="193675" cy="1600200"/>
          </a:xfrm>
          <a:prstGeom prst="leftBrace">
            <a:avLst>
              <a:gd name="adj1" fmla="val 688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4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build="p" autoUpdateAnimBg="0" advAuto="0"/>
      <p:bldP spid="9" grpId="0" autoUpdateAnimBg="0"/>
      <p:bldP spid="10" grpId="0" animBg="1"/>
      <p:bldP spid="11" grpId="0" autoUpdateAnimBg="0"/>
      <p:bldP spid="12" grpId="0" autoUpdateAnimBg="0"/>
      <p:bldP spid="17" grpId="0" autoUpdateAnimBg="0"/>
      <p:bldP spid="19" grpId="0" animBg="1"/>
      <p:bldP spid="21" grpId="0" autoUpdateAnimBg="0"/>
      <p:bldP spid="22" grpId="0" autoUpdateAnimBg="0"/>
      <p:bldP spid="24" grpId="0" animBg="1"/>
      <p:bldP spid="25" grpId="0" autoUpdateAnimBg="0"/>
      <p:bldP spid="26" grpId="0" animBg="1" autoUpdateAnimBg="0"/>
      <p:bldP spid="27" grpId="0" autoUpdateAnimBg="0"/>
      <p:bldP spid="28" grpId="0" animBg="1" autoUpdateAnimBg="0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755576" y="332656"/>
            <a:ext cx="249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常用的结论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37465"/>
              </p:ext>
            </p:extLst>
          </p:nvPr>
        </p:nvGraphicFramePr>
        <p:xfrm>
          <a:off x="429980" y="980728"/>
          <a:ext cx="17700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3" imgW="1752480" imgH="914400" progId="Equation.DSMT4">
                  <p:embed/>
                </p:oleObj>
              </mc:Choice>
              <mc:Fallback>
                <p:oleObj name="Equation" r:id="rId3" imgW="1752480" imgH="9144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80" y="980728"/>
                        <a:ext cx="1770062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031909"/>
              </p:ext>
            </p:extLst>
          </p:nvPr>
        </p:nvGraphicFramePr>
        <p:xfrm>
          <a:off x="2717800" y="855663"/>
          <a:ext cx="30591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5" imgW="3035160" imgH="914400" progId="Equation.DSMT4">
                  <p:embed/>
                </p:oleObj>
              </mc:Choice>
              <mc:Fallback>
                <p:oleObj name="Equation" r:id="rId5" imgW="3035160" imgH="9144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855663"/>
                        <a:ext cx="3059113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17136"/>
              </p:ext>
            </p:extLst>
          </p:nvPr>
        </p:nvGraphicFramePr>
        <p:xfrm>
          <a:off x="5972175" y="858838"/>
          <a:ext cx="30861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7" imgW="3085920" imgH="914400" progId="Equation.DSMT4">
                  <p:embed/>
                </p:oleObj>
              </mc:Choice>
              <mc:Fallback>
                <p:oleObj name="Equation" r:id="rId7" imgW="3085920" imgH="9144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858838"/>
                        <a:ext cx="30861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772766" y="2117532"/>
            <a:ext cx="21371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交错级数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55576" y="2852936"/>
            <a:ext cx="5052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）绝对收敛和条件收敛的概念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55576" y="3487083"/>
            <a:ext cx="36102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）莱布尼茨判别法：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155905" y="4154319"/>
            <a:ext cx="39693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   单调下降趋于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049498"/>
              </p:ext>
            </p:extLst>
          </p:nvPr>
        </p:nvGraphicFramePr>
        <p:xfrm>
          <a:off x="2627784" y="4217006"/>
          <a:ext cx="311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9" imgW="317160" imgH="431640" progId="Equation.DSMT4">
                  <p:embed/>
                </p:oleObj>
              </mc:Choice>
              <mc:Fallback>
                <p:oleObj name="Equation" r:id="rId9" imgW="317160" imgH="43164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217006"/>
                        <a:ext cx="3111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967024"/>
              </p:ext>
            </p:extLst>
          </p:nvPr>
        </p:nvGraphicFramePr>
        <p:xfrm>
          <a:off x="6125952" y="3962697"/>
          <a:ext cx="7683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11" imgW="761760" imgH="914400" progId="Equation.DSMT4">
                  <p:embed/>
                </p:oleObj>
              </mc:Choice>
              <mc:Fallback>
                <p:oleObj name="Equation" r:id="rId11" imgW="761760" imgH="9144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5952" y="3962697"/>
                        <a:ext cx="76835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6938983" y="417129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收敛</a:t>
            </a:r>
          </a:p>
        </p:txBody>
      </p:sp>
    </p:spTree>
    <p:extLst>
      <p:ext uri="{BB962C8B-B14F-4D97-AF65-F5344CB8AC3E}">
        <p14:creationId xmlns:p14="http://schemas.microsoft.com/office/powerpoint/2010/main" val="351380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764671" y="260648"/>
            <a:ext cx="2223154" cy="644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．幂级数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486352"/>
              </p:ext>
            </p:extLst>
          </p:nvPr>
        </p:nvGraphicFramePr>
        <p:xfrm>
          <a:off x="2993430" y="128588"/>
          <a:ext cx="11239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3" imgW="1130040" imgH="914400" progId="Equation.DSMT4">
                  <p:embed/>
                </p:oleObj>
              </mc:Choice>
              <mc:Fallback>
                <p:oleObj name="Equation" r:id="rId3" imgW="1130040" imgH="9144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430" y="128588"/>
                        <a:ext cx="11239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151572"/>
              </p:ext>
            </p:extLst>
          </p:nvPr>
        </p:nvGraphicFramePr>
        <p:xfrm>
          <a:off x="4326930" y="128588"/>
          <a:ext cx="19732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5" imgW="1981080" imgH="914400" progId="Equation.DSMT4">
                  <p:embed/>
                </p:oleObj>
              </mc:Choice>
              <mc:Fallback>
                <p:oleObj name="Equation" r:id="rId5" imgW="1981080" imgH="9144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930" y="128588"/>
                        <a:ext cx="1973262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764670" y="1340768"/>
            <a:ext cx="416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收敛半径和收敛域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807371"/>
              </p:ext>
            </p:extLst>
          </p:nvPr>
        </p:nvGraphicFramePr>
        <p:xfrm>
          <a:off x="2848354" y="2132856"/>
          <a:ext cx="9207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7" imgW="927000" imgH="901440" progId="Equation.DSMT4">
                  <p:embed/>
                </p:oleObj>
              </mc:Choice>
              <mc:Fallback>
                <p:oleObj name="Equation" r:id="rId7" imgW="927000" imgH="90144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354" y="2132856"/>
                        <a:ext cx="9207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971600" y="2250450"/>
            <a:ext cx="41472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收敛半径：            ，其中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381235"/>
              </p:ext>
            </p:extLst>
          </p:nvPr>
        </p:nvGraphicFramePr>
        <p:xfrm>
          <a:off x="5118889" y="2007235"/>
          <a:ext cx="19113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9" imgW="1904760" imgH="1015920" progId="Equation.DSMT4">
                  <p:embed/>
                </p:oleObj>
              </mc:Choice>
              <mc:Fallback>
                <p:oleObj name="Equation" r:id="rId9" imgW="1904760" imgH="101592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889" y="2007235"/>
                        <a:ext cx="191135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988143" y="3212976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收敛区间：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824737"/>
              </p:ext>
            </p:extLst>
          </p:nvPr>
        </p:nvGraphicFramePr>
        <p:xfrm>
          <a:off x="2699792" y="3251379"/>
          <a:ext cx="11874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Equation" r:id="rId11" imgW="1193760" imgH="482400" progId="Equation.DSMT4">
                  <p:embed/>
                </p:oleObj>
              </mc:Choice>
              <mc:Fallback>
                <p:oleObj name="Equation" r:id="rId11" imgW="1193760" imgH="4824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251379"/>
                        <a:ext cx="11874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971600" y="3880212"/>
            <a:ext cx="6497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收敛域：在收敛区间的基础上讨论端点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006565" y="4463341"/>
            <a:ext cx="586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标准形式幂级数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先求收敛半径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 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721565" y="4463341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再讨论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805770"/>
              </p:ext>
            </p:extLst>
          </p:nvPr>
        </p:nvGraphicFramePr>
        <p:xfrm>
          <a:off x="7940765" y="4615741"/>
          <a:ext cx="1066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13" imgW="1244520" imgH="358560" progId="Equation.3">
                  <p:embed/>
                </p:oleObj>
              </mc:Choice>
              <mc:Fallback>
                <p:oleObj name="Equation" r:id="rId13" imgW="1244520" imgH="35856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765" y="4615741"/>
                        <a:ext cx="1066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358007" y="5081964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处的敛散性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971600" y="5696481"/>
            <a:ext cx="350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非标准形式幂级数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117380" y="5696481"/>
            <a:ext cx="49685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通过换元转化为标准形式</a:t>
            </a:r>
          </a:p>
        </p:txBody>
      </p:sp>
    </p:spTree>
    <p:extLst>
      <p:ext uri="{BB962C8B-B14F-4D97-AF65-F5344CB8AC3E}">
        <p14:creationId xmlns:p14="http://schemas.microsoft.com/office/powerpoint/2010/main" val="94367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18" grpId="0"/>
      <p:bldP spid="19" grpId="0" autoUpdateAnimBg="0"/>
      <p:bldP spid="20" grpId="0" autoUpdateAnimBg="0"/>
      <p:bldP spid="22" grpId="0" autoUpdateAnimBg="0"/>
      <p:bldP spid="23" grpId="0" autoUpdateAnimBg="0"/>
      <p:bldP spid="2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27584" y="260648"/>
            <a:ext cx="35798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求幂级数的和函数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827584" y="908720"/>
            <a:ext cx="64956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）分析性质：幂级数在收敛区间内可以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3156205" y="1431940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逐项求极限（连续性）、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3156205" y="1955160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逐项求导（可导性）、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156205" y="2478380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逐项积分（可积性）；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27584" y="3140968"/>
            <a:ext cx="61350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）计算幂级数的和函数时常用级数：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344062"/>
              </p:ext>
            </p:extLst>
          </p:nvPr>
        </p:nvGraphicFramePr>
        <p:xfrm>
          <a:off x="3275856" y="3933056"/>
          <a:ext cx="30670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3" imgW="3060360" imgH="838080" progId="Equation.DSMT4">
                  <p:embed/>
                </p:oleObj>
              </mc:Choice>
              <mc:Fallback>
                <p:oleObj name="Equation" r:id="rId3" imgW="3060360" imgH="83808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933056"/>
                        <a:ext cx="30670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952105"/>
              </p:ext>
            </p:extLst>
          </p:nvPr>
        </p:nvGraphicFramePr>
        <p:xfrm>
          <a:off x="3275856" y="5013176"/>
          <a:ext cx="3581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5" imgW="3581280" imgH="838080" progId="Equation.DSMT4">
                  <p:embed/>
                </p:oleObj>
              </mc:Choice>
              <mc:Fallback>
                <p:oleObj name="Equation" r:id="rId5" imgW="3581280" imgH="8380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013176"/>
                        <a:ext cx="3581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6646985" y="3554204"/>
            <a:ext cx="0" cy="611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723185" y="3631992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求和</a:t>
            </a: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754435" y="2946192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15816" y="2946192"/>
            <a:ext cx="31152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逐项求导或求积分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6107235" y="2476292"/>
            <a:ext cx="1530350" cy="1079500"/>
            <a:chOff x="3596" y="1576"/>
            <a:chExt cx="964" cy="680"/>
          </a:xfrm>
        </p:grpSpPr>
        <p:sp useBgFill="1"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596" y="1596"/>
              <a:ext cx="964" cy="660"/>
            </a:xfrm>
            <a:prstGeom prst="rect">
              <a:avLst/>
            </a:prstGeom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Object 11"/>
            <p:cNvGraphicFramePr>
              <a:graphicFrameLocks noChangeAspect="1"/>
            </p:cNvGraphicFramePr>
            <p:nvPr/>
          </p:nvGraphicFramePr>
          <p:xfrm>
            <a:off x="3736" y="1576"/>
            <a:ext cx="776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4" name="Equation" r:id="rId3" imgW="1435320" imgH="1187280" progId="Equation.3">
                    <p:embed/>
                  </p:oleObj>
                </mc:Choice>
                <mc:Fallback>
                  <p:oleObj name="Equation" r:id="rId3" imgW="1435320" imgH="118728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1576"/>
                          <a:ext cx="776" cy="6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6113585" y="4165392"/>
            <a:ext cx="1377950" cy="762000"/>
            <a:chOff x="4076" y="2784"/>
            <a:chExt cx="868" cy="480"/>
          </a:xfrm>
        </p:grpSpPr>
        <p:sp useBgFill="1"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4076" y="2784"/>
              <a:ext cx="868" cy="480"/>
            </a:xfrm>
            <a:prstGeom prst="rect">
              <a:avLst/>
            </a:prstGeom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Object 14"/>
            <p:cNvGraphicFramePr>
              <a:graphicFrameLocks noChangeAspect="1"/>
            </p:cNvGraphicFramePr>
            <p:nvPr/>
          </p:nvGraphicFramePr>
          <p:xfrm>
            <a:off x="4256" y="2848"/>
            <a:ext cx="54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5" name="Equation" r:id="rId5" imgW="1009080" imgH="582480" progId="Equation.3">
                    <p:embed/>
                  </p:oleObj>
                </mc:Choice>
                <mc:Fallback>
                  <p:oleObj name="Equation" r:id="rId5" imgW="1009080" imgH="582480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2848"/>
                          <a:ext cx="544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754435" y="4470192"/>
            <a:ext cx="3206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对和式积分或求导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2684585" y="4470192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1312985" y="4165392"/>
            <a:ext cx="1219200" cy="762000"/>
            <a:chOff x="1008" y="2784"/>
            <a:chExt cx="768" cy="480"/>
          </a:xfrm>
        </p:grpSpPr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1008" y="2784"/>
              <a:ext cx="768" cy="48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" name="Object 19"/>
            <p:cNvGraphicFramePr>
              <a:graphicFrameLocks noChangeAspect="1"/>
            </p:cNvGraphicFramePr>
            <p:nvPr/>
          </p:nvGraphicFramePr>
          <p:xfrm>
            <a:off x="1152" y="2928"/>
            <a:ext cx="4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6" name="Equation" r:id="rId7" imgW="829800" imgH="470520" progId="Equation.3">
                    <p:embed/>
                  </p:oleObj>
                </mc:Choice>
                <mc:Fallback>
                  <p:oleObj name="Equation" r:id="rId7" imgW="829800" imgH="47052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928"/>
                          <a:ext cx="44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1922585" y="3555792"/>
            <a:ext cx="838200" cy="609600"/>
            <a:chOff x="960" y="2400"/>
            <a:chExt cx="528" cy="384"/>
          </a:xfrm>
        </p:grpSpPr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960" y="240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1008" y="2400"/>
              <a:ext cx="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难</a:t>
              </a:r>
            </a:p>
          </p:txBody>
        </p:sp>
      </p:grpSp>
      <p:grpSp>
        <p:nvGrpSpPr>
          <p:cNvPr id="20" name="Group 37"/>
          <p:cNvGrpSpPr>
            <a:grpSpLocks/>
          </p:cNvGrpSpPr>
          <p:nvPr/>
        </p:nvGrpSpPr>
        <p:grpSpPr bwMode="auto">
          <a:xfrm>
            <a:off x="1154235" y="2508042"/>
            <a:ext cx="1530350" cy="1047750"/>
            <a:chOff x="908" y="1548"/>
            <a:chExt cx="964" cy="660"/>
          </a:xfrm>
        </p:grpSpPr>
        <p:graphicFrame>
          <p:nvGraphicFramePr>
            <p:cNvPr id="21" name="Object 38"/>
            <p:cNvGraphicFramePr>
              <a:graphicFrameLocks noChangeAspect="1"/>
            </p:cNvGraphicFramePr>
            <p:nvPr/>
          </p:nvGraphicFramePr>
          <p:xfrm>
            <a:off x="1036" y="1552"/>
            <a:ext cx="736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7" name="Equation" r:id="rId9" imgW="1368000" imgH="1187280" progId="Equation.3">
                    <p:embed/>
                  </p:oleObj>
                </mc:Choice>
                <mc:Fallback>
                  <p:oleObj name="Equation" r:id="rId9" imgW="1368000" imgH="118728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1552"/>
                          <a:ext cx="736" cy="6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39"/>
            <p:cNvSpPr>
              <a:spLocks noChangeArrowheads="1"/>
            </p:cNvSpPr>
            <p:nvPr/>
          </p:nvSpPr>
          <p:spPr bwMode="auto">
            <a:xfrm>
              <a:off x="908" y="1548"/>
              <a:ext cx="964" cy="66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11560" y="324994"/>
            <a:ext cx="32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求部分和式极限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611560" y="1001269"/>
            <a:ext cx="518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初等变换法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分解、套用公式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660127" y="1752601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映射变换法  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2641327" y="1738313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（在收敛区间内）</a:t>
            </a:r>
          </a:p>
        </p:txBody>
      </p:sp>
    </p:spTree>
    <p:extLst>
      <p:ext uri="{BB962C8B-B14F-4D97-AF65-F5344CB8AC3E}">
        <p14:creationId xmlns:p14="http://schemas.microsoft.com/office/powerpoint/2010/main" val="9833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utoUpdateAnimBg="0" advAuto="0"/>
      <p:bldP spid="4" grpId="0" animBg="1"/>
      <p:bldP spid="5" grpId="0" build="p" autoUpdateAnimBg="0"/>
      <p:bldP spid="12" grpId="0" autoUpdateAnimBg="0"/>
      <p:bldP spid="13" grpId="0" animBg="1"/>
      <p:bldP spid="23" grpId="0" autoUpdateAnimBg="0"/>
      <p:bldP spid="24" grpId="0" autoUpdateAnimBg="0"/>
      <p:bldP spid="25" grpId="0" autoUpdateAnimBg="0"/>
      <p:bldP spid="26" grpId="0" autoUpdateAnimBg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 wrap="none" rtlCol="0">
        <a:spAutoFit/>
      </a:bodyPr>
      <a:lstStyle>
        <a:defPPr>
          <a:spcBef>
            <a:spcPct val="50000"/>
          </a:spcBef>
          <a:defRPr sz="2800" b="1" dirty="0">
            <a:latin typeface="Times New Roman" pitchFamily="18" charset="0"/>
            <a:ea typeface="楷体_GB2312" pitchFamily="49" charset="-122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891</TotalTime>
  <Words>590</Words>
  <Application>Microsoft Office PowerPoint</Application>
  <PresentationFormat>全屏显示(4:3)</PresentationFormat>
  <Paragraphs>147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黑体</vt:lpstr>
      <vt:lpstr>华文新魏</vt:lpstr>
      <vt:lpstr>楷体</vt:lpstr>
      <vt:lpstr>楷体_GB2312</vt:lpstr>
      <vt:lpstr>隶书</vt:lpstr>
      <vt:lpstr>宋体</vt:lpstr>
      <vt:lpstr>Arial</vt:lpstr>
      <vt:lpstr>Calibri</vt:lpstr>
      <vt:lpstr>Cambria Math</vt:lpstr>
      <vt:lpstr>Times New Roman</vt:lpstr>
      <vt:lpstr>严4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43</cp:revision>
  <dcterms:created xsi:type="dcterms:W3CDTF">2019-06-06T15:05:35Z</dcterms:created>
  <dcterms:modified xsi:type="dcterms:W3CDTF">2019-10-05T02:58:23Z</dcterms:modified>
</cp:coreProperties>
</file>