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9" r:id="rId5"/>
    <p:sldId id="260" r:id="rId6"/>
    <p:sldId id="261" r:id="rId7"/>
    <p:sldId id="268" r:id="rId8"/>
    <p:sldId id="269" r:id="rId9"/>
    <p:sldId id="264" r:id="rId10"/>
    <p:sldId id="265" r:id="rId11"/>
    <p:sldId id="266" r:id="rId12"/>
    <p:sldId id="258" r:id="rId13"/>
    <p:sldId id="270" r:id="rId14"/>
    <p:sldId id="271" r:id="rId15"/>
    <p:sldId id="273" r:id="rId16"/>
    <p:sldId id="272" r:id="rId17"/>
    <p:sldId id="276" r:id="rId18"/>
    <p:sldId id="277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69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11" Type="http://schemas.openxmlformats.org/officeDocument/2006/relationships/image" Target="../media/image77.wmf"/><Relationship Id="rId5" Type="http://schemas.openxmlformats.org/officeDocument/2006/relationships/image" Target="../media/image71.wmf"/><Relationship Id="rId10" Type="http://schemas.openxmlformats.org/officeDocument/2006/relationships/image" Target="../media/image76.wmf"/><Relationship Id="rId4" Type="http://schemas.openxmlformats.org/officeDocument/2006/relationships/image" Target="../media/image70.wmf"/><Relationship Id="rId9" Type="http://schemas.openxmlformats.org/officeDocument/2006/relationships/image" Target="../media/image7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12" Type="http://schemas.openxmlformats.org/officeDocument/2006/relationships/image" Target="../media/image29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5" Type="http://schemas.openxmlformats.org/officeDocument/2006/relationships/image" Target="../media/image22.wmf"/><Relationship Id="rId10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圆角矩形 7">
            <a:hlinkClick r:id="" action="ppaction://hlinkshowjump?jump=firstslide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  <p:sp>
        <p:nvSpPr>
          <p:cNvPr id="9" name="圆角矩形 8">
            <a:hlinkClick r:id="" action="ppaction://hlinkshowjump?jump=previousslide"/>
          </p:cNvPr>
          <p:cNvSpPr/>
          <p:nvPr/>
        </p:nvSpPr>
        <p:spPr>
          <a:xfrm>
            <a:off x="442798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上一页</a:t>
            </a:r>
          </a:p>
        </p:txBody>
      </p:sp>
      <p:sp>
        <p:nvSpPr>
          <p:cNvPr id="10" name="圆角矩形 9">
            <a:hlinkClick r:id="" action="ppaction://hlinkshowjump?jump=nextslide"/>
          </p:cNvPr>
          <p:cNvSpPr/>
          <p:nvPr/>
        </p:nvSpPr>
        <p:spPr>
          <a:xfrm>
            <a:off x="620443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下一页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&#30446;&#24405;&#20027;&#30028;&#38754;.pptx#-1,15,&#24187;&#28783;&#29255; 1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0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53.wmf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50.wmf"/><Relationship Id="rId10" Type="http://schemas.openxmlformats.org/officeDocument/2006/relationships/image" Target="../media/image54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5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62.wmf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59.wmf"/><Relationship Id="rId10" Type="http://schemas.openxmlformats.org/officeDocument/2006/relationships/image" Target="../media/image63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6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4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74.wmf"/><Relationship Id="rId3" Type="http://schemas.openxmlformats.org/officeDocument/2006/relationships/oleObject" Target="../embeddings/oleObject48.bin"/><Relationship Id="rId21" Type="http://schemas.openxmlformats.org/officeDocument/2006/relationships/oleObject" Target="../embeddings/oleObject57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71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3.wmf"/><Relationship Id="rId20" Type="http://schemas.openxmlformats.org/officeDocument/2006/relationships/image" Target="../media/image7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52.bin"/><Relationship Id="rId24" Type="http://schemas.openxmlformats.org/officeDocument/2006/relationships/image" Target="../media/image77.wmf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23" Type="http://schemas.openxmlformats.org/officeDocument/2006/relationships/oleObject" Target="../embeddings/oleObject58.bin"/><Relationship Id="rId10" Type="http://schemas.openxmlformats.org/officeDocument/2006/relationships/image" Target="../media/image70.w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67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72.wmf"/><Relationship Id="rId22" Type="http://schemas.openxmlformats.org/officeDocument/2006/relationships/image" Target="../media/image7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4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8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92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1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9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7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w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wmf"/><Relationship Id="rId8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5.wmf"/><Relationship Id="rId26" Type="http://schemas.openxmlformats.org/officeDocument/2006/relationships/image" Target="../media/image29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28.w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3.wmf"/><Relationship Id="rId22" Type="http://schemas.openxmlformats.org/officeDocument/2006/relationships/image" Target="../media/image2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5" name="圆角矩形 4">
            <a:hlinkClick r:id="rId3" action="ppaction://hlinkpres?slideindex=15&amp;slidetitle=幻灯片 15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24506" y="345430"/>
            <a:ext cx="849694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§11.3 </a:t>
            </a:r>
            <a:r>
              <a:rPr lang="zh-CN" altLang="en-US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微分方程的应用 </a:t>
            </a:r>
          </a:p>
        </p:txBody>
      </p:sp>
      <p:sp>
        <p:nvSpPr>
          <p:cNvPr id="12" name="Text Box 8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424506" y="2276872"/>
            <a:ext cx="867484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11.3.1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用微分方程建立数学模型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3" name="Text Box 8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396875" y="3595663"/>
            <a:ext cx="867484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11.3.2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用微分方程确定函数关系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81768" y="188640"/>
            <a:ext cx="867484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11.3.2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用微分方程确定函数关系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124744"/>
            <a:ext cx="7281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设函数 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有连续导数，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(2)=1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且函数</a:t>
            </a: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2846433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17486" y="208727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满足</a:t>
            </a: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396" y="1841072"/>
            <a:ext cx="1937830" cy="1083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429" y="2078126"/>
            <a:ext cx="1604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，求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292494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603" y="3469443"/>
            <a:ext cx="5527673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530215"/>
            <a:ext cx="5316220" cy="112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6590" y="5642084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两式相加，成为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8610" y="2924944"/>
            <a:ext cx="4110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对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的函数求偏导数，得</a:t>
            </a:r>
          </a:p>
        </p:txBody>
      </p:sp>
    </p:spTree>
    <p:extLst>
      <p:ext uri="{BB962C8B-B14F-4D97-AF65-F5344CB8AC3E}">
        <p14:creationId xmlns:p14="http://schemas.microsoft.com/office/powerpoint/2010/main" val="63028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004" y="77416"/>
            <a:ext cx="555625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1647" y="128391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从而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052" y="1283916"/>
            <a:ext cx="4064000" cy="6985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68186" y="1982416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这是一个可分离变量的微分方程：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358" y="2524906"/>
            <a:ext cx="257175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6874" y="3813951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两边积分后即得</a:t>
            </a: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416" y="3583649"/>
            <a:ext cx="2475425" cy="98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4682221"/>
            <a:ext cx="5517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代入初始条件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(2) =1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得到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=3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270" y="5205441"/>
            <a:ext cx="2507163" cy="98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364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332656"/>
            <a:ext cx="7872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3.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设函数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在区间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, +)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上连续，且满足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61509"/>
            <a:ext cx="708025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1972759"/>
            <a:ext cx="1354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2495979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5609" y="2495979"/>
            <a:ext cx="6316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采用极坐标将二重积分化为定积分，有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491252"/>
              </p:ext>
            </p:extLst>
          </p:nvPr>
        </p:nvGraphicFramePr>
        <p:xfrm>
          <a:off x="1691680" y="3019199"/>
          <a:ext cx="4787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Equation" r:id="rId4" imgW="4787640" imgH="939600" progId="Equation.DSMT4">
                  <p:embed/>
                </p:oleObj>
              </mc:Choice>
              <mc:Fallback>
                <p:oleObj name="Equation" r:id="rId4" imgW="4787640" imgH="9396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019199"/>
                        <a:ext cx="47879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455471"/>
              </p:ext>
            </p:extLst>
          </p:nvPr>
        </p:nvGraphicFramePr>
        <p:xfrm>
          <a:off x="1547664" y="4005064"/>
          <a:ext cx="3302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Equation" r:id="rId6" imgW="3301920" imgH="685800" progId="Equation.DSMT4">
                  <p:embed/>
                </p:oleObj>
              </mc:Choice>
              <mc:Fallback>
                <p:oleObj name="Equation" r:id="rId6" imgW="3301920" imgH="6858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005064"/>
                        <a:ext cx="33020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935173"/>
              </p:ext>
            </p:extLst>
          </p:nvPr>
        </p:nvGraphicFramePr>
        <p:xfrm>
          <a:off x="4946159" y="4005064"/>
          <a:ext cx="2565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Equation" r:id="rId8" imgW="2565360" imgH="685800" progId="Equation.DSMT4">
                  <p:embed/>
                </p:oleObj>
              </mc:Choice>
              <mc:Fallback>
                <p:oleObj name="Equation" r:id="rId8" imgW="2565360" imgH="6858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159" y="4005064"/>
                        <a:ext cx="25654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1747" y="4842738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代入原式得</a:t>
            </a:r>
          </a:p>
        </p:txBody>
      </p:sp>
      <p:pic>
        <p:nvPicPr>
          <p:cNvPr id="13324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339804"/>
            <a:ext cx="4191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7365"/>
            <a:ext cx="4191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0" y="832865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39739" y="889556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两边求导得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926" y="1492842"/>
            <a:ext cx="3617930" cy="1205978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15702" y="2698820"/>
            <a:ext cx="7037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此为一阶线性微分方程，利用通解公式得到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92" y="3345489"/>
            <a:ext cx="7048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5576" y="4623099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确定出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570" y="4367122"/>
            <a:ext cx="1047295" cy="98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22865" y="4623099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后得到特解</a:t>
            </a: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580" y="5253062"/>
            <a:ext cx="28575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342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260648"/>
            <a:ext cx="2436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4.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求幂级数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76418"/>
            <a:ext cx="1999383" cy="117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03231" y="260648"/>
            <a:ext cx="2366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的和函数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34076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2011" y="1340768"/>
            <a:ext cx="6655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显然，这个幂级数的收敛域为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, +)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988840"/>
            <a:ext cx="2326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故在任意点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21097" y="1979258"/>
            <a:ext cx="3791423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可对级数逐项求导，得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15159"/>
              </p:ext>
            </p:extLst>
          </p:nvPr>
        </p:nvGraphicFramePr>
        <p:xfrm>
          <a:off x="1413034" y="2636912"/>
          <a:ext cx="27940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9" name="Equation" r:id="rId4" imgW="2793960" imgH="1257120" progId="Equation.DSMT4">
                  <p:embed/>
                </p:oleObj>
              </mc:Choice>
              <mc:Fallback>
                <p:oleObj name="Equation" r:id="rId4" imgW="2793960" imgH="125712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3034" y="2636912"/>
                        <a:ext cx="2794000" cy="125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669600"/>
              </p:ext>
            </p:extLst>
          </p:nvPr>
        </p:nvGraphicFramePr>
        <p:xfrm>
          <a:off x="4262014" y="2924944"/>
          <a:ext cx="2476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Equation" r:id="rId6" imgW="2476440" imgH="1002960" progId="Equation.DSMT4">
                  <p:embed/>
                </p:oleObj>
              </mc:Choice>
              <mc:Fallback>
                <p:oleObj name="Equation" r:id="rId6" imgW="2476440" imgH="100296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014" y="2924944"/>
                        <a:ext cx="24765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819556"/>
              </p:ext>
            </p:extLst>
          </p:nvPr>
        </p:nvGraphicFramePr>
        <p:xfrm>
          <a:off x="2123728" y="4153892"/>
          <a:ext cx="26670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" name="Equation" r:id="rId8" imgW="2666880" imgH="1002960" progId="Equation.DSMT4">
                  <p:embed/>
                </p:oleObj>
              </mc:Choice>
              <mc:Fallback>
                <p:oleObj name="Equation" r:id="rId8" imgW="2666880" imgH="100296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153892"/>
                        <a:ext cx="26670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304" y="4421950"/>
            <a:ext cx="1682020" cy="50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63751" y="5426060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即有一阶线性微分方程：</a:t>
            </a:r>
          </a:p>
        </p:txBody>
      </p:sp>
    </p:spTree>
    <p:extLst>
      <p:ext uri="{BB962C8B-B14F-4D97-AF65-F5344CB8AC3E}">
        <p14:creationId xmlns:p14="http://schemas.microsoft.com/office/powerpoint/2010/main" val="146470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13792"/>
            <a:ext cx="2667000" cy="1143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95536" y="1989336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此方程的解为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596883"/>
              </p:ext>
            </p:extLst>
          </p:nvPr>
        </p:nvGraphicFramePr>
        <p:xfrm>
          <a:off x="2123728" y="2728580"/>
          <a:ext cx="4622760" cy="101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Equation" r:id="rId4" imgW="4622760" imgH="1015920" progId="Equation.DSMT4">
                  <p:embed/>
                </p:oleObj>
              </mc:Choice>
              <mc:Fallback>
                <p:oleObj name="Equation" r:id="rId4" imgW="4622760" imgH="101592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728580"/>
                        <a:ext cx="4622760" cy="10159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95600"/>
              </p:ext>
            </p:extLst>
          </p:nvPr>
        </p:nvGraphicFramePr>
        <p:xfrm>
          <a:off x="2123728" y="4005560"/>
          <a:ext cx="2552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Equation" r:id="rId6" imgW="2552400" imgH="863280" progId="Equation.DSMT4">
                  <p:embed/>
                </p:oleObj>
              </mc:Choice>
              <mc:Fallback>
                <p:oleObj name="Equation" r:id="rId6" imgW="2552400" imgH="86328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005560"/>
                        <a:ext cx="25527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4293592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</p:spTree>
    <p:extLst>
      <p:ext uri="{BB962C8B-B14F-4D97-AF65-F5344CB8AC3E}">
        <p14:creationId xmlns:p14="http://schemas.microsoft.com/office/powerpoint/2010/main" val="133869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260648"/>
            <a:ext cx="8278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5.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[0, 1]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上连续，在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(0, 1)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上二阶可导，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783868"/>
            <a:ext cx="6245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且满足 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(0) =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试证至少存在一点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154534"/>
              </p:ext>
            </p:extLst>
          </p:nvPr>
        </p:nvGraphicFramePr>
        <p:xfrm>
          <a:off x="6454265" y="860365"/>
          <a:ext cx="13144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7" name="Equation" r:id="rId3" imgW="1307880" imgH="393480" progId="Equation.DSMT4">
                  <p:embed/>
                </p:oleObj>
              </mc:Choice>
              <mc:Fallback>
                <p:oleObj name="Equation" r:id="rId3" imgW="1307880" imgH="39348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4265" y="860365"/>
                        <a:ext cx="13144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05512" y="79243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使得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440207"/>
              </p:ext>
            </p:extLst>
          </p:nvPr>
        </p:nvGraphicFramePr>
        <p:xfrm>
          <a:off x="3132149" y="1314764"/>
          <a:ext cx="2311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8" name="Equation" r:id="rId5" imgW="2311200" imgH="901440" progId="Equation.DSMT4">
                  <p:embed/>
                </p:oleObj>
              </mc:Choice>
              <mc:Fallback>
                <p:oleObj name="Equation" r:id="rId5" imgW="2311200" imgH="901440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49" y="1314764"/>
                        <a:ext cx="23114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99592" y="235993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证：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637043"/>
              </p:ext>
            </p:extLst>
          </p:nvPr>
        </p:nvGraphicFramePr>
        <p:xfrm>
          <a:off x="1551381" y="2425958"/>
          <a:ext cx="3365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9" name="Equation" r:id="rId7" imgW="3365280" imgH="457200" progId="Equation.DSMT4">
                  <p:embed/>
                </p:oleObj>
              </mc:Choice>
              <mc:Fallback>
                <p:oleObj name="Equation" r:id="rId7" imgW="3365280" imgH="457200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1381" y="2425958"/>
                        <a:ext cx="3365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04048" y="2359938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由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558754"/>
              </p:ext>
            </p:extLst>
          </p:nvPr>
        </p:nvGraphicFramePr>
        <p:xfrm>
          <a:off x="5549390" y="2409616"/>
          <a:ext cx="22193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0" name="Equation" r:id="rId9" imgW="2209680" imgH="431640" progId="Equation.DSMT4">
                  <p:embed/>
                </p:oleObj>
              </mc:Choice>
              <mc:Fallback>
                <p:oleObj name="Equation" r:id="rId9" imgW="2209680" imgH="43164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390" y="2409616"/>
                        <a:ext cx="2219325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32357"/>
              </p:ext>
            </p:extLst>
          </p:nvPr>
        </p:nvGraphicFramePr>
        <p:xfrm>
          <a:off x="627063" y="3027363"/>
          <a:ext cx="213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1" name="Equation" r:id="rId11" imgW="2145960" imgH="457200" progId="Equation.DSMT4">
                  <p:embed/>
                </p:oleObj>
              </mc:Choice>
              <mc:Fallback>
                <p:oleObj name="Equation" r:id="rId11" imgW="2145960" imgH="45720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3027363"/>
                        <a:ext cx="2133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739687"/>
              </p:ext>
            </p:extLst>
          </p:nvPr>
        </p:nvGraphicFramePr>
        <p:xfrm>
          <a:off x="2843808" y="2996952"/>
          <a:ext cx="22717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2" name="Equation" r:id="rId13" imgW="2260440" imgH="457200" progId="Equation.DSMT4">
                  <p:embed/>
                </p:oleObj>
              </mc:Choice>
              <mc:Fallback>
                <p:oleObj name="Equation" r:id="rId13" imgW="2260440" imgH="45720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996952"/>
                        <a:ext cx="22717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862604"/>
              </p:ext>
            </p:extLst>
          </p:nvPr>
        </p:nvGraphicFramePr>
        <p:xfrm>
          <a:off x="5276719" y="2971800"/>
          <a:ext cx="3543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3" name="Equation" r:id="rId15" imgW="3543120" imgH="457200" progId="Equation.DSMT4">
                  <p:embed/>
                </p:oleObj>
              </mc:Choice>
              <mc:Fallback>
                <p:oleObj name="Equation" r:id="rId15" imgW="3543120" imgH="45720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719" y="2971800"/>
                        <a:ext cx="3543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232260"/>
              </p:ext>
            </p:extLst>
          </p:nvPr>
        </p:nvGraphicFramePr>
        <p:xfrm>
          <a:off x="627063" y="3573016"/>
          <a:ext cx="2717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4" name="Equation" r:id="rId17" imgW="2717640" imgH="457200" progId="Equation.DSMT4">
                  <p:embed/>
                </p:oleObj>
              </mc:Choice>
              <mc:Fallback>
                <p:oleObj name="Equation" r:id="rId17" imgW="2717640" imgH="45720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3573016"/>
                        <a:ext cx="27178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563888" y="3501008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上用罗尔定理，知存在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321587"/>
              </p:ext>
            </p:extLst>
          </p:nvPr>
        </p:nvGraphicFramePr>
        <p:xfrm>
          <a:off x="627063" y="4077072"/>
          <a:ext cx="24892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5" name="Equation" r:id="rId19" imgW="2489040" imgH="482400" progId="Equation.DSMT4">
                  <p:embed/>
                </p:oleObj>
              </mc:Choice>
              <mc:Fallback>
                <p:oleObj name="Equation" r:id="rId19" imgW="2489040" imgH="48240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4077072"/>
                        <a:ext cx="24892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563888" y="402422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使得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565559"/>
              </p:ext>
            </p:extLst>
          </p:nvPr>
        </p:nvGraphicFramePr>
        <p:xfrm>
          <a:off x="1321841" y="4725144"/>
          <a:ext cx="59864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6" name="Equation" r:id="rId21" imgW="5994360" imgH="457200" progId="Equation.DSMT4">
                  <p:embed/>
                </p:oleObj>
              </mc:Choice>
              <mc:Fallback>
                <p:oleObj name="Equation" r:id="rId21" imgW="5994360" imgH="45720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1841" y="4725144"/>
                        <a:ext cx="59864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104833"/>
              </p:ext>
            </p:extLst>
          </p:nvPr>
        </p:nvGraphicFramePr>
        <p:xfrm>
          <a:off x="3132149" y="5229200"/>
          <a:ext cx="2692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7" name="Equation" r:id="rId23" imgW="2692080" imgH="901440" progId="Equation.DSMT4">
                  <p:embed/>
                </p:oleObj>
              </mc:Choice>
              <mc:Fallback>
                <p:oleObj name="Equation" r:id="rId23" imgW="2692080" imgH="90144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49" y="5229200"/>
                        <a:ext cx="26924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27063" y="5918090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16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24" grpId="0"/>
      <p:bldP spid="27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810" y="260648"/>
            <a:ext cx="1627369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问题是：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8810" y="90872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如何从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663148"/>
              </p:ext>
            </p:extLst>
          </p:nvPr>
        </p:nvGraphicFramePr>
        <p:xfrm>
          <a:off x="1523753" y="783868"/>
          <a:ext cx="2222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9" name="Equation" r:id="rId3" imgW="2222280" imgH="901440" progId="Equation.DSMT4">
                  <p:embed/>
                </p:oleObj>
              </mc:Choice>
              <mc:Fallback>
                <p:oleObj name="Equation" r:id="rId3" imgW="2222280" imgH="90144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3753" y="783868"/>
                        <a:ext cx="22225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0F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35194" y="911388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发现辅助函数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720513"/>
              </p:ext>
            </p:extLst>
          </p:nvPr>
        </p:nvGraphicFramePr>
        <p:xfrm>
          <a:off x="1483797" y="1700213"/>
          <a:ext cx="3187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0" name="Equation" r:id="rId5" imgW="3187440" imgH="457200" progId="Equation.DSMT4">
                  <p:embed/>
                </p:oleObj>
              </mc:Choice>
              <mc:Fallback>
                <p:oleObj name="Equation" r:id="rId5" imgW="3187440" imgH="4572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3797" y="1700213"/>
                        <a:ext cx="3187700" cy="4572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796" y="2365226"/>
            <a:ext cx="126669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分析：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981652"/>
              </p:ext>
            </p:extLst>
          </p:nvPr>
        </p:nvGraphicFramePr>
        <p:xfrm>
          <a:off x="1545503" y="2205226"/>
          <a:ext cx="2222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1" name="Equation" r:id="rId7" imgW="2222280" imgH="901440" progId="Equation.DSMT4">
                  <p:embed/>
                </p:oleObj>
              </mc:Choice>
              <mc:Fallback>
                <p:oleObj name="Equation" r:id="rId7" imgW="2222280" imgH="90144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5503" y="2205226"/>
                        <a:ext cx="22225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0F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右箭头 9"/>
          <p:cNvSpPr/>
          <p:nvPr/>
        </p:nvSpPr>
        <p:spPr>
          <a:xfrm>
            <a:off x="3964616" y="3386332"/>
            <a:ext cx="576064" cy="395550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5190"/>
              </p:ext>
            </p:extLst>
          </p:nvPr>
        </p:nvGraphicFramePr>
        <p:xfrm>
          <a:off x="1588153" y="3212976"/>
          <a:ext cx="2192338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2" name="Equation" r:id="rId9" imgW="2184120" imgH="838080" progId="Equation.DSMT4">
                  <p:embed/>
                </p:oleObj>
              </mc:Choice>
              <mc:Fallback>
                <p:oleObj name="Equation" r:id="rId9" imgW="2184120" imgH="83808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153" y="3212976"/>
                        <a:ext cx="2192338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572000" y="2415734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方程的根</a:t>
            </a:r>
          </a:p>
        </p:txBody>
      </p:sp>
      <p:sp>
        <p:nvSpPr>
          <p:cNvPr id="14" name="右箭头 13"/>
          <p:cNvSpPr/>
          <p:nvPr/>
        </p:nvSpPr>
        <p:spPr>
          <a:xfrm>
            <a:off x="3964616" y="2479569"/>
            <a:ext cx="576064" cy="395550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519705"/>
              </p:ext>
            </p:extLst>
          </p:nvPr>
        </p:nvGraphicFramePr>
        <p:xfrm>
          <a:off x="1843953" y="4077072"/>
          <a:ext cx="190976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3" name="Equation" r:id="rId11" imgW="1917360" imgH="901440" progId="Equation.DSMT4">
                  <p:embed/>
                </p:oleObj>
              </mc:Choice>
              <mc:Fallback>
                <p:oleObj name="Equation" r:id="rId11" imgW="1917360" imgH="90144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953" y="4077072"/>
                        <a:ext cx="1909762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572000" y="3348819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微分方程的变形（分离变量）</a:t>
            </a: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952033"/>
              </p:ext>
            </p:extLst>
          </p:nvPr>
        </p:nvGraphicFramePr>
        <p:xfrm>
          <a:off x="1586577" y="5157192"/>
          <a:ext cx="241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4" name="Equation" r:id="rId13" imgW="2412720" imgH="457200" progId="Equation.DSMT4">
                  <p:embed/>
                </p:oleObj>
              </mc:Choice>
              <mc:Fallback>
                <p:oleObj name="Equation" r:id="rId13" imgW="2412720" imgH="4572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6577" y="5157192"/>
                        <a:ext cx="2413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右箭头 19"/>
          <p:cNvSpPr/>
          <p:nvPr/>
        </p:nvSpPr>
        <p:spPr>
          <a:xfrm>
            <a:off x="3964616" y="4293096"/>
            <a:ext cx="576064" cy="395550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572000" y="4293096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解方程，使右边为任意常数</a:t>
            </a:r>
          </a:p>
        </p:txBody>
      </p:sp>
      <p:sp>
        <p:nvSpPr>
          <p:cNvPr id="22" name="右箭头 21"/>
          <p:cNvSpPr/>
          <p:nvPr/>
        </p:nvSpPr>
        <p:spPr>
          <a:xfrm>
            <a:off x="4021010" y="5157192"/>
            <a:ext cx="576064" cy="395550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572000" y="5157192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左边就是辅助函数</a:t>
            </a: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590245"/>
              </p:ext>
            </p:extLst>
          </p:nvPr>
        </p:nvGraphicFramePr>
        <p:xfrm>
          <a:off x="938142" y="5733256"/>
          <a:ext cx="3060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5" name="Equation" r:id="rId15" imgW="3060360" imgH="457200" progId="Equation.DSMT4">
                  <p:embed/>
                </p:oleObj>
              </mc:Choice>
              <mc:Fallback>
                <p:oleObj name="Equation" r:id="rId15" imgW="3060360" imgH="4572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142" y="5733256"/>
                        <a:ext cx="3060700" cy="4572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677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 animBg="1"/>
      <p:bldP spid="10" grpId="0" animBg="1"/>
      <p:bldP spid="13" grpId="0"/>
      <p:bldP spid="14" grpId="0" animBg="1"/>
      <p:bldP spid="17" grpId="0"/>
      <p:bldP spid="20" grpId="0" animBg="1"/>
      <p:bldP spid="21" grpId="0"/>
      <p:bldP spid="22" grpId="0" animBg="1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22031" y="188640"/>
            <a:ext cx="4149969" cy="72008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11.3.2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2031" y="908720"/>
            <a:ext cx="6314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试写出一个常微分方程，使它的解为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594022"/>
              </p:ext>
            </p:extLst>
          </p:nvPr>
        </p:nvGraphicFramePr>
        <p:xfrm>
          <a:off x="6577013" y="941388"/>
          <a:ext cx="22796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3" name="Equation" r:id="rId3" imgW="2286000" imgH="457200" progId="Equation.DSMT4">
                  <p:embed/>
                </p:oleObj>
              </mc:Choice>
              <mc:Fallback>
                <p:oleObj name="Equation" r:id="rId3" imgW="2286000" imgH="4572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13" y="941388"/>
                        <a:ext cx="22796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7091" y="162880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2564904"/>
            <a:ext cx="7295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与积分方程                            等价的微分方程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804467"/>
              </p:ext>
            </p:extLst>
          </p:nvPr>
        </p:nvGraphicFramePr>
        <p:xfrm>
          <a:off x="2771800" y="2462183"/>
          <a:ext cx="231140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4" name="Equation" r:id="rId5" imgW="2311200" imgH="736560" progId="Equation.DSMT4">
                  <p:embed/>
                </p:oleObj>
              </mc:Choice>
              <mc:Fallback>
                <p:oleObj name="Equation" r:id="rId5" imgW="2311200" imgH="73656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462183"/>
                        <a:ext cx="2311400" cy="728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27584" y="3088124"/>
            <a:ext cx="5129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初值问题是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i="1" u="sng" dirty="0">
                <a:latin typeface="Times New Roman" pitchFamily="18" charset="0"/>
                <a:cs typeface="Times New Roman" pitchFamily="18" charset="0"/>
              </a:rPr>
              <a:t>                                  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3465" y="3894723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613539"/>
              </p:ext>
            </p:extLst>
          </p:nvPr>
        </p:nvGraphicFramePr>
        <p:xfrm>
          <a:off x="1757238" y="1416050"/>
          <a:ext cx="259873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5" name="Equation" r:id="rId7" imgW="2590560" imgH="1015920" progId="Equation.DSMT4">
                  <p:embed/>
                </p:oleObj>
              </mc:Choice>
              <mc:Fallback>
                <p:oleObj name="Equation" r:id="rId7" imgW="2590560" imgH="101592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238" y="1416050"/>
                        <a:ext cx="2598738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093192"/>
              </p:ext>
            </p:extLst>
          </p:nvPr>
        </p:nvGraphicFramePr>
        <p:xfrm>
          <a:off x="1734237" y="3645157"/>
          <a:ext cx="1866900" cy="1022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6" name="Equation" r:id="rId9" imgW="1866600" imgH="1015920" progId="Equation.DSMT4">
                  <p:embed/>
                </p:oleObj>
              </mc:Choice>
              <mc:Fallback>
                <p:oleObj name="Equation" r:id="rId9" imgW="1866600" imgH="101592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4237" y="3645157"/>
                        <a:ext cx="1866900" cy="1022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27584" y="470598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提示：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51298"/>
              </p:ext>
            </p:extLst>
          </p:nvPr>
        </p:nvGraphicFramePr>
        <p:xfrm>
          <a:off x="4860032" y="4604145"/>
          <a:ext cx="25527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7" name="Equation" r:id="rId11" imgW="2552400" imgH="736560" progId="Equation.DSMT4">
                  <p:embed/>
                </p:oleObj>
              </mc:Choice>
              <mc:Fallback>
                <p:oleObj name="Equation" r:id="rId11" imgW="2552400" imgH="73656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604145"/>
                        <a:ext cx="2552700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040125"/>
              </p:ext>
            </p:extLst>
          </p:nvPr>
        </p:nvGraphicFramePr>
        <p:xfrm>
          <a:off x="2051720" y="4591710"/>
          <a:ext cx="278130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8" name="Equation" r:id="rId13" imgW="2781000" imgH="736560" progId="Equation.DSMT4">
                  <p:embed/>
                </p:oleObj>
              </mc:Choice>
              <mc:Fallback>
                <p:oleObj name="Equation" r:id="rId13" imgW="2781000" imgH="73656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591710"/>
                        <a:ext cx="2781300" cy="728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533140"/>
              </p:ext>
            </p:extLst>
          </p:nvPr>
        </p:nvGraphicFramePr>
        <p:xfrm>
          <a:off x="2463924" y="5337175"/>
          <a:ext cx="23241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9" name="Equation" r:id="rId15" imgW="2323800" imgH="1015920" progId="Equation.DSMT4">
                  <p:embed/>
                </p:oleObj>
              </mc:Choice>
              <mc:Fallback>
                <p:oleObj name="Equation" r:id="rId15" imgW="2323800" imgH="101592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924" y="5337175"/>
                        <a:ext cx="2324100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432664"/>
              </p:ext>
            </p:extLst>
          </p:nvPr>
        </p:nvGraphicFramePr>
        <p:xfrm>
          <a:off x="4788024" y="5445224"/>
          <a:ext cx="15240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0" name="Equation" r:id="rId17" imgW="1523880" imgH="736560" progId="Equation.DSMT4">
                  <p:embed/>
                </p:oleObj>
              </mc:Choice>
              <mc:Fallback>
                <p:oleObj name="Equation" r:id="rId17" imgW="1523880" imgH="73656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5445224"/>
                        <a:ext cx="1524000" cy="74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783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41783" y="476672"/>
            <a:ext cx="867484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11.3.1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用微分方程建立数学模型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>
          <a:xfrm>
            <a:off x="568014" y="1340768"/>
            <a:ext cx="4003675" cy="6445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1.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建模的基本过程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9867" y="1985293"/>
            <a:ext cx="2880917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）提出问题：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48932" y="1985293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从现实情境中发现问题、提出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48932" y="2508513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问题和分析问题；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867" y="3031733"/>
            <a:ext cx="2880917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）建立模型：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48932" y="3031733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选择方法，提出简化假设，将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48932" y="3554953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问题表述成数学模型（这里指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48932" y="4078173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建立微分方程）．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9867" y="4601393"/>
            <a:ext cx="2880917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）求解模型：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48932" y="4601393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解决问题（求解微分方程）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9867" y="5305234"/>
            <a:ext cx="2888932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）检验结果：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38799" y="5305234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符合现实？是否合理？是否适用？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0" grpId="0" animBg="1"/>
      <p:bldP spid="11" grpId="0"/>
      <p:bldP spid="12" grpId="0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8937" y="260648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03025" y="260648"/>
            <a:ext cx="5937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探照灯聚光镜的镜面是怎样的曲面？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90872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9868" y="908720"/>
            <a:ext cx="1627369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（建模）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87824" y="1662480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假设探照灯的聚光镜的镜面是一张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1453" y="2185700"/>
            <a:ext cx="8275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旋转曲面，它的形状由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xOy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坐标面上的一条曲线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453" y="2708920"/>
            <a:ext cx="8467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轴旋转而成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按聚光镜性能的要求，在其旋转轴（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1453" y="3232140"/>
            <a:ext cx="839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轴）上一点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处发出的一切光线，经它反射后都与旋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1453" y="3755360"/>
            <a:ext cx="4299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轴平行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只需要求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的方程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1662480"/>
            <a:ext cx="1625766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假设 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75656" y="4365104"/>
            <a:ext cx="1625766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假设 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103025" y="4347426"/>
            <a:ext cx="335255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设光源在坐标原点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75656" y="5035501"/>
            <a:ext cx="1627369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立方程：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99637" y="260648"/>
            <a:ext cx="1627369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（问题）</a:t>
            </a:r>
          </a:p>
        </p:txBody>
      </p:sp>
    </p:spTree>
    <p:extLst>
      <p:ext uri="{BB962C8B-B14F-4D97-AF65-F5344CB8AC3E}">
        <p14:creationId xmlns:p14="http://schemas.microsoft.com/office/powerpoint/2010/main" val="326525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animBg="1"/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299200" y="1124744"/>
            <a:ext cx="2303463" cy="2266950"/>
            <a:chOff x="3992" y="1622"/>
            <a:chExt cx="1451" cy="1428"/>
          </a:xfrm>
        </p:grpSpPr>
        <p:graphicFrame>
          <p:nvGraphicFramePr>
            <p:cNvPr id="3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767867"/>
                </p:ext>
              </p:extLst>
            </p:nvPr>
          </p:nvGraphicFramePr>
          <p:xfrm>
            <a:off x="4446" y="2498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8" name="Equation" r:id="rId3" imgW="291960" imgH="317160" progId="Equation.DSMT4">
                    <p:embed/>
                  </p:oleObj>
                </mc:Choice>
                <mc:Fallback>
                  <p:oleObj name="Equation" r:id="rId3" imgW="291960" imgH="317160" progId="Equation.DSMT4">
                    <p:embed/>
                    <p:pic>
                      <p:nvPicPr>
                        <p:cNvPr id="0" name="Picture 2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6" y="2498"/>
                          <a:ext cx="18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3992" y="2488"/>
              <a:ext cx="14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8116251"/>
                </p:ext>
              </p:extLst>
            </p:nvPr>
          </p:nvGraphicFramePr>
          <p:xfrm>
            <a:off x="4431" y="1628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9" name="Equation" r:id="rId5" imgW="253800" imgH="304560" progId="Equation.DSMT4">
                    <p:embed/>
                  </p:oleObj>
                </mc:Choice>
                <mc:Fallback>
                  <p:oleObj name="Equation" r:id="rId5" imgW="253800" imgH="304560" progId="Equation.DSMT4">
                    <p:embed/>
                    <p:pic>
                      <p:nvPicPr>
                        <p:cNvPr id="0" name="Picture 2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1" y="1628"/>
                          <a:ext cx="16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872481"/>
                </p:ext>
              </p:extLst>
            </p:nvPr>
          </p:nvGraphicFramePr>
          <p:xfrm>
            <a:off x="5246" y="2514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0" name="Equation" r:id="rId7" imgW="228600" imgH="304560" progId="Equation.DSMT4">
                    <p:embed/>
                  </p:oleObj>
                </mc:Choice>
                <mc:Fallback>
                  <p:oleObj name="Equation" r:id="rId7" imgW="228600" imgH="304560" progId="Equation.DSMT4">
                    <p:embed/>
                    <p:pic>
                      <p:nvPicPr>
                        <p:cNvPr id="0" name="Picture 2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6" y="2514"/>
                          <a:ext cx="14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4597" y="1622"/>
              <a:ext cx="0" cy="14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6700" y="2055019"/>
            <a:ext cx="502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可得      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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OMA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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OAM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 </a:t>
            </a:r>
            <a:endParaRPr lang="en-US" altLang="zh-CN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46112" y="260648"/>
            <a:ext cx="4268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设光源在坐标原点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47700" y="973931"/>
            <a:ext cx="601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过曲线上任意点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作切线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M T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266700" y="1521619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由光的反射定律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3162300" y="1507331"/>
            <a:ext cx="2808288" cy="528638"/>
          </a:xfrm>
          <a:prstGeom prst="rect">
            <a:avLst/>
          </a:prstGeom>
          <a:solidFill>
            <a:srgbClr val="00B0F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入射角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反射角</a:t>
            </a:r>
          </a:p>
        </p:txBody>
      </p:sp>
      <p:graphicFrame>
        <p:nvGraphicFramePr>
          <p:cNvPr id="1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517801"/>
              </p:ext>
            </p:extLst>
          </p:nvPr>
        </p:nvGraphicFramePr>
        <p:xfrm>
          <a:off x="3584674" y="3259138"/>
          <a:ext cx="1790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" name="Equation" r:id="rId9" imgW="1790640" imgH="368280" progId="Equation.DSMT4">
                  <p:embed/>
                </p:oleObj>
              </mc:Choice>
              <mc:Fallback>
                <p:oleObj name="Equation" r:id="rId9" imgW="1790640" imgH="368280" progId="Equation.DSMT4">
                  <p:embed/>
                  <p:pic>
                    <p:nvPicPr>
                      <p:cNvPr id="0" name="Picture 2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674" y="3259138"/>
                        <a:ext cx="17907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249327"/>
              </p:ext>
            </p:extLst>
          </p:nvPr>
        </p:nvGraphicFramePr>
        <p:xfrm>
          <a:off x="5432524" y="2982913"/>
          <a:ext cx="1155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" name="Equation" r:id="rId11" imgW="1155600" imgH="901440" progId="Equation.DSMT4">
                  <p:embed/>
                </p:oleObj>
              </mc:Choice>
              <mc:Fallback>
                <p:oleObj name="Equation" r:id="rId11" imgW="1155600" imgH="901440" progId="Equation.DSMT4">
                  <p:embed/>
                  <p:pic>
                    <p:nvPicPr>
                      <p:cNvPr id="0" name="Picture 2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2524" y="2982913"/>
                        <a:ext cx="11557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903751"/>
              </p:ext>
            </p:extLst>
          </p:nvPr>
        </p:nvGraphicFramePr>
        <p:xfrm>
          <a:off x="1168400" y="3865612"/>
          <a:ext cx="2273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" name="Equation" r:id="rId13" imgW="2273040" imgH="571320" progId="Equation.DSMT4">
                  <p:embed/>
                </p:oleObj>
              </mc:Choice>
              <mc:Fallback>
                <p:oleObj name="Equation" r:id="rId13" imgW="2273040" imgH="571320" progId="Equation.DSMT4">
                  <p:embed/>
                  <p:pic>
                    <p:nvPicPr>
                      <p:cNvPr id="0" name="Picture 2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3865612"/>
                        <a:ext cx="22733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6299202" y="1124202"/>
            <a:ext cx="2013838" cy="1581693"/>
            <a:chOff x="3936" y="1487"/>
            <a:chExt cx="1409" cy="1105"/>
          </a:xfrm>
        </p:grpSpPr>
        <p:graphicFrame>
          <p:nvGraphicFramePr>
            <p:cNvPr id="18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3293170"/>
                </p:ext>
              </p:extLst>
            </p:nvPr>
          </p:nvGraphicFramePr>
          <p:xfrm>
            <a:off x="5159" y="1487"/>
            <a:ext cx="18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4" name="Equation" r:id="rId15" imgW="266400" imgH="380880" progId="Equation.DSMT4">
                    <p:embed/>
                  </p:oleObj>
                </mc:Choice>
                <mc:Fallback>
                  <p:oleObj name="Equation" r:id="rId15" imgW="266400" imgH="380880" progId="Equation.DSMT4">
                    <p:embed/>
                    <p:pic>
                      <p:nvPicPr>
                        <p:cNvPr id="0" name="Picture 2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9" y="1487"/>
                          <a:ext cx="186" cy="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" name="Group 22"/>
            <p:cNvGrpSpPr>
              <a:grpSpLocks/>
            </p:cNvGrpSpPr>
            <p:nvPr/>
          </p:nvGrpSpPr>
          <p:grpSpPr bwMode="auto">
            <a:xfrm>
              <a:off x="3936" y="1558"/>
              <a:ext cx="1248" cy="1034"/>
              <a:chOff x="3744" y="1462"/>
              <a:chExt cx="1248" cy="1034"/>
            </a:xfrm>
          </p:grpSpPr>
          <p:sp>
            <p:nvSpPr>
              <p:cNvPr id="20" name="Line 23"/>
              <p:cNvSpPr>
                <a:spLocks noChangeShapeType="1"/>
              </p:cNvSpPr>
              <p:nvPr/>
            </p:nvSpPr>
            <p:spPr bwMode="auto">
              <a:xfrm flipV="1">
                <a:off x="3744" y="1462"/>
                <a:ext cx="1248" cy="1034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21" name="Object 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93136625"/>
                  </p:ext>
                </p:extLst>
              </p:nvPr>
            </p:nvGraphicFramePr>
            <p:xfrm>
              <a:off x="4372" y="1634"/>
              <a:ext cx="284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85" name="Equation" r:id="rId17" imgW="406080" imgH="380880" progId="Equation.DSMT4">
                      <p:embed/>
                    </p:oleObj>
                  </mc:Choice>
                  <mc:Fallback>
                    <p:oleObj name="Equation" r:id="rId17" imgW="406080" imgH="380880" progId="Equation.DSMT4">
                      <p:embed/>
                      <p:pic>
                        <p:nvPicPr>
                          <p:cNvPr id="0" name="Picture 2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72" y="1634"/>
                            <a:ext cx="284" cy="2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2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490713"/>
              </p:ext>
            </p:extLst>
          </p:nvPr>
        </p:nvGraphicFramePr>
        <p:xfrm>
          <a:off x="6367037" y="2485231"/>
          <a:ext cx="29196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" name="Equation" r:id="rId19" imgW="291960" imgH="393480" progId="Equation.DSMT4">
                  <p:embed/>
                </p:oleObj>
              </mc:Choice>
              <mc:Fallback>
                <p:oleObj name="Equation" r:id="rId19" imgW="291960" imgH="393480" progId="Equation.DSMT4">
                  <p:embed/>
                  <p:pic>
                    <p:nvPicPr>
                      <p:cNvPr id="0" name="Picture 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7037" y="2485231"/>
                        <a:ext cx="29196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rc 26"/>
          <p:cNvSpPr>
            <a:spLocks/>
          </p:cNvSpPr>
          <p:nvPr/>
        </p:nvSpPr>
        <p:spPr bwMode="auto">
          <a:xfrm>
            <a:off x="6710363" y="2375694"/>
            <a:ext cx="82550" cy="1238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32311"/>
              <a:gd name="T2" fmla="*/ 18757 w 21600"/>
              <a:gd name="T3" fmla="*/ 32311 h 32311"/>
              <a:gd name="T4" fmla="*/ 0 w 21600"/>
              <a:gd name="T5" fmla="*/ 21600 h 32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2311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5356"/>
                  <a:pt x="20620" y="29048"/>
                  <a:pt x="18757" y="32311"/>
                </a:cubicBezTo>
              </a:path>
              <a:path w="21600" h="32311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5356"/>
                  <a:pt x="20620" y="29048"/>
                  <a:pt x="18757" y="32311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Group 27"/>
          <p:cNvGrpSpPr>
            <a:grpSpLocks/>
          </p:cNvGrpSpPr>
          <p:nvPr/>
        </p:nvGrpSpPr>
        <p:grpSpPr bwMode="auto">
          <a:xfrm>
            <a:off x="7352202" y="1812130"/>
            <a:ext cx="291612" cy="1053183"/>
            <a:chOff x="4673" y="1968"/>
            <a:chExt cx="204" cy="736"/>
          </a:xfrm>
        </p:grpSpPr>
        <p:graphicFrame>
          <p:nvGraphicFramePr>
            <p:cNvPr id="25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0700657"/>
                </p:ext>
              </p:extLst>
            </p:nvPr>
          </p:nvGraphicFramePr>
          <p:xfrm>
            <a:off x="4673" y="2438"/>
            <a:ext cx="204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7" name="Equation" r:id="rId21" imgW="291960" imgH="380880" progId="Equation.DSMT4">
                    <p:embed/>
                  </p:oleObj>
                </mc:Choice>
                <mc:Fallback>
                  <p:oleObj name="Equation" r:id="rId21" imgW="291960" imgH="380880" progId="Equation.DSMT4">
                    <p:embed/>
                    <p:pic>
                      <p:nvPicPr>
                        <p:cNvPr id="0" name="Picture 2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3" y="2438"/>
                          <a:ext cx="204" cy="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4752" y="196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7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439076"/>
              </p:ext>
            </p:extLst>
          </p:nvPr>
        </p:nvGraphicFramePr>
        <p:xfrm>
          <a:off x="7450931" y="2139248"/>
          <a:ext cx="25380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" name="Equation" r:id="rId23" imgW="253800" imgH="304560" progId="Equation.DSMT4">
                  <p:embed/>
                </p:oleObj>
              </mc:Choice>
              <mc:Fallback>
                <p:oleObj name="Equation" r:id="rId23" imgW="253800" imgH="304560" progId="Equation.DSMT4">
                  <p:embed/>
                  <p:pic>
                    <p:nvPicPr>
                      <p:cNvPr id="0" name="Picture 3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0931" y="2139248"/>
                        <a:ext cx="253800" cy="3045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31"/>
          <p:cNvGrpSpPr>
            <a:grpSpLocks/>
          </p:cNvGrpSpPr>
          <p:nvPr/>
        </p:nvGrpSpPr>
        <p:grpSpPr bwMode="auto">
          <a:xfrm>
            <a:off x="6348393" y="2011349"/>
            <a:ext cx="362262" cy="488171"/>
            <a:chOff x="3971" y="2107"/>
            <a:chExt cx="253" cy="341"/>
          </a:xfrm>
        </p:grpSpPr>
        <p:graphicFrame>
          <p:nvGraphicFramePr>
            <p:cNvPr id="29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038656"/>
                </p:ext>
              </p:extLst>
            </p:nvPr>
          </p:nvGraphicFramePr>
          <p:xfrm>
            <a:off x="3971" y="2107"/>
            <a:ext cx="204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9" name="Equation" r:id="rId25" imgW="291960" imgH="317160" progId="Equation.DSMT4">
                    <p:embed/>
                  </p:oleObj>
                </mc:Choice>
                <mc:Fallback>
                  <p:oleObj name="Equation" r:id="rId25" imgW="291960" imgH="317160" progId="Equation.DSMT4">
                    <p:embed/>
                    <p:pic>
                      <p:nvPicPr>
                        <p:cNvPr id="0" name="Picture 3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1" y="2107"/>
                          <a:ext cx="204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Line 33"/>
            <p:cNvSpPr>
              <a:spLocks noChangeShapeType="1"/>
            </p:cNvSpPr>
            <p:nvPr/>
          </p:nvSpPr>
          <p:spPr bwMode="auto">
            <a:xfrm>
              <a:off x="4128" y="2256"/>
              <a:ext cx="96" cy="19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1" name="Group 34"/>
          <p:cNvGrpSpPr>
            <a:grpSpLocks/>
          </p:cNvGrpSpPr>
          <p:nvPr/>
        </p:nvGrpSpPr>
        <p:grpSpPr bwMode="auto">
          <a:xfrm>
            <a:off x="7327910" y="1527041"/>
            <a:ext cx="617992" cy="477177"/>
            <a:chOff x="4656" y="1769"/>
            <a:chExt cx="432" cy="333"/>
          </a:xfrm>
        </p:grpSpPr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4656" y="1863"/>
              <a:ext cx="249" cy="239"/>
              <a:chOff x="4656" y="1863"/>
              <a:chExt cx="249" cy="239"/>
            </a:xfrm>
          </p:grpSpPr>
          <p:sp>
            <p:nvSpPr>
              <p:cNvPr id="34" name="Arc 36"/>
              <p:cNvSpPr>
                <a:spLocks/>
              </p:cNvSpPr>
              <p:nvPr/>
            </p:nvSpPr>
            <p:spPr bwMode="auto">
              <a:xfrm>
                <a:off x="4848" y="1863"/>
                <a:ext cx="57" cy="8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32311"/>
                  <a:gd name="T2" fmla="*/ 18757 w 21600"/>
                  <a:gd name="T3" fmla="*/ 32311 h 32311"/>
                  <a:gd name="T4" fmla="*/ 0 w 21600"/>
                  <a:gd name="T5" fmla="*/ 21600 h 32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231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5356"/>
                      <a:pt x="20620" y="29048"/>
                      <a:pt x="18757" y="32311"/>
                    </a:cubicBezTo>
                  </a:path>
                  <a:path w="21600" h="3231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5356"/>
                      <a:pt x="20620" y="29048"/>
                      <a:pt x="18757" y="3231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" name="Arc 37"/>
              <p:cNvSpPr>
                <a:spLocks/>
              </p:cNvSpPr>
              <p:nvPr/>
            </p:nvSpPr>
            <p:spPr bwMode="auto">
              <a:xfrm rot="10800000">
                <a:off x="4656" y="2016"/>
                <a:ext cx="57" cy="8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32311"/>
                  <a:gd name="T2" fmla="*/ 18757 w 21600"/>
                  <a:gd name="T3" fmla="*/ 32311 h 32311"/>
                  <a:gd name="T4" fmla="*/ 0 w 21600"/>
                  <a:gd name="T5" fmla="*/ 21600 h 32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231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5356"/>
                      <a:pt x="20620" y="29048"/>
                      <a:pt x="18757" y="32311"/>
                    </a:cubicBezTo>
                  </a:path>
                  <a:path w="21600" h="3231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5356"/>
                      <a:pt x="20620" y="29048"/>
                      <a:pt x="18757" y="3231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aphicFrame>
          <p:nvGraphicFramePr>
            <p:cNvPr id="33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3136224"/>
                </p:ext>
              </p:extLst>
            </p:nvPr>
          </p:nvGraphicFramePr>
          <p:xfrm>
            <a:off x="4884" y="1769"/>
            <a:ext cx="204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0" name="Equation" r:id="rId27" imgW="291960" imgH="317160" progId="Equation.DSMT4">
                    <p:embed/>
                  </p:oleObj>
                </mc:Choice>
                <mc:Fallback>
                  <p:oleObj name="Equation" r:id="rId27" imgW="291960" imgH="317160" progId="Equation.DSMT4">
                    <p:embed/>
                    <p:pic>
                      <p:nvPicPr>
                        <p:cNvPr id="0" name="Picture 3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4" y="1769"/>
                          <a:ext cx="204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Line 39"/>
          <p:cNvSpPr>
            <a:spLocks noChangeShapeType="1"/>
          </p:cNvSpPr>
          <p:nvPr/>
        </p:nvSpPr>
        <p:spPr bwMode="auto">
          <a:xfrm>
            <a:off x="7473950" y="1812131"/>
            <a:ext cx="541338" cy="5492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266700" y="2588419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从而      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AO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OM</a:t>
            </a:r>
            <a:endParaRPr lang="en-US" altLang="zh-CN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38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886192"/>
              </p:ext>
            </p:extLst>
          </p:nvPr>
        </p:nvGraphicFramePr>
        <p:xfrm>
          <a:off x="1908274" y="3195638"/>
          <a:ext cx="1587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" name="Equation" r:id="rId29" imgW="1587240" imgH="393480" progId="Equation.DSMT4">
                  <p:embed/>
                </p:oleObj>
              </mc:Choice>
              <mc:Fallback>
                <p:oleObj name="Equation" r:id="rId29" imgW="1587240" imgH="393480" progId="Equation.DSMT4">
                  <p:embed/>
                  <p:pic>
                    <p:nvPicPr>
                      <p:cNvPr id="0" name="Picture 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274" y="3195638"/>
                        <a:ext cx="1587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46"/>
          <p:cNvSpPr txBox="1">
            <a:spLocks noChangeArrowheads="1"/>
          </p:cNvSpPr>
          <p:nvPr/>
        </p:nvSpPr>
        <p:spPr bwMode="auto">
          <a:xfrm>
            <a:off x="725954" y="3099693"/>
            <a:ext cx="13131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而 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AO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0" name="Text Box 47"/>
          <p:cNvSpPr txBox="1">
            <a:spLocks noChangeArrowheads="1"/>
          </p:cNvSpPr>
          <p:nvPr/>
        </p:nvSpPr>
        <p:spPr bwMode="auto">
          <a:xfrm>
            <a:off x="266700" y="4696717"/>
            <a:ext cx="2995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于是得微分方程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: </a:t>
            </a:r>
          </a:p>
        </p:txBody>
      </p:sp>
      <p:graphicFrame>
        <p:nvGraphicFramePr>
          <p:cNvPr id="41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446045"/>
              </p:ext>
            </p:extLst>
          </p:nvPr>
        </p:nvGraphicFramePr>
        <p:xfrm>
          <a:off x="3765550" y="4543524"/>
          <a:ext cx="889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" name="Equation" r:id="rId31" imgW="888840" imgH="901440" progId="Equation.DSMT4">
                  <p:embed/>
                </p:oleObj>
              </mc:Choice>
              <mc:Fallback>
                <p:oleObj name="Equation" r:id="rId31" imgW="888840" imgH="901440" progId="Equation.DSMT4">
                  <p:embed/>
                  <p:pic>
                    <p:nvPicPr>
                      <p:cNvPr id="0" name="Picture 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4543524"/>
                        <a:ext cx="8890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449323"/>
              </p:ext>
            </p:extLst>
          </p:nvPr>
        </p:nvGraphicFramePr>
        <p:xfrm>
          <a:off x="4773613" y="4667349"/>
          <a:ext cx="1600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" name="Equation" r:id="rId33" imgW="1600200" imgH="571320" progId="Equation.DSMT4">
                  <p:embed/>
                </p:oleObj>
              </mc:Choice>
              <mc:Fallback>
                <p:oleObj name="Equation" r:id="rId33" imgW="1600200" imgH="571320" progId="Equation.DSMT4">
                  <p:embed/>
                  <p:pic>
                    <p:nvPicPr>
                      <p:cNvPr id="0" name="Picture 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3" y="4667349"/>
                        <a:ext cx="16002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Group 50"/>
          <p:cNvGrpSpPr>
            <a:grpSpLocks/>
          </p:cNvGrpSpPr>
          <p:nvPr/>
        </p:nvGrpSpPr>
        <p:grpSpPr bwMode="auto">
          <a:xfrm>
            <a:off x="6985000" y="1399381"/>
            <a:ext cx="1304925" cy="2198688"/>
            <a:chOff x="4424" y="1795"/>
            <a:chExt cx="822" cy="1385"/>
          </a:xfrm>
        </p:grpSpPr>
        <p:grpSp>
          <p:nvGrpSpPr>
            <p:cNvPr id="44" name="Group 51"/>
            <p:cNvGrpSpPr>
              <a:grpSpLocks/>
            </p:cNvGrpSpPr>
            <p:nvPr/>
          </p:nvGrpSpPr>
          <p:grpSpPr bwMode="auto">
            <a:xfrm>
              <a:off x="4424" y="1795"/>
              <a:ext cx="822" cy="1385"/>
              <a:chOff x="4424" y="1795"/>
              <a:chExt cx="822" cy="1385"/>
            </a:xfrm>
          </p:grpSpPr>
          <p:sp>
            <p:nvSpPr>
              <p:cNvPr id="46" name="Freeform 52"/>
              <p:cNvSpPr>
                <a:spLocks/>
              </p:cNvSpPr>
              <p:nvPr/>
            </p:nvSpPr>
            <p:spPr bwMode="auto">
              <a:xfrm>
                <a:off x="4424" y="1795"/>
                <a:ext cx="605" cy="1385"/>
              </a:xfrm>
              <a:custGeom>
                <a:avLst/>
                <a:gdLst>
                  <a:gd name="T0" fmla="*/ 672 w 672"/>
                  <a:gd name="T1" fmla="*/ 0 h 1536"/>
                  <a:gd name="T2" fmla="*/ 192 w 672"/>
                  <a:gd name="T3" fmla="*/ 384 h 1536"/>
                  <a:gd name="T4" fmla="*/ 0 w 672"/>
                  <a:gd name="T5" fmla="*/ 768 h 1536"/>
                  <a:gd name="T6" fmla="*/ 192 w 672"/>
                  <a:gd name="T7" fmla="*/ 1152 h 1536"/>
                  <a:gd name="T8" fmla="*/ 672 w 672"/>
                  <a:gd name="T9" fmla="*/ 1536 h 1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2" h="1536">
                    <a:moveTo>
                      <a:pt x="672" y="0"/>
                    </a:moveTo>
                    <a:cubicBezTo>
                      <a:pt x="488" y="128"/>
                      <a:pt x="304" y="256"/>
                      <a:pt x="192" y="384"/>
                    </a:cubicBezTo>
                    <a:cubicBezTo>
                      <a:pt x="80" y="512"/>
                      <a:pt x="0" y="640"/>
                      <a:pt x="0" y="768"/>
                    </a:cubicBezTo>
                    <a:cubicBezTo>
                      <a:pt x="0" y="896"/>
                      <a:pt x="80" y="1024"/>
                      <a:pt x="192" y="1152"/>
                    </a:cubicBezTo>
                    <a:cubicBezTo>
                      <a:pt x="304" y="1280"/>
                      <a:pt x="592" y="1472"/>
                      <a:pt x="672" y="1536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" name="Line 53"/>
              <p:cNvSpPr>
                <a:spLocks noChangeShapeType="1"/>
              </p:cNvSpPr>
              <p:nvPr/>
            </p:nvSpPr>
            <p:spPr bwMode="auto">
              <a:xfrm>
                <a:off x="4727" y="2034"/>
                <a:ext cx="519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" name="Line 54"/>
              <p:cNvSpPr>
                <a:spLocks noChangeShapeType="1"/>
              </p:cNvSpPr>
              <p:nvPr/>
            </p:nvSpPr>
            <p:spPr bwMode="auto">
              <a:xfrm flipV="1">
                <a:off x="4597" y="2012"/>
                <a:ext cx="130" cy="476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5" name="Oval 55"/>
            <p:cNvSpPr>
              <a:spLocks noChangeArrowheads="1"/>
            </p:cNvSpPr>
            <p:nvPr/>
          </p:nvSpPr>
          <p:spPr bwMode="auto">
            <a:xfrm>
              <a:off x="4574" y="2462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554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0" grpId="0" autoUpdateAnimBg="0"/>
      <p:bldP spid="11" grpId="0" autoUpdateAnimBg="0"/>
      <p:bldP spid="12" grpId="0" autoUpdateAnimBg="0"/>
      <p:bldP spid="13" grpId="0" animBg="1" autoUpdateAnimBg="0"/>
      <p:bldP spid="23" grpId="0" animBg="1"/>
      <p:bldP spid="36" grpId="0" animBg="1"/>
      <p:bldP spid="37" grpId="0" autoUpdateAnimBg="0"/>
      <p:bldP spid="39" grpId="0" build="p" autoUpdateAnimBg="0"/>
      <p:bldP spid="4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26347" y="457855"/>
            <a:ext cx="5486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利用曲线的对称性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不妨设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&gt; 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561351"/>
              </p:ext>
            </p:extLst>
          </p:nvPr>
        </p:nvGraphicFramePr>
        <p:xfrm>
          <a:off x="1776413" y="904875"/>
          <a:ext cx="2909887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" name="Equation" r:id="rId3" imgW="2895480" imgH="914400" progId="Equation.DSMT4">
                  <p:embed/>
                </p:oleObj>
              </mc:Choice>
              <mc:Fallback>
                <p:oleObj name="Equation" r:id="rId3" imgW="2895480" imgH="914400" progId="Equation.DSMT4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904875"/>
                        <a:ext cx="2909887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425030"/>
              </p:ext>
            </p:extLst>
          </p:nvPr>
        </p:nvGraphicFramePr>
        <p:xfrm>
          <a:off x="4021138" y="925513"/>
          <a:ext cx="276225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8" name="Equation" r:id="rId5" imgW="304560" imgH="901440" progId="Equation.DSMT4">
                  <p:embed/>
                </p:oleObj>
              </mc:Choice>
              <mc:Fallback>
                <p:oleObj name="Equation" r:id="rId5" imgW="304560" imgH="901440" progId="Equation.DSMT4">
                  <p:embed/>
                  <p:pic>
                    <p:nvPicPr>
                      <p:cNvPr id="0" name="Picture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1138" y="925513"/>
                        <a:ext cx="276225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298218"/>
              </p:ext>
            </p:extLst>
          </p:nvPr>
        </p:nvGraphicFramePr>
        <p:xfrm>
          <a:off x="4179888" y="1914525"/>
          <a:ext cx="1447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9" name="Equation" r:id="rId7" imgW="1447560" imgH="431640" progId="Equation.DSMT4">
                  <p:embed/>
                </p:oleObj>
              </mc:Choice>
              <mc:Fallback>
                <p:oleObj name="Equation" r:id="rId7" imgW="1447560" imgH="431640" progId="Equation.DSMT4">
                  <p:embed/>
                  <p:pic>
                    <p:nvPicPr>
                      <p:cNvPr id="0" name="Picture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1914525"/>
                        <a:ext cx="1447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227398"/>
              </p:ext>
            </p:extLst>
          </p:nvPr>
        </p:nvGraphicFramePr>
        <p:xfrm>
          <a:off x="2667000" y="1689100"/>
          <a:ext cx="13398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" name="Equation" r:id="rId9" imgW="1346040" imgH="901440" progId="Equation.DSMT4">
                  <p:embed/>
                </p:oleObj>
              </mc:Choice>
              <mc:Fallback>
                <p:oleObj name="Equation" r:id="rId9" imgW="1346040" imgH="901440" progId="Equation.DSMT4">
                  <p:embed/>
                  <p:pic>
                    <p:nvPicPr>
                      <p:cNvPr id="0" name="Picture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689100"/>
                        <a:ext cx="1339850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009727"/>
              </p:ext>
            </p:extLst>
          </p:nvPr>
        </p:nvGraphicFramePr>
        <p:xfrm>
          <a:off x="1512888" y="2546350"/>
          <a:ext cx="21828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1" name="Equation" r:id="rId11" imgW="2184120" imgH="914400" progId="Equation.DSMT4">
                  <p:embed/>
                </p:oleObj>
              </mc:Choice>
              <mc:Fallback>
                <p:oleObj name="Equation" r:id="rId11" imgW="2184120" imgH="914400" progId="Equation.DSMT4">
                  <p:embed/>
                  <p:pic>
                    <p:nvPicPr>
                      <p:cNvPr id="0" name="Picture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2546350"/>
                        <a:ext cx="2182812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267193"/>
              </p:ext>
            </p:extLst>
          </p:nvPr>
        </p:nvGraphicFramePr>
        <p:xfrm>
          <a:off x="5849938" y="1682750"/>
          <a:ext cx="19923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2" name="Equation" r:id="rId13" imgW="1993680" imgH="914400" progId="Equation.DSMT4">
                  <p:embed/>
                </p:oleObj>
              </mc:Choice>
              <mc:Fallback>
                <p:oleObj name="Equation" r:id="rId13" imgW="1993680" imgH="914400" progId="Equation.DSMT4">
                  <p:embed/>
                  <p:pic>
                    <p:nvPicPr>
                      <p:cNvPr id="0" name="Picture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8" y="1682750"/>
                        <a:ext cx="1992312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280200"/>
              </p:ext>
            </p:extLst>
          </p:nvPr>
        </p:nvGraphicFramePr>
        <p:xfrm>
          <a:off x="1587540" y="3500200"/>
          <a:ext cx="3987720" cy="57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3" name="Equation" r:id="rId15" imgW="3987720" imgH="571320" progId="Equation.DSMT4">
                  <p:embed/>
                </p:oleObj>
              </mc:Choice>
              <mc:Fallback>
                <p:oleObj name="Equation" r:id="rId15" imgW="3987720" imgH="571320" progId="Equation.DSMT4">
                  <p:embed/>
                  <p:pic>
                    <p:nvPicPr>
                      <p:cNvPr id="0" name="Picture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40" y="3500200"/>
                        <a:ext cx="3987720" cy="571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27025" y="3524250"/>
            <a:ext cx="1600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积分得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47663" y="4306888"/>
            <a:ext cx="11001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故有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75160"/>
              </p:ext>
            </p:extLst>
          </p:nvPr>
        </p:nvGraphicFramePr>
        <p:xfrm>
          <a:off x="2120900" y="4102100"/>
          <a:ext cx="1968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" name="Equation" r:id="rId17" imgW="1968480" imgH="888840" progId="Equation.DSMT4">
                  <p:embed/>
                </p:oleObj>
              </mc:Choice>
              <mc:Fallback>
                <p:oleObj name="Equation" r:id="rId17" imgW="1968480" imgH="888840" progId="Equation.DSMT4">
                  <p:embed/>
                  <p:pic>
                    <p:nvPicPr>
                      <p:cNvPr id="0" name="Picture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4102100"/>
                        <a:ext cx="19685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068351"/>
              </p:ext>
            </p:extLst>
          </p:nvPr>
        </p:nvGraphicFramePr>
        <p:xfrm>
          <a:off x="457200" y="5219700"/>
          <a:ext cx="186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" name="Equation" r:id="rId19" imgW="1866600" imgH="444240" progId="Equation.DSMT4">
                  <p:embed/>
                </p:oleObj>
              </mc:Choice>
              <mc:Fallback>
                <p:oleObj name="Equation" r:id="rId19" imgW="1866600" imgH="444240" progId="Equation.DSMT4">
                  <p:embed/>
                  <p:pic>
                    <p:nvPicPr>
                      <p:cNvPr id="0" name="Picture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219700"/>
                        <a:ext cx="1866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362200" y="5119688"/>
            <a:ext cx="121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得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362200" y="1752600"/>
            <a:ext cx="0" cy="762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044903"/>
              </p:ext>
            </p:extLst>
          </p:nvPr>
        </p:nvGraphicFramePr>
        <p:xfrm>
          <a:off x="2984500" y="5029200"/>
          <a:ext cx="2374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6" name="Equation" r:id="rId21" imgW="2374560" imgH="825480" progId="Equation.DSMT4">
                  <p:embed/>
                </p:oleObj>
              </mc:Choice>
              <mc:Fallback>
                <p:oleObj name="Equation" r:id="rId21" imgW="2374560" imgH="825480" progId="Equation.DSMT4">
                  <p:embed/>
                  <p:pic>
                    <p:nvPicPr>
                      <p:cNvPr id="0" name="Picture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5029200"/>
                        <a:ext cx="23749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5867400" y="3352800"/>
            <a:ext cx="2895600" cy="1676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602864"/>
              </p:ext>
            </p:extLst>
          </p:nvPr>
        </p:nvGraphicFramePr>
        <p:xfrm>
          <a:off x="6186488" y="4184650"/>
          <a:ext cx="23733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" name="Equation" r:id="rId23" imgW="2374560" imgH="838080" progId="Equation.DSMT4">
                  <p:embed/>
                </p:oleObj>
              </mc:Choice>
              <mc:Fallback>
                <p:oleObj name="Equation" r:id="rId23" imgW="2374560" imgH="838080" progId="Equation.DSMT4">
                  <p:embed/>
                  <p:pic>
                    <p:nvPicPr>
                      <p:cNvPr id="0" name="Picture 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6488" y="4184650"/>
                        <a:ext cx="237331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213964"/>
              </p:ext>
            </p:extLst>
          </p:nvPr>
        </p:nvGraphicFramePr>
        <p:xfrm>
          <a:off x="6122988" y="3422650"/>
          <a:ext cx="22209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8" name="Equation" r:id="rId25" imgW="2222280" imgH="838080" progId="Equation.DSMT4">
                  <p:embed/>
                </p:oleObj>
              </mc:Choice>
              <mc:Fallback>
                <p:oleObj name="Equation" r:id="rId25" imgW="2222280" imgH="838080" progId="Equation.DSMT4">
                  <p:embed/>
                  <p:pic>
                    <p:nvPicPr>
                      <p:cNvPr id="0" name="Picture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988" y="3422650"/>
                        <a:ext cx="222091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5715000" y="480651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于是方程化为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5013325" y="981075"/>
            <a:ext cx="1957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齐次方程</a:t>
            </a:r>
            <a:r>
              <a:rPr lang="en-US" altLang="zh-CN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9552" y="0"/>
            <a:ext cx="1627369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（解模）</a:t>
            </a:r>
            <a:endParaRPr lang="zh-CN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96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  <p:bldP spid="14" grpId="0" autoUpdateAnimBg="0"/>
      <p:bldP spid="15" grpId="0" animBg="1"/>
      <p:bldP spid="18" grpId="0" animBg="1"/>
      <p:bldP spid="21" grpId="0" autoUpdateAnimBg="0"/>
      <p:bldP spid="2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7141" y="1177588"/>
            <a:ext cx="1627369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（检验）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156196"/>
              </p:ext>
            </p:extLst>
          </p:nvPr>
        </p:nvGraphicFramePr>
        <p:xfrm>
          <a:off x="2915816" y="83220"/>
          <a:ext cx="2374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3" imgW="2374560" imgH="825480" progId="Equation.DSMT4">
                  <p:embed/>
                </p:oleObj>
              </mc:Choice>
              <mc:Fallback>
                <p:oleObj name="Equation" r:id="rId3" imgW="2374560" imgH="82548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83220"/>
                        <a:ext cx="23749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1838954" y="1177588"/>
            <a:ext cx="53253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这是坐标平面上的抛物线方程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4409" y="1988840"/>
            <a:ext cx="4871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它绕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轴旋转一周后的方程是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767403"/>
              </p:ext>
            </p:extLst>
          </p:nvPr>
        </p:nvGraphicFramePr>
        <p:xfrm>
          <a:off x="2344738" y="2690500"/>
          <a:ext cx="3086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5" imgW="3085920" imgH="825480" progId="Equation.DSMT4">
                  <p:embed/>
                </p:oleObj>
              </mc:Choice>
              <mc:Fallback>
                <p:oleObj name="Equation" r:id="rId5" imgW="3085920" imgH="82548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2690500"/>
                        <a:ext cx="30861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3568" y="3553852"/>
            <a:ext cx="7848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其图形是旋转抛物面，与我们的生活常识相吻合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50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 txBox="1">
            <a:spLocks noChangeArrowheads="1"/>
          </p:cNvSpPr>
          <p:nvPr/>
        </p:nvSpPr>
        <p:spPr>
          <a:xfrm>
            <a:off x="568013" y="260648"/>
            <a:ext cx="5948203" cy="6445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2.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用微分方程建模的基本方法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8013" y="905173"/>
            <a:ext cx="2528256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）点态法：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87824" y="929607"/>
            <a:ext cx="4241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从变量的瞬时变化率入手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55679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例如：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10301" y="1556792"/>
            <a:ext cx="6316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衰变速度与现存在物质的质量成正比，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2204864"/>
            <a:ext cx="5152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求放射性元素在时刻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的质量．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787634"/>
              </p:ext>
            </p:extLst>
          </p:nvPr>
        </p:nvGraphicFramePr>
        <p:xfrm>
          <a:off x="3282718" y="2852936"/>
          <a:ext cx="131445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3" imgW="1307880" imgH="838080" progId="Equation.DSMT4">
                  <p:embed/>
                </p:oleObj>
              </mc:Choice>
              <mc:Fallback>
                <p:oleObj name="Equation" r:id="rId3" imgW="1307880" imgH="83808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718" y="2852936"/>
                        <a:ext cx="1314450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63110" y="4005064"/>
            <a:ext cx="4812536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）微元法，或称区间法：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76954" y="4528284"/>
            <a:ext cx="6405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从变量在一个微小区间上的变化量入手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3607" y="5116557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例如：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10300" y="5116557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马尔萨斯人口增长模型：</a:t>
            </a:r>
          </a:p>
        </p:txBody>
      </p:sp>
    </p:spTree>
    <p:extLst>
      <p:ext uri="{BB962C8B-B14F-4D97-AF65-F5344CB8AC3E}">
        <p14:creationId xmlns:p14="http://schemas.microsoft.com/office/powerpoint/2010/main" val="131578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/>
      <p:bldP spid="10" grpId="0" animBg="1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929979"/>
              </p:ext>
            </p:extLst>
          </p:nvPr>
        </p:nvGraphicFramePr>
        <p:xfrm>
          <a:off x="3657386" y="648344"/>
          <a:ext cx="13462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0" name="Equation" r:id="rId3" imgW="1333440" imgH="838080" progId="Equation.DSMT4">
                  <p:embed/>
                </p:oleObj>
              </mc:Choice>
              <mc:Fallback>
                <p:oleObj name="Equation" r:id="rId3" imgW="1333440" imgH="83808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386" y="648344"/>
                        <a:ext cx="13462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右箭头 3"/>
          <p:cNvSpPr/>
          <p:nvPr/>
        </p:nvSpPr>
        <p:spPr>
          <a:xfrm>
            <a:off x="847805" y="1871246"/>
            <a:ext cx="2736304" cy="288032"/>
          </a:xfrm>
          <a:prstGeom prst="rightArrow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5616" y="2159278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时间段微小化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770376"/>
              </p:ext>
            </p:extLst>
          </p:nvPr>
        </p:nvGraphicFramePr>
        <p:xfrm>
          <a:off x="3657386" y="1600130"/>
          <a:ext cx="128587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1" name="Equation" r:id="rId5" imgW="1295280" imgH="838080" progId="Equation.DSMT4">
                  <p:embed/>
                </p:oleObj>
              </mc:Choice>
              <mc:Fallback>
                <p:oleObj name="Equation" r:id="rId5" imgW="1295280" imgH="83808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386" y="1600130"/>
                        <a:ext cx="1285875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8578"/>
              </p:ext>
            </p:extLst>
          </p:nvPr>
        </p:nvGraphicFramePr>
        <p:xfrm>
          <a:off x="3657386" y="2682498"/>
          <a:ext cx="1658937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" name="Equation" r:id="rId7" imgW="1650960" imgH="1473120" progId="Equation.DSMT4">
                  <p:embed/>
                </p:oleObj>
              </mc:Choice>
              <mc:Fallback>
                <p:oleObj name="Equation" r:id="rId7" imgW="1650960" imgH="147312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386" y="2682498"/>
                        <a:ext cx="1658937" cy="1465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58525"/>
              </p:ext>
            </p:extLst>
          </p:nvPr>
        </p:nvGraphicFramePr>
        <p:xfrm>
          <a:off x="847805" y="915725"/>
          <a:ext cx="180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3" name="Equation" r:id="rId9" imgW="1803240" imgH="406080" progId="Equation.DSMT4">
                  <p:embed/>
                </p:oleObj>
              </mc:Choice>
              <mc:Fallback>
                <p:oleObj name="Equation" r:id="rId9" imgW="1803240" imgH="40608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805" y="915725"/>
                        <a:ext cx="1803400" cy="406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右箭头 11"/>
          <p:cNvSpPr/>
          <p:nvPr/>
        </p:nvSpPr>
        <p:spPr>
          <a:xfrm>
            <a:off x="847805" y="3212976"/>
            <a:ext cx="2736304" cy="288032"/>
          </a:xfrm>
          <a:prstGeom prst="rightArrow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076258" y="3086998"/>
            <a:ext cx="3066865" cy="52322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人口变化速度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100988"/>
              </p:ext>
            </p:extLst>
          </p:nvPr>
        </p:nvGraphicFramePr>
        <p:xfrm>
          <a:off x="3525549" y="4348163"/>
          <a:ext cx="2578100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4" name="Equation" r:id="rId11" imgW="2577960" imgH="1473120" progId="Equation.DSMT4">
                  <p:embed/>
                </p:oleObj>
              </mc:Choice>
              <mc:Fallback>
                <p:oleObj name="Equation" r:id="rId11" imgW="2577960" imgH="147312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549" y="4348163"/>
                        <a:ext cx="2578100" cy="1465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右箭头 15"/>
          <p:cNvSpPr/>
          <p:nvPr/>
        </p:nvSpPr>
        <p:spPr>
          <a:xfrm>
            <a:off x="847805" y="4750999"/>
            <a:ext cx="2736304" cy="288032"/>
          </a:xfrm>
          <a:prstGeom prst="rightArrow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475656" y="350100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转化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03648" y="5039031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修改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36933" y="4572744"/>
            <a:ext cx="2706190" cy="52322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罗吉斯模型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76258" y="907341"/>
            <a:ext cx="3066865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马尔萨斯模型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94230" y="1862862"/>
            <a:ext cx="4148893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关于微元的一个方程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B8E094-62C4-45A2-BF3A-1AC9074B6429}"/>
              </a:ext>
            </a:extLst>
          </p:cNvPr>
          <p:cNvSpPr txBox="1"/>
          <p:nvPr/>
        </p:nvSpPr>
        <p:spPr>
          <a:xfrm>
            <a:off x="174985" y="112174"/>
            <a:ext cx="8996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Malthus,1766.2-1834.12: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单位时间内的人口增长率为常数</a:t>
            </a:r>
          </a:p>
        </p:txBody>
      </p:sp>
    </p:spTree>
    <p:extLst>
      <p:ext uri="{BB962C8B-B14F-4D97-AF65-F5344CB8AC3E}">
        <p14:creationId xmlns:p14="http://schemas.microsoft.com/office/powerpoint/2010/main" val="36248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2" grpId="0" animBg="1"/>
      <p:bldP spid="13" grpId="0" animBg="1"/>
      <p:bldP spid="16" grpId="0" animBg="1"/>
      <p:bldP spid="17" grpId="0"/>
      <p:bldP spid="18" grpId="0"/>
      <p:bldP spid="19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22031" y="188640"/>
            <a:ext cx="8229600" cy="72008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11.3.1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122372"/>
            <a:ext cx="9110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某林区在每一瞬时木材的变化率与当时木材数成正比，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1645592"/>
            <a:ext cx="8258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试用微分方程表示木材数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与时间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的关系，并求这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168812"/>
            <a:ext cx="3159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种关系的通解形式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86019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3750712"/>
            <a:ext cx="896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用微分方程表示一个物理命题；某种气体的压强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4025" y="4273932"/>
            <a:ext cx="8822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于温度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的变化与压强成正比，与温度的平方成反比．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9321" y="509665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40952"/>
              </p:ext>
            </p:extLst>
          </p:nvPr>
        </p:nvGraphicFramePr>
        <p:xfrm>
          <a:off x="2167453" y="2813174"/>
          <a:ext cx="12382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Equation" r:id="rId3" imgW="1231560" imgH="838080" progId="Equation.DSMT4">
                  <p:embed/>
                </p:oleObj>
              </mc:Choice>
              <mc:Fallback>
                <p:oleObj name="Equation" r:id="rId3" imgW="1231560" imgH="83808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7453" y="2813174"/>
                        <a:ext cx="123825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44664"/>
              </p:ext>
            </p:extLst>
          </p:nvPr>
        </p:nvGraphicFramePr>
        <p:xfrm>
          <a:off x="3922564" y="2983364"/>
          <a:ext cx="22336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Equation" r:id="rId5" imgW="2247840" imgH="406080" progId="Equation.DSMT4">
                  <p:embed/>
                </p:oleObj>
              </mc:Choice>
              <mc:Fallback>
                <p:oleObj name="Equation" r:id="rId5" imgW="2247840" imgH="40608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564" y="2983364"/>
                        <a:ext cx="2233612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218706"/>
              </p:ext>
            </p:extLst>
          </p:nvPr>
        </p:nvGraphicFramePr>
        <p:xfrm>
          <a:off x="2000049" y="4988139"/>
          <a:ext cx="15113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Equation" r:id="rId7" imgW="1511280" imgH="838080" progId="Equation.DSMT4">
                  <p:embed/>
                </p:oleObj>
              </mc:Choice>
              <mc:Fallback>
                <p:oleObj name="Equation" r:id="rId7" imgW="1511280" imgH="83808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049" y="4988139"/>
                        <a:ext cx="15113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750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theme/theme1.xml><?xml version="1.0" encoding="utf-8"?>
<a:theme xmlns:a="http://schemas.openxmlformats.org/drawingml/2006/main" name="严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严4</Template>
  <TotalTime>1636</TotalTime>
  <Words>808</Words>
  <Application>Microsoft Office PowerPoint</Application>
  <PresentationFormat>全屏显示(4:3)</PresentationFormat>
  <Paragraphs>128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黑体</vt:lpstr>
      <vt:lpstr>华文新魏</vt:lpstr>
      <vt:lpstr>楷体</vt:lpstr>
      <vt:lpstr>隶书</vt:lpstr>
      <vt:lpstr>宋体</vt:lpstr>
      <vt:lpstr>Arial</vt:lpstr>
      <vt:lpstr>Calibri</vt:lpstr>
      <vt:lpstr>Symbol</vt:lpstr>
      <vt:lpstr>Times New Roman</vt:lpstr>
      <vt:lpstr>严4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45</cp:revision>
  <dcterms:created xsi:type="dcterms:W3CDTF">2019-06-06T15:05:35Z</dcterms:created>
  <dcterms:modified xsi:type="dcterms:W3CDTF">2019-10-05T02:28:36Z</dcterms:modified>
</cp:coreProperties>
</file>