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60" r:id="rId5"/>
    <p:sldId id="276" r:id="rId6"/>
    <p:sldId id="277" r:id="rId7"/>
    <p:sldId id="278" r:id="rId8"/>
    <p:sldId id="279" r:id="rId9"/>
    <p:sldId id="261" r:id="rId10"/>
    <p:sldId id="269" r:id="rId11"/>
    <p:sldId id="262" r:id="rId12"/>
    <p:sldId id="268" r:id="rId13"/>
    <p:sldId id="272" r:id="rId14"/>
    <p:sldId id="273" r:id="rId15"/>
    <p:sldId id="266" r:id="rId16"/>
    <p:sldId id="274" r:id="rId17"/>
    <p:sldId id="267" r:id="rId18"/>
    <p:sldId id="26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wmf"/><Relationship Id="rId3" Type="http://schemas.openxmlformats.org/officeDocument/2006/relationships/image" Target="../media/image90.emf"/><Relationship Id="rId7" Type="http://schemas.openxmlformats.org/officeDocument/2006/relationships/image" Target="../media/image94.wmf"/><Relationship Id="rId12" Type="http://schemas.openxmlformats.org/officeDocument/2006/relationships/image" Target="../media/image99.e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0" Type="http://schemas.openxmlformats.org/officeDocument/2006/relationships/image" Target="../media/image97.emf"/><Relationship Id="rId4" Type="http://schemas.openxmlformats.org/officeDocument/2006/relationships/image" Target="../media/image91.wmf"/><Relationship Id="rId9" Type="http://schemas.openxmlformats.org/officeDocument/2006/relationships/image" Target="../media/image9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hyperlink" Target="../&#30446;&#24405;&#20027;&#30028;&#38754;.pptx#-1,4,&#24187;&#28783;&#29255; 4" TargetMode="External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hyperlink" Target="../&#30446;&#24405;&#20027;&#30028;&#38754;.pptx#-1,15,&#24187;&#28783;&#29255; 15" TargetMode="External"/><Relationship Id="rId4" Type="http://schemas.openxmlformats.org/officeDocument/2006/relationships/slide" Target="slide3.xml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1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7.wmf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image" Target="../media/image72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70.wmf"/><Relationship Id="rId9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8.e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00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5" name="圆角矩形 4">
            <a:hlinkClick r:id="rId3" action="ppaction://hlinkpres?slideindex=4&amp;slidetitle=幻灯片 4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6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06475" y="3493810"/>
            <a:ext cx="77419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kumimoji="1" lang="en-US" altLang="zh-CN" sz="3200" b="1" dirty="0">
                <a:latin typeface="Times New Roman" pitchFamily="18" charset="0"/>
              </a:rPr>
              <a:t>1.1.3  </a:t>
            </a:r>
            <a:r>
              <a:rPr kumimoji="1" lang="zh-CN" altLang="zh-CN" sz="3200" b="1" dirty="0">
                <a:latin typeface="Times New Roman" pitchFamily="18" charset="0"/>
              </a:rPr>
              <a:t>初等函数</a:t>
            </a:r>
          </a:p>
        </p:txBody>
      </p:sp>
      <p:sp>
        <p:nvSpPr>
          <p:cNvPr id="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06474" y="4428401"/>
            <a:ext cx="79580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/>
              <a:t>1.1.4  </a:t>
            </a:r>
            <a:r>
              <a:rPr lang="zh-CN" altLang="en-US" sz="3200" b="1" dirty="0"/>
              <a:t>初等函数论若干知识的回顾和补充</a:t>
            </a:r>
          </a:p>
        </p:txBody>
      </p:sp>
      <p:sp>
        <p:nvSpPr>
          <p:cNvPr id="8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06475" y="1628800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1.1.1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数轴上的邻域</a:t>
            </a:r>
          </a:p>
        </p:txBody>
      </p:sp>
      <p:sp>
        <p:nvSpPr>
          <p:cNvPr id="9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06475" y="2556044"/>
            <a:ext cx="62293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09600" indent="-609600" eaLnBrk="0" hangingPunct="0"/>
            <a:r>
              <a:rPr kumimoji="1" lang="en-US" altLang="zh-CN" sz="3200" b="1" dirty="0">
                <a:latin typeface="Times New Roman" pitchFamily="18" charset="0"/>
              </a:rPr>
              <a:t>1.1.2  </a:t>
            </a:r>
            <a:r>
              <a:rPr kumimoji="1" lang="zh-CN" altLang="zh-CN" sz="3200" b="1" dirty="0">
                <a:latin typeface="Times New Roman" pitchFamily="18" charset="0"/>
              </a:rPr>
              <a:t>函数及其特性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195736" y="404664"/>
            <a:ext cx="54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/>
              <a:t>§11.4      </a:t>
            </a:r>
            <a:r>
              <a:rPr lang="zh-CN" altLang="en-US" sz="4000" b="1" dirty="0"/>
              <a:t>数集与函数</a:t>
            </a:r>
          </a:p>
        </p:txBody>
      </p:sp>
      <p:pic>
        <p:nvPicPr>
          <p:cNvPr id="11" name="图片 10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15616" y="404664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§11.4  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本章回顾</a:t>
            </a:r>
          </a:p>
        </p:txBody>
      </p:sp>
      <p:sp>
        <p:nvSpPr>
          <p:cNvPr id="17" name="圆角矩形 16">
            <a:hlinkClick r:id="rId5" action="ppaction://hlinkpres?slideindex=15&amp;slidetitle=幻灯片 15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16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632557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8646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 Box 5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4212377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84046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620688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411287" y="1520801"/>
            <a:ext cx="2667000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= x y 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91225"/>
              </p:ext>
            </p:extLst>
          </p:nvPr>
        </p:nvGraphicFramePr>
        <p:xfrm>
          <a:off x="3735387" y="1354113"/>
          <a:ext cx="163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1917360" imgH="985680" progId="Equation.3">
                  <p:embed/>
                </p:oleObj>
              </mc:Choice>
              <mc:Fallback>
                <p:oleObj name="Equation" r:id="rId3" imgW="1917360" imgH="98568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7" y="1354113"/>
                        <a:ext cx="1638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04160"/>
              </p:ext>
            </p:extLst>
          </p:nvPr>
        </p:nvGraphicFramePr>
        <p:xfrm>
          <a:off x="4078287" y="696888"/>
          <a:ext cx="247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2904120" imgH="481680" progId="Equation.3">
                  <p:embed/>
                </p:oleObj>
              </mc:Choice>
              <mc:Fallback>
                <p:oleObj name="Equation" r:id="rId5" imgW="2904120" imgH="48168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7" y="696888"/>
                        <a:ext cx="247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602287" y="1506513"/>
            <a:ext cx="3173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可分离变量方程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020887" y="620688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原方程化为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156799"/>
              </p:ext>
            </p:extLst>
          </p:nvPr>
        </p:nvGraphicFramePr>
        <p:xfrm>
          <a:off x="3087687" y="2420888"/>
          <a:ext cx="1622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7" imgW="1612800" imgH="838080" progId="Equation.DSMT4">
                  <p:embed/>
                </p:oleObj>
              </mc:Choice>
              <mc:Fallback>
                <p:oleObj name="Equation" r:id="rId7" imgW="1612800" imgH="838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7" y="2420888"/>
                        <a:ext cx="16224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1284784" y="342900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两边积分，得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5699"/>
              </p:ext>
            </p:extLst>
          </p:nvPr>
        </p:nvGraphicFramePr>
        <p:xfrm>
          <a:off x="3817938" y="3429000"/>
          <a:ext cx="240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9" imgW="2400120" imgH="482400" progId="Equation.DSMT4">
                  <p:embed/>
                </p:oleObj>
              </mc:Choice>
              <mc:Fallback>
                <p:oleObj name="Equation" r:id="rId9" imgW="2400120" imgH="4824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3429000"/>
                        <a:ext cx="2400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961545"/>
              </p:ext>
            </p:extLst>
          </p:nvPr>
        </p:nvGraphicFramePr>
        <p:xfrm>
          <a:off x="2267744" y="4077072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1" imgW="1168200" imgH="838080" progId="Equation.DSMT4">
                  <p:embed/>
                </p:oleObj>
              </mc:Choice>
              <mc:Fallback>
                <p:oleObj name="Equation" r:id="rId11" imgW="1168200" imgH="83808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77072"/>
                        <a:ext cx="116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768729"/>
              </p:ext>
            </p:extLst>
          </p:nvPr>
        </p:nvGraphicFramePr>
        <p:xfrm>
          <a:off x="3923928" y="4221088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3" imgW="2082600" imgH="419040" progId="Equation.DSMT4">
                  <p:embed/>
                </p:oleObj>
              </mc:Choice>
              <mc:Fallback>
                <p:oleObj name="Equation" r:id="rId13" imgW="2082600" imgH="41904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221088"/>
                        <a:ext cx="2082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8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6" grpId="0" autoUpdateAnimBg="0"/>
      <p:bldP spid="17" grpId="0" autoUpdateAnimBg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299120"/>
            <a:ext cx="12192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00163" y="295275"/>
            <a:ext cx="7786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其中函数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,+∞)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2890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内满足以下条件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75370"/>
              </p:ext>
            </p:extLst>
          </p:nvPr>
        </p:nvGraphicFramePr>
        <p:xfrm>
          <a:off x="2971800" y="952500"/>
          <a:ext cx="600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7063920" imgH="481680" progId="Equation.3">
                  <p:embed/>
                </p:oleObj>
              </mc:Choice>
              <mc:Fallback>
                <p:oleObj name="Equation" r:id="rId3" imgW="7063920" imgH="48168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52500"/>
                        <a:ext cx="600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16025" y="1987550"/>
            <a:ext cx="57599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所满足的一阶微分方程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16025" y="2590800"/>
            <a:ext cx="3959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09600" y="3190875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34894"/>
              </p:ext>
            </p:extLst>
          </p:nvPr>
        </p:nvGraphicFramePr>
        <p:xfrm>
          <a:off x="1752600" y="3276600"/>
          <a:ext cx="491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5774400" imgH="481680" progId="Equation.3">
                  <p:embed/>
                </p:oleObj>
              </mc:Choice>
              <mc:Fallback>
                <p:oleObj name="Equation" r:id="rId5" imgW="5774400" imgH="48168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491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481857"/>
              </p:ext>
            </p:extLst>
          </p:nvPr>
        </p:nvGraphicFramePr>
        <p:xfrm>
          <a:off x="3048000" y="3822700"/>
          <a:ext cx="243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2859120" imgH="604800" progId="Equation.3">
                  <p:embed/>
                </p:oleObj>
              </mc:Choice>
              <mc:Fallback>
                <p:oleObj name="Equation" r:id="rId7" imgW="2859120" imgH="60480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22700"/>
                        <a:ext cx="2438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358725"/>
              </p:ext>
            </p:extLst>
          </p:nvPr>
        </p:nvGraphicFramePr>
        <p:xfrm>
          <a:off x="3048000" y="4432300"/>
          <a:ext cx="436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9" imgW="5135400" imgH="604800" progId="Equation.3">
                  <p:embed/>
                </p:oleObj>
              </mc:Choice>
              <mc:Fallback>
                <p:oleObj name="Equation" r:id="rId9" imgW="5135400" imgH="6048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32300"/>
                        <a:ext cx="4368800" cy="520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61154"/>
              </p:ext>
            </p:extLst>
          </p:nvPr>
        </p:nvGraphicFramePr>
        <p:xfrm>
          <a:off x="3130550" y="5073650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11" imgW="2400120" imgH="457200" progId="Equation.DSMT4">
                  <p:embed/>
                </p:oleObj>
              </mc:Choice>
              <mc:Fallback>
                <p:oleObj name="Equation" r:id="rId11" imgW="2400120" imgH="457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5073650"/>
                        <a:ext cx="2400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09600" y="5653088"/>
            <a:ext cx="7042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满足的一阶线性非齐次微分方程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77432"/>
              </p:ext>
            </p:extLst>
          </p:nvPr>
        </p:nvGraphicFramePr>
        <p:xfrm>
          <a:off x="349250" y="1479550"/>
          <a:ext cx="260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13" imgW="2603160" imgH="457200" progId="Equation.DSMT4">
                  <p:embed/>
                </p:oleObj>
              </mc:Choice>
              <mc:Fallback>
                <p:oleObj name="Equation" r:id="rId13" imgW="2603160" imgH="4572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479550"/>
                        <a:ext cx="260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0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1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09600" y="1438275"/>
            <a:ext cx="5958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由一阶线性微分方程解的公式得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51520"/>
              </p:ext>
            </p:extLst>
          </p:nvPr>
        </p:nvGraphicFramePr>
        <p:xfrm>
          <a:off x="1936750" y="2249488"/>
          <a:ext cx="5016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3" imgW="5016240" imgH="698400" progId="Equation.DSMT4">
                  <p:embed/>
                </p:oleObj>
              </mc:Choice>
              <mc:Fallback>
                <p:oleObj name="Equation" r:id="rId3" imgW="5016240" imgH="698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249488"/>
                        <a:ext cx="5016500" cy="6985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203407"/>
              </p:ext>
            </p:extLst>
          </p:nvPr>
        </p:nvGraphicFramePr>
        <p:xfrm>
          <a:off x="2584450" y="3024188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5" imgW="3124080" imgH="583920" progId="Equation.DSMT4">
                  <p:embed/>
                </p:oleObj>
              </mc:Choice>
              <mc:Fallback>
                <p:oleObj name="Equation" r:id="rId5" imgW="3124080" imgH="58392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024188"/>
                        <a:ext cx="3124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650587"/>
              </p:ext>
            </p:extLst>
          </p:nvPr>
        </p:nvGraphicFramePr>
        <p:xfrm>
          <a:off x="730250" y="4383088"/>
          <a:ext cx="528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7" imgW="6211800" imgH="515160" progId="Equation.3">
                  <p:embed/>
                </p:oleObj>
              </mc:Choice>
              <mc:Fallback>
                <p:oleObj name="Equation" r:id="rId7" imgW="6211800" imgH="51516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383088"/>
                        <a:ext cx="528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835264"/>
              </p:ext>
            </p:extLst>
          </p:nvPr>
        </p:nvGraphicFramePr>
        <p:xfrm>
          <a:off x="6019800" y="4383088"/>
          <a:ext cx="147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9" imgW="1726560" imgH="515160" progId="Equation.3">
                  <p:embed/>
                </p:oleObj>
              </mc:Choice>
              <mc:Fallback>
                <p:oleObj name="Equation" r:id="rId9" imgW="1726560" imgH="51516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83088"/>
                        <a:ext cx="147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09600" y="506888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于是 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029133"/>
              </p:ext>
            </p:extLst>
          </p:nvPr>
        </p:nvGraphicFramePr>
        <p:xfrm>
          <a:off x="2520950" y="5100638"/>
          <a:ext cx="242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1" imgW="2425680" imgH="457200" progId="Equation.DSMT4">
                  <p:embed/>
                </p:oleObj>
              </mc:Choice>
              <mc:Fallback>
                <p:oleObj name="Equation" r:id="rId11" imgW="2425680" imgH="4572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100638"/>
                        <a:ext cx="2425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332739"/>
              </p:ext>
            </p:extLst>
          </p:nvPr>
        </p:nvGraphicFramePr>
        <p:xfrm>
          <a:off x="2146300" y="57785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3" imgW="2946240" imgH="457200" progId="Equation.DSMT4">
                  <p:embed/>
                </p:oleObj>
              </mc:Choice>
              <mc:Fallback>
                <p:oleObj name="Equation" r:id="rId13" imgW="2946240" imgH="4572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77850"/>
                        <a:ext cx="2946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47436"/>
              </p:ext>
            </p:extLst>
          </p:nvPr>
        </p:nvGraphicFramePr>
        <p:xfrm>
          <a:off x="2654300" y="3805238"/>
          <a:ext cx="180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15" imgW="1803240" imgH="380880" progId="Equation.DSMT4">
                  <p:embed/>
                </p:oleObj>
              </mc:Choice>
              <mc:Fallback>
                <p:oleObj name="Equation" r:id="rId15" imgW="1803240" imgH="3808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805238"/>
                        <a:ext cx="180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4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60648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求满足函数方程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024" y="783868"/>
            <a:ext cx="3810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831618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的可微函数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39061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2348" y="2354838"/>
            <a:ext cx="2529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09" y="2204864"/>
            <a:ext cx="3206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5010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60" y="3393348"/>
            <a:ext cx="31432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00255" y="4221088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(0) =0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又因为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53181"/>
              </p:ext>
            </p:extLst>
          </p:nvPr>
        </p:nvGraphicFramePr>
        <p:xfrm>
          <a:off x="1100255" y="5157192"/>
          <a:ext cx="2362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6" imgW="2361960" imgH="965160" progId="Equation.DSMT4">
                  <p:embed/>
                </p:oleObj>
              </mc:Choice>
              <mc:Fallback>
                <p:oleObj name="Equation" r:id="rId6" imgW="2361960" imgH="9651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55" y="5157192"/>
                        <a:ext cx="2362200" cy="965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35103"/>
              </p:ext>
            </p:extLst>
          </p:nvPr>
        </p:nvGraphicFramePr>
        <p:xfrm>
          <a:off x="3459163" y="4706938"/>
          <a:ext cx="32258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8" imgW="3225600" imgH="1434960" progId="Equation.DSMT4">
                  <p:embed/>
                </p:oleObj>
              </mc:Choice>
              <mc:Fallback>
                <p:oleObj name="Equation" r:id="rId8" imgW="3225600" imgH="14349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706938"/>
                        <a:ext cx="32258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6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95830"/>
              </p:ext>
            </p:extLst>
          </p:nvPr>
        </p:nvGraphicFramePr>
        <p:xfrm>
          <a:off x="1475656" y="260648"/>
          <a:ext cx="410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3" imgW="4101840" imgH="977760" progId="Equation.DSMT4">
                  <p:embed/>
                </p:oleObj>
              </mc:Choice>
              <mc:Fallback>
                <p:oleObj name="Equation" r:id="rId3" imgW="4101840" imgH="97776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0648"/>
                        <a:ext cx="41021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1268760"/>
            <a:ext cx="249940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两边令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0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08982"/>
            <a:ext cx="3873500" cy="69850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27584" y="263691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分离变量得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65" y="3131654"/>
            <a:ext cx="3078415" cy="104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417894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积分得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43" y="4130669"/>
            <a:ext cx="3746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4702169"/>
            <a:ext cx="6078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代入得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于是所求函数为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06338"/>
              </p:ext>
            </p:extLst>
          </p:nvPr>
        </p:nvGraphicFramePr>
        <p:xfrm>
          <a:off x="6166443" y="4736439"/>
          <a:ext cx="27606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8" imgW="2768400" imgH="482400" progId="Equation.DSMT4">
                  <p:embed/>
                </p:oleObj>
              </mc:Choice>
              <mc:Fallback>
                <p:oleObj name="Equation" r:id="rId8" imgW="2768400" imgH="482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443" y="4736439"/>
                        <a:ext cx="27606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43936"/>
              </p:ext>
            </p:extLst>
          </p:nvPr>
        </p:nvGraphicFramePr>
        <p:xfrm>
          <a:off x="2597150" y="5441151"/>
          <a:ext cx="19748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10" imgW="1981080" imgH="393480" progId="Equation.DSMT4">
                  <p:embed/>
                </p:oleObj>
              </mc:Choice>
              <mc:Fallback>
                <p:oleObj name="Equation" r:id="rId10" imgW="1981080" imgH="3934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441151"/>
                        <a:ext cx="19748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537321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2040" y="53732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448209"/>
              </p:ext>
            </p:extLst>
          </p:nvPr>
        </p:nvGraphicFramePr>
        <p:xfrm>
          <a:off x="5838057" y="5434800"/>
          <a:ext cx="1439863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12" imgW="1447560" imgH="406080" progId="Equation.DSMT4">
                  <p:embed/>
                </p:oleObj>
              </mc:Choice>
              <mc:Fallback>
                <p:oleObj name="Equation" r:id="rId12" imgW="1447560" imgH="4060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057" y="5434800"/>
                        <a:ext cx="1439863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9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850793" y="2276872"/>
            <a:ext cx="845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36"/>
          <p:cNvSpPr txBox="1">
            <a:spLocks noChangeArrowheads="1"/>
          </p:cNvSpPr>
          <p:nvPr/>
        </p:nvSpPr>
        <p:spPr bwMode="auto">
          <a:xfrm>
            <a:off x="547606" y="260648"/>
            <a:ext cx="925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94250"/>
              </p:ext>
            </p:extLst>
          </p:nvPr>
        </p:nvGraphicFramePr>
        <p:xfrm>
          <a:off x="1349375" y="342900"/>
          <a:ext cx="3200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3" imgW="3200400" imgH="431640" progId="Equation.DSMT4">
                  <p:embed/>
                </p:oleObj>
              </mc:Choice>
              <mc:Fallback>
                <p:oleObj name="Equation" r:id="rId3" imgW="3200400" imgH="43164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42900"/>
                        <a:ext cx="32004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 bwMode="auto">
          <a:xfrm>
            <a:off x="4499992" y="260648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有一个特解为</a:t>
            </a: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34296"/>
              </p:ext>
            </p:extLst>
          </p:nvPr>
        </p:nvGraphicFramePr>
        <p:xfrm>
          <a:off x="6798470" y="106332"/>
          <a:ext cx="482600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5" imgW="482400" imgH="838080" progId="Equation.DSMT4">
                  <p:embed/>
                </p:oleObj>
              </mc:Choice>
              <mc:Fallback>
                <p:oleObj name="Equation" r:id="rId5" imgW="482400" imgH="83808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470" y="106332"/>
                        <a:ext cx="482600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 bwMode="auto">
          <a:xfrm>
            <a:off x="7380312" y="26064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5536" y="980728"/>
            <a:ext cx="64043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齐次线性方程有一个特解为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，试求：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795320"/>
              </p:ext>
            </p:extLst>
          </p:nvPr>
        </p:nvGraphicFramePr>
        <p:xfrm>
          <a:off x="646402" y="1536730"/>
          <a:ext cx="21002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7" imgW="2108160" imgH="482400" progId="Equation.DSMT4">
                  <p:embed/>
                </p:oleObj>
              </mc:Choice>
              <mc:Fallback>
                <p:oleObj name="Equation" r:id="rId7" imgW="210816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02" y="1536730"/>
                        <a:ext cx="21002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 bwMode="auto">
          <a:xfrm>
            <a:off x="2843808" y="1503948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的表达式；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20072" y="1503948"/>
            <a:ext cx="3219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此方程的通解．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696534" y="2276872"/>
            <a:ext cx="2858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由题设可得：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51174"/>
              </p:ext>
            </p:extLst>
          </p:nvPr>
        </p:nvGraphicFramePr>
        <p:xfrm>
          <a:off x="2645569" y="2834388"/>
          <a:ext cx="385286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9" imgW="3860640" imgH="1523880" progId="Equation.DSMT4">
                  <p:embed/>
                </p:oleObj>
              </mc:Choice>
              <mc:Fallback>
                <p:oleObj name="Equation" r:id="rId9" imgW="3860640" imgH="15238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569" y="2834388"/>
                        <a:ext cx="3852862" cy="1524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 bwMode="auto">
          <a:xfrm>
            <a:off x="850793" y="4509120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解此方程组得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567773"/>
              </p:ext>
            </p:extLst>
          </p:nvPr>
        </p:nvGraphicFramePr>
        <p:xfrm>
          <a:off x="3187203" y="4282797"/>
          <a:ext cx="16446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1" imgW="1650960" imgH="838080" progId="Equation.DSMT4">
                  <p:embed/>
                </p:oleObj>
              </mc:Choice>
              <mc:Fallback>
                <p:oleObj name="Equation" r:id="rId11" imgW="1650960" imgH="83808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03" y="4282797"/>
                        <a:ext cx="16446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48761"/>
              </p:ext>
            </p:extLst>
          </p:nvPr>
        </p:nvGraphicFramePr>
        <p:xfrm>
          <a:off x="5496451" y="4282796"/>
          <a:ext cx="1528763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13" imgW="1536480" imgH="838080" progId="Equation.DSMT4">
                  <p:embed/>
                </p:oleObj>
              </mc:Choice>
              <mc:Fallback>
                <p:oleObj name="Equation" r:id="rId13" imgW="1536480" imgH="83808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451" y="4282796"/>
                        <a:ext cx="1528763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33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753710" y="332656"/>
            <a:ext cx="249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原方程成为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54523"/>
              </p:ext>
            </p:extLst>
          </p:nvPr>
        </p:nvGraphicFramePr>
        <p:xfrm>
          <a:off x="2843808" y="855876"/>
          <a:ext cx="20701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3" imgW="2070000" imgH="838080" progId="Equation.DSMT4">
                  <p:embed/>
                </p:oleObj>
              </mc:Choice>
              <mc:Fallback>
                <p:oleObj name="Equation" r:id="rId3" imgW="2070000" imgH="8380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855876"/>
                        <a:ext cx="20701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827584" y="1772816"/>
            <a:ext cx="3070071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（用试验法）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易见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17805"/>
              </p:ext>
            </p:extLst>
          </p:nvPr>
        </p:nvGraphicFramePr>
        <p:xfrm>
          <a:off x="5122863" y="1828133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5" imgW="838080" imgH="431640" progId="Equation.DSMT4">
                  <p:embed/>
                </p:oleObj>
              </mc:Choice>
              <mc:Fallback>
                <p:oleObj name="Equation" r:id="rId5" imgW="838080" imgH="4316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1828133"/>
                        <a:ext cx="838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14341"/>
              </p:ext>
            </p:extLst>
          </p:nvPr>
        </p:nvGraphicFramePr>
        <p:xfrm>
          <a:off x="3916228" y="1796383"/>
          <a:ext cx="106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7" imgW="1066680" imgH="469800" progId="Equation.DSMT4">
                  <p:embed/>
                </p:oleObj>
              </mc:Choice>
              <mc:Fallback>
                <p:oleObj name="Equation" r:id="rId7" imgW="1066680" imgH="469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228" y="1796383"/>
                        <a:ext cx="10604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055701" y="1818015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是原方程对应的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7544" y="2420888"/>
            <a:ext cx="631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齐次线性方程的两个线性无关的特解．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49922" y="313733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14226"/>
              </p:ext>
            </p:extLst>
          </p:nvPr>
        </p:nvGraphicFramePr>
        <p:xfrm>
          <a:off x="1685832" y="2944108"/>
          <a:ext cx="971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9" imgW="965160" imgH="838080" progId="Equation.DSMT4">
                  <p:embed/>
                </p:oleObj>
              </mc:Choice>
              <mc:Fallback>
                <p:oleObj name="Equation" r:id="rId9" imgW="965160" imgH="8380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832" y="2944108"/>
                        <a:ext cx="9715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2771800" y="3068960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是原方程的一个特解，由解的结构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67544" y="3728938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定理得方程的通解为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150706"/>
              </p:ext>
            </p:extLst>
          </p:nvPr>
        </p:nvGraphicFramePr>
        <p:xfrm>
          <a:off x="2549525" y="4365625"/>
          <a:ext cx="25733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1" imgW="2565360" imgH="838080" progId="Equation.DSMT4">
                  <p:embed/>
                </p:oleObj>
              </mc:Choice>
              <mc:Fallback>
                <p:oleObj name="Equation" r:id="rId11" imgW="2565360" imgH="8380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365625"/>
                        <a:ext cx="2573338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9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/>
      <p:bldP spid="11" grpId="0"/>
      <p:bldP spid="12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81000"/>
            <a:ext cx="1219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817137"/>
              </p:ext>
            </p:extLst>
          </p:nvPr>
        </p:nvGraphicFramePr>
        <p:xfrm>
          <a:off x="1524000" y="469900"/>
          <a:ext cx="369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3" imgW="4339080" imgH="515160" progId="Equation.3">
                  <p:embed/>
                </p:oleObj>
              </mc:Choice>
              <mc:Fallback>
                <p:oleObj name="Equation" r:id="rId3" imgW="4339080" imgH="51516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9900"/>
                        <a:ext cx="369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05400" y="381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且满足方程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209973"/>
              </p:ext>
            </p:extLst>
          </p:nvPr>
        </p:nvGraphicFramePr>
        <p:xfrm>
          <a:off x="2324100" y="990600"/>
          <a:ext cx="36179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5" imgW="4254480" imgH="736560" progId="Equation.DSMT4">
                  <p:embed/>
                </p:oleObj>
              </mc:Choice>
              <mc:Fallback>
                <p:oleObj name="Equation" r:id="rId5" imgW="4254480" imgH="73656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990600"/>
                        <a:ext cx="361791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4003"/>
              </p:ext>
            </p:extLst>
          </p:nvPr>
        </p:nvGraphicFramePr>
        <p:xfrm>
          <a:off x="6769100" y="1065213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7" imgW="1524960" imgH="515160" progId="Equation.3">
                  <p:embed/>
                </p:oleObj>
              </mc:Choice>
              <mc:Fallback>
                <p:oleObj name="Equation" r:id="rId7" imgW="1524960" imgH="51516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065213"/>
                        <a:ext cx="130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02543" y="18811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23231"/>
              </p:ext>
            </p:extLst>
          </p:nvPr>
        </p:nvGraphicFramePr>
        <p:xfrm>
          <a:off x="1909043" y="1809750"/>
          <a:ext cx="54086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9" imgW="5410080" imgH="736560" progId="Equation.DSMT4">
                  <p:embed/>
                </p:oleObj>
              </mc:Choice>
              <mc:Fallback>
                <p:oleObj name="Equation" r:id="rId9" imgW="5410080" imgH="73656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043" y="1809750"/>
                        <a:ext cx="54086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408143" y="18859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76233"/>
              </p:ext>
            </p:extLst>
          </p:nvPr>
        </p:nvGraphicFramePr>
        <p:xfrm>
          <a:off x="1716956" y="2762250"/>
          <a:ext cx="19161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11" imgW="2242440" imgH="481680" progId="Equation.3">
                  <p:embed/>
                </p:oleObj>
              </mc:Choice>
              <mc:Fallback>
                <p:oleObj name="Equation" r:id="rId11" imgW="2242440" imgH="48168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956" y="2762250"/>
                        <a:ext cx="19161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44520"/>
              </p:ext>
            </p:extLst>
          </p:nvPr>
        </p:nvGraphicFramePr>
        <p:xfrm>
          <a:off x="1694731" y="3486150"/>
          <a:ext cx="3198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13" imgW="3756240" imgH="481680" progId="Equation.3">
                  <p:embed/>
                </p:oleObj>
              </mc:Choice>
              <mc:Fallback>
                <p:oleObj name="Equation" r:id="rId13" imgW="3756240" imgH="48168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731" y="3486150"/>
                        <a:ext cx="31988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93150"/>
              </p:ext>
            </p:extLst>
          </p:nvPr>
        </p:nvGraphicFramePr>
        <p:xfrm>
          <a:off x="3758481" y="2590800"/>
          <a:ext cx="151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Equation" r:id="rId15" imgW="1511280" imgH="736560" progId="Equation.DSMT4">
                  <p:embed/>
                </p:oleObj>
              </mc:Choice>
              <mc:Fallback>
                <p:oleObj name="Equation" r:id="rId15" imgW="1511280" imgH="73656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8481" y="2590800"/>
                        <a:ext cx="1511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55930"/>
              </p:ext>
            </p:extLst>
          </p:nvPr>
        </p:nvGraphicFramePr>
        <p:xfrm>
          <a:off x="5349156" y="2784475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17" imgW="1457640" imgH="470520" progId="Equation.3">
                  <p:embed/>
                </p:oleObj>
              </mc:Choice>
              <mc:Fallback>
                <p:oleObj name="Equation" r:id="rId17" imgW="1457640" imgH="470520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156" y="2784475"/>
                        <a:ext cx="124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8946"/>
              </p:ext>
            </p:extLst>
          </p:nvPr>
        </p:nvGraphicFramePr>
        <p:xfrm>
          <a:off x="6684243" y="2774950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19" imgW="1468800" imgH="470520" progId="Equation.3">
                  <p:embed/>
                </p:oleObj>
              </mc:Choice>
              <mc:Fallback>
                <p:oleObj name="Equation" r:id="rId19" imgW="1468800" imgH="47052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243" y="2774950"/>
                        <a:ext cx="1257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777781" y="2736850"/>
            <a:ext cx="1981200" cy="457200"/>
            <a:chOff x="4176" y="2592"/>
            <a:chExt cx="1248" cy="288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76" y="2592"/>
              <a:ext cx="480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944" y="2592"/>
              <a:ext cx="480" cy="28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35868" y="44005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问题化为解初值问题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643688"/>
              </p:ext>
            </p:extLst>
          </p:nvPr>
        </p:nvGraphicFramePr>
        <p:xfrm>
          <a:off x="4425231" y="4210050"/>
          <a:ext cx="3211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21" imgW="3767400" imgH="481680" progId="Equation.3">
                  <p:embed/>
                </p:oleObj>
              </mc:Choice>
              <mc:Fallback>
                <p:oleObj name="Equation" r:id="rId21" imgW="3767400" imgH="48168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231" y="4210050"/>
                        <a:ext cx="32115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99838"/>
              </p:ext>
            </p:extLst>
          </p:nvPr>
        </p:nvGraphicFramePr>
        <p:xfrm>
          <a:off x="4436343" y="48260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23" imgW="1693080" imgH="470520" progId="Equation.3">
                  <p:embed/>
                </p:oleObj>
              </mc:Choice>
              <mc:Fallback>
                <p:oleObj name="Equation" r:id="rId23" imgW="1693080" imgH="47052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343" y="4826000"/>
                        <a:ext cx="1447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81666"/>
              </p:ext>
            </p:extLst>
          </p:nvPr>
        </p:nvGraphicFramePr>
        <p:xfrm>
          <a:off x="6341343" y="481965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25" imgW="1513800" imgH="481680" progId="Equation.3">
                  <p:embed/>
                </p:oleObj>
              </mc:Choice>
              <mc:Fallback>
                <p:oleObj name="Equation" r:id="rId25" imgW="1513800" imgH="48168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343" y="4819650"/>
                        <a:ext cx="1295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86594" y="5476876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最后求得</a:t>
            </a: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56421"/>
              </p:ext>
            </p:extLst>
          </p:nvPr>
        </p:nvGraphicFramePr>
        <p:xfrm>
          <a:off x="3155950" y="5380038"/>
          <a:ext cx="28321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27" imgW="3327120" imgH="825480" progId="Equation.DSMT4">
                  <p:embed/>
                </p:oleObj>
              </mc:Choice>
              <mc:Fallback>
                <p:oleObj name="Equation" r:id="rId27" imgW="3327120" imgH="82548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5380038"/>
                        <a:ext cx="283210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1941513" y="1619250"/>
            <a:ext cx="4419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769343" y="3270250"/>
            <a:ext cx="35052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26"/>
          <p:cNvSpPr>
            <a:spLocks/>
          </p:cNvSpPr>
          <p:nvPr/>
        </p:nvSpPr>
        <p:spPr bwMode="auto">
          <a:xfrm>
            <a:off x="4207743" y="42481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8" grpId="0" autoUpdateAnimBg="0"/>
      <p:bldP spid="22" grpId="0" autoUpdateAnimBg="0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99592" y="332656"/>
            <a:ext cx="5536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四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自测题和思考题解答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386385" y="1321604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见章末二维码</a:t>
            </a:r>
          </a:p>
        </p:txBody>
      </p:sp>
    </p:spTree>
    <p:extLst>
      <p:ext uri="{BB962C8B-B14F-4D97-AF65-F5344CB8AC3E}">
        <p14:creationId xmlns:p14="http://schemas.microsoft.com/office/powerpoint/2010/main" val="389454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042"/>
          <p:cNvSpPr>
            <a:spLocks noChangeArrowheads="1"/>
          </p:cNvSpPr>
          <p:nvPr/>
        </p:nvSpPr>
        <p:spPr bwMode="auto">
          <a:xfrm flipH="1">
            <a:off x="4563269" y="2900363"/>
            <a:ext cx="304800" cy="342900"/>
          </a:xfrm>
          <a:prstGeom prst="downArrow">
            <a:avLst>
              <a:gd name="adj1" fmla="val 50000"/>
              <a:gd name="adj2" fmla="val 28125"/>
            </a:avLst>
          </a:prstGeom>
          <a:gradFill rotWithShape="0">
            <a:gsLst>
              <a:gs pos="0">
                <a:srgbClr val="FF6600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" name="Rectangle 102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67869" y="881063"/>
            <a:ext cx="2667000" cy="762000"/>
          </a:xfrm>
          <a:prstGeom prst="rect">
            <a:avLst/>
          </a:prstGeom>
          <a:solidFill>
            <a:srgbClr val="00CCFF"/>
          </a:solidFill>
          <a:ln w="76200" cmpd="tri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3200" b="1">
                <a:solidFill>
                  <a:srgbClr val="FF6600"/>
                </a:solidFill>
                <a:ea typeface="黑体" pitchFamily="49" charset="-122"/>
              </a:rPr>
              <a:t>基本概念</a:t>
            </a:r>
            <a:endParaRPr lang="zh-CN" altLang="en-US" sz="3200">
              <a:solidFill>
                <a:srgbClr val="FF6600"/>
              </a:solidFill>
            </a:endParaRPr>
          </a:p>
        </p:txBody>
      </p:sp>
      <p:sp>
        <p:nvSpPr>
          <p:cNvPr id="4" name="Rectangle 102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58069" y="957263"/>
            <a:ext cx="1600200" cy="5334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ea typeface="黑体" pitchFamily="49" charset="-122"/>
              </a:rPr>
              <a:t>一阶方程</a:t>
            </a:r>
          </a:p>
        </p:txBody>
      </p:sp>
      <p:sp>
        <p:nvSpPr>
          <p:cNvPr id="5" name="Rectangle 102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58069" y="1795463"/>
            <a:ext cx="1676400" cy="2895600"/>
          </a:xfrm>
          <a:prstGeom prst="rect">
            <a:avLst/>
          </a:prstGeom>
          <a:solidFill>
            <a:srgbClr val="FF00FF"/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类 型</a:t>
            </a:r>
            <a:endParaRPr lang="zh-CN" altLang="en-US" sz="2000" b="1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直接积分法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可分离变量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齐次方程</a:t>
            </a:r>
            <a:endParaRPr lang="en-US" altLang="zh-CN" sz="20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4.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线性方程</a:t>
            </a:r>
            <a:endParaRPr lang="en-US" altLang="zh-CN" sz="20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5.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变量代换</a:t>
            </a:r>
            <a:endParaRPr lang="en-US" altLang="zh-CN" sz="20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6.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凑导数</a:t>
            </a:r>
          </a:p>
        </p:txBody>
      </p:sp>
      <p:sp>
        <p:nvSpPr>
          <p:cNvPr id="6" name="Rectangle 102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58068" y="4995863"/>
            <a:ext cx="2047876" cy="118715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76200" cmpd="tri">
            <a:solidFill>
              <a:srgbClr val="FF99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建模应用</a:t>
            </a:r>
            <a:endParaRPr lang="en-US" altLang="zh-CN" sz="2000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确定函数</a:t>
            </a:r>
          </a:p>
        </p:txBody>
      </p:sp>
      <p:sp>
        <p:nvSpPr>
          <p:cNvPr id="7" name="Rectangle 103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44469" y="1719263"/>
            <a:ext cx="1676400" cy="6096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CC99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CCFFFF"/>
                </a:solidFill>
                <a:ea typeface="隶书" pitchFamily="49" charset="-122"/>
              </a:rPr>
              <a:t>可降阶方程</a:t>
            </a:r>
          </a:p>
        </p:txBody>
      </p:sp>
      <p:sp>
        <p:nvSpPr>
          <p:cNvPr id="8" name="Rectangle 103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544469" y="2557463"/>
            <a:ext cx="1676400" cy="2743200"/>
          </a:xfrm>
          <a:prstGeom prst="rect">
            <a:avLst/>
          </a:prstGeom>
          <a:solidFill>
            <a:srgbClr val="008080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CC66"/>
                </a:solidFill>
                <a:ea typeface="隶书" pitchFamily="49" charset="-122"/>
              </a:rPr>
              <a:t>线性方程</a:t>
            </a:r>
          </a:p>
          <a:p>
            <a:pPr algn="ctr"/>
            <a:r>
              <a:rPr lang="zh-CN" altLang="en-US" b="1">
                <a:solidFill>
                  <a:srgbClr val="FFCC66"/>
                </a:solidFill>
                <a:ea typeface="隶书" pitchFamily="49" charset="-122"/>
              </a:rPr>
              <a:t>解的结构</a:t>
            </a:r>
            <a:endParaRPr lang="zh-CN" altLang="en-US" sz="2000" b="1">
              <a:solidFill>
                <a:srgbClr val="FF6600"/>
              </a:solidFill>
              <a:ea typeface="隶书" pitchFamily="49" charset="-122"/>
            </a:endParaRPr>
          </a:p>
          <a:p>
            <a:pPr algn="ctr"/>
            <a:endParaRPr lang="zh-CN" altLang="en-US" b="1"/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相关定理</a:t>
            </a:r>
          </a:p>
        </p:txBody>
      </p:sp>
      <p:sp>
        <p:nvSpPr>
          <p:cNvPr id="9" name="Rectangle 103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58369" y="1985963"/>
            <a:ext cx="2476500" cy="8763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二阶常系数线性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方程解的结构</a:t>
            </a:r>
            <a:endParaRPr lang="zh-CN" altLang="en-US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Rectangle 103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58369" y="3281363"/>
            <a:ext cx="2476500" cy="814388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特征方程的根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及其对应项</a:t>
            </a:r>
            <a:endParaRPr lang="zh-CN" altLang="en-US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3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496469" y="4448176"/>
            <a:ext cx="2476500" cy="814387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f(x)</a:t>
            </a:r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的形式及其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特解形式</a:t>
            </a:r>
            <a:endParaRPr lang="zh-CN" altLang="en-US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103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544469" y="957263"/>
            <a:ext cx="1676400" cy="533400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3366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ea typeface="黑体" pitchFamily="49" charset="-122"/>
              </a:rPr>
              <a:t>高阶方程</a:t>
            </a:r>
          </a:p>
        </p:txBody>
      </p:sp>
      <p:sp>
        <p:nvSpPr>
          <p:cNvPr id="13" name="AutoShape 1037"/>
          <p:cNvSpPr>
            <a:spLocks noChangeArrowheads="1"/>
          </p:cNvSpPr>
          <p:nvPr/>
        </p:nvSpPr>
        <p:spPr bwMode="auto">
          <a:xfrm>
            <a:off x="2715419" y="1119188"/>
            <a:ext cx="503238" cy="254000"/>
          </a:xfrm>
          <a:prstGeom prst="leftArrow">
            <a:avLst>
              <a:gd name="adj1" fmla="val 50000"/>
              <a:gd name="adj2" fmla="val 49531"/>
            </a:avLst>
          </a:prstGeom>
          <a:gradFill rotWithShape="0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039"/>
          <p:cNvSpPr>
            <a:spLocks noChangeArrowheads="1"/>
          </p:cNvSpPr>
          <p:nvPr/>
        </p:nvSpPr>
        <p:spPr bwMode="auto">
          <a:xfrm>
            <a:off x="5963444" y="2630488"/>
            <a:ext cx="533400" cy="269875"/>
          </a:xfrm>
          <a:prstGeom prst="leftArrow">
            <a:avLst>
              <a:gd name="adj1" fmla="val 50000"/>
              <a:gd name="adj2" fmla="val 49412"/>
            </a:avLst>
          </a:prstGeom>
          <a:gradFill rotWithShape="0">
            <a:gsLst>
              <a:gs pos="0">
                <a:srgbClr val="FF6600"/>
              </a:gs>
              <a:gs pos="100000">
                <a:srgbClr val="00CCFF"/>
              </a:gs>
            </a:gsLst>
            <a:lin ang="0" scaled="1"/>
          </a:gradFill>
          <a:ln w="38100" cmpd="dbl">
            <a:solidFill>
              <a:srgbClr val="008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040"/>
          <p:cNvSpPr>
            <a:spLocks noChangeArrowheads="1"/>
          </p:cNvSpPr>
          <p:nvPr/>
        </p:nvSpPr>
        <p:spPr bwMode="auto">
          <a:xfrm flipV="1">
            <a:off x="1820069" y="4700588"/>
            <a:ext cx="228600" cy="266700"/>
          </a:xfrm>
          <a:prstGeom prst="upArrow">
            <a:avLst>
              <a:gd name="adj1" fmla="val 50000"/>
              <a:gd name="adj2" fmla="val 29167"/>
            </a:avLst>
          </a:prstGeom>
          <a:solidFill>
            <a:srgbClr val="FF00FF"/>
          </a:solidFill>
          <a:ln w="38100" cmpd="dbl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6" name="AutoShape 1041"/>
          <p:cNvSpPr>
            <a:spLocks noChangeArrowheads="1"/>
          </p:cNvSpPr>
          <p:nvPr/>
        </p:nvSpPr>
        <p:spPr bwMode="auto">
          <a:xfrm>
            <a:off x="6006307" y="3624263"/>
            <a:ext cx="495300" cy="228600"/>
          </a:xfrm>
          <a:prstGeom prst="leftArrow">
            <a:avLst>
              <a:gd name="adj1" fmla="val 50000"/>
              <a:gd name="adj2" fmla="val 54167"/>
            </a:avLst>
          </a:prstGeom>
          <a:gradFill rotWithShape="0">
            <a:gsLst>
              <a:gs pos="0">
                <a:srgbClr val="339933"/>
              </a:gs>
              <a:gs pos="100000">
                <a:srgbClr val="66CCFF"/>
              </a:gs>
            </a:gsLst>
            <a:lin ang="0" scaled="1"/>
          </a:gradFill>
          <a:ln w="38100" cmpd="dbl">
            <a:solidFill>
              <a:srgbClr val="008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045"/>
          <p:cNvSpPr>
            <a:spLocks noChangeArrowheads="1"/>
          </p:cNvSpPr>
          <p:nvPr/>
        </p:nvSpPr>
        <p:spPr bwMode="auto">
          <a:xfrm flipV="1">
            <a:off x="6011069" y="4729163"/>
            <a:ext cx="503238" cy="266700"/>
          </a:xfrm>
          <a:prstGeom prst="leftArrow">
            <a:avLst>
              <a:gd name="adj1" fmla="val 50000"/>
              <a:gd name="adj2" fmla="val 47173"/>
            </a:avLst>
          </a:prstGeom>
          <a:gradFill rotWithShape="0">
            <a:gsLst>
              <a:gs pos="0">
                <a:srgbClr val="339933"/>
              </a:gs>
              <a:gs pos="100000">
                <a:srgbClr val="00CCFF"/>
              </a:gs>
            </a:gsLst>
            <a:lin ang="0" scaled="1"/>
          </a:gradFill>
          <a:ln w="38100" cmpd="dbl">
            <a:solidFill>
              <a:srgbClr val="008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1046"/>
          <p:cNvGrpSpPr>
            <a:grpSpLocks/>
          </p:cNvGrpSpPr>
          <p:nvPr/>
        </p:nvGrpSpPr>
        <p:grpSpPr bwMode="auto">
          <a:xfrm>
            <a:off x="829469" y="1223963"/>
            <a:ext cx="228600" cy="4038600"/>
            <a:chOff x="408" y="660"/>
            <a:chExt cx="620368" cy="2976"/>
          </a:xfrm>
        </p:grpSpPr>
        <p:sp>
          <p:nvSpPr>
            <p:cNvPr id="19" name="Line 1047"/>
            <p:cNvSpPr>
              <a:spLocks noChangeShapeType="1"/>
            </p:cNvSpPr>
            <p:nvPr/>
          </p:nvSpPr>
          <p:spPr bwMode="auto">
            <a:xfrm flipH="1">
              <a:off x="382016" y="672"/>
              <a:ext cx="23876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048"/>
            <p:cNvSpPr>
              <a:spLocks noChangeShapeType="1"/>
            </p:cNvSpPr>
            <p:nvPr/>
          </p:nvSpPr>
          <p:spPr bwMode="auto">
            <a:xfrm>
              <a:off x="382016" y="1872"/>
              <a:ext cx="238760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049"/>
            <p:cNvSpPr>
              <a:spLocks noChangeShapeType="1"/>
            </p:cNvSpPr>
            <p:nvPr/>
          </p:nvSpPr>
          <p:spPr bwMode="auto">
            <a:xfrm>
              <a:off x="382016" y="3612"/>
              <a:ext cx="238760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050"/>
            <p:cNvSpPr>
              <a:spLocks noChangeShapeType="1"/>
            </p:cNvSpPr>
            <p:nvPr/>
          </p:nvSpPr>
          <p:spPr bwMode="auto">
            <a:xfrm>
              <a:off x="408" y="660"/>
              <a:ext cx="0" cy="2976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066"/>
          <p:cNvGrpSpPr>
            <a:grpSpLocks/>
          </p:cNvGrpSpPr>
          <p:nvPr/>
        </p:nvGrpSpPr>
        <p:grpSpPr bwMode="auto">
          <a:xfrm>
            <a:off x="8220869" y="1223963"/>
            <a:ext cx="304800" cy="2286000"/>
            <a:chOff x="5184" y="1032"/>
            <a:chExt cx="192" cy="1440"/>
          </a:xfrm>
        </p:grpSpPr>
        <p:sp>
          <p:nvSpPr>
            <p:cNvPr id="24" name="Line 1052"/>
            <p:cNvSpPr>
              <a:spLocks noChangeShapeType="1"/>
            </p:cNvSpPr>
            <p:nvPr/>
          </p:nvSpPr>
          <p:spPr bwMode="auto">
            <a:xfrm flipH="1">
              <a:off x="5376" y="1032"/>
              <a:ext cx="0" cy="144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53"/>
            <p:cNvSpPr>
              <a:spLocks noChangeShapeType="1"/>
            </p:cNvSpPr>
            <p:nvPr/>
          </p:nvSpPr>
          <p:spPr bwMode="auto">
            <a:xfrm flipH="1">
              <a:off x="5184" y="1056"/>
              <a:ext cx="19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054"/>
            <p:cNvSpPr>
              <a:spLocks noChangeShapeType="1"/>
            </p:cNvSpPr>
            <p:nvPr/>
          </p:nvSpPr>
          <p:spPr bwMode="auto">
            <a:xfrm flipH="1">
              <a:off x="5184" y="1565"/>
              <a:ext cx="154" cy="0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055"/>
            <p:cNvSpPr>
              <a:spLocks noChangeShapeType="1"/>
            </p:cNvSpPr>
            <p:nvPr/>
          </p:nvSpPr>
          <p:spPr bwMode="auto">
            <a:xfrm flipH="1">
              <a:off x="5184" y="2413"/>
              <a:ext cx="154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sm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1065"/>
          <p:cNvGrpSpPr>
            <a:grpSpLocks/>
          </p:cNvGrpSpPr>
          <p:nvPr/>
        </p:nvGrpSpPr>
        <p:grpSpPr bwMode="auto">
          <a:xfrm>
            <a:off x="2963069" y="2405063"/>
            <a:ext cx="523875" cy="2595563"/>
            <a:chOff x="1824" y="1848"/>
            <a:chExt cx="330" cy="1635"/>
          </a:xfrm>
        </p:grpSpPr>
        <p:sp>
          <p:nvSpPr>
            <p:cNvPr id="29" name="Rectangle 1058"/>
            <p:cNvSpPr>
              <a:spLocks noChangeArrowheads="1"/>
            </p:cNvSpPr>
            <p:nvPr/>
          </p:nvSpPr>
          <p:spPr bwMode="auto">
            <a:xfrm>
              <a:off x="1896" y="1848"/>
              <a:ext cx="240" cy="72"/>
            </a:xfrm>
            <a:prstGeom prst="rect">
              <a:avLst/>
            </a:prstGeom>
            <a:solidFill>
              <a:srgbClr val="FF6600"/>
            </a:soli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059"/>
            <p:cNvSpPr>
              <a:spLocks noChangeArrowheads="1"/>
            </p:cNvSpPr>
            <p:nvPr/>
          </p:nvSpPr>
          <p:spPr bwMode="auto">
            <a:xfrm>
              <a:off x="1824" y="1848"/>
              <a:ext cx="96" cy="1608"/>
            </a:xfrm>
            <a:prstGeom prst="rect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339933"/>
                </a:gs>
              </a:gsLst>
              <a:lin ang="5400000" scaled="1"/>
            </a:gra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1060"/>
            <p:cNvSpPr>
              <a:spLocks noChangeArrowheads="1"/>
            </p:cNvSpPr>
            <p:nvPr/>
          </p:nvSpPr>
          <p:spPr bwMode="auto">
            <a:xfrm>
              <a:off x="1914" y="333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008000"/>
            </a:solidFill>
            <a:ln w="38100" cmpd="dbl">
              <a:solidFill>
                <a:srgbClr val="FF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 Box 106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039269" y="3433763"/>
            <a:ext cx="488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待定系数法</a:t>
            </a:r>
          </a:p>
        </p:txBody>
      </p:sp>
      <p:sp>
        <p:nvSpPr>
          <p:cNvPr id="33" name="Text Box 106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825207" y="2919413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ea typeface="黑体" pitchFamily="49" charset="-122"/>
              </a:rPr>
              <a:t>特征方程法</a:t>
            </a:r>
          </a:p>
        </p:txBody>
      </p:sp>
      <p:sp>
        <p:nvSpPr>
          <p:cNvPr id="34" name="AutoShape 1038"/>
          <p:cNvSpPr>
            <a:spLocks noChangeArrowheads="1"/>
          </p:cNvSpPr>
          <p:nvPr/>
        </p:nvSpPr>
        <p:spPr bwMode="auto">
          <a:xfrm>
            <a:off x="5977732" y="1157288"/>
            <a:ext cx="539750" cy="255588"/>
          </a:xfrm>
          <a:prstGeom prst="rightArrow">
            <a:avLst>
              <a:gd name="adj1" fmla="val 50000"/>
              <a:gd name="adj2" fmla="val 52795"/>
            </a:avLst>
          </a:prstGeom>
          <a:gradFill rotWithShape="0">
            <a:gsLst>
              <a:gs pos="0">
                <a:srgbClr val="33CCFF"/>
              </a:gs>
              <a:gs pos="100000">
                <a:srgbClr val="0000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1037"/>
          <p:cNvSpPr>
            <a:spLocks noChangeArrowheads="1"/>
          </p:cNvSpPr>
          <p:nvPr/>
        </p:nvSpPr>
        <p:spPr bwMode="auto">
          <a:xfrm>
            <a:off x="2835077" y="1758316"/>
            <a:ext cx="3709392" cy="254000"/>
          </a:xfrm>
          <a:prstGeom prst="leftArrow">
            <a:avLst>
              <a:gd name="adj1" fmla="val 50000"/>
              <a:gd name="adj2" fmla="val 49531"/>
            </a:avLst>
          </a:prstGeom>
          <a:gradFill rotWithShape="0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1037"/>
          <p:cNvSpPr>
            <a:spLocks noChangeArrowheads="1"/>
          </p:cNvSpPr>
          <p:nvPr/>
        </p:nvSpPr>
        <p:spPr bwMode="auto">
          <a:xfrm>
            <a:off x="3115469" y="5049203"/>
            <a:ext cx="390525" cy="254000"/>
          </a:xfrm>
          <a:prstGeom prst="leftArrow">
            <a:avLst>
              <a:gd name="adj1" fmla="val 50000"/>
              <a:gd name="adj2" fmla="val 49531"/>
            </a:avLst>
          </a:prstGeom>
          <a:gradFill rotWithShape="0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95536" y="18864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89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32" grpId="0" autoUpdateAnimBg="0"/>
      <p:bldP spid="33" grpId="0" autoUpdateAnimBg="0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552" y="11663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章知识要点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731812" y="701407"/>
            <a:ext cx="4003675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一阶微分方程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073812" y="1345932"/>
            <a:ext cx="43011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可分离变量的微分方程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31670"/>
              </p:ext>
            </p:extLst>
          </p:nvPr>
        </p:nvGraphicFramePr>
        <p:xfrm>
          <a:off x="2644775" y="1889125"/>
          <a:ext cx="34083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3" imgW="3416040" imgH="406080" progId="Equation.DSMT4">
                  <p:embed/>
                </p:oleObj>
              </mc:Choice>
              <mc:Fallback>
                <p:oleObj name="Equation" r:id="rId3" imgW="3416040" imgH="40608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1889125"/>
                        <a:ext cx="340836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1156493" y="2545740"/>
            <a:ext cx="20473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齐次方程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57080"/>
              </p:ext>
            </p:extLst>
          </p:nvPr>
        </p:nvGraphicFramePr>
        <p:xfrm>
          <a:off x="2298700" y="2992438"/>
          <a:ext cx="3016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5" imgW="3009600" imgH="939600" progId="Equation.DSMT4">
                  <p:embed/>
                </p:oleObj>
              </mc:Choice>
              <mc:Fallback>
                <p:oleObj name="Equation" r:id="rId5" imgW="3009600" imgH="939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992438"/>
                        <a:ext cx="30162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6228184" y="1869152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分离变量后积分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416793" y="3140968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作变量代换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765655"/>
              </p:ext>
            </p:extLst>
          </p:nvPr>
        </p:nvGraphicFramePr>
        <p:xfrm>
          <a:off x="7362825" y="2987675"/>
          <a:ext cx="83185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7" imgW="838080" imgH="838080" progId="Equation.DSMT4">
                  <p:embed/>
                </p:oleObj>
              </mc:Choice>
              <mc:Fallback>
                <p:oleObj name="Equation" r:id="rId7" imgW="838080" imgH="8380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2987675"/>
                        <a:ext cx="831850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187624" y="3897366"/>
            <a:ext cx="3613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一阶线性微分方程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628359"/>
              </p:ext>
            </p:extLst>
          </p:nvPr>
        </p:nvGraphicFramePr>
        <p:xfrm>
          <a:off x="2354263" y="4521200"/>
          <a:ext cx="2578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9" imgW="2577960" imgH="406080" progId="Equation.DSMT4">
                  <p:embed/>
                </p:oleObj>
              </mc:Choice>
              <mc:Fallback>
                <p:oleObj name="Equation" r:id="rId9" imgW="2577960" imgH="406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521200"/>
                        <a:ext cx="25781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1475656" y="5163272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用通解公式：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632619"/>
              </p:ext>
            </p:extLst>
          </p:nvPr>
        </p:nvGraphicFramePr>
        <p:xfrm>
          <a:off x="3563888" y="5027155"/>
          <a:ext cx="4724400" cy="86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11" imgW="4724280" imgH="863280" progId="Equation.DSMT4">
                  <p:embed/>
                </p:oleObj>
              </mc:Choice>
              <mc:Fallback>
                <p:oleObj name="Equation" r:id="rId11" imgW="4724280" imgH="8632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027155"/>
                        <a:ext cx="4724400" cy="86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187624" y="332656"/>
            <a:ext cx="24080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全微分方程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328015"/>
              </p:ext>
            </p:extLst>
          </p:nvPr>
        </p:nvGraphicFramePr>
        <p:xfrm>
          <a:off x="1624013" y="1114425"/>
          <a:ext cx="36750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Equation" r:id="rId3" imgW="3682800" imgH="393480" progId="Equation.DSMT4">
                  <p:embed/>
                </p:oleObj>
              </mc:Choice>
              <mc:Fallback>
                <p:oleObj name="Equation" r:id="rId3" imgW="3682800" imgH="3934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114425"/>
                        <a:ext cx="3675062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5678849" y="980728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凑微分或曲线积分法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96870"/>
              </p:ext>
            </p:extLst>
          </p:nvPr>
        </p:nvGraphicFramePr>
        <p:xfrm>
          <a:off x="755576" y="1628800"/>
          <a:ext cx="2792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5" imgW="2806560" imgH="901440" progId="Equation.DSMT4">
                  <p:embed/>
                </p:oleObj>
              </mc:Choice>
              <mc:Fallback>
                <p:oleObj name="Equation" r:id="rId5" imgW="2806560" imgH="90144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28800"/>
                        <a:ext cx="27924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06865"/>
              </p:ext>
            </p:extLst>
          </p:nvPr>
        </p:nvGraphicFramePr>
        <p:xfrm>
          <a:off x="3763139" y="1700808"/>
          <a:ext cx="4540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7" imgW="4546440" imgH="736560" progId="Equation.DSMT4">
                  <p:embed/>
                </p:oleObj>
              </mc:Choice>
              <mc:Fallback>
                <p:oleObj name="Equation" r:id="rId7" imgW="4546440" imgH="73656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139" y="1700808"/>
                        <a:ext cx="45402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187624" y="2780928"/>
            <a:ext cx="61045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用换元法、凑导数法化复杂为简单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827584" y="3573016"/>
            <a:ext cx="5256584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可降价的高阶微分方程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43608" y="4217541"/>
            <a:ext cx="694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59025"/>
              </p:ext>
            </p:extLst>
          </p:nvPr>
        </p:nvGraphicFramePr>
        <p:xfrm>
          <a:off x="1754942" y="4283561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9" imgW="2006280" imgH="457200" progId="Equation.DSMT4">
                  <p:embed/>
                </p:oleObj>
              </mc:Choice>
              <mc:Fallback>
                <p:oleObj name="Equation" r:id="rId9" imgW="2006280" imgH="4572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42" y="4283561"/>
                        <a:ext cx="200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355976" y="4217541"/>
            <a:ext cx="2367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连续积分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次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46286" y="4891100"/>
            <a:ext cx="694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38063"/>
              </p:ext>
            </p:extLst>
          </p:nvPr>
        </p:nvGraphicFramePr>
        <p:xfrm>
          <a:off x="1754942" y="4939985"/>
          <a:ext cx="2187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11" imgW="2197080" imgH="431640" progId="Equation.DSMT4">
                  <p:embed/>
                </p:oleObj>
              </mc:Choice>
              <mc:Fallback>
                <p:oleObj name="Equation" r:id="rId11" imgW="2197080" imgH="4316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42" y="4939985"/>
                        <a:ext cx="21875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91832"/>
              </p:ext>
            </p:extLst>
          </p:nvPr>
        </p:nvGraphicFramePr>
        <p:xfrm>
          <a:off x="4355976" y="4778860"/>
          <a:ext cx="1320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13" imgW="1320480" imgH="444240" progId="Equation.DSMT4">
                  <p:embed/>
                </p:oleObj>
              </mc:Choice>
              <mc:Fallback>
                <p:oleObj name="Equation" r:id="rId13" imgW="1320480" imgH="4442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778860"/>
                        <a:ext cx="13208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 bwMode="auto">
          <a:xfrm>
            <a:off x="1070400" y="5564978"/>
            <a:ext cx="6944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16275"/>
              </p:ext>
            </p:extLst>
          </p:nvPr>
        </p:nvGraphicFramePr>
        <p:xfrm>
          <a:off x="1754942" y="5564978"/>
          <a:ext cx="2212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15" imgW="2222280" imgH="431640" progId="Equation.DSMT4">
                  <p:embed/>
                </p:oleObj>
              </mc:Choice>
              <mc:Fallback>
                <p:oleObj name="Equation" r:id="rId15" imgW="2222280" imgH="4316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942" y="5564978"/>
                        <a:ext cx="22129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46053"/>
              </p:ext>
            </p:extLst>
          </p:nvPr>
        </p:nvGraphicFramePr>
        <p:xfrm>
          <a:off x="4355976" y="5450161"/>
          <a:ext cx="1917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17" imgW="1917360" imgH="444240" progId="Equation.DSMT4">
                  <p:embed/>
                </p:oleObj>
              </mc:Choice>
              <mc:Fallback>
                <p:oleObj name="Equation" r:id="rId17" imgW="1917360" imgH="4442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450161"/>
                        <a:ext cx="19177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95196"/>
              </p:ext>
            </p:extLst>
          </p:nvPr>
        </p:nvGraphicFramePr>
        <p:xfrm>
          <a:off x="6487759" y="5186498"/>
          <a:ext cx="1812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19" imgW="1803240" imgH="901440" progId="Equation.DSMT4">
                  <p:embed/>
                </p:oleObj>
              </mc:Choice>
              <mc:Fallback>
                <p:oleObj name="Equation" r:id="rId19" imgW="1803240" imgH="9014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759" y="5186498"/>
                        <a:ext cx="18129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2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5" grpId="0"/>
      <p:bldP spid="16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611560" y="404664"/>
            <a:ext cx="5256584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二阶线性微分方程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11560" y="1049189"/>
            <a:ext cx="53816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变系数方程解的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条结构定理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899592" y="1572409"/>
            <a:ext cx="1007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77028"/>
              </p:ext>
            </p:extLst>
          </p:nvPr>
        </p:nvGraphicFramePr>
        <p:xfrm>
          <a:off x="1985146" y="1608266"/>
          <a:ext cx="1797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3" imgW="1790640" imgH="482400" progId="Equation.DSMT4">
                  <p:embed/>
                </p:oleObj>
              </mc:Choice>
              <mc:Fallback>
                <p:oleObj name="Equation" r:id="rId3" imgW="1790640" imgH="4824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146" y="1608266"/>
                        <a:ext cx="17970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3923928" y="1572409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是齐次线性方程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03054"/>
              </p:ext>
            </p:extLst>
          </p:nvPr>
        </p:nvGraphicFramePr>
        <p:xfrm>
          <a:off x="1982788" y="2176463"/>
          <a:ext cx="33147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5" imgW="3314520" imgH="406080" progId="Equation.DSMT4">
                  <p:embed/>
                </p:oleObj>
              </mc:Choice>
              <mc:Fallback>
                <p:oleObj name="Equation" r:id="rId5" imgW="3314520" imgH="40608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176463"/>
                        <a:ext cx="33147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1442369" y="263691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的解，则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62559"/>
              </p:ext>
            </p:extLst>
          </p:nvPr>
        </p:nvGraphicFramePr>
        <p:xfrm>
          <a:off x="3069738" y="2636912"/>
          <a:ext cx="26241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7" imgW="2616120" imgH="482400" progId="Equation.DSMT4">
                  <p:embed/>
                </p:oleObj>
              </mc:Choice>
              <mc:Fallback>
                <p:oleObj name="Equation" r:id="rId7" imgW="2616120" imgH="4824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738" y="2636912"/>
                        <a:ext cx="262413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5868144" y="2636912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也是它的解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99592" y="3160132"/>
            <a:ext cx="1007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55687"/>
              </p:ext>
            </p:extLst>
          </p:nvPr>
        </p:nvGraphicFramePr>
        <p:xfrm>
          <a:off x="1985146" y="3178061"/>
          <a:ext cx="1797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9" imgW="1790640" imgH="482400" progId="Equation.DSMT4">
                  <p:embed/>
                </p:oleObj>
              </mc:Choice>
              <mc:Fallback>
                <p:oleObj name="Equation" r:id="rId9" imgW="1790640" imgH="4824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146" y="3178061"/>
                        <a:ext cx="17970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923928" y="3160132"/>
            <a:ext cx="5112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是齐次线性方程的线性无关解，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442369" y="368335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67120"/>
              </p:ext>
            </p:extLst>
          </p:nvPr>
        </p:nvGraphicFramePr>
        <p:xfrm>
          <a:off x="1964244" y="3789040"/>
          <a:ext cx="36306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11" imgW="3619440" imgH="482400" progId="Equation.DSMT4">
                  <p:embed/>
                </p:oleObj>
              </mc:Choice>
              <mc:Fallback>
                <p:oleObj name="Equation" r:id="rId11" imgW="3619440" imgH="482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244" y="3789040"/>
                        <a:ext cx="363061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 bwMode="auto">
          <a:xfrm>
            <a:off x="5724128" y="3683352"/>
            <a:ext cx="2077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是它的通解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94201"/>
              </p:ext>
            </p:extLst>
          </p:nvPr>
        </p:nvGraphicFramePr>
        <p:xfrm>
          <a:off x="1619672" y="4437112"/>
          <a:ext cx="3835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13" imgW="3835080" imgH="406080" progId="Equation.DSMT4">
                  <p:embed/>
                </p:oleObj>
              </mc:Choice>
              <mc:Fallback>
                <p:oleObj name="Equation" r:id="rId13" imgW="3835080" imgH="40608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437112"/>
                        <a:ext cx="3835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74855"/>
              </p:ext>
            </p:extLst>
          </p:nvPr>
        </p:nvGraphicFramePr>
        <p:xfrm>
          <a:off x="2647950" y="4846638"/>
          <a:ext cx="233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15" imgW="2336760" imgH="457200" progId="Equation.DSMT4">
                  <p:embed/>
                </p:oleObj>
              </mc:Choice>
              <mc:Fallback>
                <p:oleObj name="Equation" r:id="rId15" imgW="2336760" imgH="4572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846638"/>
                        <a:ext cx="233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 bwMode="auto">
          <a:xfrm>
            <a:off x="899592" y="5373216"/>
            <a:ext cx="1007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913220"/>
              </p:ext>
            </p:extLst>
          </p:nvPr>
        </p:nvGraphicFramePr>
        <p:xfrm>
          <a:off x="1940126" y="5348290"/>
          <a:ext cx="17970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17" imgW="1790640" imgH="482400" progId="Equation.DSMT4">
                  <p:embed/>
                </p:oleObj>
              </mc:Choice>
              <mc:Fallback>
                <p:oleObj name="Equation" r:id="rId17" imgW="1790640" imgH="4824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126" y="5348290"/>
                        <a:ext cx="17970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 bwMode="auto">
          <a:xfrm>
            <a:off x="3770816" y="5358691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分别是非齐次线性方程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42D2A2A3-1E7B-49D2-A4C9-1B9B1B2BA57B}"/>
              </a:ext>
            </a:extLst>
          </p:cNvPr>
          <p:cNvSpPr txBox="1"/>
          <p:nvPr/>
        </p:nvSpPr>
        <p:spPr bwMode="auto">
          <a:xfrm>
            <a:off x="957782" y="4391486"/>
            <a:ext cx="6939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的通解形式：</a:t>
            </a:r>
          </a:p>
        </p:txBody>
      </p:sp>
    </p:spTree>
    <p:extLst>
      <p:ext uri="{BB962C8B-B14F-4D97-AF65-F5344CB8AC3E}">
        <p14:creationId xmlns:p14="http://schemas.microsoft.com/office/powerpoint/2010/main" val="4288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3" grpId="0"/>
      <p:bldP spid="14" grpId="0"/>
      <p:bldP spid="16" grpId="0"/>
      <p:bldP spid="17" grpId="0"/>
      <p:bldP spid="19" grpId="0"/>
      <p:bldP spid="26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211690"/>
              </p:ext>
            </p:extLst>
          </p:nvPr>
        </p:nvGraphicFramePr>
        <p:xfrm>
          <a:off x="1763688" y="332656"/>
          <a:ext cx="3852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3" imgW="3860640" imgH="431640" progId="Equation.DSMT4">
                  <p:embed/>
                </p:oleObj>
              </mc:Choice>
              <mc:Fallback>
                <p:oleObj name="Equation" r:id="rId3" imgW="3860640" imgH="4316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2656"/>
                        <a:ext cx="38528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7158"/>
              </p:ext>
            </p:extLst>
          </p:nvPr>
        </p:nvGraphicFramePr>
        <p:xfrm>
          <a:off x="1763688" y="908720"/>
          <a:ext cx="3892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5" imgW="3898800" imgH="431640" progId="Equation.DSMT4">
                  <p:embed/>
                </p:oleObj>
              </mc:Choice>
              <mc:Fallback>
                <p:oleObj name="Equation" r:id="rId5" imgW="3898800" imgH="43164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08720"/>
                        <a:ext cx="3892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971600" y="141277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的解，则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18035"/>
              </p:ext>
            </p:extLst>
          </p:nvPr>
        </p:nvGraphicFramePr>
        <p:xfrm>
          <a:off x="2632609" y="1416198"/>
          <a:ext cx="2366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7" imgW="2374560" imgH="482400" progId="Equation.DSMT4">
                  <p:embed/>
                </p:oleObj>
              </mc:Choice>
              <mc:Fallback>
                <p:oleObj name="Equation" r:id="rId7" imgW="2374560" imgH="482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609" y="1416198"/>
                        <a:ext cx="2366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275804"/>
              </p:ext>
            </p:extLst>
          </p:nvPr>
        </p:nvGraphicFramePr>
        <p:xfrm>
          <a:off x="1691680" y="1988840"/>
          <a:ext cx="6057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9" imgW="6057720" imgH="482400" progId="Equation.DSMT4">
                  <p:embed/>
                </p:oleObj>
              </mc:Choice>
              <mc:Fallback>
                <p:oleObj name="Equation" r:id="rId9" imgW="6057720" imgH="482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88840"/>
                        <a:ext cx="60579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958710" y="2534347"/>
            <a:ext cx="4695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二阶常系数线性齐次方程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44312"/>
              </p:ext>
            </p:extLst>
          </p:nvPr>
        </p:nvGraphicFramePr>
        <p:xfrm>
          <a:off x="3257642" y="3140968"/>
          <a:ext cx="2341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11" imgW="2349360" imgH="406080" progId="Equation.DSMT4">
                  <p:embed/>
                </p:oleObj>
              </mc:Choice>
              <mc:Fallback>
                <p:oleObj name="Equation" r:id="rId11" imgW="2349360" imgH="40608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642" y="3140968"/>
                        <a:ext cx="2341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1726570" y="3688404"/>
            <a:ext cx="5775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根据特征根的情况确定通解形式：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721443"/>
              </p:ext>
            </p:extLst>
          </p:nvPr>
        </p:nvGraphicFramePr>
        <p:xfrm>
          <a:off x="1942594" y="4211624"/>
          <a:ext cx="2595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13" imgW="2603160" imgH="482400" progId="Equation.DSMT4">
                  <p:embed/>
                </p:oleObj>
              </mc:Choice>
              <mc:Fallback>
                <p:oleObj name="Equation" r:id="rId13" imgW="2603160" imgH="4824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594" y="4211624"/>
                        <a:ext cx="25955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505179"/>
              </p:ext>
            </p:extLst>
          </p:nvPr>
        </p:nvGraphicFramePr>
        <p:xfrm>
          <a:off x="1942594" y="4768524"/>
          <a:ext cx="2519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15" imgW="2527200" imgH="469800" progId="Equation.DSMT4">
                  <p:embed/>
                </p:oleObj>
              </mc:Choice>
              <mc:Fallback>
                <p:oleObj name="Equation" r:id="rId15" imgW="2527200" imgH="4698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594" y="4768524"/>
                        <a:ext cx="251936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43879"/>
              </p:ext>
            </p:extLst>
          </p:nvPr>
        </p:nvGraphicFramePr>
        <p:xfrm>
          <a:off x="1942594" y="5344588"/>
          <a:ext cx="421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17" imgW="4203360" imgH="469800" progId="Equation.DSMT4">
                  <p:embed/>
                </p:oleObj>
              </mc:Choice>
              <mc:Fallback>
                <p:oleObj name="Equation" r:id="rId17" imgW="4203360" imgH="4698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594" y="5344588"/>
                        <a:ext cx="42116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9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259632" y="188640"/>
            <a:ext cx="49327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二阶常系数非齐次线性方程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34163"/>
              </p:ext>
            </p:extLst>
          </p:nvPr>
        </p:nvGraphicFramePr>
        <p:xfrm>
          <a:off x="3275856" y="711860"/>
          <a:ext cx="2857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3" imgW="2857320" imgH="406080" progId="Equation.DSMT4">
                  <p:embed/>
                </p:oleObj>
              </mc:Choice>
              <mc:Fallback>
                <p:oleObj name="Equation" r:id="rId3" imgW="2857320" imgH="406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711860"/>
                        <a:ext cx="28575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1355447" y="1124744"/>
            <a:ext cx="46009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的形态确定特解：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11431" y="1716003"/>
            <a:ext cx="1007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95886"/>
              </p:ext>
            </p:extLst>
          </p:nvPr>
        </p:nvGraphicFramePr>
        <p:xfrm>
          <a:off x="2258437" y="1716003"/>
          <a:ext cx="2265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5" imgW="2273040" imgH="469800" progId="Equation.DSMT4">
                  <p:embed/>
                </p:oleObj>
              </mc:Choice>
              <mc:Fallback>
                <p:oleObj name="Equation" r:id="rId5" imgW="2273040" imgH="469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437" y="1716003"/>
                        <a:ext cx="226536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67346"/>
              </p:ext>
            </p:extLst>
          </p:nvPr>
        </p:nvGraphicFramePr>
        <p:xfrm>
          <a:off x="2296985" y="2292067"/>
          <a:ext cx="23050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7" imgW="2298600" imgH="469800" progId="Equation.DSMT4">
                  <p:embed/>
                </p:oleObj>
              </mc:Choice>
              <mc:Fallback>
                <p:oleObj name="Equation" r:id="rId7" imgW="2298600" imgH="4698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985" y="2292067"/>
                        <a:ext cx="23050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3314"/>
              </p:ext>
            </p:extLst>
          </p:nvPr>
        </p:nvGraphicFramePr>
        <p:xfrm>
          <a:off x="2643499" y="3084155"/>
          <a:ext cx="1274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9" imgW="1282680" imgH="368280" progId="Equation.DSMT4">
                  <p:embed/>
                </p:oleObj>
              </mc:Choice>
              <mc:Fallback>
                <p:oleObj name="Equation" r:id="rId9" imgW="1282680" imgH="36828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499" y="3084155"/>
                        <a:ext cx="12747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4007776" y="2940139"/>
            <a:ext cx="3809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作为特征根的重数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32945" y="3588211"/>
            <a:ext cx="10070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30415"/>
              </p:ext>
            </p:extLst>
          </p:nvPr>
        </p:nvGraphicFramePr>
        <p:xfrm>
          <a:off x="2219543" y="3588211"/>
          <a:ext cx="3263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11" imgW="3263760" imgH="469800" progId="Equation.DSMT4">
                  <p:embed/>
                </p:oleObj>
              </mc:Choice>
              <mc:Fallback>
                <p:oleObj name="Equation" r:id="rId11" imgW="3263760" imgH="4698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543" y="3588211"/>
                        <a:ext cx="32639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91907"/>
              </p:ext>
            </p:extLst>
          </p:nvPr>
        </p:nvGraphicFramePr>
        <p:xfrm>
          <a:off x="1931511" y="4110552"/>
          <a:ext cx="36242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13" imgW="3632040" imgH="469800" progId="Equation.DSMT4">
                  <p:embed/>
                </p:oleObj>
              </mc:Choice>
              <mc:Fallback>
                <p:oleObj name="Equation" r:id="rId13" imgW="3632040" imgH="4698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511" y="4110552"/>
                        <a:ext cx="362426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55269"/>
              </p:ext>
            </p:extLst>
          </p:nvPr>
        </p:nvGraphicFramePr>
        <p:xfrm>
          <a:off x="2318499" y="4668331"/>
          <a:ext cx="52371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15" imgW="5244840" imgH="469800" progId="Equation.DSMT4">
                  <p:embed/>
                </p:oleObj>
              </mc:Choice>
              <mc:Fallback>
                <p:oleObj name="Equation" r:id="rId15" imgW="5244840" imgH="4698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499" y="4668331"/>
                        <a:ext cx="52371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07790"/>
              </p:ext>
            </p:extLst>
          </p:nvPr>
        </p:nvGraphicFramePr>
        <p:xfrm>
          <a:off x="1829549" y="5388411"/>
          <a:ext cx="977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17" imgW="977760" imgH="368280" progId="Equation.DSMT4">
                  <p:embed/>
                </p:oleObj>
              </mc:Choice>
              <mc:Fallback>
                <p:oleObj name="Equation" r:id="rId17" imgW="977760" imgH="3682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549" y="5388411"/>
                        <a:ext cx="9779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2917"/>
              </p:ext>
            </p:extLst>
          </p:nvPr>
        </p:nvGraphicFramePr>
        <p:xfrm>
          <a:off x="2950632" y="5316403"/>
          <a:ext cx="1320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19" imgW="1320480" imgH="444240" progId="Equation.DSMT4">
                  <p:embed/>
                </p:oleObj>
              </mc:Choice>
              <mc:Fallback>
                <p:oleObj name="Equation" r:id="rId19" imgW="1320480" imgH="4442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632" y="5316403"/>
                        <a:ext cx="13208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 bwMode="auto">
          <a:xfrm>
            <a:off x="4379783" y="5244395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作为特征根的重数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067415" y="5767615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最终通解为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46363"/>
              </p:ext>
            </p:extLst>
          </p:nvPr>
        </p:nvGraphicFramePr>
        <p:xfrm>
          <a:off x="3055460" y="5800625"/>
          <a:ext cx="233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21" imgW="2336760" imgH="457200" progId="Equation.DSMT4">
                  <p:embed/>
                </p:oleObj>
              </mc:Choice>
              <mc:Fallback>
                <p:oleObj name="Equation" r:id="rId21" imgW="2336760" imgH="457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460" y="5800625"/>
                        <a:ext cx="2336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0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3" grpId="0"/>
      <p:bldP spid="1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611560" y="404664"/>
            <a:ext cx="5256584" cy="644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微分方程的应用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467544" y="1390065"/>
            <a:ext cx="5833648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(1)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点态法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微元法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建立微分方程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67544" y="2545740"/>
            <a:ext cx="8358378" cy="52322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(2)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用极限法解一般函数方程，用求导法解积分方程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90139" y="9481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30262" y="910390"/>
            <a:ext cx="38862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求下列方程的通解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0037"/>
              </p:ext>
            </p:extLst>
          </p:nvPr>
        </p:nvGraphicFramePr>
        <p:xfrm>
          <a:off x="975082" y="1556792"/>
          <a:ext cx="29829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2768400" imgH="901440" progId="Equation.DSMT4">
                  <p:embed/>
                </p:oleObj>
              </mc:Choice>
              <mc:Fallback>
                <p:oleObj name="Equation" r:id="rId3" imgW="2768400" imgH="9014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82" y="1556792"/>
                        <a:ext cx="29829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45770" y="2780928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835879"/>
              </p:ext>
            </p:extLst>
          </p:nvPr>
        </p:nvGraphicFramePr>
        <p:xfrm>
          <a:off x="2519362" y="2802030"/>
          <a:ext cx="2197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2197080" imgH="507960" progId="Equation.DSMT4">
                  <p:embed/>
                </p:oleObj>
              </mc:Choice>
              <mc:Fallback>
                <p:oleObj name="Equation" r:id="rId5" imgW="2197080" imgH="50796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2" y="2802030"/>
                        <a:ext cx="21971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84370" y="2780928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故为分离变量方程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21970" y="4366840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通解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72210"/>
              </p:ext>
            </p:extLst>
          </p:nvPr>
        </p:nvGraphicFramePr>
        <p:xfrm>
          <a:off x="2967038" y="3509963"/>
          <a:ext cx="257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7" imgW="2577960" imgH="507960" progId="Equation.DSMT4">
                  <p:embed/>
                </p:oleObj>
              </mc:Choice>
              <mc:Fallback>
                <p:oleObj name="Equation" r:id="rId7" imgW="2577960" imgH="50796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509963"/>
                        <a:ext cx="2578100" cy="5080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27689"/>
              </p:ext>
            </p:extLst>
          </p:nvPr>
        </p:nvGraphicFramePr>
        <p:xfrm>
          <a:off x="3275856" y="420935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9" imgW="2057400" imgH="838080" progId="Equation.DSMT4">
                  <p:embed/>
                </p:oleObj>
              </mc:Choice>
              <mc:Fallback>
                <p:oleObj name="Equation" r:id="rId9" imgW="2057400" imgH="838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209350"/>
                        <a:ext cx="2057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10885"/>
              </p:ext>
            </p:extLst>
          </p:nvPr>
        </p:nvGraphicFramePr>
        <p:xfrm>
          <a:off x="4594225" y="1779588"/>
          <a:ext cx="38560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1" imgW="3860640" imgH="406080" progId="Equation.DSMT4">
                  <p:embed/>
                </p:oleObj>
              </mc:Choice>
              <mc:Fallback>
                <p:oleObj name="Equation" r:id="rId11" imgW="3860640" imgH="4060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779588"/>
                        <a:ext cx="38560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2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8" grpId="0" build="p" autoUpdateAnimBg="0"/>
      <p:bldP spid="9" grpId="0" build="p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>
          <a:spcBef>
            <a:spcPct val="50000"/>
          </a:spcBef>
          <a:defRPr sz="2800" b="1" dirty="0">
            <a:latin typeface="Times New Roman" pitchFamily="18" charset="0"/>
            <a:ea typeface="楷体_GB2312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324</TotalTime>
  <Words>707</Words>
  <Application>Microsoft Office PowerPoint</Application>
  <PresentationFormat>全屏显示(4:3)</PresentationFormat>
  <Paragraphs>135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黑体</vt:lpstr>
      <vt:lpstr>华文新魏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严4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34</cp:revision>
  <dcterms:created xsi:type="dcterms:W3CDTF">2019-06-06T15:05:35Z</dcterms:created>
  <dcterms:modified xsi:type="dcterms:W3CDTF">2019-10-05T02:47:10Z</dcterms:modified>
</cp:coreProperties>
</file>