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1" r:id="rId12"/>
    <p:sldId id="265" r:id="rId13"/>
    <p:sldId id="267" r:id="rId14"/>
    <p:sldId id="268" r:id="rId15"/>
    <p:sldId id="269" r:id="rId16"/>
    <p:sldId id="270" r:id="rId17"/>
    <p:sldId id="266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7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image" Target="../media/image64.wmf"/><Relationship Id="rId7" Type="http://schemas.openxmlformats.org/officeDocument/2006/relationships/image" Target="../media/image68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6" Type="http://schemas.openxmlformats.org/officeDocument/2006/relationships/image" Target="../media/image67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7" Type="http://schemas.openxmlformats.org/officeDocument/2006/relationships/image" Target="../media/image63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6" Type="http://schemas.openxmlformats.org/officeDocument/2006/relationships/image" Target="../media/image62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image" Target="../media/image77.wmf"/><Relationship Id="rId7" Type="http://schemas.openxmlformats.org/officeDocument/2006/relationships/image" Target="../media/image81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6" Type="http://schemas.openxmlformats.org/officeDocument/2006/relationships/image" Target="../media/image80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Relationship Id="rId9" Type="http://schemas.openxmlformats.org/officeDocument/2006/relationships/image" Target="../media/image8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6" Type="http://schemas.openxmlformats.org/officeDocument/2006/relationships/image" Target="../media/image89.wmf"/><Relationship Id="rId5" Type="http://schemas.openxmlformats.org/officeDocument/2006/relationships/image" Target="../media/image88.wmf"/><Relationship Id="rId4" Type="http://schemas.openxmlformats.org/officeDocument/2006/relationships/image" Target="../media/image87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7" Type="http://schemas.openxmlformats.org/officeDocument/2006/relationships/image" Target="../media/image96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Relationship Id="rId6" Type="http://schemas.openxmlformats.org/officeDocument/2006/relationships/image" Target="../media/image95.wmf"/><Relationship Id="rId5" Type="http://schemas.openxmlformats.org/officeDocument/2006/relationships/image" Target="../media/image94.wmf"/><Relationship Id="rId4" Type="http://schemas.openxmlformats.org/officeDocument/2006/relationships/image" Target="../media/image93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image" Target="../media/image39.wmf"/><Relationship Id="rId7" Type="http://schemas.openxmlformats.org/officeDocument/2006/relationships/image" Target="../media/image43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42.wmf"/><Relationship Id="rId11" Type="http://schemas.openxmlformats.org/officeDocument/2006/relationships/image" Target="../media/image47.wmf"/><Relationship Id="rId5" Type="http://schemas.openxmlformats.org/officeDocument/2006/relationships/image" Target="../media/image41.wmf"/><Relationship Id="rId10" Type="http://schemas.openxmlformats.org/officeDocument/2006/relationships/image" Target="../media/image46.wmf"/><Relationship Id="rId4" Type="http://schemas.openxmlformats.org/officeDocument/2006/relationships/image" Target="../media/image40.wmf"/><Relationship Id="rId9" Type="http://schemas.openxmlformats.org/officeDocument/2006/relationships/image" Target="../media/image4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image" Target="../media/image56.wmf"/><Relationship Id="rId7" Type="http://schemas.openxmlformats.org/officeDocument/2006/relationships/image" Target="../media/image60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8" name="圆角矩形 7">
            <a:hlinkClick r:id="" action="ppaction://hlinkshowjump?jump=firstslide"/>
          </p:cNvPr>
          <p:cNvSpPr/>
          <p:nvPr/>
        </p:nvSpPr>
        <p:spPr>
          <a:xfrm>
            <a:off x="7884368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返回</a:t>
            </a:r>
            <a:endParaRPr lang="zh-CN" alt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" name="圆角矩形 8">
            <a:hlinkClick r:id="" action="ppaction://hlinkshowjump?jump=previousslide"/>
          </p:cNvPr>
          <p:cNvSpPr/>
          <p:nvPr/>
        </p:nvSpPr>
        <p:spPr>
          <a:xfrm>
            <a:off x="4427984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上一页</a:t>
            </a:r>
            <a:endParaRPr lang="zh-CN" alt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" name="圆角矩形 9">
            <a:hlinkClick r:id="" action="ppaction://hlinkshowjump?jump=nextslide"/>
          </p:cNvPr>
          <p:cNvSpPr/>
          <p:nvPr/>
        </p:nvSpPr>
        <p:spPr>
          <a:xfrm>
            <a:off x="6204434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下一页</a:t>
            </a:r>
            <a:endParaRPr lang="zh-CN" alt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&#30446;&#24405;&#20027;&#30028;&#38754;.pptx#6. &#24187;&#28783;&#29255; 6" TargetMode="External"/><Relationship Id="rId7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7.xml"/><Relationship Id="rId5" Type="http://schemas.openxmlformats.org/officeDocument/2006/relationships/slide" Target="slide9.xml"/><Relationship Id="rId4" Type="http://schemas.openxmlformats.org/officeDocument/2006/relationships/slide" Target="slide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13" Type="http://schemas.openxmlformats.org/officeDocument/2006/relationships/oleObject" Target="../embeddings/oleObject52.bin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5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8.bin"/><Relationship Id="rId10" Type="http://schemas.openxmlformats.org/officeDocument/2006/relationships/image" Target="../media/image51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53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oleObject" Target="../embeddings/oleObject58.bin"/><Relationship Id="rId18" Type="http://schemas.openxmlformats.org/officeDocument/2006/relationships/image" Target="../media/image61.w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58.wmf"/><Relationship Id="rId17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0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4.bin"/><Relationship Id="rId15" Type="http://schemas.openxmlformats.org/officeDocument/2006/relationships/oleObject" Target="../embeddings/oleObject59.bin"/><Relationship Id="rId10" Type="http://schemas.openxmlformats.org/officeDocument/2006/relationships/image" Target="../media/image57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56.bin"/><Relationship Id="rId14" Type="http://schemas.openxmlformats.org/officeDocument/2006/relationships/image" Target="../media/image59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13" Type="http://schemas.openxmlformats.org/officeDocument/2006/relationships/oleObject" Target="../embeddings/oleObject66.bin"/><Relationship Id="rId18" Type="http://schemas.openxmlformats.org/officeDocument/2006/relationships/image" Target="../media/image69.wmf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66.wmf"/><Relationship Id="rId17" Type="http://schemas.openxmlformats.org/officeDocument/2006/relationships/oleObject" Target="../embeddings/oleObject6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8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3.wmf"/><Relationship Id="rId11" Type="http://schemas.openxmlformats.org/officeDocument/2006/relationships/oleObject" Target="../embeddings/oleObject65.bin"/><Relationship Id="rId5" Type="http://schemas.openxmlformats.org/officeDocument/2006/relationships/oleObject" Target="../embeddings/oleObject62.bin"/><Relationship Id="rId15" Type="http://schemas.openxmlformats.org/officeDocument/2006/relationships/oleObject" Target="../embeddings/oleObject67.bin"/><Relationship Id="rId10" Type="http://schemas.openxmlformats.org/officeDocument/2006/relationships/image" Target="../media/image65.wmf"/><Relationship Id="rId4" Type="http://schemas.openxmlformats.org/officeDocument/2006/relationships/image" Target="../media/image62.wmf"/><Relationship Id="rId9" Type="http://schemas.openxmlformats.org/officeDocument/2006/relationships/oleObject" Target="../embeddings/oleObject64.bin"/><Relationship Id="rId14" Type="http://schemas.openxmlformats.org/officeDocument/2006/relationships/image" Target="../media/image67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13" Type="http://schemas.openxmlformats.org/officeDocument/2006/relationships/oleObject" Target="../embeddings/oleObject74.bin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74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3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1.wmf"/><Relationship Id="rId11" Type="http://schemas.openxmlformats.org/officeDocument/2006/relationships/oleObject" Target="../embeddings/oleObject73.bin"/><Relationship Id="rId5" Type="http://schemas.openxmlformats.org/officeDocument/2006/relationships/oleObject" Target="../embeddings/oleObject70.bin"/><Relationship Id="rId15" Type="http://schemas.openxmlformats.org/officeDocument/2006/relationships/oleObject" Target="../embeddings/oleObject75.bin"/><Relationship Id="rId10" Type="http://schemas.openxmlformats.org/officeDocument/2006/relationships/image" Target="../media/image73.wmf"/><Relationship Id="rId4" Type="http://schemas.openxmlformats.org/officeDocument/2006/relationships/image" Target="../media/image70.wmf"/><Relationship Id="rId9" Type="http://schemas.openxmlformats.org/officeDocument/2006/relationships/oleObject" Target="../embeddings/oleObject72.bin"/><Relationship Id="rId14" Type="http://schemas.openxmlformats.org/officeDocument/2006/relationships/image" Target="../media/image62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13" Type="http://schemas.openxmlformats.org/officeDocument/2006/relationships/oleObject" Target="../embeddings/oleObject81.bin"/><Relationship Id="rId18" Type="http://schemas.openxmlformats.org/officeDocument/2006/relationships/image" Target="../media/image82.wmf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78.bin"/><Relationship Id="rId12" Type="http://schemas.openxmlformats.org/officeDocument/2006/relationships/image" Target="../media/image79.wmf"/><Relationship Id="rId17" Type="http://schemas.openxmlformats.org/officeDocument/2006/relationships/oleObject" Target="../embeddings/oleObject8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1.wmf"/><Relationship Id="rId20" Type="http://schemas.openxmlformats.org/officeDocument/2006/relationships/image" Target="../media/image83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6.wmf"/><Relationship Id="rId11" Type="http://schemas.openxmlformats.org/officeDocument/2006/relationships/oleObject" Target="../embeddings/oleObject80.bin"/><Relationship Id="rId5" Type="http://schemas.openxmlformats.org/officeDocument/2006/relationships/oleObject" Target="../embeddings/oleObject77.bin"/><Relationship Id="rId15" Type="http://schemas.openxmlformats.org/officeDocument/2006/relationships/oleObject" Target="../embeddings/oleObject82.bin"/><Relationship Id="rId10" Type="http://schemas.openxmlformats.org/officeDocument/2006/relationships/image" Target="../media/image78.wmf"/><Relationship Id="rId19" Type="http://schemas.openxmlformats.org/officeDocument/2006/relationships/oleObject" Target="../embeddings/oleObject84.bin"/><Relationship Id="rId4" Type="http://schemas.openxmlformats.org/officeDocument/2006/relationships/image" Target="../media/image75.wmf"/><Relationship Id="rId9" Type="http://schemas.openxmlformats.org/officeDocument/2006/relationships/oleObject" Target="../embeddings/oleObject79.bin"/><Relationship Id="rId14" Type="http://schemas.openxmlformats.org/officeDocument/2006/relationships/image" Target="../media/image80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13" Type="http://schemas.openxmlformats.org/officeDocument/2006/relationships/oleObject" Target="../embeddings/oleObject90.bin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7.bin"/><Relationship Id="rId12" Type="http://schemas.openxmlformats.org/officeDocument/2006/relationships/image" Target="../media/image8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85.wmf"/><Relationship Id="rId11" Type="http://schemas.openxmlformats.org/officeDocument/2006/relationships/oleObject" Target="../embeddings/oleObject89.bin"/><Relationship Id="rId5" Type="http://schemas.openxmlformats.org/officeDocument/2006/relationships/oleObject" Target="../embeddings/oleObject86.bin"/><Relationship Id="rId10" Type="http://schemas.openxmlformats.org/officeDocument/2006/relationships/image" Target="../media/image87.wmf"/><Relationship Id="rId4" Type="http://schemas.openxmlformats.org/officeDocument/2006/relationships/image" Target="../media/image84.wmf"/><Relationship Id="rId9" Type="http://schemas.openxmlformats.org/officeDocument/2006/relationships/oleObject" Target="../embeddings/oleObject88.bin"/><Relationship Id="rId14" Type="http://schemas.openxmlformats.org/officeDocument/2006/relationships/image" Target="../media/image89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13" Type="http://schemas.openxmlformats.org/officeDocument/2006/relationships/oleObject" Target="../embeddings/oleObject96.bin"/><Relationship Id="rId3" Type="http://schemas.openxmlformats.org/officeDocument/2006/relationships/oleObject" Target="../embeddings/oleObject91.bin"/><Relationship Id="rId7" Type="http://schemas.openxmlformats.org/officeDocument/2006/relationships/oleObject" Target="../embeddings/oleObject93.bin"/><Relationship Id="rId12" Type="http://schemas.openxmlformats.org/officeDocument/2006/relationships/image" Target="../media/image94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6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91.wmf"/><Relationship Id="rId11" Type="http://schemas.openxmlformats.org/officeDocument/2006/relationships/oleObject" Target="../embeddings/oleObject95.bin"/><Relationship Id="rId5" Type="http://schemas.openxmlformats.org/officeDocument/2006/relationships/oleObject" Target="../embeddings/oleObject92.bin"/><Relationship Id="rId15" Type="http://schemas.openxmlformats.org/officeDocument/2006/relationships/oleObject" Target="../embeddings/oleObject97.bin"/><Relationship Id="rId10" Type="http://schemas.openxmlformats.org/officeDocument/2006/relationships/image" Target="../media/image93.wmf"/><Relationship Id="rId4" Type="http://schemas.openxmlformats.org/officeDocument/2006/relationships/image" Target="../media/image90.wmf"/><Relationship Id="rId9" Type="http://schemas.openxmlformats.org/officeDocument/2006/relationships/oleObject" Target="../embeddings/oleObject94.bin"/><Relationship Id="rId14" Type="http://schemas.openxmlformats.org/officeDocument/2006/relationships/image" Target="../media/image95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11.bin"/><Relationship Id="rId18" Type="http://schemas.openxmlformats.org/officeDocument/2006/relationships/image" Target="../media/image14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2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2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7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24.bin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25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3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8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35.bin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36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oleObject" Target="../embeddings/oleObject41.bin"/><Relationship Id="rId18" Type="http://schemas.openxmlformats.org/officeDocument/2006/relationships/image" Target="../media/image44.wmf"/><Relationship Id="rId3" Type="http://schemas.openxmlformats.org/officeDocument/2006/relationships/oleObject" Target="../embeddings/oleObject36.bin"/><Relationship Id="rId21" Type="http://schemas.openxmlformats.org/officeDocument/2006/relationships/oleObject" Target="../embeddings/oleObject45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41.wmf"/><Relationship Id="rId17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3.wmf"/><Relationship Id="rId20" Type="http://schemas.openxmlformats.org/officeDocument/2006/relationships/image" Target="../media/image45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40.bin"/><Relationship Id="rId24" Type="http://schemas.openxmlformats.org/officeDocument/2006/relationships/image" Target="../media/image47.wmf"/><Relationship Id="rId5" Type="http://schemas.openxmlformats.org/officeDocument/2006/relationships/oleObject" Target="../embeddings/oleObject37.bin"/><Relationship Id="rId15" Type="http://schemas.openxmlformats.org/officeDocument/2006/relationships/oleObject" Target="../embeddings/oleObject42.bin"/><Relationship Id="rId23" Type="http://schemas.openxmlformats.org/officeDocument/2006/relationships/oleObject" Target="../embeddings/oleObject46.bin"/><Relationship Id="rId10" Type="http://schemas.openxmlformats.org/officeDocument/2006/relationships/image" Target="../media/image40.wmf"/><Relationship Id="rId19" Type="http://schemas.openxmlformats.org/officeDocument/2006/relationships/oleObject" Target="../embeddings/oleObject44.bin"/><Relationship Id="rId4" Type="http://schemas.openxmlformats.org/officeDocument/2006/relationships/image" Target="../media/image37.wmf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42.wmf"/><Relationship Id="rId22" Type="http://schemas.openxmlformats.org/officeDocument/2006/relationships/image" Target="../media/image4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5" name="圆角矩形 4">
            <a:hlinkClick r:id="rId3" action="ppaction://hlinkpres?slideindex=6&amp;slidetitle=幻灯片 6"/>
          </p:cNvPr>
          <p:cNvSpPr/>
          <p:nvPr/>
        </p:nvSpPr>
        <p:spPr>
          <a:xfrm>
            <a:off x="7884368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返回</a:t>
            </a:r>
            <a:endParaRPr lang="zh-CN" alt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115616" y="404664"/>
            <a:ext cx="712879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5400" b="1" dirty="0">
                <a:solidFill>
                  <a:srgbClr val="00B050"/>
                </a:solidFill>
                <a:latin typeface="华文新魏" pitchFamily="2" charset="-122"/>
                <a:ea typeface="华文新魏" pitchFamily="2" charset="-122"/>
              </a:rPr>
              <a:t>§2.4    </a:t>
            </a:r>
            <a:r>
              <a:rPr lang="zh-CN" altLang="en-US" sz="5400" b="1" dirty="0" smtClean="0">
                <a:solidFill>
                  <a:srgbClr val="00B050"/>
                </a:solidFill>
                <a:latin typeface="华文新魏" pitchFamily="2" charset="-122"/>
                <a:ea typeface="华文新魏" pitchFamily="2" charset="-122"/>
              </a:rPr>
              <a:t>本</a:t>
            </a:r>
            <a:r>
              <a:rPr lang="zh-CN" altLang="en-US" sz="5400" b="1" dirty="0">
                <a:solidFill>
                  <a:srgbClr val="00B050"/>
                </a:solidFill>
                <a:latin typeface="华文新魏" pitchFamily="2" charset="-122"/>
                <a:ea typeface="华文新魏" pitchFamily="2" charset="-122"/>
              </a:rPr>
              <a:t>章回顾</a:t>
            </a:r>
          </a:p>
        </p:txBody>
      </p:sp>
      <p:sp>
        <p:nvSpPr>
          <p:cNvPr id="11" name="Text Box 5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619672" y="2560549"/>
            <a:ext cx="533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</a:t>
            </a:r>
            <a:r>
              <a:rPr lang="en-US" altLang="zh-CN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  </a:t>
            </a:r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章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知识</a:t>
            </a:r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要点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Text Box 5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1619672" y="3314455"/>
            <a:ext cx="533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三</a:t>
            </a:r>
            <a:r>
              <a:rPr lang="en-US" altLang="zh-CN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  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综合</a:t>
            </a:r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例题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" name="Text Box 5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1619672" y="4140369"/>
            <a:ext cx="553623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四</a:t>
            </a:r>
            <a:r>
              <a:rPr lang="en-US" altLang="zh-CN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  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自测题和思考题</a:t>
            </a:r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解答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Text Box 5">
            <a:hlinkClick r:id="rId7" action="ppaction://hlinksldjump"/>
          </p:cNvPr>
          <p:cNvSpPr txBox="1">
            <a:spLocks noChangeArrowheads="1"/>
          </p:cNvSpPr>
          <p:nvPr/>
        </p:nvSpPr>
        <p:spPr bwMode="auto">
          <a:xfrm>
            <a:off x="1619672" y="1768461"/>
            <a:ext cx="533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一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  </a:t>
            </a:r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章逻辑框架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539750" y="438944"/>
            <a:ext cx="16002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. </a:t>
            </a:r>
            <a:r>
              <a:rPr lang="zh-CN" altLang="en-US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设</a:t>
            </a:r>
            <a:endParaRPr lang="zh-CN" altLang="en-US" sz="28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1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0178066"/>
              </p:ext>
            </p:extLst>
          </p:nvPr>
        </p:nvGraphicFramePr>
        <p:xfrm>
          <a:off x="1835696" y="453158"/>
          <a:ext cx="991319" cy="527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" name="Equation" r:id="rId3" imgW="431640" imgH="228600" progId="Equation.DSMT4">
                  <p:embed/>
                </p:oleObj>
              </mc:Choice>
              <mc:Fallback>
                <p:oleObj name="Equation" r:id="rId3" imgW="431640" imgH="228600" progId="Equation.DSMT4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453158"/>
                        <a:ext cx="991319" cy="5275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2743200" y="425450"/>
            <a:ext cx="1746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存在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求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2430959"/>
              </p:ext>
            </p:extLst>
          </p:nvPr>
        </p:nvGraphicFramePr>
        <p:xfrm>
          <a:off x="1816100" y="1136650"/>
          <a:ext cx="459422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" name="Equation" r:id="rId5" imgW="4597200" imgH="965160" progId="Equation.DSMT4">
                  <p:embed/>
                </p:oleObj>
              </mc:Choice>
              <mc:Fallback>
                <p:oleObj name="Equation" r:id="rId5" imgW="4597200" imgH="965160" progId="Equation.DSMT4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6100" y="1136650"/>
                        <a:ext cx="4594225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539750" y="2216150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457200" y="3040063"/>
            <a:ext cx="1295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原式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=</a:t>
            </a:r>
          </a:p>
        </p:txBody>
      </p:sp>
      <p:graphicFrame>
        <p:nvGraphicFramePr>
          <p:cNvPr id="2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0680961"/>
              </p:ext>
            </p:extLst>
          </p:nvPr>
        </p:nvGraphicFramePr>
        <p:xfrm>
          <a:off x="1651000" y="2819400"/>
          <a:ext cx="6561138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" name="Equation" r:id="rId7" imgW="6565680" imgH="1015920" progId="Equation.DSMT4">
                  <p:embed/>
                </p:oleObj>
              </mc:Choice>
              <mc:Fallback>
                <p:oleObj name="Equation" r:id="rId7" imgW="6565680" imgH="1015920" progId="Equation.DSMT4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0" y="2819400"/>
                        <a:ext cx="6561138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8110180"/>
              </p:ext>
            </p:extLst>
          </p:nvPr>
        </p:nvGraphicFramePr>
        <p:xfrm>
          <a:off x="1282700" y="4241800"/>
          <a:ext cx="1206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6" name="Equation" r:id="rId9" imgW="1206360" imgH="431640" progId="Equation.DSMT4">
                  <p:embed/>
                </p:oleObj>
              </mc:Choice>
              <mc:Fallback>
                <p:oleObj name="Equation" r:id="rId9" imgW="1206360" imgH="431640" progId="Equation.DSMT4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2700" y="4241800"/>
                        <a:ext cx="12065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7931210"/>
              </p:ext>
            </p:extLst>
          </p:nvPr>
        </p:nvGraphicFramePr>
        <p:xfrm>
          <a:off x="3419872" y="3429000"/>
          <a:ext cx="1524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" name="Equation" r:id="rId11" imgW="1523880" imgH="457200" progId="Equation.DSMT4">
                  <p:embed/>
                </p:oleObj>
              </mc:Choice>
              <mc:Fallback>
                <p:oleObj name="Equation" r:id="rId11" imgW="1523880" imgH="457200" progId="Equation.DSMT4">
                  <p:embed/>
                  <p:pic>
                    <p:nvPicPr>
                      <p:cNvPr id="0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3429000"/>
                        <a:ext cx="1524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7179149"/>
              </p:ext>
            </p:extLst>
          </p:nvPr>
        </p:nvGraphicFramePr>
        <p:xfrm>
          <a:off x="6504384" y="2780928"/>
          <a:ext cx="1524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8" name="Equation" r:id="rId13" imgW="1523880" imgH="457200" progId="Equation.DSMT4">
                  <p:embed/>
                </p:oleObj>
              </mc:Choice>
              <mc:Fallback>
                <p:oleObj name="Equation" r:id="rId13" imgW="1523880" imgH="457200" progId="Equation.DSMT4">
                  <p:embed/>
                  <p:pic>
                    <p:nvPicPr>
                      <p:cNvPr id="0" name="Picture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4384" y="2780928"/>
                        <a:ext cx="1524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701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 autoUpdateAnimBg="0"/>
      <p:bldP spid="22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39750" y="476672"/>
            <a:ext cx="16002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3.</a:t>
            </a:r>
            <a:r>
              <a:rPr lang="zh-CN" altLang="en-US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已知</a:t>
            </a:r>
            <a:endParaRPr lang="zh-CN" altLang="en-US" sz="28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87550" y="476672"/>
            <a:ext cx="5592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点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= e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处有 连续导数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，且 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6838381"/>
              </p:ext>
            </p:extLst>
          </p:nvPr>
        </p:nvGraphicFramePr>
        <p:xfrm>
          <a:off x="7393212" y="332209"/>
          <a:ext cx="1473200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8" name="Equation" r:id="rId3" imgW="1473120" imgH="838080" progId="Equation.DSMT4">
                  <p:embed/>
                </p:oleObj>
              </mc:Choice>
              <mc:Fallback>
                <p:oleObj name="Equation" r:id="rId3" imgW="1473120" imgH="838080" progId="Equation.DSMT4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3212" y="332209"/>
                        <a:ext cx="1473200" cy="830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23528" y="1162472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求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4921954"/>
              </p:ext>
            </p:extLst>
          </p:nvPr>
        </p:nvGraphicFramePr>
        <p:xfrm>
          <a:off x="917575" y="999892"/>
          <a:ext cx="244475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9" name="Equation" r:id="rId5" imgW="2438280" imgH="838080" progId="Equation.DSMT4">
                  <p:embed/>
                </p:oleObj>
              </mc:Choice>
              <mc:Fallback>
                <p:oleObj name="Equation" r:id="rId5" imgW="2438280" imgH="838080" progId="Equation.DSMT4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7575" y="999892"/>
                        <a:ext cx="2444750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547244" y="2060848"/>
            <a:ext cx="71988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解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67126" y="2060848"/>
            <a:ext cx="3070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注意应先求导数，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4719268"/>
              </p:ext>
            </p:extLst>
          </p:nvPr>
        </p:nvGraphicFramePr>
        <p:xfrm>
          <a:off x="1210469" y="2629966"/>
          <a:ext cx="6723062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0" name="Equation" r:id="rId7" imgW="6717960" imgH="977760" progId="Equation.DSMT4">
                  <p:embed/>
                </p:oleObj>
              </mc:Choice>
              <mc:Fallback>
                <p:oleObj name="Equation" r:id="rId7" imgW="6717960" imgH="977760" progId="Equation.DSMT4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0469" y="2629966"/>
                        <a:ext cx="6723062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7755192"/>
              </p:ext>
            </p:extLst>
          </p:nvPr>
        </p:nvGraphicFramePr>
        <p:xfrm>
          <a:off x="1339850" y="3637577"/>
          <a:ext cx="393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1" name="Equation" r:id="rId9" imgW="393480" imgH="838080" progId="Equation.DSMT4">
                  <p:embed/>
                </p:oleObj>
              </mc:Choice>
              <mc:Fallback>
                <p:oleObj name="Equation" r:id="rId9" imgW="393480" imgH="838080" progId="Equation.DSMT4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9850" y="3637577"/>
                        <a:ext cx="3937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7804813"/>
              </p:ext>
            </p:extLst>
          </p:nvPr>
        </p:nvGraphicFramePr>
        <p:xfrm>
          <a:off x="1835150" y="3933056"/>
          <a:ext cx="304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2" name="Equation" r:id="rId11" imgW="304560" imgH="241200" progId="Equation.DSMT4">
                  <p:embed/>
                </p:oleObj>
              </mc:Choice>
              <mc:Fallback>
                <p:oleObj name="Equation" r:id="rId11" imgW="304560" imgH="241200" progId="Equation.DSMT4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933056"/>
                        <a:ext cx="3048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2636532"/>
              </p:ext>
            </p:extLst>
          </p:nvPr>
        </p:nvGraphicFramePr>
        <p:xfrm>
          <a:off x="2195736" y="3645024"/>
          <a:ext cx="7493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3" name="Equation" r:id="rId13" imgW="749160" imgH="825480" progId="Equation.DSMT4">
                  <p:embed/>
                </p:oleObj>
              </mc:Choice>
              <mc:Fallback>
                <p:oleObj name="Equation" r:id="rId13" imgW="749160" imgH="825480" progId="Equation.DSMT4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3645024"/>
                        <a:ext cx="7493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6237957"/>
              </p:ext>
            </p:extLst>
          </p:nvPr>
        </p:nvGraphicFramePr>
        <p:xfrm>
          <a:off x="1065213" y="4718050"/>
          <a:ext cx="762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4" name="Equation" r:id="rId15" imgW="761760" imgH="317160" progId="Equation.DSMT4">
                  <p:embed/>
                </p:oleObj>
              </mc:Choice>
              <mc:Fallback>
                <p:oleObj name="Equation" r:id="rId15" imgW="761760" imgH="317160" progId="Equation.DSMT4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5213" y="4718050"/>
                        <a:ext cx="7620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直接箭头连接符 18"/>
          <p:cNvCxnSpPr/>
          <p:nvPr/>
        </p:nvCxnSpPr>
        <p:spPr>
          <a:xfrm flipV="1">
            <a:off x="596199" y="4158489"/>
            <a:ext cx="894818" cy="106562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31738" y="5235553"/>
            <a:ext cx="3816424" cy="5232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导函数的连续性条件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" name="直接箭头连接符 21"/>
          <p:cNvCxnSpPr>
            <a:stCxn id="23" idx="1"/>
            <a:endCxn id="15" idx="2"/>
          </p:cNvCxnSpPr>
          <p:nvPr/>
        </p:nvCxnSpPr>
        <p:spPr>
          <a:xfrm flipH="1" flipV="1">
            <a:off x="1987550" y="4174356"/>
            <a:ext cx="1327532" cy="78949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315082" y="4702242"/>
            <a:ext cx="3816424" cy="52322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初等函数的连续性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 flipH="1" flipV="1">
            <a:off x="3059832" y="4174356"/>
            <a:ext cx="1152128" cy="2627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364087" y="4158489"/>
            <a:ext cx="3304257" cy="52322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第一个重要极限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2333590"/>
              </p:ext>
            </p:extLst>
          </p:nvPr>
        </p:nvGraphicFramePr>
        <p:xfrm>
          <a:off x="1043608" y="3983856"/>
          <a:ext cx="2286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5" name="Equation" r:id="rId17" imgW="228600" imgH="190440" progId="Equation.DSMT4">
                  <p:embed/>
                </p:oleObj>
              </mc:Choice>
              <mc:Fallback>
                <p:oleObj name="Equation" r:id="rId17" imgW="228600" imgH="190440" progId="Equation.DSMT4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3983856"/>
                        <a:ext cx="228600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846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20" grpId="0" animBg="1"/>
      <p:bldP spid="23" grpId="0" animBg="1"/>
      <p:bldP spid="2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25888" y="476672"/>
            <a:ext cx="175006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4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. </a:t>
            </a:r>
            <a:r>
              <a:rPr lang="zh-CN" altLang="en-US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已知</a:t>
            </a:r>
            <a:endParaRPr lang="zh-CN" altLang="en-US" sz="28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1663129"/>
              </p:ext>
            </p:extLst>
          </p:nvPr>
        </p:nvGraphicFramePr>
        <p:xfrm>
          <a:off x="2051720" y="57153"/>
          <a:ext cx="3956050" cy="1416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8" name="Equation" r:id="rId3" imgW="3949560" imgH="1422360" progId="Equation.DSMT4">
                  <p:embed/>
                </p:oleObj>
              </mc:Choice>
              <mc:Fallback>
                <p:oleObj name="Equation" r:id="rId3" imgW="3949560" imgH="1422360" progId="Equation.DSMT4">
                  <p:embed/>
                  <p:pic>
                    <p:nvPicPr>
                      <p:cNvPr id="0" name="Picture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57153"/>
                        <a:ext cx="3956050" cy="14160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56176" y="476672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且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5008595"/>
              </p:ext>
            </p:extLst>
          </p:nvPr>
        </p:nvGraphicFramePr>
        <p:xfrm>
          <a:off x="6588224" y="538257"/>
          <a:ext cx="2370137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9" name="Equation" r:id="rId5" imgW="2361960" imgH="406080" progId="Equation.DSMT4">
                  <p:embed/>
                </p:oleObj>
              </mc:Choice>
              <mc:Fallback>
                <p:oleObj name="Equation" r:id="rId5" imgW="2361960" imgH="406080" progId="Equation.DSMT4">
                  <p:embed/>
                  <p:pic>
                    <p:nvPicPr>
                      <p:cNvPr id="0" name="Picture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224" y="538257"/>
                        <a:ext cx="2370137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25888" y="1556792"/>
            <a:ext cx="30684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试确定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常数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值，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03848" y="1556792"/>
            <a:ext cx="4680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使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点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=0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连续；并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求 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452249"/>
              </p:ext>
            </p:extLst>
          </p:nvPr>
        </p:nvGraphicFramePr>
        <p:xfrm>
          <a:off x="7895770" y="1618376"/>
          <a:ext cx="858838" cy="400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0" name="Equation" r:id="rId7" imgW="850680" imgH="406080" progId="Equation.DSMT4">
                  <p:embed/>
                </p:oleObj>
              </mc:Choice>
              <mc:Fallback>
                <p:oleObj name="Equation" r:id="rId7" imgW="850680" imgH="406080" progId="Equation.DSMT4">
                  <p:embed/>
                  <p:pic>
                    <p:nvPicPr>
                      <p:cNvPr id="0" name="Picture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5770" y="1618376"/>
                        <a:ext cx="858838" cy="4000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425888" y="2216150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75656" y="2216150"/>
            <a:ext cx="3070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按照连续性要求，</a:t>
            </a:r>
          </a:p>
        </p:txBody>
      </p:sp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7259603"/>
              </p:ext>
            </p:extLst>
          </p:nvPr>
        </p:nvGraphicFramePr>
        <p:xfrm>
          <a:off x="3010691" y="2755301"/>
          <a:ext cx="2649538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1" name="Equation" r:id="rId9" imgW="2641320" imgH="838080" progId="Equation.DSMT4">
                  <p:embed/>
                </p:oleObj>
              </mc:Choice>
              <mc:Fallback>
                <p:oleObj name="Equation" r:id="rId9" imgW="2641320" imgH="838080" progId="Equation.DSMT4">
                  <p:embed/>
                  <p:pic>
                    <p:nvPicPr>
                      <p:cNvPr id="0" name="Picture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0691" y="2755301"/>
                        <a:ext cx="2649538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683568" y="364502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因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4927792"/>
              </p:ext>
            </p:extLst>
          </p:nvPr>
        </p:nvGraphicFramePr>
        <p:xfrm>
          <a:off x="1099418" y="3706609"/>
          <a:ext cx="75247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2" name="Equation" r:id="rId11" imgW="749160" imgH="406080" progId="Equation.DSMT4">
                  <p:embed/>
                </p:oleObj>
              </mc:Choice>
              <mc:Fallback>
                <p:oleObj name="Equation" r:id="rId11" imgW="749160" imgH="406080" progId="Equation.DSMT4">
                  <p:embed/>
                  <p:pic>
                    <p:nvPicPr>
                      <p:cNvPr id="0" name="Picture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9418" y="3706609"/>
                        <a:ext cx="752475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979712" y="3645024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存在，故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91880" y="3645024"/>
            <a:ext cx="3209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点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= 0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连续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,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8097725"/>
              </p:ext>
            </p:extLst>
          </p:nvPr>
        </p:nvGraphicFramePr>
        <p:xfrm>
          <a:off x="1475656" y="4437112"/>
          <a:ext cx="2814638" cy="539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3" name="Equation" r:id="rId13" imgW="2806560" imgH="545760" progId="Equation.DSMT4">
                  <p:embed/>
                </p:oleObj>
              </mc:Choice>
              <mc:Fallback>
                <p:oleObj name="Equation" r:id="rId13" imgW="2806560" imgH="545760" progId="Equation.DSMT4">
                  <p:embed/>
                  <p:pic>
                    <p:nvPicPr>
                      <p:cNvPr id="0" name="Picture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4437112"/>
                        <a:ext cx="2814638" cy="5397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0890336"/>
              </p:ext>
            </p:extLst>
          </p:nvPr>
        </p:nvGraphicFramePr>
        <p:xfrm>
          <a:off x="4508849" y="4182692"/>
          <a:ext cx="1427163" cy="933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4" name="Equation" r:id="rId15" imgW="1434960" imgH="939600" progId="Equation.DSMT4">
                  <p:embed/>
                </p:oleObj>
              </mc:Choice>
              <mc:Fallback>
                <p:oleObj name="Equation" r:id="rId15" imgW="1434960" imgH="939600" progId="Equation.DSMT4">
                  <p:embed/>
                  <p:pic>
                    <p:nvPicPr>
                      <p:cNvPr id="0" name="Picture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849" y="4182692"/>
                        <a:ext cx="1427163" cy="9334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755576" y="5229200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故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8255369"/>
              </p:ext>
            </p:extLst>
          </p:nvPr>
        </p:nvGraphicFramePr>
        <p:xfrm>
          <a:off x="1273613" y="5328885"/>
          <a:ext cx="74295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5" name="Equation" r:id="rId17" imgW="749160" imgH="317160" progId="Equation.DSMT4">
                  <p:embed/>
                </p:oleObj>
              </mc:Choice>
              <mc:Fallback>
                <p:oleObj name="Equation" r:id="rId17" imgW="749160" imgH="317160" progId="Equation.DSMT4">
                  <p:embed/>
                  <p:pic>
                    <p:nvPicPr>
                      <p:cNvPr id="0" name="Picture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3613" y="5328885"/>
                        <a:ext cx="742950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1979712" y="5229200"/>
            <a:ext cx="4512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（无穷小量乘有界变量）．</a:t>
            </a:r>
          </a:p>
        </p:txBody>
      </p:sp>
    </p:spTree>
    <p:extLst>
      <p:ext uri="{BB962C8B-B14F-4D97-AF65-F5344CB8AC3E}">
        <p14:creationId xmlns:p14="http://schemas.microsoft.com/office/powerpoint/2010/main" val="533331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1" grpId="0"/>
      <p:bldP spid="23" grpId="0"/>
      <p:bldP spid="24" grpId="0"/>
      <p:bldP spid="29" grpId="0"/>
      <p:bldP spid="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8758993"/>
              </p:ext>
            </p:extLst>
          </p:nvPr>
        </p:nvGraphicFramePr>
        <p:xfrm>
          <a:off x="1137469" y="2492896"/>
          <a:ext cx="3213100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2" name="Equation" r:id="rId3" imgW="3632040" imgH="1244520" progId="Equation.DSMT4">
                  <p:embed/>
                </p:oleObj>
              </mc:Choice>
              <mc:Fallback>
                <p:oleObj name="Equation" r:id="rId3" imgW="3632040" imgH="1244520" progId="Equation.DSMT4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7469" y="2492896"/>
                        <a:ext cx="3213100" cy="1098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9552" y="1698771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此时，因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4548548"/>
              </p:ext>
            </p:extLst>
          </p:nvPr>
        </p:nvGraphicFramePr>
        <p:xfrm>
          <a:off x="1763688" y="3838872"/>
          <a:ext cx="2501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3" name="Equation" r:id="rId5" imgW="2501640" imgH="838080" progId="Equation.DSMT4">
                  <p:embed/>
                </p:oleObj>
              </mc:Choice>
              <mc:Fallback>
                <p:oleObj name="Equation" r:id="rId5" imgW="2501640" imgH="838080" progId="Equation.DSMT4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3838872"/>
                        <a:ext cx="25019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9789644"/>
              </p:ext>
            </p:extLst>
          </p:nvPr>
        </p:nvGraphicFramePr>
        <p:xfrm>
          <a:off x="4538663" y="3839616"/>
          <a:ext cx="876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4" name="Equation" r:id="rId7" imgW="876240" imgH="838080" progId="Equation.DSMT4">
                  <p:embed/>
                </p:oleObj>
              </mc:Choice>
              <mc:Fallback>
                <p:oleObj name="Equation" r:id="rId7" imgW="876240" imgH="838080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8663" y="3839616"/>
                        <a:ext cx="8763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5279743"/>
              </p:ext>
            </p:extLst>
          </p:nvPr>
        </p:nvGraphicFramePr>
        <p:xfrm>
          <a:off x="1831769" y="5093860"/>
          <a:ext cx="482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5" name="Equation" r:id="rId9" imgW="482400" imgH="317160" progId="Equation.DSMT4">
                  <p:embed/>
                </p:oleObj>
              </mc:Choice>
              <mc:Fallback>
                <p:oleObj name="Equation" r:id="rId9" imgW="482400" imgH="317160" progId="Equation.DSMT4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1769" y="5093860"/>
                        <a:ext cx="4826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315613" y="4991000"/>
            <a:ext cx="4512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（无穷小量乘有界变量）．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2745063"/>
              </p:ext>
            </p:extLst>
          </p:nvPr>
        </p:nvGraphicFramePr>
        <p:xfrm>
          <a:off x="2146300" y="1628775"/>
          <a:ext cx="38989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6" name="Equation" r:id="rId11" imgW="3898800" imgH="838080" progId="Equation.DSMT4">
                  <p:embed/>
                </p:oleObj>
              </mc:Choice>
              <mc:Fallback>
                <p:oleObj name="Equation" r:id="rId11" imgW="3898800" imgH="838080" progId="Equation.DSMT4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6300" y="1628775"/>
                        <a:ext cx="3898900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1834388"/>
              </p:ext>
            </p:extLst>
          </p:nvPr>
        </p:nvGraphicFramePr>
        <p:xfrm>
          <a:off x="1467706" y="60093"/>
          <a:ext cx="3956050" cy="141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7" name="Equation" r:id="rId13" imgW="3949700" imgH="1422400" progId="Equation.DSMT4">
                  <p:embed/>
                </p:oleObj>
              </mc:Choice>
              <mc:Fallback>
                <p:oleObj name="Equation" r:id="rId13" imgW="3949700" imgH="14224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7706" y="60093"/>
                        <a:ext cx="3956050" cy="1416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2074628"/>
              </p:ext>
            </p:extLst>
          </p:nvPr>
        </p:nvGraphicFramePr>
        <p:xfrm>
          <a:off x="6004781" y="541106"/>
          <a:ext cx="2370138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8" name="Equation" r:id="rId15" imgW="2362200" imgH="406400" progId="Equation.DSMT4">
                  <p:embed/>
                </p:oleObj>
              </mc:Choice>
              <mc:Fallback>
                <p:oleObj name="Equation" r:id="rId15" imgW="2362200" imgH="4064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4781" y="541106"/>
                        <a:ext cx="2370138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直接连接符 13"/>
          <p:cNvCxnSpPr/>
          <p:nvPr/>
        </p:nvCxnSpPr>
        <p:spPr>
          <a:xfrm>
            <a:off x="0" y="1439198"/>
            <a:ext cx="9144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186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39750" y="476672"/>
            <a:ext cx="16002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5.</a:t>
            </a:r>
            <a:r>
              <a:rPr lang="zh-CN" altLang="en-US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已知</a:t>
            </a:r>
            <a:endParaRPr lang="zh-CN" altLang="en-US" sz="28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586719"/>
              </p:ext>
            </p:extLst>
          </p:nvPr>
        </p:nvGraphicFramePr>
        <p:xfrm>
          <a:off x="2051720" y="532569"/>
          <a:ext cx="12382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4" name="Equation" r:id="rId3" imgW="1231560" imgH="393480" progId="Equation.DSMT4">
                  <p:embed/>
                </p:oleObj>
              </mc:Choice>
              <mc:Fallback>
                <p:oleObj name="Equation" r:id="rId3" imgW="1231560" imgH="393480" progId="Equation.DSMT4">
                  <p:embed/>
                  <p:pic>
                    <p:nvPicPr>
                      <p:cNvPr id="0" name="Picture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532569"/>
                        <a:ext cx="1238250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19872" y="47667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是由方程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7254302"/>
              </p:ext>
            </p:extLst>
          </p:nvPr>
        </p:nvGraphicFramePr>
        <p:xfrm>
          <a:off x="5037130" y="230282"/>
          <a:ext cx="2430462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5" name="Equation" r:id="rId5" imgW="2438280" imgH="1015920" progId="Equation.DSMT4">
                  <p:embed/>
                </p:oleObj>
              </mc:Choice>
              <mc:Fallback>
                <p:oleObj name="Equation" r:id="rId5" imgW="2438280" imgH="1015920" progId="Equation.DSMT4">
                  <p:embed/>
                  <p:pic>
                    <p:nvPicPr>
                      <p:cNvPr id="0" name="Picture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7130" y="230282"/>
                        <a:ext cx="2430462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51520" y="1268760"/>
            <a:ext cx="3430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所确定的隐函数，求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4336518"/>
              </p:ext>
            </p:extLst>
          </p:nvPr>
        </p:nvGraphicFramePr>
        <p:xfrm>
          <a:off x="3682267" y="1140097"/>
          <a:ext cx="1079500" cy="1047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6" name="Equation" r:id="rId7" imgW="1079280" imgH="1041120" progId="Equation.DSMT4">
                  <p:embed/>
                </p:oleObj>
              </mc:Choice>
              <mc:Fallback>
                <p:oleObj name="Equation" r:id="rId7" imgW="1079280" imgH="1041120" progId="Equation.DSMT4">
                  <p:embed/>
                  <p:pic>
                    <p:nvPicPr>
                      <p:cNvPr id="0" name="Picture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2267" y="1140097"/>
                        <a:ext cx="1079500" cy="10477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539750" y="2276872"/>
            <a:ext cx="71988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解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59632" y="227687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先注意到</a:t>
            </a: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5217406"/>
              </p:ext>
            </p:extLst>
          </p:nvPr>
        </p:nvGraphicFramePr>
        <p:xfrm>
          <a:off x="2863659" y="2285742"/>
          <a:ext cx="12446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7" name="Equation" r:id="rId9" imgW="1244520" imgH="507960" progId="Equation.DSMT4">
                  <p:embed/>
                </p:oleObj>
              </mc:Choice>
              <mc:Fallback>
                <p:oleObj name="Equation" r:id="rId9" imgW="1244520" imgH="507960" progId="Equation.DSMT4">
                  <p:embed/>
                  <p:pic>
                    <p:nvPicPr>
                      <p:cNvPr id="0" name="Picture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3659" y="2285742"/>
                        <a:ext cx="1244600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233556" y="2276872"/>
            <a:ext cx="3791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从两个方程分别得到，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8101510"/>
              </p:ext>
            </p:extLst>
          </p:nvPr>
        </p:nvGraphicFramePr>
        <p:xfrm>
          <a:off x="3362325" y="3067050"/>
          <a:ext cx="208280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8" name="Equation" r:id="rId11" imgW="2082600" imgH="952200" progId="Equation.DSMT4">
                  <p:embed/>
                </p:oleObj>
              </mc:Choice>
              <mc:Fallback>
                <p:oleObj name="Equation" r:id="rId11" imgW="2082600" imgH="952200" progId="Equation.DSMT4">
                  <p:embed/>
                  <p:pic>
                    <p:nvPicPr>
                      <p:cNvPr id="0" name="Picture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2325" y="3067050"/>
                        <a:ext cx="2082800" cy="958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3918234"/>
              </p:ext>
            </p:extLst>
          </p:nvPr>
        </p:nvGraphicFramePr>
        <p:xfrm>
          <a:off x="1547664" y="3131344"/>
          <a:ext cx="1651000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9" name="Equation" r:id="rId13" imgW="1650960" imgH="838080" progId="Equation.DSMT4">
                  <p:embed/>
                </p:oleObj>
              </mc:Choice>
              <mc:Fallback>
                <p:oleObj name="Equation" r:id="rId13" imgW="1650960" imgH="838080" progId="Equation.DSMT4">
                  <p:embed/>
                  <p:pic>
                    <p:nvPicPr>
                      <p:cNvPr id="0" name="Picture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3131344"/>
                        <a:ext cx="1651000" cy="830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251520" y="4412856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从而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4444517"/>
              </p:ext>
            </p:extLst>
          </p:nvPr>
        </p:nvGraphicFramePr>
        <p:xfrm>
          <a:off x="3203848" y="4195041"/>
          <a:ext cx="1524000" cy="958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0" name="Equation" r:id="rId15" imgW="1523880" imgH="952200" progId="Equation.DSMT4">
                  <p:embed/>
                </p:oleObj>
              </mc:Choice>
              <mc:Fallback>
                <p:oleObj name="Equation" r:id="rId15" imgW="1523880" imgH="952200" progId="Equation.DSMT4">
                  <p:embed/>
                  <p:pic>
                    <p:nvPicPr>
                      <p:cNvPr id="0" name="Picture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4195041"/>
                        <a:ext cx="1524000" cy="9588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2360464"/>
              </p:ext>
            </p:extLst>
          </p:nvPr>
        </p:nvGraphicFramePr>
        <p:xfrm>
          <a:off x="1619672" y="4195041"/>
          <a:ext cx="1363663" cy="958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1" name="Equation" r:id="rId17" imgW="1371600" imgH="952200" progId="Equation.DSMT4">
                  <p:embed/>
                </p:oleObj>
              </mc:Choice>
              <mc:Fallback>
                <p:oleObj name="Equation" r:id="rId17" imgW="1371600" imgH="952200" progId="Equation.DSMT4">
                  <p:embed/>
                  <p:pic>
                    <p:nvPicPr>
                      <p:cNvPr id="0" name="Picture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4195041"/>
                        <a:ext cx="1363663" cy="9588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4377185"/>
              </p:ext>
            </p:extLst>
          </p:nvPr>
        </p:nvGraphicFramePr>
        <p:xfrm>
          <a:off x="2887001" y="5157192"/>
          <a:ext cx="3073400" cy="958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2" name="Equation" r:id="rId19" imgW="3073320" imgH="952200" progId="Equation.DSMT4">
                  <p:embed/>
                </p:oleObj>
              </mc:Choice>
              <mc:Fallback>
                <p:oleObj name="Equation" r:id="rId19" imgW="3073320" imgH="952200" progId="Equation.DSMT4">
                  <p:embed/>
                  <p:pic>
                    <p:nvPicPr>
                      <p:cNvPr id="0" name="Picture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7001" y="5157192"/>
                        <a:ext cx="3073400" cy="9588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251520" y="5373216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并有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271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5" grpId="0"/>
      <p:bldP spid="21" grpId="0"/>
      <p:bldP spid="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188640"/>
            <a:ext cx="6136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为了减少计算量，以下用对数求导法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8126" y="955576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设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6277715"/>
              </p:ext>
            </p:extLst>
          </p:nvPr>
        </p:nvGraphicFramePr>
        <p:xfrm>
          <a:off x="1337581" y="831652"/>
          <a:ext cx="985838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2" name="Equation" r:id="rId3" imgW="977760" imgH="838080" progId="Equation.DSMT4">
                  <p:embed/>
                </p:oleObj>
              </mc:Choice>
              <mc:Fallback>
                <p:oleObj name="Equation" r:id="rId3" imgW="977760" imgH="838080" progId="Equation.DSMT4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7581" y="831652"/>
                        <a:ext cx="985838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858416" y="955576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则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5064162"/>
              </p:ext>
            </p:extLst>
          </p:nvPr>
        </p:nvGraphicFramePr>
        <p:xfrm>
          <a:off x="1307540" y="1834927"/>
          <a:ext cx="5715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3" name="Equation" r:id="rId5" imgW="5715000" imgH="457200" progId="Equation.DSMT4">
                  <p:embed/>
                </p:oleObj>
              </mc:Choice>
              <mc:Fallback>
                <p:oleObj name="Equation" r:id="rId5" imgW="5715000" imgH="457200" progId="Equation.DSMT4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7540" y="1834927"/>
                        <a:ext cx="5715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4563591"/>
              </p:ext>
            </p:extLst>
          </p:nvPr>
        </p:nvGraphicFramePr>
        <p:xfrm>
          <a:off x="1014483" y="2940252"/>
          <a:ext cx="1831975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4" name="Equation" r:id="rId7" imgW="1828800" imgH="1333440" progId="Equation.DSMT4">
                  <p:embed/>
                </p:oleObj>
              </mc:Choice>
              <mc:Fallback>
                <p:oleObj name="Equation" r:id="rId7" imgW="1828800" imgH="1333440" progId="Equation.DSMT4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4483" y="2940252"/>
                        <a:ext cx="1831975" cy="1339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27584" y="2417032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于是，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7746855"/>
              </p:ext>
            </p:extLst>
          </p:nvPr>
        </p:nvGraphicFramePr>
        <p:xfrm>
          <a:off x="3779912" y="4365104"/>
          <a:ext cx="4657725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5" name="Equation" r:id="rId9" imgW="4647960" imgH="1726920" progId="Equation.DSMT4">
                  <p:embed/>
                </p:oleObj>
              </mc:Choice>
              <mc:Fallback>
                <p:oleObj name="Equation" r:id="rId9" imgW="4647960" imgH="1726920" progId="Equation.DSMT4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4365104"/>
                        <a:ext cx="4657725" cy="173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6687244"/>
              </p:ext>
            </p:extLst>
          </p:nvPr>
        </p:nvGraphicFramePr>
        <p:xfrm>
          <a:off x="2366874" y="1020336"/>
          <a:ext cx="469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6" name="Equation" r:id="rId11" imgW="469800" imgH="393480" progId="Equation.DSMT4">
                  <p:embed/>
                </p:oleObj>
              </mc:Choice>
              <mc:Fallback>
                <p:oleObj name="Equation" r:id="rId11" imgW="469800" imgH="393480" progId="Equation.DSMT4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6874" y="1020336"/>
                        <a:ext cx="4699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6676346"/>
              </p:ext>
            </p:extLst>
          </p:nvPr>
        </p:nvGraphicFramePr>
        <p:xfrm>
          <a:off x="1109959" y="4725144"/>
          <a:ext cx="26035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7" name="Equation" r:id="rId13" imgW="2603160" imgH="952200" progId="Equation.DSMT4">
                  <p:embed/>
                </p:oleObj>
              </mc:Choice>
              <mc:Fallback>
                <p:oleObj name="Equation" r:id="rId13" imgW="2603160" imgH="952200" progId="Equation.DSMT4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9959" y="4725144"/>
                        <a:ext cx="26035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701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997958"/>
              </p:ext>
            </p:extLst>
          </p:nvPr>
        </p:nvGraphicFramePr>
        <p:xfrm>
          <a:off x="1668939" y="1052736"/>
          <a:ext cx="1724025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2" name="Equation" r:id="rId3" imgW="1726920" imgH="1930320" progId="Equation.DSMT4">
                  <p:embed/>
                </p:oleObj>
              </mc:Choice>
              <mc:Fallback>
                <p:oleObj name="Equation" r:id="rId3" imgW="1726920" imgH="1930320" progId="Equation.DSMT4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8939" y="1052736"/>
                        <a:ext cx="1724025" cy="193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83568" y="404664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代入数值，得到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5938" y="3068960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从而，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4875637"/>
              </p:ext>
            </p:extLst>
          </p:nvPr>
        </p:nvGraphicFramePr>
        <p:xfrm>
          <a:off x="2543572" y="4295333"/>
          <a:ext cx="963612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3" name="Equation" r:id="rId5" imgW="965160" imgH="1041120" progId="Equation.DSMT4">
                  <p:embed/>
                </p:oleObj>
              </mc:Choice>
              <mc:Fallback>
                <p:oleObj name="Equation" r:id="rId5" imgW="965160" imgH="1041120" progId="Equation.DSMT4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3572" y="4295333"/>
                        <a:ext cx="963612" cy="10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9195142"/>
              </p:ext>
            </p:extLst>
          </p:nvPr>
        </p:nvGraphicFramePr>
        <p:xfrm>
          <a:off x="3695700" y="3501008"/>
          <a:ext cx="1752600" cy="273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4" name="Equation" r:id="rId7" imgW="1752480" imgH="2730240" progId="Equation.DSMT4">
                  <p:embed/>
                </p:oleObj>
              </mc:Choice>
              <mc:Fallback>
                <p:oleObj name="Equation" r:id="rId7" imgW="1752480" imgH="2730240" progId="Equation.DSMT4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5700" y="3501008"/>
                        <a:ext cx="1752600" cy="273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9705443"/>
              </p:ext>
            </p:extLst>
          </p:nvPr>
        </p:nvGraphicFramePr>
        <p:xfrm>
          <a:off x="5351884" y="4079309"/>
          <a:ext cx="14986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5" name="Equation" r:id="rId9" imgW="1498320" imgH="1218960" progId="Equation.DSMT4">
                  <p:embed/>
                </p:oleObj>
              </mc:Choice>
              <mc:Fallback>
                <p:oleObj name="Equation" r:id="rId9" imgW="1498320" imgH="1218960" progId="Equation.DSMT4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1884" y="4079309"/>
                        <a:ext cx="1498600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8073935"/>
              </p:ext>
            </p:extLst>
          </p:nvPr>
        </p:nvGraphicFramePr>
        <p:xfrm>
          <a:off x="3491880" y="1556792"/>
          <a:ext cx="3937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6" name="Equation" r:id="rId11" imgW="393480" imgH="825480" progId="Equation.DSMT4">
                  <p:embed/>
                </p:oleObj>
              </mc:Choice>
              <mc:Fallback>
                <p:oleObj name="Equation" r:id="rId11" imgW="393480" imgH="825480" progId="Equation.DSMT4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1556792"/>
                        <a:ext cx="3937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7911865"/>
              </p:ext>
            </p:extLst>
          </p:nvPr>
        </p:nvGraphicFramePr>
        <p:xfrm>
          <a:off x="3923928" y="1556792"/>
          <a:ext cx="16002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7" name="Equation" r:id="rId13" imgW="1600200" imgH="939600" progId="Equation.DSMT4">
                  <p:embed/>
                </p:oleObj>
              </mc:Choice>
              <mc:Fallback>
                <p:oleObj name="Equation" r:id="rId13" imgW="1600200" imgH="939600" progId="Equation.DSMT4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1556792"/>
                        <a:ext cx="16002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3658229"/>
              </p:ext>
            </p:extLst>
          </p:nvPr>
        </p:nvGraphicFramePr>
        <p:xfrm>
          <a:off x="5508104" y="1628800"/>
          <a:ext cx="7747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8" name="Equation" r:id="rId15" imgW="774360" imgH="825480" progId="Equation.DSMT4">
                  <p:embed/>
                </p:oleObj>
              </mc:Choice>
              <mc:Fallback>
                <p:oleObj name="Equation" r:id="rId15" imgW="774360" imgH="825480" progId="Equation.DSMT4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104" y="1628800"/>
                        <a:ext cx="7747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528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1187624" y="332656"/>
            <a:ext cx="553623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四</a:t>
            </a:r>
            <a:r>
              <a:rPr lang="en-US" altLang="zh-CN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  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自测题和思考题</a:t>
            </a:r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解答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 bwMode="auto">
          <a:xfrm>
            <a:off x="755576" y="1177588"/>
            <a:ext cx="332334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扫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P129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, P130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二维码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57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211640" y="198099"/>
            <a:ext cx="52806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一</a:t>
            </a:r>
            <a:r>
              <a:rPr lang="en-US" altLang="zh-CN" sz="44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  </a:t>
            </a:r>
            <a:r>
              <a:rPr lang="zh-CN" altLang="en-US" sz="44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44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44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章逻辑框架</a:t>
            </a:r>
            <a:endParaRPr lang="zh-CN" altLang="en-US" sz="4400" b="1" dirty="0">
              <a:solidFill>
                <a:srgbClr val="FF0000"/>
              </a:solidFill>
              <a:latin typeface="华文隶书" pitchFamily="2" charset="-122"/>
              <a:ea typeface="华文隶书" pitchFamily="2" charset="-122"/>
              <a:cs typeface="Times New Roman" pitchFamily="18" charset="0"/>
            </a:endParaRPr>
          </a:p>
        </p:txBody>
      </p:sp>
      <p:sp>
        <p:nvSpPr>
          <p:cNvPr id="23" name="AutoShape 2"/>
          <p:cNvSpPr>
            <a:spLocks noChangeArrowheads="1"/>
          </p:cNvSpPr>
          <p:nvPr/>
        </p:nvSpPr>
        <p:spPr bwMode="auto">
          <a:xfrm flipH="1">
            <a:off x="4006045" y="3705859"/>
            <a:ext cx="359318" cy="533400"/>
          </a:xfrm>
          <a:prstGeom prst="downArrow">
            <a:avLst>
              <a:gd name="adj1" fmla="val 50000"/>
              <a:gd name="adj2" fmla="val 43750"/>
            </a:avLst>
          </a:prstGeom>
          <a:gradFill rotWithShape="0">
            <a:gsLst>
              <a:gs pos="0">
                <a:srgbClr val="FF6600"/>
              </a:gs>
              <a:gs pos="100000">
                <a:srgbClr val="339933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24" name="Rectangle 3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218532" y="1196752"/>
            <a:ext cx="3729464" cy="860648"/>
          </a:xfrm>
          <a:prstGeom prst="rect">
            <a:avLst/>
          </a:prstGeom>
          <a:solidFill>
            <a:srgbClr val="00CCFF"/>
          </a:solidFill>
          <a:ln w="76200" cmpd="tri">
            <a:solidFill>
              <a:srgbClr val="FF66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3200" dirty="0" smtClean="0">
                <a:solidFill>
                  <a:srgbClr val="FF6600"/>
                </a:solidFill>
                <a:latin typeface="华文隶书" pitchFamily="2" charset="-122"/>
                <a:ea typeface="华文隶书" pitchFamily="2" charset="-122"/>
              </a:rPr>
              <a:t>导数</a:t>
            </a:r>
            <a:r>
              <a:rPr lang="zh-CN" altLang="en-US" sz="3200" b="1" dirty="0" smtClean="0">
                <a:solidFill>
                  <a:srgbClr val="FF6600"/>
                </a:solidFill>
                <a:latin typeface="华文隶书" pitchFamily="2" charset="-122"/>
                <a:ea typeface="华文隶书" pitchFamily="2" charset="-122"/>
              </a:rPr>
              <a:t>（差商的极限）</a:t>
            </a:r>
            <a:endParaRPr lang="zh-CN" altLang="en-US" sz="3200" b="1" dirty="0">
              <a:solidFill>
                <a:srgbClr val="FF6600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25" name="Rectangle 9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3024892" y="2793009"/>
            <a:ext cx="2324100" cy="876300"/>
          </a:xfrm>
          <a:prstGeom prst="rect">
            <a:avLst/>
          </a:prstGeom>
          <a:solidFill>
            <a:srgbClr val="FF6600"/>
          </a:solidFill>
          <a:ln w="76200" cmpd="tri">
            <a:solidFill>
              <a:srgbClr val="FF99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3200" dirty="0" smtClean="0">
                <a:solidFill>
                  <a:srgbClr val="002060"/>
                </a:solidFill>
                <a:latin typeface="华文琥珀" pitchFamily="2" charset="-122"/>
                <a:ea typeface="华文琥珀" pitchFamily="2" charset="-122"/>
              </a:rPr>
              <a:t>导数定义</a:t>
            </a:r>
            <a:endParaRPr lang="zh-CN" altLang="en-US" sz="3200" dirty="0">
              <a:solidFill>
                <a:srgbClr val="002060"/>
              </a:solidFill>
              <a:latin typeface="华文琥珀" pitchFamily="2" charset="-122"/>
              <a:ea typeface="华文琥珀" pitchFamily="2" charset="-122"/>
            </a:endParaRPr>
          </a:p>
        </p:txBody>
      </p:sp>
      <p:sp>
        <p:nvSpPr>
          <p:cNvPr id="26" name="Rectangle 12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6148387" y="1196752"/>
            <a:ext cx="2908529" cy="860648"/>
          </a:xfrm>
          <a:prstGeom prst="rect">
            <a:avLst/>
          </a:prstGeom>
          <a:solidFill>
            <a:srgbClr val="0000FF"/>
          </a:solidFill>
          <a:ln w="76200" cmpd="tri">
            <a:solidFill>
              <a:srgbClr val="3366FF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ea typeface="黑体" pitchFamily="49" charset="-122"/>
              </a:rPr>
              <a:t>微分（增量的主部）</a:t>
            </a:r>
            <a:endParaRPr lang="zh-CN" altLang="en-US" sz="2400" b="1" dirty="0">
              <a:solidFill>
                <a:schemeClr val="bg1"/>
              </a:solidFill>
              <a:ea typeface="黑体" pitchFamily="49" charset="-122"/>
            </a:endParaRPr>
          </a:p>
        </p:txBody>
      </p:sp>
      <p:sp>
        <p:nvSpPr>
          <p:cNvPr id="27" name="AutoShape 13"/>
          <p:cNvSpPr>
            <a:spLocks noChangeArrowheads="1"/>
          </p:cNvSpPr>
          <p:nvPr/>
        </p:nvSpPr>
        <p:spPr bwMode="auto">
          <a:xfrm>
            <a:off x="5910744" y="1361440"/>
            <a:ext cx="294310" cy="254000"/>
          </a:xfrm>
          <a:prstGeom prst="leftArrow">
            <a:avLst>
              <a:gd name="adj1" fmla="val 50000"/>
              <a:gd name="adj2" fmla="val 49531"/>
            </a:avLst>
          </a:prstGeom>
          <a:gradFill rotWithShape="0">
            <a:gsLst>
              <a:gs pos="0">
                <a:srgbClr val="0000FF"/>
              </a:gs>
              <a:gs pos="100000">
                <a:srgbClr val="33CCFF"/>
              </a:gs>
            </a:gsLst>
            <a:lin ang="0" scaled="1"/>
          </a:gradFill>
          <a:ln w="38100" cmpd="dbl">
            <a:solidFill>
              <a:srgbClr val="00CC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AutoShape 35"/>
          <p:cNvSpPr>
            <a:spLocks noChangeArrowheads="1"/>
          </p:cNvSpPr>
          <p:nvPr/>
        </p:nvSpPr>
        <p:spPr bwMode="auto">
          <a:xfrm>
            <a:off x="5922962" y="1571625"/>
            <a:ext cx="269875" cy="255588"/>
          </a:xfrm>
          <a:prstGeom prst="rightArrow">
            <a:avLst>
              <a:gd name="adj1" fmla="val 50000"/>
              <a:gd name="adj2" fmla="val 52795"/>
            </a:avLst>
          </a:prstGeom>
          <a:gradFill rotWithShape="0">
            <a:gsLst>
              <a:gs pos="0">
                <a:srgbClr val="33CCFF"/>
              </a:gs>
              <a:gs pos="100000">
                <a:srgbClr val="0000FF"/>
              </a:gs>
            </a:gsLst>
            <a:lin ang="0" scaled="1"/>
          </a:gradFill>
          <a:ln w="38100" cmpd="dbl">
            <a:solidFill>
              <a:srgbClr val="00CC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AutoShape 37"/>
          <p:cNvSpPr>
            <a:spLocks noChangeArrowheads="1"/>
          </p:cNvSpPr>
          <p:nvPr/>
        </p:nvSpPr>
        <p:spPr bwMode="auto">
          <a:xfrm flipH="1">
            <a:off x="3984363" y="2095500"/>
            <a:ext cx="381000" cy="685800"/>
          </a:xfrm>
          <a:prstGeom prst="downArrow">
            <a:avLst>
              <a:gd name="adj1" fmla="val 50000"/>
              <a:gd name="adj2" fmla="val 45000"/>
            </a:avLst>
          </a:prstGeom>
          <a:gradFill rotWithShape="0">
            <a:gsLst>
              <a:gs pos="0">
                <a:srgbClr val="FF6600"/>
              </a:gs>
              <a:gs pos="100000">
                <a:srgbClr val="339933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30" name="Rectangle 39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370840" y="2447727"/>
            <a:ext cx="2286000" cy="814388"/>
          </a:xfrm>
          <a:prstGeom prst="rect">
            <a:avLst/>
          </a:prstGeom>
          <a:solidFill>
            <a:srgbClr val="339966"/>
          </a:solidFill>
          <a:ln w="76200" cmpd="tri">
            <a:solidFill>
              <a:srgbClr val="99CC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求导公式</a:t>
            </a:r>
            <a:endParaRPr lang="zh-CN" altLang="en-US" sz="2800" dirty="0">
              <a:solidFill>
                <a:schemeClr val="bg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1" name="Rectangle 40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6283325" y="4419600"/>
            <a:ext cx="2555875" cy="1457672"/>
          </a:xfrm>
          <a:prstGeom prst="rect">
            <a:avLst/>
          </a:prstGeom>
          <a:solidFill>
            <a:srgbClr val="339966"/>
          </a:solidFill>
          <a:ln w="76200" cmpd="tri">
            <a:solidFill>
              <a:srgbClr val="99CC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1.</a:t>
            </a:r>
            <a:r>
              <a:rPr lang="zh-CN" altLang="en-US" sz="2400" b="1" dirty="0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极限的计算</a:t>
            </a:r>
            <a:endParaRPr lang="en-US" altLang="zh-CN" sz="2400" b="1" dirty="0" smtClean="0">
              <a:solidFill>
                <a:schemeClr val="bg1"/>
              </a:solidFill>
              <a:latin typeface="隶书" pitchFamily="49" charset="-122"/>
              <a:ea typeface="隶书" pitchFamily="49" charset="-122"/>
            </a:endParaRPr>
          </a:p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2.</a:t>
            </a:r>
            <a:r>
              <a:rPr lang="zh-CN" altLang="en-US" sz="2400" b="1" dirty="0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抽象函数的求导</a:t>
            </a:r>
            <a:endParaRPr lang="en-US" altLang="zh-CN" sz="2400" b="1" dirty="0" smtClean="0">
              <a:solidFill>
                <a:schemeClr val="bg1"/>
              </a:solidFill>
              <a:latin typeface="隶书" pitchFamily="49" charset="-122"/>
              <a:ea typeface="隶书" pitchFamily="49" charset="-122"/>
            </a:endParaRPr>
          </a:p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3.</a:t>
            </a:r>
            <a:r>
              <a:rPr lang="zh-CN" altLang="en-US" sz="2400" b="1" dirty="0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不可导的判定</a:t>
            </a:r>
            <a:endParaRPr lang="zh-CN" altLang="en-US" sz="2400" dirty="0">
              <a:solidFill>
                <a:schemeClr val="bg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2" name="AutoShape 43"/>
          <p:cNvSpPr>
            <a:spLocks noChangeArrowheads="1"/>
          </p:cNvSpPr>
          <p:nvPr/>
        </p:nvSpPr>
        <p:spPr bwMode="auto">
          <a:xfrm flipH="1">
            <a:off x="7498432" y="2133600"/>
            <a:ext cx="304800" cy="609600"/>
          </a:xfrm>
          <a:prstGeom prst="down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FF6600"/>
              </a:gs>
              <a:gs pos="100000">
                <a:srgbClr val="339933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33" name="Text Box 44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6471133" y="3807381"/>
            <a:ext cx="18890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 dirty="0" smtClean="0">
                <a:ea typeface="黑体" pitchFamily="49" charset="-122"/>
              </a:rPr>
              <a:t>零点处的导数</a:t>
            </a:r>
            <a:endParaRPr lang="zh-CN" altLang="en-US" sz="1800" b="1" dirty="0">
              <a:ea typeface="黑体" pitchFamily="49" charset="-122"/>
            </a:endParaRPr>
          </a:p>
        </p:txBody>
      </p:sp>
      <p:sp>
        <p:nvSpPr>
          <p:cNvPr id="34" name="AutoShape 45"/>
          <p:cNvSpPr>
            <a:spLocks noChangeArrowheads="1"/>
          </p:cNvSpPr>
          <p:nvPr/>
        </p:nvSpPr>
        <p:spPr bwMode="auto">
          <a:xfrm rot="18501947" flipH="1">
            <a:off x="5802161" y="3372648"/>
            <a:ext cx="381000" cy="1416918"/>
          </a:xfrm>
          <a:prstGeom prst="downArrow">
            <a:avLst>
              <a:gd name="adj1" fmla="val 50000"/>
              <a:gd name="adj2" fmla="val 55000"/>
            </a:avLst>
          </a:prstGeom>
          <a:gradFill rotWithShape="0">
            <a:gsLst>
              <a:gs pos="0">
                <a:srgbClr val="FF6600"/>
              </a:gs>
              <a:gs pos="100000">
                <a:srgbClr val="339933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35" name="Rectangle 4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3163819" y="4271494"/>
            <a:ext cx="2046246" cy="1066800"/>
          </a:xfrm>
          <a:prstGeom prst="rect">
            <a:avLst/>
          </a:prstGeom>
          <a:solidFill>
            <a:srgbClr val="008080"/>
          </a:solidFill>
          <a:ln w="76200" cmpd="tri">
            <a:solidFill>
              <a:srgbClr val="33CCCC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400" b="1" dirty="0" smtClean="0">
                <a:solidFill>
                  <a:srgbClr val="FFCC66"/>
                </a:solidFill>
                <a:ea typeface="隶书" pitchFamily="49" charset="-122"/>
              </a:rPr>
              <a:t>隐函数求导</a:t>
            </a:r>
            <a:endParaRPr lang="zh-CN" altLang="en-US" sz="2400" b="1" dirty="0">
              <a:solidFill>
                <a:srgbClr val="FFCC66"/>
              </a:solidFill>
              <a:ea typeface="隶书" pitchFamily="49" charset="-122"/>
            </a:endParaRPr>
          </a:p>
          <a:p>
            <a:pPr algn="ctr"/>
            <a:r>
              <a:rPr lang="zh-CN" altLang="en-US" sz="2400" b="1" dirty="0" smtClean="0">
                <a:solidFill>
                  <a:srgbClr val="FFCC66"/>
                </a:solidFill>
                <a:ea typeface="隶书" pitchFamily="49" charset="-122"/>
              </a:rPr>
              <a:t>参数方程求导</a:t>
            </a:r>
            <a:endParaRPr lang="zh-CN" altLang="en-US" sz="2400" b="1" dirty="0">
              <a:solidFill>
                <a:srgbClr val="FF6600"/>
              </a:solidFill>
              <a:ea typeface="隶书" pitchFamily="49" charset="-122"/>
            </a:endParaRPr>
          </a:p>
          <a:p>
            <a:pPr algn="ctr"/>
            <a:endParaRPr lang="zh-CN" altLang="en-US" b="1" dirty="0"/>
          </a:p>
        </p:txBody>
      </p:sp>
      <p:sp>
        <p:nvSpPr>
          <p:cNvPr id="36" name="Rectangle 47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6553200" y="2743200"/>
            <a:ext cx="2286000" cy="814388"/>
          </a:xfrm>
          <a:prstGeom prst="rect">
            <a:avLst/>
          </a:prstGeom>
          <a:solidFill>
            <a:srgbClr val="339966"/>
          </a:solidFill>
          <a:ln w="76200" cmpd="tri">
            <a:solidFill>
              <a:srgbClr val="99CC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1.</a:t>
            </a:r>
            <a:r>
              <a:rPr lang="zh-CN" altLang="en-US" sz="2400" b="1" dirty="0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表达函数</a:t>
            </a:r>
            <a:endParaRPr lang="en-US" altLang="zh-CN" sz="2400" b="1" dirty="0" smtClean="0">
              <a:solidFill>
                <a:schemeClr val="bg1"/>
              </a:solidFill>
              <a:latin typeface="隶书" pitchFamily="49" charset="-122"/>
              <a:ea typeface="隶书" pitchFamily="49" charset="-122"/>
            </a:endParaRPr>
          </a:p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2.</a:t>
            </a:r>
            <a:r>
              <a:rPr lang="zh-CN" altLang="en-US" sz="2400" b="1" dirty="0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近似计算</a:t>
            </a:r>
            <a:endParaRPr lang="zh-CN" altLang="en-US" sz="2400" dirty="0">
              <a:solidFill>
                <a:schemeClr val="bg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7" name="Text Box 51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441182" y="3769321"/>
            <a:ext cx="1543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ea typeface="黑体" pitchFamily="49" charset="-122"/>
              </a:rPr>
              <a:t>待定系数法</a:t>
            </a:r>
          </a:p>
        </p:txBody>
      </p:sp>
      <p:sp>
        <p:nvSpPr>
          <p:cNvPr id="38" name="AutoShape 52"/>
          <p:cNvSpPr>
            <a:spLocks noChangeArrowheads="1"/>
          </p:cNvSpPr>
          <p:nvPr/>
        </p:nvSpPr>
        <p:spPr bwMode="auto">
          <a:xfrm flipH="1">
            <a:off x="1328420" y="4081108"/>
            <a:ext cx="381000" cy="627524"/>
          </a:xfrm>
          <a:prstGeom prst="downArrow">
            <a:avLst>
              <a:gd name="adj1" fmla="val 50000"/>
              <a:gd name="adj2" fmla="val 45000"/>
            </a:avLst>
          </a:prstGeom>
          <a:gradFill rotWithShape="0">
            <a:gsLst>
              <a:gs pos="0">
                <a:srgbClr val="FF6600"/>
              </a:gs>
              <a:gs pos="100000">
                <a:srgbClr val="339933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39" name="AutoShape 2"/>
          <p:cNvSpPr>
            <a:spLocks noChangeArrowheads="1"/>
          </p:cNvSpPr>
          <p:nvPr/>
        </p:nvSpPr>
        <p:spPr bwMode="auto">
          <a:xfrm rot="5400000" flipH="1">
            <a:off x="2650356" y="2893473"/>
            <a:ext cx="304800" cy="362952"/>
          </a:xfrm>
          <a:prstGeom prst="downArrow">
            <a:avLst>
              <a:gd name="adj1" fmla="val 50000"/>
              <a:gd name="adj2" fmla="val 43750"/>
            </a:avLst>
          </a:prstGeom>
          <a:gradFill rotWithShape="0">
            <a:gsLst>
              <a:gs pos="0">
                <a:srgbClr val="FF6600"/>
              </a:gs>
              <a:gs pos="100000">
                <a:srgbClr val="339933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40" name="Rectangle 39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375920" y="3362127"/>
            <a:ext cx="2286000" cy="814388"/>
          </a:xfrm>
          <a:prstGeom prst="rect">
            <a:avLst/>
          </a:prstGeom>
          <a:solidFill>
            <a:srgbClr val="339966"/>
          </a:solidFill>
          <a:ln w="76200" cmpd="tri">
            <a:solidFill>
              <a:srgbClr val="99CC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求导法则</a:t>
            </a:r>
            <a:endParaRPr lang="zh-CN" altLang="en-US" sz="2800" dirty="0">
              <a:solidFill>
                <a:schemeClr val="bg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1" name="AutoShape 2"/>
          <p:cNvSpPr>
            <a:spLocks noChangeArrowheads="1"/>
          </p:cNvSpPr>
          <p:nvPr/>
        </p:nvSpPr>
        <p:spPr bwMode="auto">
          <a:xfrm rot="5400000" flipH="1">
            <a:off x="2659881" y="3344957"/>
            <a:ext cx="304799" cy="343903"/>
          </a:xfrm>
          <a:prstGeom prst="downArrow">
            <a:avLst>
              <a:gd name="adj1" fmla="val 50000"/>
              <a:gd name="adj2" fmla="val 43750"/>
            </a:avLst>
          </a:prstGeom>
          <a:gradFill rotWithShape="0">
            <a:gsLst>
              <a:gs pos="0">
                <a:srgbClr val="FF6600"/>
              </a:gs>
              <a:gs pos="100000">
                <a:srgbClr val="339933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42" name="Rectangle 7"/>
          <p:cNvSpPr>
            <a:spLocks noChangeArrowheads="1"/>
          </p:cNvSpPr>
          <p:nvPr/>
        </p:nvSpPr>
        <p:spPr bwMode="auto">
          <a:xfrm>
            <a:off x="434340" y="4708632"/>
            <a:ext cx="2209800" cy="1317848"/>
          </a:xfrm>
          <a:prstGeom prst="rect">
            <a:avLst/>
          </a:prstGeom>
          <a:solidFill>
            <a:srgbClr val="FF6600"/>
          </a:solidFill>
          <a:ln w="76200" cap="sq" cmpd="tri">
            <a:solidFill>
              <a:srgbClr val="FF9900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ea typeface="隶书" pitchFamily="49" charset="-122"/>
              </a:rPr>
              <a:t>1.</a:t>
            </a:r>
            <a:r>
              <a:rPr lang="zh-CN" altLang="en-US" sz="2400" b="1" dirty="0" smtClean="0">
                <a:solidFill>
                  <a:schemeClr val="bg1"/>
                </a:solidFill>
                <a:ea typeface="隶书" pitchFamily="49" charset="-122"/>
              </a:rPr>
              <a:t>四则运算</a:t>
            </a:r>
            <a:endParaRPr lang="en-US" altLang="zh-CN" sz="2400" b="1" dirty="0" smtClean="0">
              <a:solidFill>
                <a:schemeClr val="bg1"/>
              </a:solidFill>
              <a:ea typeface="隶书" pitchFamily="49" charset="-122"/>
            </a:endParaRPr>
          </a:p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ea typeface="隶书" pitchFamily="49" charset="-122"/>
              </a:rPr>
              <a:t>2.</a:t>
            </a:r>
            <a:r>
              <a:rPr lang="zh-CN" altLang="en-US" sz="2400" b="1" dirty="0" smtClean="0">
                <a:solidFill>
                  <a:schemeClr val="bg1"/>
                </a:solidFill>
                <a:ea typeface="隶书" pitchFamily="49" charset="-122"/>
              </a:rPr>
              <a:t>反函数</a:t>
            </a:r>
            <a:endParaRPr lang="en-US" altLang="zh-CN" sz="2400" b="1" dirty="0" smtClean="0">
              <a:solidFill>
                <a:schemeClr val="bg1"/>
              </a:solidFill>
              <a:ea typeface="隶书" pitchFamily="49" charset="-122"/>
            </a:endParaRPr>
          </a:p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ea typeface="隶书" pitchFamily="49" charset="-122"/>
              </a:rPr>
              <a:t>3.</a:t>
            </a:r>
            <a:r>
              <a:rPr lang="zh-CN" altLang="en-US" sz="2400" b="1" dirty="0" smtClean="0">
                <a:solidFill>
                  <a:schemeClr val="bg1"/>
                </a:solidFill>
                <a:ea typeface="隶书" pitchFamily="49" charset="-122"/>
              </a:rPr>
              <a:t>复合函数</a:t>
            </a:r>
            <a:endParaRPr lang="zh-CN" altLang="en-US" sz="2400" b="1" dirty="0">
              <a:ea typeface="隶书" pitchFamily="49" charset="-122"/>
            </a:endParaRPr>
          </a:p>
        </p:txBody>
      </p:sp>
      <p:sp>
        <p:nvSpPr>
          <p:cNvPr id="43" name="AutoShape 52"/>
          <p:cNvSpPr>
            <a:spLocks noChangeArrowheads="1"/>
          </p:cNvSpPr>
          <p:nvPr/>
        </p:nvSpPr>
        <p:spPr bwMode="auto">
          <a:xfrm rot="16200000" flipH="1">
            <a:off x="2726645" y="4868884"/>
            <a:ext cx="381000" cy="493349"/>
          </a:xfrm>
          <a:prstGeom prst="downArrow">
            <a:avLst>
              <a:gd name="adj1" fmla="val 50000"/>
              <a:gd name="adj2" fmla="val 45000"/>
            </a:avLst>
          </a:prstGeom>
          <a:gradFill rotWithShape="0">
            <a:gsLst>
              <a:gs pos="0">
                <a:srgbClr val="FF6600"/>
              </a:gs>
              <a:gs pos="100000">
                <a:srgbClr val="339933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44" name="Rectangle 4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375920" y="1196752"/>
            <a:ext cx="1600200" cy="898748"/>
          </a:xfrm>
          <a:prstGeom prst="rect">
            <a:avLst/>
          </a:prstGeom>
          <a:solidFill>
            <a:srgbClr val="0000FF"/>
          </a:solidFill>
          <a:ln w="76200" cmpd="tri">
            <a:solidFill>
              <a:srgbClr val="3366FF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ea typeface="黑体" pitchFamily="49" charset="-122"/>
              </a:rPr>
              <a:t>速度、密度</a:t>
            </a:r>
            <a:endParaRPr lang="en-US" altLang="zh-CN" sz="2400" b="1" dirty="0" smtClean="0">
              <a:solidFill>
                <a:schemeClr val="bg1"/>
              </a:solidFill>
              <a:ea typeface="黑体" pitchFamily="49" charset="-122"/>
            </a:endParaRPr>
          </a:p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ea typeface="黑体" pitchFamily="49" charset="-122"/>
              </a:rPr>
              <a:t>切线斜率</a:t>
            </a:r>
            <a:endParaRPr lang="zh-CN" altLang="en-US" sz="2400" b="1" dirty="0">
              <a:solidFill>
                <a:schemeClr val="bg1"/>
              </a:solidFill>
              <a:ea typeface="黑体" pitchFamily="49" charset="-122"/>
            </a:endParaRPr>
          </a:p>
        </p:txBody>
      </p:sp>
      <p:sp>
        <p:nvSpPr>
          <p:cNvPr id="45" name="AutoShape 13"/>
          <p:cNvSpPr>
            <a:spLocks noChangeArrowheads="1"/>
          </p:cNvSpPr>
          <p:nvPr/>
        </p:nvSpPr>
        <p:spPr bwMode="auto">
          <a:xfrm>
            <a:off x="1874050" y="1553099"/>
            <a:ext cx="294310" cy="254000"/>
          </a:xfrm>
          <a:prstGeom prst="leftArrow">
            <a:avLst>
              <a:gd name="adj1" fmla="val 50000"/>
              <a:gd name="adj2" fmla="val 49531"/>
            </a:avLst>
          </a:prstGeom>
          <a:gradFill rotWithShape="0">
            <a:gsLst>
              <a:gs pos="0">
                <a:srgbClr val="0000FF"/>
              </a:gs>
              <a:gs pos="100000">
                <a:srgbClr val="33CCFF"/>
              </a:gs>
            </a:gsLst>
            <a:lin ang="0" scaled="1"/>
          </a:gradFill>
          <a:ln w="38100" cmpd="dbl">
            <a:solidFill>
              <a:srgbClr val="00CC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AutoShape 52"/>
          <p:cNvSpPr>
            <a:spLocks noChangeArrowheads="1"/>
          </p:cNvSpPr>
          <p:nvPr/>
        </p:nvSpPr>
        <p:spPr bwMode="auto">
          <a:xfrm rot="16200000" flipH="1">
            <a:off x="2394490" y="5539654"/>
            <a:ext cx="381002" cy="490473"/>
          </a:xfrm>
          <a:prstGeom prst="downArrow">
            <a:avLst>
              <a:gd name="adj1" fmla="val 50000"/>
              <a:gd name="adj2" fmla="val 45000"/>
            </a:avLst>
          </a:prstGeom>
          <a:gradFill rotWithShape="0">
            <a:gsLst>
              <a:gs pos="0">
                <a:srgbClr val="FF6600"/>
              </a:gs>
              <a:gs pos="100000">
                <a:srgbClr val="339933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2830224" y="5529659"/>
            <a:ext cx="2926512" cy="533400"/>
          </a:xfrm>
          <a:prstGeom prst="rect">
            <a:avLst/>
          </a:prstGeom>
          <a:solidFill>
            <a:srgbClr val="0000FF"/>
          </a:solidFill>
          <a:ln w="76200" cap="sq" cmpd="tri">
            <a:solidFill>
              <a:srgbClr val="3366FF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400" b="1" dirty="0" smtClean="0">
                <a:solidFill>
                  <a:srgbClr val="FFFF00"/>
                </a:solidFill>
                <a:ea typeface="黑体" pitchFamily="49" charset="-122"/>
              </a:rPr>
              <a:t>微分形式的不变性</a:t>
            </a:r>
            <a:endParaRPr lang="zh-CN" altLang="en-US" sz="2400" b="1" dirty="0"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5219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 autoUpdateAnimBg="0"/>
      <p:bldP spid="25" grpId="0" animBg="1" autoUpdateAnimBg="0"/>
      <p:bldP spid="26" grpId="0" animBg="1" autoUpdateAnimBg="0"/>
      <p:bldP spid="27" grpId="0" animBg="1"/>
      <p:bldP spid="28" grpId="0" animBg="1"/>
      <p:bldP spid="29" grpId="0" animBg="1"/>
      <p:bldP spid="30" grpId="0" animBg="1" autoUpdateAnimBg="0"/>
      <p:bldP spid="31" grpId="0" animBg="1" autoUpdateAnimBg="0"/>
      <p:bldP spid="32" grpId="0" animBg="1"/>
      <p:bldP spid="33" grpId="0" autoUpdateAnimBg="0"/>
      <p:bldP spid="34" grpId="0" animBg="1"/>
      <p:bldP spid="35" grpId="0" animBg="1" autoUpdateAnimBg="0"/>
      <p:bldP spid="36" grpId="0" animBg="1" autoUpdateAnimBg="0"/>
      <p:bldP spid="37" grpId="0" autoUpdateAnimBg="0"/>
      <p:bldP spid="38" grpId="0" animBg="1"/>
      <p:bldP spid="39" grpId="0" animBg="1"/>
      <p:bldP spid="40" grpId="0" animBg="1" autoUpdateAnimBg="0"/>
      <p:bldP spid="41" grpId="0" animBg="1"/>
      <p:bldP spid="42" grpId="0" animBg="1" autoUpdateAnimBg="0"/>
      <p:bldP spid="43" grpId="0" animBg="1"/>
      <p:bldP spid="44" grpId="0" animBg="1" autoUpdateAnimBg="0"/>
      <p:bldP spid="45" grpId="0" animBg="1"/>
      <p:bldP spid="46" grpId="0" animBg="1"/>
      <p:bldP spid="47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1629933" y="116632"/>
            <a:ext cx="533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</a:t>
            </a:r>
            <a:r>
              <a:rPr lang="en-US" altLang="zh-CN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  </a:t>
            </a:r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章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知识</a:t>
            </a:r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要点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633054" y="701407"/>
            <a:ext cx="379493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导数与微分的定义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3054" y="1286182"/>
            <a:ext cx="5413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）导数的定义及各种等价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形式</a:t>
            </a:r>
            <a:endParaRPr lang="zh-CN" alt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2010224"/>
              </p:ext>
            </p:extLst>
          </p:nvPr>
        </p:nvGraphicFramePr>
        <p:xfrm>
          <a:off x="2123728" y="1809402"/>
          <a:ext cx="3698875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" name="Equation" r:id="rId3" imgW="3695400" imgH="927000" progId="Equation.DSMT4">
                  <p:embed/>
                </p:oleObj>
              </mc:Choice>
              <mc:Fallback>
                <p:oleObj name="Equation" r:id="rId3" imgW="3695400" imgH="927000" progId="Equation.DSMT4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1809402"/>
                        <a:ext cx="3698875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4772036"/>
              </p:ext>
            </p:extLst>
          </p:nvPr>
        </p:nvGraphicFramePr>
        <p:xfrm>
          <a:off x="2997714" y="2708920"/>
          <a:ext cx="3581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" name="Equation" r:id="rId5" imgW="3581280" imgH="838080" progId="Equation.DSMT4">
                  <p:embed/>
                </p:oleObj>
              </mc:Choice>
              <mc:Fallback>
                <p:oleObj name="Equation" r:id="rId5" imgW="3581280" imgH="838080" progId="Equation.DSMT4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7714" y="2708920"/>
                        <a:ext cx="35814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6722360"/>
              </p:ext>
            </p:extLst>
          </p:nvPr>
        </p:nvGraphicFramePr>
        <p:xfrm>
          <a:off x="3059832" y="3645024"/>
          <a:ext cx="3238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" name="Equation" r:id="rId7" imgW="3238200" imgH="838080" progId="Equation.DSMT4">
                  <p:embed/>
                </p:oleObj>
              </mc:Choice>
              <mc:Fallback>
                <p:oleObj name="Equation" r:id="rId7" imgW="3238200" imgH="838080" progId="Equation.DSMT4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3645024"/>
                        <a:ext cx="32385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633054" y="4549770"/>
            <a:ext cx="34323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） 左、右导数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：</a:t>
            </a:r>
          </a:p>
        </p:txBody>
      </p:sp>
      <p:sp>
        <p:nvSpPr>
          <p:cNvPr id="26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0581072"/>
              </p:ext>
            </p:extLst>
          </p:nvPr>
        </p:nvGraphicFramePr>
        <p:xfrm>
          <a:off x="3779838" y="4579605"/>
          <a:ext cx="19431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" name="Equation" r:id="rId9" imgW="1942920" imgH="469800" progId="Equation.DSMT4">
                  <p:embed/>
                </p:oleObj>
              </mc:Choice>
              <mc:Fallback>
                <p:oleObj name="Equation" r:id="rId9" imgW="1942920" imgH="469800" progId="Equation.DSMT4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4579605"/>
                        <a:ext cx="194310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1314113" y="5123232"/>
            <a:ext cx="3791423" cy="52322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注意与导数的左右极限</a:t>
            </a:r>
          </a:p>
        </p:txBody>
      </p:sp>
      <p:sp>
        <p:nvSpPr>
          <p:cNvPr id="29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2447506"/>
              </p:ext>
            </p:extLst>
          </p:nvPr>
        </p:nvGraphicFramePr>
        <p:xfrm>
          <a:off x="4976260" y="5164410"/>
          <a:ext cx="28622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" name="Equation" r:id="rId11" imgW="2869920" imgH="431640" progId="Equation.DSMT4">
                  <p:embed/>
                </p:oleObj>
              </mc:Choice>
              <mc:Fallback>
                <p:oleObj name="Equation" r:id="rId11" imgW="2869920" imgH="431640" progId="Equation.DSMT4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6260" y="5164410"/>
                        <a:ext cx="2862263" cy="431800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7812360" y="5105492"/>
            <a:ext cx="995785" cy="52322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不同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5" grpId="0"/>
      <p:bldP spid="28" grpId="0" animBg="1"/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188640"/>
            <a:ext cx="4782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(3)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可导的几何意义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存在切线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7569966"/>
              </p:ext>
            </p:extLst>
          </p:nvPr>
        </p:nvGraphicFramePr>
        <p:xfrm>
          <a:off x="2411760" y="759823"/>
          <a:ext cx="3721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1" name="Equation" r:id="rId3" imgW="3720960" imgH="431640" progId="Equation.DSMT4">
                  <p:embed/>
                </p:oleObj>
              </mc:Choice>
              <mc:Fallback>
                <p:oleObj name="Equation" r:id="rId3" imgW="3720960" imgH="431640" progId="Equation.DSMT4">
                  <p:embed/>
                  <p:pic>
                    <p:nvPicPr>
                      <p:cNvPr id="0" name="Picture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759823"/>
                        <a:ext cx="37211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1560" y="1340768"/>
            <a:ext cx="2888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(4)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微分的定义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若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4907740"/>
              </p:ext>
            </p:extLst>
          </p:nvPr>
        </p:nvGraphicFramePr>
        <p:xfrm>
          <a:off x="2425074" y="2043557"/>
          <a:ext cx="2608263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2" name="Equation" r:id="rId5" imgW="2616120" imgH="393480" progId="Equation.DSMT4">
                  <p:embed/>
                </p:oleObj>
              </mc:Choice>
              <mc:Fallback>
                <p:oleObj name="Equation" r:id="rId5" imgW="2616120" imgH="393480" progId="Equation.DSMT4">
                  <p:embed/>
                  <p:pic>
                    <p:nvPicPr>
                      <p:cNvPr id="0" name="Picture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5074" y="2043557"/>
                        <a:ext cx="2608263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38038" y="2564904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则称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7835774"/>
              </p:ext>
            </p:extLst>
          </p:nvPr>
        </p:nvGraphicFramePr>
        <p:xfrm>
          <a:off x="1149884" y="2632839"/>
          <a:ext cx="1276351" cy="387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3" name="Equation" r:id="rId7" imgW="1282680" imgH="393480" progId="Equation.DSMT4">
                  <p:embed/>
                </p:oleObj>
              </mc:Choice>
              <mc:Fallback>
                <p:oleObj name="Equation" r:id="rId7" imgW="1282680" imgH="393480" progId="Equation.DSMT4">
                  <p:embed/>
                  <p:pic>
                    <p:nvPicPr>
                      <p:cNvPr id="0" name="Picture 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9884" y="2632839"/>
                        <a:ext cx="1276351" cy="3873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7672958"/>
              </p:ext>
            </p:extLst>
          </p:nvPr>
        </p:nvGraphicFramePr>
        <p:xfrm>
          <a:off x="2983235" y="2610614"/>
          <a:ext cx="311151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4" name="Equation" r:id="rId9" imgW="317160" imgH="431640" progId="Equation.DSMT4">
                  <p:embed/>
                </p:oleObj>
              </mc:Choice>
              <mc:Fallback>
                <p:oleObj name="Equation" r:id="rId9" imgW="317160" imgH="431640" progId="Equation.DSMT4">
                  <p:embed/>
                  <p:pic>
                    <p:nvPicPr>
                      <p:cNvPr id="0" name="Picture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3235" y="2610614"/>
                        <a:ext cx="311151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432064" y="2564904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在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00215" y="2564904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点可微，且记</a:t>
            </a: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9796526"/>
              </p:ext>
            </p:extLst>
          </p:nvPr>
        </p:nvGraphicFramePr>
        <p:xfrm>
          <a:off x="5654764" y="2632839"/>
          <a:ext cx="1346200" cy="387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5" name="Equation" r:id="rId11" imgW="1346040" imgH="393480" progId="Equation.DSMT4">
                  <p:embed/>
                </p:oleObj>
              </mc:Choice>
              <mc:Fallback>
                <p:oleObj name="Equation" r:id="rId11" imgW="1346040" imgH="393480" progId="Equation.DSMT4">
                  <p:embed/>
                  <p:pic>
                    <p:nvPicPr>
                      <p:cNvPr id="0" name="Picture 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4764" y="2632839"/>
                        <a:ext cx="1346200" cy="3873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020272" y="2564904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为微分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1519" y="3289001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这时，</a:t>
            </a:r>
          </a:p>
        </p:txBody>
      </p:sp>
      <p:sp>
        <p:nvSpPr>
          <p:cNvPr id="2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4594837"/>
              </p:ext>
            </p:extLst>
          </p:nvPr>
        </p:nvGraphicFramePr>
        <p:xfrm>
          <a:off x="1265237" y="3346409"/>
          <a:ext cx="15811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6" name="Equation" r:id="rId13" imgW="1574640" imgH="431640" progId="Equation.DSMT4">
                  <p:embed/>
                </p:oleObj>
              </mc:Choice>
              <mc:Fallback>
                <p:oleObj name="Equation" r:id="rId13" imgW="1574640" imgH="431640" progId="Equation.DSMT4">
                  <p:embed/>
                  <p:pic>
                    <p:nvPicPr>
                      <p:cNvPr id="0" name="Picture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5237" y="3346409"/>
                        <a:ext cx="158115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3273578"/>
              </p:ext>
            </p:extLst>
          </p:nvPr>
        </p:nvGraphicFramePr>
        <p:xfrm>
          <a:off x="1259631" y="3989917"/>
          <a:ext cx="5580063" cy="488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7" name="Equation" r:id="rId15" imgW="5587920" imgH="482400" progId="Equation.DSMT4">
                  <p:embed/>
                </p:oleObj>
              </mc:Choice>
              <mc:Fallback>
                <p:oleObj name="Equation" r:id="rId15" imgW="5587920" imgH="482400" progId="Equation.DSMT4">
                  <p:embed/>
                  <p:pic>
                    <p:nvPicPr>
                      <p:cNvPr id="0" name="Picture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1" y="3989917"/>
                        <a:ext cx="5580063" cy="4889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2957101" y="3289001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从而</a:t>
            </a:r>
          </a:p>
        </p:txBody>
      </p:sp>
      <p:sp>
        <p:nvSpPr>
          <p:cNvPr id="25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4110925"/>
              </p:ext>
            </p:extLst>
          </p:nvPr>
        </p:nvGraphicFramePr>
        <p:xfrm>
          <a:off x="1337790" y="4709997"/>
          <a:ext cx="2087563" cy="488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8" name="Equation" r:id="rId17" imgW="2095200" imgH="482400" progId="Equation.DSMT4">
                  <p:embed/>
                </p:oleObj>
              </mc:Choice>
              <mc:Fallback>
                <p:oleObj name="Equation" r:id="rId17" imgW="2095200" imgH="482400" progId="Equation.DSMT4">
                  <p:embed/>
                  <p:pic>
                    <p:nvPicPr>
                      <p:cNvPr id="0" name="Picture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7790" y="4709997"/>
                        <a:ext cx="2087563" cy="4889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611560" y="4005064"/>
            <a:ext cx="724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）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1560" y="4679733"/>
            <a:ext cx="724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）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8" grpId="0"/>
      <p:bldP spid="14" grpId="0"/>
      <p:bldP spid="15" grpId="0"/>
      <p:bldP spid="18" grpId="0"/>
      <p:bldP spid="19" grpId="0"/>
      <p:bldP spid="24" grpId="0"/>
      <p:bldP spid="27" grpId="0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633054" y="260648"/>
            <a:ext cx="689127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2. 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导数与微分的运算法则和方法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3054" y="845423"/>
            <a:ext cx="2888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）四则运算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：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6414104"/>
              </p:ext>
            </p:extLst>
          </p:nvPr>
        </p:nvGraphicFramePr>
        <p:xfrm>
          <a:off x="755576" y="1428527"/>
          <a:ext cx="2311400" cy="628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" name="Equation" r:id="rId3" imgW="2311200" imgH="634680" progId="Equation.DSMT4">
                  <p:embed/>
                </p:oleObj>
              </mc:Choice>
              <mc:Fallback>
                <p:oleObj name="Equation" r:id="rId3" imgW="2311200" imgH="634680" progId="Equation.DSMT4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428527"/>
                        <a:ext cx="2311400" cy="6286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935150"/>
              </p:ext>
            </p:extLst>
          </p:nvPr>
        </p:nvGraphicFramePr>
        <p:xfrm>
          <a:off x="3485034" y="1428527"/>
          <a:ext cx="22987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" name="Equation" r:id="rId5" imgW="2298600" imgH="634680" progId="Equation.DSMT4">
                  <p:embed/>
                </p:oleObj>
              </mc:Choice>
              <mc:Fallback>
                <p:oleObj name="Equation" r:id="rId5" imgW="2298600" imgH="634680" progId="Equation.DSMT4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5034" y="1428527"/>
                        <a:ext cx="2298700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4792614"/>
              </p:ext>
            </p:extLst>
          </p:nvPr>
        </p:nvGraphicFramePr>
        <p:xfrm>
          <a:off x="6012160" y="1196752"/>
          <a:ext cx="2370138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" name="Equation" r:id="rId7" imgW="2361960" imgH="1091880" progId="Equation.DSMT4">
                  <p:embed/>
                </p:oleObj>
              </mc:Choice>
              <mc:Fallback>
                <p:oleObj name="Equation" r:id="rId7" imgW="2361960" imgH="1091880" progId="Equation.DSMT4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2160" y="1196752"/>
                        <a:ext cx="2370138" cy="1092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33054" y="2348880"/>
            <a:ext cx="3249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）反函数的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导数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3753064"/>
              </p:ext>
            </p:extLst>
          </p:nvPr>
        </p:nvGraphicFramePr>
        <p:xfrm>
          <a:off x="3589809" y="2896378"/>
          <a:ext cx="2089151" cy="958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" name="Equation" r:id="rId9" imgW="2082600" imgH="952200" progId="Equation.DSMT4">
                  <p:embed/>
                </p:oleObj>
              </mc:Choice>
              <mc:Fallback>
                <p:oleObj name="Equation" r:id="rId9" imgW="2082600" imgH="952200" progId="Equation.DSMT4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9809" y="2896378"/>
                        <a:ext cx="2089151" cy="9588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33054" y="3933056"/>
            <a:ext cx="3369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）复合函数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求导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8252332"/>
              </p:ext>
            </p:extLst>
          </p:nvPr>
        </p:nvGraphicFramePr>
        <p:xfrm>
          <a:off x="2565400" y="4471424"/>
          <a:ext cx="4013200" cy="628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" name="Equation" r:id="rId11" imgW="4012920" imgH="634680" progId="Equation.DSMT4">
                  <p:embed/>
                </p:oleObj>
              </mc:Choice>
              <mc:Fallback>
                <p:oleObj name="Equation" r:id="rId11" imgW="4012920" imgH="634680" progId="Equation.DSMT4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4471424"/>
                        <a:ext cx="4013200" cy="6286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532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0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188640"/>
            <a:ext cx="6676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复合函数的微分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（微分形式的不变性）：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012906"/>
              </p:ext>
            </p:extLst>
          </p:nvPr>
        </p:nvGraphicFramePr>
        <p:xfrm>
          <a:off x="1702322" y="728995"/>
          <a:ext cx="26797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7" name="Equation" r:id="rId3" imgW="2679480" imgH="482400" progId="Equation.DSMT4">
                  <p:embed/>
                </p:oleObj>
              </mc:Choice>
              <mc:Fallback>
                <p:oleObj name="Equation" r:id="rId3" imgW="2679480" imgH="482400" progId="Equation.DSMT4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2322" y="728995"/>
                        <a:ext cx="267970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379325" y="711860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中令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3189746"/>
              </p:ext>
            </p:extLst>
          </p:nvPr>
        </p:nvGraphicFramePr>
        <p:xfrm>
          <a:off x="5285342" y="759823"/>
          <a:ext cx="1225551" cy="387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8" name="Equation" r:id="rId5" imgW="1218960" imgH="393480" progId="Equation.DSMT4">
                  <p:embed/>
                </p:oleObj>
              </mc:Choice>
              <mc:Fallback>
                <p:oleObj name="Equation" r:id="rId5" imgW="1218960" imgH="393480" progId="Equation.DSMT4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5342" y="759823"/>
                        <a:ext cx="1225551" cy="3873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611573" y="711860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成立等式：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4479285"/>
              </p:ext>
            </p:extLst>
          </p:nvPr>
        </p:nvGraphicFramePr>
        <p:xfrm>
          <a:off x="1702322" y="1412776"/>
          <a:ext cx="4233863" cy="488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9" name="Equation" r:id="rId7" imgW="4241520" imgH="482400" progId="Equation.DSMT4">
                  <p:embed/>
                </p:oleObj>
              </mc:Choice>
              <mc:Fallback>
                <p:oleObj name="Equation" r:id="rId7" imgW="4241520" imgH="482400" progId="Equation.DSMT4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2322" y="1412776"/>
                        <a:ext cx="4233863" cy="4889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67544" y="2060848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(4)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参数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方程求导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1316768"/>
              </p:ext>
            </p:extLst>
          </p:nvPr>
        </p:nvGraphicFramePr>
        <p:xfrm>
          <a:off x="2200331" y="2844672"/>
          <a:ext cx="2459038" cy="387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0" name="Equation" r:id="rId9" imgW="2450880" imgH="393480" progId="Equation.DSMT4">
                  <p:embed/>
                </p:oleObj>
              </mc:Choice>
              <mc:Fallback>
                <p:oleObj name="Equation" r:id="rId9" imgW="2450880" imgH="393480" progId="Equation.DSMT4">
                  <p:embed/>
                  <p:pic>
                    <p:nvPicPr>
                      <p:cNvPr id="0" name="Picture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0331" y="2844672"/>
                        <a:ext cx="2459038" cy="3873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680607" y="2775732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则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5017857"/>
              </p:ext>
            </p:extLst>
          </p:nvPr>
        </p:nvGraphicFramePr>
        <p:xfrm>
          <a:off x="5368015" y="2636912"/>
          <a:ext cx="158115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1" name="Equation" r:id="rId11" imgW="1574640" imgH="901440" progId="Equation.DSMT4">
                  <p:embed/>
                </p:oleObj>
              </mc:Choice>
              <mc:Fallback>
                <p:oleObj name="Equation" r:id="rId11" imgW="1574640" imgH="901440" progId="Equation.DSMT4">
                  <p:embed/>
                  <p:pic>
                    <p:nvPicPr>
                      <p:cNvPr id="0" name="Picture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8015" y="2636912"/>
                        <a:ext cx="158115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533666" y="3462680"/>
            <a:ext cx="2858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(5)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隐函数 的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求导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99862" y="4026093"/>
            <a:ext cx="3970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两边同时求导法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微分法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23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7369283"/>
              </p:ext>
            </p:extLst>
          </p:nvPr>
        </p:nvGraphicFramePr>
        <p:xfrm>
          <a:off x="1645348" y="4121769"/>
          <a:ext cx="1593851" cy="387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2" name="Equation" r:id="rId13" imgW="1587240" imgH="393480" progId="Equation.DSMT4">
                  <p:embed/>
                </p:oleObj>
              </mc:Choice>
              <mc:Fallback>
                <p:oleObj name="Equation" r:id="rId13" imgW="1587240" imgH="393480" progId="Equation.DSMT4">
                  <p:embed/>
                  <p:pic>
                    <p:nvPicPr>
                      <p:cNvPr id="0" name="Picture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5348" y="4121769"/>
                        <a:ext cx="1593851" cy="3873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533666" y="4509120"/>
            <a:ext cx="27687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(6)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对数法求导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：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645348" y="5032340"/>
            <a:ext cx="5503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适用于幂指函数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多项乘 除的情形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645348" y="2775732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若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07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1" grpId="0"/>
      <p:bldP spid="14" grpId="0"/>
      <p:bldP spid="18" grpId="0"/>
      <p:bldP spid="21" grpId="0"/>
      <p:bldP spid="22" grpId="0"/>
      <p:bldP spid="25" grpId="0"/>
      <p:bldP spid="26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116632"/>
            <a:ext cx="2528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）高阶导数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639852"/>
            <a:ext cx="5957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乘积的高阶导数的莱布尼茨公式：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6909425"/>
              </p:ext>
            </p:extLst>
          </p:nvPr>
        </p:nvGraphicFramePr>
        <p:xfrm>
          <a:off x="2195736" y="1169172"/>
          <a:ext cx="3335338" cy="908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0" name="Equation" r:id="rId3" imgW="3327120" imgH="914400" progId="Equation.DSMT4">
                  <p:embed/>
                </p:oleObj>
              </mc:Choice>
              <mc:Fallback>
                <p:oleObj name="Equation" r:id="rId3" imgW="3327120" imgH="914400" progId="Equation.DSMT4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1169172"/>
                        <a:ext cx="3335338" cy="9080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68387" y="2060848"/>
            <a:ext cx="55964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2)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间接计算常用的高阶导数的公式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3133710"/>
              </p:ext>
            </p:extLst>
          </p:nvPr>
        </p:nvGraphicFramePr>
        <p:xfrm>
          <a:off x="1259632" y="2708920"/>
          <a:ext cx="2506663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1" name="Equation" r:id="rId5" imgW="2476440" imgH="1002960" progId="Equation.DSMT4">
                  <p:embed/>
                </p:oleObj>
              </mc:Choice>
              <mc:Fallback>
                <p:oleObj name="Equation" r:id="rId5" imgW="2476440" imgH="1002960" progId="Equation.DSMT4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2708920"/>
                        <a:ext cx="2506663" cy="974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1610447"/>
              </p:ext>
            </p:extLst>
          </p:nvPr>
        </p:nvGraphicFramePr>
        <p:xfrm>
          <a:off x="5004048" y="2752576"/>
          <a:ext cx="3502025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2" name="Equation" r:id="rId7" imgW="3466800" imgH="914400" progId="Equation.DSMT4">
                  <p:embed/>
                </p:oleObj>
              </mc:Choice>
              <mc:Fallback>
                <p:oleObj name="Equation" r:id="rId7" imgW="3466800" imgH="914400" progId="Equation.DSMT4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2752576"/>
                        <a:ext cx="3502025" cy="887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4503278"/>
              </p:ext>
            </p:extLst>
          </p:nvPr>
        </p:nvGraphicFramePr>
        <p:xfrm>
          <a:off x="1259632" y="3825044"/>
          <a:ext cx="2655888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3" name="Equation" r:id="rId9" imgW="2641320" imgH="647640" progId="Equation.DSMT4">
                  <p:embed/>
                </p:oleObj>
              </mc:Choice>
              <mc:Fallback>
                <p:oleObj name="Equation" r:id="rId9" imgW="2641320" imgH="647640" progId="Equation.DSMT4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3825044"/>
                        <a:ext cx="2655888" cy="627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9223497"/>
              </p:ext>
            </p:extLst>
          </p:nvPr>
        </p:nvGraphicFramePr>
        <p:xfrm>
          <a:off x="5004048" y="3739319"/>
          <a:ext cx="3960813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4" name="Equation" r:id="rId11" imgW="3924000" imgH="825480" progId="Equation.DSMT4">
                  <p:embed/>
                </p:oleObj>
              </mc:Choice>
              <mc:Fallback>
                <p:oleObj name="Equation" r:id="rId11" imgW="3924000" imgH="825480" progId="Equation.DSMT4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3739319"/>
                        <a:ext cx="3960813" cy="798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94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椭圆 21"/>
          <p:cNvSpPr/>
          <p:nvPr/>
        </p:nvSpPr>
        <p:spPr>
          <a:xfrm>
            <a:off x="3184496" y="3176972"/>
            <a:ext cx="3581240" cy="9001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1515477" y="2125745"/>
            <a:ext cx="5779980" cy="90407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633054" y="260648"/>
            <a:ext cx="689127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．二个重要结论：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03648" y="1486237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若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9212666"/>
              </p:ext>
            </p:extLst>
          </p:nvPr>
        </p:nvGraphicFramePr>
        <p:xfrm>
          <a:off x="2068316" y="1553379"/>
          <a:ext cx="723900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7" name="Equation" r:id="rId3" imgW="723600" imgH="393480" progId="Equation.DSMT4">
                  <p:embed/>
                </p:oleObj>
              </mc:Choice>
              <mc:Fallback>
                <p:oleObj name="Equation" r:id="rId3" imgW="723600" imgH="393480" progId="Equation.DSMT4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8316" y="1553379"/>
                        <a:ext cx="723900" cy="388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904848" y="1486237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在点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1204791"/>
              </p:ext>
            </p:extLst>
          </p:nvPr>
        </p:nvGraphicFramePr>
        <p:xfrm>
          <a:off x="3696247" y="1585922"/>
          <a:ext cx="742951" cy="323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8" name="Equation" r:id="rId5" imgW="749160" imgH="317160" progId="Equation.DSMT4">
                  <p:embed/>
                </p:oleObj>
              </mc:Choice>
              <mc:Fallback>
                <p:oleObj name="Equation" r:id="rId5" imgW="749160" imgH="317160" progId="Equation.DSMT4">
                  <p:embed/>
                  <p:pic>
                    <p:nvPicPr>
                      <p:cNvPr id="0" name="Picture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6247" y="1585922"/>
                        <a:ext cx="742951" cy="3238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097434" y="2316171"/>
            <a:ext cx="1116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连续，</a:t>
            </a: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1732005"/>
              </p:ext>
            </p:extLst>
          </p:nvPr>
        </p:nvGraphicFramePr>
        <p:xfrm>
          <a:off x="1738474" y="2383313"/>
          <a:ext cx="723900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9" name="Equation" r:id="rId7" imgW="723586" imgH="393529" progId="Equation.DSMT4">
                  <p:embed/>
                </p:oleObj>
              </mc:Choice>
              <mc:Fallback>
                <p:oleObj name="Equation" r:id="rId7" imgW="723586" imgH="393529" progId="Equation.DSMT4">
                  <p:embed/>
                  <p:pic>
                    <p:nvPicPr>
                      <p:cNvPr id="0" name="Picture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8474" y="2383313"/>
                        <a:ext cx="723900" cy="388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457738" y="2316171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在点</a:t>
            </a: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1319068"/>
              </p:ext>
            </p:extLst>
          </p:nvPr>
        </p:nvGraphicFramePr>
        <p:xfrm>
          <a:off x="3359119" y="2415856"/>
          <a:ext cx="742951" cy="323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0" name="Equation" r:id="rId9" imgW="749160" imgH="317160" progId="Equation.DSMT4">
                  <p:embed/>
                </p:oleObj>
              </mc:Choice>
              <mc:Fallback>
                <p:oleObj name="Equation" r:id="rId9" imgW="749160" imgH="317160" progId="Equation.DSMT4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19" y="2415856"/>
                        <a:ext cx="742951" cy="3238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417016" y="1486237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邻域定义，则</a:t>
            </a: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777463"/>
              </p:ext>
            </p:extLst>
          </p:nvPr>
        </p:nvGraphicFramePr>
        <p:xfrm>
          <a:off x="5209185" y="2161856"/>
          <a:ext cx="1876425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1" name="Equation" r:id="rId11" imgW="1879560" imgH="838080" progId="Equation.DSMT4">
                  <p:embed/>
                </p:oleObj>
              </mc:Choice>
              <mc:Fallback>
                <p:oleObj name="Equation" r:id="rId11" imgW="1879560" imgH="838080" progId="Equation.DSMT4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9185" y="2161856"/>
                        <a:ext cx="1876425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9469474"/>
              </p:ext>
            </p:extLst>
          </p:nvPr>
        </p:nvGraphicFramePr>
        <p:xfrm>
          <a:off x="3628916" y="3454648"/>
          <a:ext cx="2692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2" name="Equation" r:id="rId13" imgW="2692080" imgH="406080" progId="Equation.DSMT4">
                  <p:embed/>
                </p:oleObj>
              </mc:Choice>
              <mc:Fallback>
                <p:oleObj name="Equation" r:id="rId13" imgW="2692080" imgH="406080" progId="Equation.DSMT4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8916" y="3454648"/>
                        <a:ext cx="26924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左右箭头 20"/>
          <p:cNvSpPr/>
          <p:nvPr/>
        </p:nvSpPr>
        <p:spPr>
          <a:xfrm>
            <a:off x="1676319" y="3501008"/>
            <a:ext cx="1196572" cy="3600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2086" y="4141822"/>
            <a:ext cx="3249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）导函数的性质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515477" y="5188262"/>
            <a:ext cx="6136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可导的周期函数的导函数为周期函数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22974" y="4665042"/>
            <a:ext cx="6165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可导的偶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奇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函数导函数为奇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偶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函数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33054" y="845423"/>
            <a:ext cx="3970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）零点处的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导数刻画</a:t>
            </a:r>
            <a:endParaRPr lang="zh-CN" alt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471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0" grpId="0" animBg="1"/>
      <p:bldP spid="2" grpId="0"/>
      <p:bldP spid="3" grpId="0"/>
      <p:bldP spid="6" grpId="0"/>
      <p:bldP spid="9" grpId="0"/>
      <p:bldP spid="12" grpId="0"/>
      <p:bldP spid="14" grpId="0"/>
      <p:bldP spid="21" grpId="0" animBg="1"/>
      <p:bldP spid="23" grpId="0"/>
      <p:bldP spid="24" grpId="0"/>
      <p:bldP spid="26" grpId="0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990139" y="94815"/>
            <a:ext cx="533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三</a:t>
            </a:r>
            <a:r>
              <a:rPr lang="en-US" altLang="zh-CN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  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综合</a:t>
            </a:r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例题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66783" y="809536"/>
            <a:ext cx="1343617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1.  </a:t>
            </a:r>
            <a:r>
              <a:rPr lang="zh-CN" altLang="en-US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设</a:t>
            </a:r>
            <a:endParaRPr lang="zh-CN" altLang="en-US" sz="28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3117431"/>
              </p:ext>
            </p:extLst>
          </p:nvPr>
        </p:nvGraphicFramePr>
        <p:xfrm>
          <a:off x="1835696" y="931807"/>
          <a:ext cx="4622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9" name="Equation" r:id="rId3" imgW="4622760" imgH="393480" progId="Equation.DSMT4">
                  <p:embed/>
                </p:oleObj>
              </mc:Choice>
              <mc:Fallback>
                <p:oleObj name="Equation" r:id="rId3" imgW="4622760" imgH="393480" progId="Equation.DSMT4">
                  <p:embed/>
                  <p:pic>
                    <p:nvPicPr>
                      <p:cNvPr id="0" name="Picture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931807"/>
                        <a:ext cx="46228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7791941"/>
              </p:ext>
            </p:extLst>
          </p:nvPr>
        </p:nvGraphicFramePr>
        <p:xfrm>
          <a:off x="6890590" y="922248"/>
          <a:ext cx="863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0" name="Equation" r:id="rId5" imgW="863280" imgH="406080" progId="Equation.DSMT4">
                  <p:embed/>
                </p:oleObj>
              </mc:Choice>
              <mc:Fallback>
                <p:oleObj name="Equation" r:id="rId5" imgW="863280" imgH="406080" progId="Equation.DSMT4">
                  <p:embed/>
                  <p:pic>
                    <p:nvPicPr>
                      <p:cNvPr id="0" name="Picture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0590" y="922248"/>
                        <a:ext cx="8636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433287" y="809536"/>
            <a:ext cx="685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求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66783" y="1495336"/>
            <a:ext cx="44132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  </a:t>
            </a:r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方法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  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利用导数定义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2835432"/>
              </p:ext>
            </p:extLst>
          </p:nvPr>
        </p:nvGraphicFramePr>
        <p:xfrm>
          <a:off x="1614488" y="2160588"/>
          <a:ext cx="33877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1" name="Equation" r:id="rId7" imgW="3390840" imgH="838080" progId="Equation.DSMT4">
                  <p:embed/>
                </p:oleObj>
              </mc:Choice>
              <mc:Fallback>
                <p:oleObj name="Equation" r:id="rId7" imgW="3390840" imgH="838080" progId="Equation.DSMT4">
                  <p:embed/>
                  <p:pic>
                    <p:nvPicPr>
                      <p:cNvPr id="0" name="Picture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4488" y="2160588"/>
                        <a:ext cx="3387725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3266427"/>
              </p:ext>
            </p:extLst>
          </p:nvPr>
        </p:nvGraphicFramePr>
        <p:xfrm>
          <a:off x="2503488" y="3189288"/>
          <a:ext cx="40640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2" name="Equation" r:id="rId9" imgW="4063680" imgH="545760" progId="Equation.DSMT4">
                  <p:embed/>
                </p:oleObj>
              </mc:Choice>
              <mc:Fallback>
                <p:oleObj name="Equation" r:id="rId9" imgW="4063680" imgH="545760" progId="Equation.DSMT4">
                  <p:embed/>
                  <p:pic>
                    <p:nvPicPr>
                      <p:cNvPr id="0" name="Picture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3488" y="3189288"/>
                        <a:ext cx="40640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8390157"/>
              </p:ext>
            </p:extLst>
          </p:nvPr>
        </p:nvGraphicFramePr>
        <p:xfrm>
          <a:off x="6672263" y="3284538"/>
          <a:ext cx="965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3" name="Equation" r:id="rId11" imgW="965160" imgH="393480" progId="Equation.DSMT4">
                  <p:embed/>
                </p:oleObj>
              </mc:Choice>
              <mc:Fallback>
                <p:oleObj name="Equation" r:id="rId11" imgW="965160" imgH="393480" progId="Equation.DSMT4">
                  <p:embed/>
                  <p:pic>
                    <p:nvPicPr>
                      <p:cNvPr id="0" name="Picture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2263" y="3284538"/>
                        <a:ext cx="9652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466783" y="3919448"/>
            <a:ext cx="37909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方法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   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利用求导公式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5619690"/>
              </p:ext>
            </p:extLst>
          </p:nvPr>
        </p:nvGraphicFramePr>
        <p:xfrm>
          <a:off x="1627188" y="4611688"/>
          <a:ext cx="1079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4" name="Equation" r:id="rId13" imgW="1079280" imgH="406080" progId="Equation.DSMT4">
                  <p:embed/>
                </p:oleObj>
              </mc:Choice>
              <mc:Fallback>
                <p:oleObj name="Equation" r:id="rId13" imgW="1079280" imgH="406080" progId="Equation.DSMT4">
                  <p:embed/>
                  <p:pic>
                    <p:nvPicPr>
                      <p:cNvPr id="0" name="Picture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7188" y="4611688"/>
                        <a:ext cx="10795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7380986"/>
              </p:ext>
            </p:extLst>
          </p:nvPr>
        </p:nvGraphicFramePr>
        <p:xfrm>
          <a:off x="2762250" y="4611688"/>
          <a:ext cx="546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5" name="Equation" r:id="rId15" imgW="545760" imgH="406080" progId="Equation.DSMT4">
                  <p:embed/>
                </p:oleObj>
              </mc:Choice>
              <mc:Fallback>
                <p:oleObj name="Equation" r:id="rId15" imgW="545760" imgH="406080" progId="Equation.DSMT4">
                  <p:embed/>
                  <p:pic>
                    <p:nvPicPr>
                      <p:cNvPr id="0" name="Picture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2250" y="4611688"/>
                        <a:ext cx="5461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9505763"/>
              </p:ext>
            </p:extLst>
          </p:nvPr>
        </p:nvGraphicFramePr>
        <p:xfrm>
          <a:off x="2882049" y="5151859"/>
          <a:ext cx="444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6" name="Equation" r:id="rId17" imgW="444240" imgH="330120" progId="Equation.DSMT4">
                  <p:embed/>
                </p:oleObj>
              </mc:Choice>
              <mc:Fallback>
                <p:oleObj name="Equation" r:id="rId17" imgW="444240" imgH="330120" progId="Equation.DSMT4">
                  <p:embed/>
                  <p:pic>
                    <p:nvPicPr>
                      <p:cNvPr id="0" name="Picture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2049" y="5151859"/>
                        <a:ext cx="4445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2856071"/>
              </p:ext>
            </p:extLst>
          </p:nvPr>
        </p:nvGraphicFramePr>
        <p:xfrm>
          <a:off x="3499587" y="5085184"/>
          <a:ext cx="3619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7" name="Equation" r:id="rId19" imgW="3619440" imgH="406080" progId="Equation.DSMT4">
                  <p:embed/>
                </p:oleObj>
              </mc:Choice>
              <mc:Fallback>
                <p:oleObj name="Equation" r:id="rId19" imgW="3619440" imgH="406080" progId="Equation.DSMT4">
                  <p:embed/>
                  <p:pic>
                    <p:nvPicPr>
                      <p:cNvPr id="0" name="Picture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9587" y="5085184"/>
                        <a:ext cx="36195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4947254"/>
              </p:ext>
            </p:extLst>
          </p:nvPr>
        </p:nvGraphicFramePr>
        <p:xfrm>
          <a:off x="3390900" y="4635500"/>
          <a:ext cx="3543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8" name="Equation" r:id="rId21" imgW="3543120" imgH="393480" progId="Equation.DSMT4">
                  <p:embed/>
                </p:oleObj>
              </mc:Choice>
              <mc:Fallback>
                <p:oleObj name="Equation" r:id="rId21" imgW="3543120" imgH="393480" progId="Equation.DSMT4">
                  <p:embed/>
                  <p:pic>
                    <p:nvPicPr>
                      <p:cNvPr id="0" name="Picture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0900" y="4635500"/>
                        <a:ext cx="35433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3597841"/>
              </p:ext>
            </p:extLst>
          </p:nvPr>
        </p:nvGraphicFramePr>
        <p:xfrm>
          <a:off x="1335088" y="5792788"/>
          <a:ext cx="1790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9" name="Equation" r:id="rId23" imgW="1790640" imgH="406080" progId="Equation.DSMT4">
                  <p:embed/>
                </p:oleObj>
              </mc:Choice>
              <mc:Fallback>
                <p:oleObj name="Equation" r:id="rId23" imgW="1790640" imgH="406080" progId="Equation.DSMT4">
                  <p:embed/>
                  <p:pic>
                    <p:nvPicPr>
                      <p:cNvPr id="0" name="Picture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5088" y="5792788"/>
                        <a:ext cx="17907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66783" y="5661248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故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419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11" grpId="0" autoUpdateAnimBg="0"/>
      <p:bldP spid="18" grpId="0"/>
    </p:bldLst>
  </p:timing>
</p:sld>
</file>

<file path=ppt/theme/theme1.xml><?xml version="1.0" encoding="utf-8"?>
<a:theme xmlns:a="http://schemas.openxmlformats.org/drawingml/2006/main" name="严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800" b="1" dirty="0">
            <a:latin typeface="Times New Roman" pitchFamily="18" charset="0"/>
            <a:ea typeface="黑体" pitchFamily="49" charset="-122"/>
            <a:cs typeface="Times New Roman" pitchFamily="18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严4</Template>
  <TotalTime>645</TotalTime>
  <Words>533</Words>
  <Application>Microsoft Office PowerPoint</Application>
  <PresentationFormat>全屏显示(4:3)</PresentationFormat>
  <Paragraphs>117</Paragraphs>
  <Slides>17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0" baseType="lpstr">
      <vt:lpstr>严4</vt:lpstr>
      <vt:lpstr>Equation</vt:lpstr>
      <vt:lpstr>MathType 5.0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User</cp:lastModifiedBy>
  <cp:revision>42</cp:revision>
  <dcterms:created xsi:type="dcterms:W3CDTF">2019-06-06T15:05:35Z</dcterms:created>
  <dcterms:modified xsi:type="dcterms:W3CDTF">2019-08-22T05:11:58Z</dcterms:modified>
</cp:coreProperties>
</file>