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60" r:id="rId3"/>
    <p:sldId id="258" r:id="rId4"/>
    <p:sldId id="262" r:id="rId5"/>
    <p:sldId id="263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99" r:id="rId27"/>
    <p:sldId id="286" r:id="rId28"/>
    <p:sldId id="287" r:id="rId29"/>
    <p:sldId id="302" r:id="rId30"/>
    <p:sldId id="300" r:id="rId31"/>
    <p:sldId id="301" r:id="rId32"/>
    <p:sldId id="288" r:id="rId33"/>
    <p:sldId id="289" r:id="rId34"/>
    <p:sldId id="290" r:id="rId35"/>
    <p:sldId id="303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E29B6-1ACE-47E8-8B25-45743089B4D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66607E-02E4-4405-8BF2-F36410D4BFA5}">
      <dgm:prSet phldrT="[文本]" custT="1"/>
      <dgm:spPr/>
      <dgm:t>
        <a:bodyPr/>
        <a:lstStyle/>
        <a:p>
          <a:r>
            <a:rPr lang="en-US" altLang="en-US" sz="2800" dirty="0" smtClean="0"/>
            <a:t>§3.1 </a:t>
          </a:r>
          <a:r>
            <a:rPr lang="zh-CN" altLang="en-US" sz="2800" dirty="0" smtClean="0"/>
            <a:t>微分中值定理及其简单应用</a:t>
          </a:r>
          <a:endParaRPr lang="zh-CN" altLang="en-US" sz="2800" dirty="0"/>
        </a:p>
      </dgm:t>
    </dgm:pt>
    <dgm:pt modelId="{CE2A326B-13FB-4E82-8B46-925A4F345035}" type="parTrans" cxnId="{1F39AD89-AD44-4CAA-9B27-FF9AA31B33DE}">
      <dgm:prSet/>
      <dgm:spPr/>
      <dgm:t>
        <a:bodyPr/>
        <a:lstStyle/>
        <a:p>
          <a:endParaRPr lang="zh-CN" altLang="en-US"/>
        </a:p>
      </dgm:t>
    </dgm:pt>
    <dgm:pt modelId="{4D7937C5-04FB-4E59-8B57-26D1C722B417}" type="sibTrans" cxnId="{1F39AD89-AD44-4CAA-9B27-FF9AA31B33DE}">
      <dgm:prSet/>
      <dgm:spPr/>
      <dgm:t>
        <a:bodyPr/>
        <a:lstStyle/>
        <a:p>
          <a:endParaRPr lang="zh-CN" altLang="en-US"/>
        </a:p>
      </dgm:t>
    </dgm:pt>
    <dgm:pt modelId="{B10293DD-9F5C-44F9-ACBE-CDC197D39390}">
      <dgm:prSet phldrT="[文本]" custT="1"/>
      <dgm:spPr/>
      <dgm:t>
        <a:bodyPr/>
        <a:lstStyle/>
        <a:p>
          <a:r>
            <a:rPr lang="en-US" altLang="en-US" sz="2800" dirty="0" smtClean="0"/>
            <a:t>§3.2 </a:t>
          </a:r>
          <a:r>
            <a:rPr lang="zh-CN" altLang="en-US" sz="2800" dirty="0" smtClean="0"/>
            <a:t>未定式的极限 泰勒公式</a:t>
          </a:r>
          <a:endParaRPr lang="zh-CN" altLang="en-US" sz="2800" dirty="0"/>
        </a:p>
      </dgm:t>
    </dgm:pt>
    <dgm:pt modelId="{55FCF73C-D4E9-4CB6-926B-F49220364141}" type="parTrans" cxnId="{8E96EFF5-0AED-4828-B03A-E10464E12CBF}">
      <dgm:prSet/>
      <dgm:spPr/>
      <dgm:t>
        <a:bodyPr/>
        <a:lstStyle/>
        <a:p>
          <a:endParaRPr lang="zh-CN" altLang="en-US"/>
        </a:p>
      </dgm:t>
    </dgm:pt>
    <dgm:pt modelId="{1026DF1C-DA09-4B21-82F2-C83700F54BED}" type="sibTrans" cxnId="{8E96EFF5-0AED-4828-B03A-E10464E12CBF}">
      <dgm:prSet/>
      <dgm:spPr/>
      <dgm:t>
        <a:bodyPr/>
        <a:lstStyle/>
        <a:p>
          <a:endParaRPr lang="zh-CN" altLang="en-US"/>
        </a:p>
      </dgm:t>
    </dgm:pt>
    <dgm:pt modelId="{07D42C5A-7F32-4ED5-A997-184CE8F58688}">
      <dgm:prSet phldrT="[文本]"/>
      <dgm:spPr/>
      <dgm:t>
        <a:bodyPr/>
        <a:lstStyle/>
        <a:p>
          <a:r>
            <a:rPr lang="en-US" altLang="en-US" dirty="0" smtClean="0"/>
            <a:t>§3.3 </a:t>
          </a:r>
          <a:r>
            <a:rPr lang="zh-CN" altLang="en-US" dirty="0" smtClean="0"/>
            <a:t>函数的性态</a:t>
          </a:r>
          <a:endParaRPr lang="zh-CN" altLang="en-US" dirty="0"/>
        </a:p>
      </dgm:t>
    </dgm:pt>
    <dgm:pt modelId="{A0B85C37-CA98-4869-BD86-3EE026ED0E4A}" type="parTrans" cxnId="{4496F2FF-DBEA-49DA-979D-932D497F69B7}">
      <dgm:prSet/>
      <dgm:spPr/>
      <dgm:t>
        <a:bodyPr/>
        <a:lstStyle/>
        <a:p>
          <a:endParaRPr lang="zh-CN" altLang="en-US"/>
        </a:p>
      </dgm:t>
    </dgm:pt>
    <dgm:pt modelId="{16F833FD-9207-4547-817A-949FBDC5101A}" type="sibTrans" cxnId="{4496F2FF-DBEA-49DA-979D-932D497F69B7}">
      <dgm:prSet/>
      <dgm:spPr/>
      <dgm:t>
        <a:bodyPr/>
        <a:lstStyle/>
        <a:p>
          <a:endParaRPr lang="zh-CN" altLang="en-US"/>
        </a:p>
      </dgm:t>
    </dgm:pt>
    <dgm:pt modelId="{51A121F6-42E2-4F31-940F-CA23C1AB72D1}">
      <dgm:prSet phldrT="[文本]"/>
      <dgm:spPr/>
      <dgm:t>
        <a:bodyPr/>
        <a:lstStyle/>
        <a:p>
          <a:r>
            <a:rPr lang="en-US" altLang="en-US" dirty="0" smtClean="0"/>
            <a:t>§3.4</a:t>
          </a:r>
          <a:r>
            <a:rPr lang="zh-CN" altLang="en-US" dirty="0" smtClean="0"/>
            <a:t>本章回顾</a:t>
          </a:r>
          <a:endParaRPr lang="zh-CN" altLang="en-US" dirty="0"/>
        </a:p>
      </dgm:t>
    </dgm:pt>
    <dgm:pt modelId="{B81E3022-0311-4A82-9F16-21BC8E4A48A3}" type="parTrans" cxnId="{08B86624-F5E4-4F5B-B477-22804485CE6E}">
      <dgm:prSet/>
      <dgm:spPr/>
    </dgm:pt>
    <dgm:pt modelId="{9822D024-E35B-4642-ADFE-E98824F40E01}" type="sibTrans" cxnId="{08B86624-F5E4-4F5B-B477-22804485CE6E}">
      <dgm:prSet/>
      <dgm:spPr/>
    </dgm:pt>
    <dgm:pt modelId="{65A0318D-0ADE-4F93-9662-2657E09C7381}" type="pres">
      <dgm:prSet presAssocID="{DE6E29B6-1ACE-47E8-8B25-45743089B4D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F9E314-3831-4D0B-81F6-E35B628F78C8}" type="pres">
      <dgm:prSet presAssocID="{0666607E-02E4-4405-8BF2-F36410D4BFA5}" presName="composite" presStyleCnt="0"/>
      <dgm:spPr/>
    </dgm:pt>
    <dgm:pt modelId="{24C46A26-0EF1-4105-A876-C760833C8408}" type="pres">
      <dgm:prSet presAssocID="{0666607E-02E4-4405-8BF2-F36410D4BFA5}" presName="imgShp" presStyleLbl="fgImgPlace1" presStyleIdx="0" presStyleCnt="4"/>
      <dgm:spPr/>
    </dgm:pt>
    <dgm:pt modelId="{57D8C33F-5CDD-4CC5-9043-A8FB7176D890}" type="pres">
      <dgm:prSet presAssocID="{0666607E-02E4-4405-8BF2-F36410D4BFA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AAD728-1AAC-4CD7-A164-36D402401EA1}" type="pres">
      <dgm:prSet presAssocID="{4D7937C5-04FB-4E59-8B57-26D1C722B417}" presName="spacing" presStyleCnt="0"/>
      <dgm:spPr/>
    </dgm:pt>
    <dgm:pt modelId="{5BB66AE7-0B4E-4934-B096-76CD501916AB}" type="pres">
      <dgm:prSet presAssocID="{B10293DD-9F5C-44F9-ACBE-CDC197D39390}" presName="composite" presStyleCnt="0"/>
      <dgm:spPr/>
    </dgm:pt>
    <dgm:pt modelId="{93480EDE-41D0-424A-AA23-66A6A2BC2583}" type="pres">
      <dgm:prSet presAssocID="{B10293DD-9F5C-44F9-ACBE-CDC197D39390}" presName="imgShp" presStyleLbl="fgImgPlace1" presStyleIdx="1" presStyleCnt="4" custLinFactNeighborX="430" custLinFactNeighborY="-1034"/>
      <dgm:spPr/>
    </dgm:pt>
    <dgm:pt modelId="{ED668F4B-FA4C-417C-A711-71444EA45CF5}" type="pres">
      <dgm:prSet presAssocID="{B10293DD-9F5C-44F9-ACBE-CDC197D39390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C6DF81-3692-4E60-A26D-40C1338A6FFD}" type="pres">
      <dgm:prSet presAssocID="{1026DF1C-DA09-4B21-82F2-C83700F54BED}" presName="spacing" presStyleCnt="0"/>
      <dgm:spPr/>
    </dgm:pt>
    <dgm:pt modelId="{216D8DC1-319A-419E-B076-011B82AA3A0E}" type="pres">
      <dgm:prSet presAssocID="{07D42C5A-7F32-4ED5-A997-184CE8F58688}" presName="composite" presStyleCnt="0"/>
      <dgm:spPr/>
    </dgm:pt>
    <dgm:pt modelId="{8062696D-4B38-49DE-AC14-6EEA8078E1E8}" type="pres">
      <dgm:prSet presAssocID="{07D42C5A-7F32-4ED5-A997-184CE8F58688}" presName="imgShp" presStyleLbl="fgImgPlace1" presStyleIdx="2" presStyleCnt="4"/>
      <dgm:spPr/>
    </dgm:pt>
    <dgm:pt modelId="{6BB5D04B-F172-4A6D-AE9D-F6892D202FF6}" type="pres">
      <dgm:prSet presAssocID="{07D42C5A-7F32-4ED5-A997-184CE8F586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0E104-6918-4E3F-802D-0A55F778D0E9}" type="pres">
      <dgm:prSet presAssocID="{16F833FD-9207-4547-817A-949FBDC5101A}" presName="spacing" presStyleCnt="0"/>
      <dgm:spPr/>
    </dgm:pt>
    <dgm:pt modelId="{591A5808-6333-442E-B2E9-BDC15F5F805E}" type="pres">
      <dgm:prSet presAssocID="{51A121F6-42E2-4F31-940F-CA23C1AB72D1}" presName="composite" presStyleCnt="0"/>
      <dgm:spPr/>
    </dgm:pt>
    <dgm:pt modelId="{A26E4448-ABEF-4ABD-8B44-99D946597AE4}" type="pres">
      <dgm:prSet presAssocID="{51A121F6-42E2-4F31-940F-CA23C1AB72D1}" presName="imgShp" presStyleLbl="fgImgPlace1" presStyleIdx="3" presStyleCnt="4"/>
      <dgm:spPr/>
    </dgm:pt>
    <dgm:pt modelId="{78164FB3-7BB3-45DA-B9B6-EE7F0176E633}" type="pres">
      <dgm:prSet presAssocID="{51A121F6-42E2-4F31-940F-CA23C1AB72D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96EFF5-0AED-4828-B03A-E10464E12CBF}" srcId="{DE6E29B6-1ACE-47E8-8B25-45743089B4D6}" destId="{B10293DD-9F5C-44F9-ACBE-CDC197D39390}" srcOrd="1" destOrd="0" parTransId="{55FCF73C-D4E9-4CB6-926B-F49220364141}" sibTransId="{1026DF1C-DA09-4B21-82F2-C83700F54BED}"/>
    <dgm:cxn modelId="{74F42C87-3BCB-4851-8004-EF827D97556C}" type="presOf" srcId="{51A121F6-42E2-4F31-940F-CA23C1AB72D1}" destId="{78164FB3-7BB3-45DA-B9B6-EE7F0176E633}" srcOrd="0" destOrd="0" presId="urn:microsoft.com/office/officeart/2005/8/layout/vList3#1"/>
    <dgm:cxn modelId="{7B0C59B4-6BB1-4B02-A87A-DE37A893C10F}" type="presOf" srcId="{0666607E-02E4-4405-8BF2-F36410D4BFA5}" destId="{57D8C33F-5CDD-4CC5-9043-A8FB7176D890}" srcOrd="0" destOrd="0" presId="urn:microsoft.com/office/officeart/2005/8/layout/vList3#1"/>
    <dgm:cxn modelId="{F5C86AE4-7866-4444-9181-D3C1D67D11CE}" type="presOf" srcId="{07D42C5A-7F32-4ED5-A997-184CE8F58688}" destId="{6BB5D04B-F172-4A6D-AE9D-F6892D202FF6}" srcOrd="0" destOrd="0" presId="urn:microsoft.com/office/officeart/2005/8/layout/vList3#1"/>
    <dgm:cxn modelId="{1F39AD89-AD44-4CAA-9B27-FF9AA31B33DE}" srcId="{DE6E29B6-1ACE-47E8-8B25-45743089B4D6}" destId="{0666607E-02E4-4405-8BF2-F36410D4BFA5}" srcOrd="0" destOrd="0" parTransId="{CE2A326B-13FB-4E82-8B46-925A4F345035}" sibTransId="{4D7937C5-04FB-4E59-8B57-26D1C722B417}"/>
    <dgm:cxn modelId="{B2E8A149-EF62-497F-95DB-5D3BA78E22E6}" type="presOf" srcId="{DE6E29B6-1ACE-47E8-8B25-45743089B4D6}" destId="{65A0318D-0ADE-4F93-9662-2657E09C7381}" srcOrd="0" destOrd="0" presId="urn:microsoft.com/office/officeart/2005/8/layout/vList3#1"/>
    <dgm:cxn modelId="{08B86624-F5E4-4F5B-B477-22804485CE6E}" srcId="{DE6E29B6-1ACE-47E8-8B25-45743089B4D6}" destId="{51A121F6-42E2-4F31-940F-CA23C1AB72D1}" srcOrd="3" destOrd="0" parTransId="{B81E3022-0311-4A82-9F16-21BC8E4A48A3}" sibTransId="{9822D024-E35B-4642-ADFE-E98824F40E01}"/>
    <dgm:cxn modelId="{DECC74C8-7E8C-41F8-B64E-BEB5739FBBF0}" type="presOf" srcId="{B10293DD-9F5C-44F9-ACBE-CDC197D39390}" destId="{ED668F4B-FA4C-417C-A711-71444EA45CF5}" srcOrd="0" destOrd="0" presId="urn:microsoft.com/office/officeart/2005/8/layout/vList3#1"/>
    <dgm:cxn modelId="{4496F2FF-DBEA-49DA-979D-932D497F69B7}" srcId="{DE6E29B6-1ACE-47E8-8B25-45743089B4D6}" destId="{07D42C5A-7F32-4ED5-A997-184CE8F58688}" srcOrd="2" destOrd="0" parTransId="{A0B85C37-CA98-4869-BD86-3EE026ED0E4A}" sibTransId="{16F833FD-9207-4547-817A-949FBDC5101A}"/>
    <dgm:cxn modelId="{BF24FF0D-C85D-4A15-B1E4-B65B30A64E44}" type="presParOf" srcId="{65A0318D-0ADE-4F93-9662-2657E09C7381}" destId="{56F9E314-3831-4D0B-81F6-E35B628F78C8}" srcOrd="0" destOrd="0" presId="urn:microsoft.com/office/officeart/2005/8/layout/vList3#1"/>
    <dgm:cxn modelId="{ACB7E4C5-FB24-4A9A-BAF4-95B93F77DD9E}" type="presParOf" srcId="{56F9E314-3831-4D0B-81F6-E35B628F78C8}" destId="{24C46A26-0EF1-4105-A876-C760833C8408}" srcOrd="0" destOrd="0" presId="urn:microsoft.com/office/officeart/2005/8/layout/vList3#1"/>
    <dgm:cxn modelId="{1F2E8FC5-9375-4FBA-A4D1-8FEE7EDF1D5A}" type="presParOf" srcId="{56F9E314-3831-4D0B-81F6-E35B628F78C8}" destId="{57D8C33F-5CDD-4CC5-9043-A8FB7176D890}" srcOrd="1" destOrd="0" presId="urn:microsoft.com/office/officeart/2005/8/layout/vList3#1"/>
    <dgm:cxn modelId="{C65A9172-A8EB-4432-B44D-DC1509AF1538}" type="presParOf" srcId="{65A0318D-0ADE-4F93-9662-2657E09C7381}" destId="{23AAD728-1AAC-4CD7-A164-36D402401EA1}" srcOrd="1" destOrd="0" presId="urn:microsoft.com/office/officeart/2005/8/layout/vList3#1"/>
    <dgm:cxn modelId="{7E5FB511-6AD5-463B-8B3F-2FDD2B983C90}" type="presParOf" srcId="{65A0318D-0ADE-4F93-9662-2657E09C7381}" destId="{5BB66AE7-0B4E-4934-B096-76CD501916AB}" srcOrd="2" destOrd="0" presId="urn:microsoft.com/office/officeart/2005/8/layout/vList3#1"/>
    <dgm:cxn modelId="{665DB15C-BF2B-4C90-8B19-5DC549351531}" type="presParOf" srcId="{5BB66AE7-0B4E-4934-B096-76CD501916AB}" destId="{93480EDE-41D0-424A-AA23-66A6A2BC2583}" srcOrd="0" destOrd="0" presId="urn:microsoft.com/office/officeart/2005/8/layout/vList3#1"/>
    <dgm:cxn modelId="{A528BFEE-24B3-48F1-8765-C10CC58AC789}" type="presParOf" srcId="{5BB66AE7-0B4E-4934-B096-76CD501916AB}" destId="{ED668F4B-FA4C-417C-A711-71444EA45CF5}" srcOrd="1" destOrd="0" presId="urn:microsoft.com/office/officeart/2005/8/layout/vList3#1"/>
    <dgm:cxn modelId="{4F3068A0-57CF-4269-AA6F-458CBBF695F7}" type="presParOf" srcId="{65A0318D-0ADE-4F93-9662-2657E09C7381}" destId="{D3C6DF81-3692-4E60-A26D-40C1338A6FFD}" srcOrd="3" destOrd="0" presId="urn:microsoft.com/office/officeart/2005/8/layout/vList3#1"/>
    <dgm:cxn modelId="{17D85FD4-CC5B-4603-9377-91F31BB2870D}" type="presParOf" srcId="{65A0318D-0ADE-4F93-9662-2657E09C7381}" destId="{216D8DC1-319A-419E-B076-011B82AA3A0E}" srcOrd="4" destOrd="0" presId="urn:microsoft.com/office/officeart/2005/8/layout/vList3#1"/>
    <dgm:cxn modelId="{05E12E74-8EE6-47BE-A718-B84E0CFC3AA9}" type="presParOf" srcId="{216D8DC1-319A-419E-B076-011B82AA3A0E}" destId="{8062696D-4B38-49DE-AC14-6EEA8078E1E8}" srcOrd="0" destOrd="0" presId="urn:microsoft.com/office/officeart/2005/8/layout/vList3#1"/>
    <dgm:cxn modelId="{B8C23262-F187-439E-A255-EE599E0CB6E5}" type="presParOf" srcId="{216D8DC1-319A-419E-B076-011B82AA3A0E}" destId="{6BB5D04B-F172-4A6D-AE9D-F6892D202FF6}" srcOrd="1" destOrd="0" presId="urn:microsoft.com/office/officeart/2005/8/layout/vList3#1"/>
    <dgm:cxn modelId="{D3215237-2835-4A7A-9527-11335218696E}" type="presParOf" srcId="{65A0318D-0ADE-4F93-9662-2657E09C7381}" destId="{DBD0E104-6918-4E3F-802D-0A55F778D0E9}" srcOrd="5" destOrd="0" presId="urn:microsoft.com/office/officeart/2005/8/layout/vList3#1"/>
    <dgm:cxn modelId="{BF71FDC0-A7A0-4482-9E21-8D47430FDBA7}" type="presParOf" srcId="{65A0318D-0ADE-4F93-9662-2657E09C7381}" destId="{591A5808-6333-442E-B2E9-BDC15F5F805E}" srcOrd="6" destOrd="0" presId="urn:microsoft.com/office/officeart/2005/8/layout/vList3#1"/>
    <dgm:cxn modelId="{C3F283EF-07F2-43A1-8DBA-D8A355455FE8}" type="presParOf" srcId="{591A5808-6333-442E-B2E9-BDC15F5F805E}" destId="{A26E4448-ABEF-4ABD-8B44-99D946597AE4}" srcOrd="0" destOrd="0" presId="urn:microsoft.com/office/officeart/2005/8/layout/vList3#1"/>
    <dgm:cxn modelId="{7CDEE2B3-CE98-4A6B-B7F2-A3C5FD106857}" type="presParOf" srcId="{591A5808-6333-442E-B2E9-BDC15F5F805E}" destId="{78164FB3-7BB3-45DA-B9B6-EE7F0176E63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C33F-5CDD-4CC5-9043-A8FB7176D890}">
      <dsp:nvSpPr>
        <dsp:cNvPr id="0" name=""/>
        <dsp:cNvSpPr/>
      </dsp:nvSpPr>
      <dsp:spPr>
        <a:xfrm rot="10800000">
          <a:off x="1228486" y="1270"/>
          <a:ext cx="4053840" cy="8296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§3.1 </a:t>
          </a:r>
          <a:r>
            <a:rPr lang="zh-CN" altLang="en-US" sz="2800" kern="1200" dirty="0" smtClean="0"/>
            <a:t>微分中值定理及其简单应用</a:t>
          </a:r>
          <a:endParaRPr lang="zh-CN" altLang="en-US" sz="2800" kern="1200" dirty="0"/>
        </a:p>
      </dsp:txBody>
      <dsp:txXfrm rot="10800000">
        <a:off x="1435893" y="1270"/>
        <a:ext cx="3846433" cy="829627"/>
      </dsp:txXfrm>
    </dsp:sp>
    <dsp:sp modelId="{24C46A26-0EF1-4105-A876-C760833C8408}">
      <dsp:nvSpPr>
        <dsp:cNvPr id="0" name=""/>
        <dsp:cNvSpPr/>
      </dsp:nvSpPr>
      <dsp:spPr>
        <a:xfrm>
          <a:off x="813673" y="1270"/>
          <a:ext cx="829627" cy="8296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68F4B-FA4C-417C-A711-71444EA45CF5}">
      <dsp:nvSpPr>
        <dsp:cNvPr id="0" name=""/>
        <dsp:cNvSpPr/>
      </dsp:nvSpPr>
      <dsp:spPr>
        <a:xfrm rot="10800000">
          <a:off x="1228486" y="1078547"/>
          <a:ext cx="4053840" cy="8296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§3.2 </a:t>
          </a:r>
          <a:r>
            <a:rPr lang="zh-CN" altLang="en-US" sz="2800" kern="1200" dirty="0" smtClean="0"/>
            <a:t>未定式的极限 泰勒公式</a:t>
          </a:r>
          <a:endParaRPr lang="zh-CN" altLang="en-US" sz="2800" kern="1200" dirty="0"/>
        </a:p>
      </dsp:txBody>
      <dsp:txXfrm rot="10800000">
        <a:off x="1435893" y="1078547"/>
        <a:ext cx="3846433" cy="829627"/>
      </dsp:txXfrm>
    </dsp:sp>
    <dsp:sp modelId="{93480EDE-41D0-424A-AA23-66A6A2BC2583}">
      <dsp:nvSpPr>
        <dsp:cNvPr id="0" name=""/>
        <dsp:cNvSpPr/>
      </dsp:nvSpPr>
      <dsp:spPr>
        <a:xfrm>
          <a:off x="817240" y="1069969"/>
          <a:ext cx="829627" cy="8296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5D04B-F172-4A6D-AE9D-F6892D202FF6}">
      <dsp:nvSpPr>
        <dsp:cNvPr id="0" name=""/>
        <dsp:cNvSpPr/>
      </dsp:nvSpPr>
      <dsp:spPr>
        <a:xfrm rot="10800000">
          <a:off x="1228486" y="2155825"/>
          <a:ext cx="4053840" cy="8296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§3.3 </a:t>
          </a:r>
          <a:r>
            <a:rPr lang="zh-CN" altLang="en-US" sz="3600" kern="1200" dirty="0" smtClean="0"/>
            <a:t>函数的性态</a:t>
          </a:r>
          <a:endParaRPr lang="zh-CN" altLang="en-US" sz="3600" kern="1200" dirty="0"/>
        </a:p>
      </dsp:txBody>
      <dsp:txXfrm rot="10800000">
        <a:off x="1435893" y="2155825"/>
        <a:ext cx="3846433" cy="829627"/>
      </dsp:txXfrm>
    </dsp:sp>
    <dsp:sp modelId="{8062696D-4B38-49DE-AC14-6EEA8078E1E8}">
      <dsp:nvSpPr>
        <dsp:cNvPr id="0" name=""/>
        <dsp:cNvSpPr/>
      </dsp:nvSpPr>
      <dsp:spPr>
        <a:xfrm>
          <a:off x="813673" y="2155825"/>
          <a:ext cx="829627" cy="8296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64FB3-7BB3-45DA-B9B6-EE7F0176E633}">
      <dsp:nvSpPr>
        <dsp:cNvPr id="0" name=""/>
        <dsp:cNvSpPr/>
      </dsp:nvSpPr>
      <dsp:spPr>
        <a:xfrm rot="10800000">
          <a:off x="1228486" y="3233102"/>
          <a:ext cx="4053840" cy="8296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§3.4</a:t>
          </a:r>
          <a:r>
            <a:rPr lang="zh-CN" altLang="en-US" sz="3600" kern="1200" dirty="0" smtClean="0"/>
            <a:t>本章回顾</a:t>
          </a:r>
          <a:endParaRPr lang="zh-CN" altLang="en-US" sz="3600" kern="1200" dirty="0"/>
        </a:p>
      </dsp:txBody>
      <dsp:txXfrm rot="10800000">
        <a:off x="1435893" y="3233102"/>
        <a:ext cx="3846433" cy="829627"/>
      </dsp:txXfrm>
    </dsp:sp>
    <dsp:sp modelId="{A26E4448-ABEF-4ABD-8B44-99D946597AE4}">
      <dsp:nvSpPr>
        <dsp:cNvPr id="0" name=""/>
        <dsp:cNvSpPr/>
      </dsp:nvSpPr>
      <dsp:spPr>
        <a:xfrm>
          <a:off x="813673" y="3233102"/>
          <a:ext cx="829627" cy="8296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18" Type="http://schemas.openxmlformats.org/officeDocument/2006/relationships/image" Target="../media/image149.wmf"/><Relationship Id="rId3" Type="http://schemas.openxmlformats.org/officeDocument/2006/relationships/image" Target="../media/image141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17" Type="http://schemas.openxmlformats.org/officeDocument/2006/relationships/image" Target="../media/image148.wmf"/><Relationship Id="rId2" Type="http://schemas.openxmlformats.org/officeDocument/2006/relationships/image" Target="../media/image140.wmf"/><Relationship Id="rId16" Type="http://schemas.openxmlformats.org/officeDocument/2006/relationships/image" Target="../media/image147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23.wmf"/><Relationship Id="rId5" Type="http://schemas.openxmlformats.org/officeDocument/2006/relationships/image" Target="../media/image143.wmf"/><Relationship Id="rId15" Type="http://schemas.openxmlformats.org/officeDocument/2006/relationships/image" Target="../media/image146.wmf"/><Relationship Id="rId10" Type="http://schemas.openxmlformats.org/officeDocument/2006/relationships/image" Target="../media/image122.wmf"/><Relationship Id="rId19" Type="http://schemas.openxmlformats.org/officeDocument/2006/relationships/image" Target="../media/image150.wmf"/><Relationship Id="rId4" Type="http://schemas.openxmlformats.org/officeDocument/2006/relationships/image" Target="../media/image142.emf"/><Relationship Id="rId9" Type="http://schemas.openxmlformats.org/officeDocument/2006/relationships/image" Target="../media/image121.wmf"/><Relationship Id="rId14" Type="http://schemas.openxmlformats.org/officeDocument/2006/relationships/image" Target="../media/image1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5" Type="http://schemas.openxmlformats.org/officeDocument/2006/relationships/image" Target="../media/image17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6" Type="http://schemas.openxmlformats.org/officeDocument/2006/relationships/image" Target="../media/image188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7" Type="http://schemas.openxmlformats.org/officeDocument/2006/relationships/image" Target="../media/image268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62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11" Type="http://schemas.openxmlformats.org/officeDocument/2006/relationships/image" Target="../media/image287.wmf"/><Relationship Id="rId5" Type="http://schemas.openxmlformats.org/officeDocument/2006/relationships/image" Target="../media/image281.wmf"/><Relationship Id="rId10" Type="http://schemas.openxmlformats.org/officeDocument/2006/relationships/image" Target="../media/image286.wmf"/><Relationship Id="rId4" Type="http://schemas.openxmlformats.org/officeDocument/2006/relationships/image" Target="../media/image280.wmf"/><Relationship Id="rId9" Type="http://schemas.openxmlformats.org/officeDocument/2006/relationships/image" Target="../media/image2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19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image" Target="../media/image305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4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0" Type="http://schemas.openxmlformats.org/officeDocument/2006/relationships/image" Target="../media/image302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Relationship Id="rId14" Type="http://schemas.openxmlformats.org/officeDocument/2006/relationships/image" Target="../media/image30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11" Type="http://schemas.openxmlformats.org/officeDocument/2006/relationships/image" Target="../media/image318.wmf"/><Relationship Id="rId5" Type="http://schemas.openxmlformats.org/officeDocument/2006/relationships/image" Target="../media/image312.wmf"/><Relationship Id="rId10" Type="http://schemas.openxmlformats.org/officeDocument/2006/relationships/image" Target="../media/image317.wmf"/><Relationship Id="rId4" Type="http://schemas.openxmlformats.org/officeDocument/2006/relationships/image" Target="../media/image311.wmf"/><Relationship Id="rId9" Type="http://schemas.openxmlformats.org/officeDocument/2006/relationships/image" Target="../media/image3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6" Type="http://schemas.openxmlformats.org/officeDocument/2006/relationships/image" Target="../media/image92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70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e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&#30446;&#24405;&#20027;&#30028;&#38754;.pptx#7. &#24187;&#28783;&#29255; 7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9.bin"/><Relationship Id="rId25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24" Type="http://schemas.openxmlformats.org/officeDocument/2006/relationships/oleObject" Target="../embeddings/oleObject103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5.bin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0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9" Type="http://schemas.openxmlformats.org/officeDocument/2006/relationships/oleObject" Target="../embeddings/oleObject159.bin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34" Type="http://schemas.openxmlformats.org/officeDocument/2006/relationships/image" Target="../media/image147.wmf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33" Type="http://schemas.openxmlformats.org/officeDocument/2006/relationships/oleObject" Target="../embeddings/oleObject156.bin"/><Relationship Id="rId38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23.wmf"/><Relationship Id="rId32" Type="http://schemas.openxmlformats.org/officeDocument/2006/relationships/image" Target="../media/image146.wmf"/><Relationship Id="rId37" Type="http://schemas.openxmlformats.org/officeDocument/2006/relationships/oleObject" Target="../embeddings/oleObject158.bin"/><Relationship Id="rId40" Type="http://schemas.openxmlformats.org/officeDocument/2006/relationships/image" Target="../media/image150.wmf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25.wmf"/><Relationship Id="rId36" Type="http://schemas.openxmlformats.org/officeDocument/2006/relationships/image" Target="../media/image148.wmf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9.bin"/><Relationship Id="rId31" Type="http://schemas.openxmlformats.org/officeDocument/2006/relationships/oleObject" Target="../embeddings/oleObject155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4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145.wmf"/><Relationship Id="rId35" Type="http://schemas.openxmlformats.org/officeDocument/2006/relationships/oleObject" Target="../embeddings/oleObject1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65.wmf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68.wmf"/><Relationship Id="rId32" Type="http://schemas.openxmlformats.org/officeDocument/2006/relationships/image" Target="../media/image172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70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0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188.w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19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83.wmf"/><Relationship Id="rId32" Type="http://schemas.openxmlformats.org/officeDocument/2006/relationships/image" Target="../media/image187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85.wmf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8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7. &#24187;&#28783;&#29255; 7" TargetMode="Externa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23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34.wmf"/><Relationship Id="rId26" Type="http://schemas.openxmlformats.org/officeDocument/2006/relationships/image" Target="../media/image238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37.wmf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6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5.wmf"/><Relationship Id="rId20" Type="http://schemas.openxmlformats.org/officeDocument/2006/relationships/image" Target="../media/image24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42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4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64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23" Type="http://schemas.openxmlformats.org/officeDocument/2006/relationships/oleObject" Target="../embeddings/oleObject270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7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27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3.wmf"/><Relationship Id="rId20" Type="http://schemas.openxmlformats.org/officeDocument/2006/relationships/image" Target="../media/image28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87.w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80.w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00.wmf"/><Relationship Id="rId26" Type="http://schemas.openxmlformats.org/officeDocument/2006/relationships/image" Target="../media/image304.w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10.bin"/><Relationship Id="rId25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301.wmf"/><Relationship Id="rId29" Type="http://schemas.openxmlformats.org/officeDocument/2006/relationships/oleObject" Target="../embeddings/oleObject31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03.w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28" Type="http://schemas.openxmlformats.org/officeDocument/2006/relationships/image" Target="../media/image305.wmf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98.wmf"/><Relationship Id="rId22" Type="http://schemas.openxmlformats.org/officeDocument/2006/relationships/image" Target="../media/image302.wmf"/><Relationship Id="rId27" Type="http://schemas.openxmlformats.org/officeDocument/2006/relationships/oleObject" Target="../embeddings/oleObject315.bin"/><Relationship Id="rId30" Type="http://schemas.openxmlformats.org/officeDocument/2006/relationships/image" Target="../media/image30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15.wmf"/><Relationship Id="rId26" Type="http://schemas.openxmlformats.org/officeDocument/2006/relationships/oleObject" Target="../embeddings/oleObject331.bin"/><Relationship Id="rId3" Type="http://schemas.openxmlformats.org/officeDocument/2006/relationships/oleObject" Target="../embeddings/oleObject318.bin"/><Relationship Id="rId21" Type="http://schemas.openxmlformats.org/officeDocument/2006/relationships/image" Target="../media/image316.wmf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4.wmf"/><Relationship Id="rId20" Type="http://schemas.openxmlformats.org/officeDocument/2006/relationships/oleObject" Target="../embeddings/oleObject327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317.w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9.bin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13.wmf"/><Relationship Id="rId22" Type="http://schemas.openxmlformats.org/officeDocument/2006/relationships/oleObject" Target="../embeddings/oleObject328.bin"/><Relationship Id="rId27" Type="http://schemas.openxmlformats.org/officeDocument/2006/relationships/image" Target="../media/image3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53.bin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1.wmf"/><Relationship Id="rId42" Type="http://schemas.openxmlformats.org/officeDocument/2006/relationships/image" Target="../media/image55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54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2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89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7645"/>
            <a:ext cx="9144000" cy="2308324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章 </a:t>
            </a:r>
            <a:r>
              <a:rPr kumimoji="1"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中值定理</a:t>
            </a:r>
            <a:endParaRPr kumimoji="1" lang="en-US" altLang="zh-CN" sz="7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kumimoji="1" lang="zh-CN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和导数</a:t>
            </a:r>
            <a:r>
              <a:rPr kumimoji="1" lang="zh-CN" alt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的应用</a:t>
            </a:r>
            <a:endParaRPr lang="zh-CN" alt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00981238"/>
              </p:ext>
            </p:extLst>
          </p:nvPr>
        </p:nvGraphicFramePr>
        <p:xfrm>
          <a:off x="971600" y="22833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2903"/>
            <a:ext cx="217058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设函数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82652"/>
              </p:ext>
            </p:extLst>
          </p:nvPr>
        </p:nvGraphicFramePr>
        <p:xfrm>
          <a:off x="2483768" y="355134"/>
          <a:ext cx="723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5134"/>
                        <a:ext cx="7239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5856" y="2879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427237"/>
              </p:ext>
            </p:extLst>
          </p:nvPr>
        </p:nvGraphicFramePr>
        <p:xfrm>
          <a:off x="3821198" y="355928"/>
          <a:ext cx="1316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98" y="355928"/>
                        <a:ext cx="13160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20072" y="28799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二阶可导，并有三个根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49558"/>
              </p:ext>
            </p:extLst>
          </p:nvPr>
        </p:nvGraphicFramePr>
        <p:xfrm>
          <a:off x="251520" y="916663"/>
          <a:ext cx="11239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" name="Equation" r:id="rId7" imgW="1117440" imgH="431640" progId="Equation.DSMT4">
                  <p:embed/>
                </p:oleObj>
              </mc:Choice>
              <mc:Fallback>
                <p:oleObj name="Equation" r:id="rId7" imgW="1117440" imgH="43164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16663"/>
                        <a:ext cx="11239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56754"/>
              </p:ext>
            </p:extLst>
          </p:nvPr>
        </p:nvGraphicFramePr>
        <p:xfrm>
          <a:off x="1547664" y="891263"/>
          <a:ext cx="1887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" name="Equation" r:id="rId9" imgW="1879560" imgH="482400" progId="Equation.DSMT4">
                  <p:embed/>
                </p:oleObj>
              </mc:Choice>
              <mc:Fallback>
                <p:oleObj name="Equation" r:id="rId9" imgW="1879560" imgH="482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91263"/>
                        <a:ext cx="1887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90014" y="15315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27257"/>
              </p:ext>
            </p:extLst>
          </p:nvPr>
        </p:nvGraphicFramePr>
        <p:xfrm>
          <a:off x="5004048" y="935713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" name="Equation" r:id="rId11" imgW="403560" imgH="447840" progId="Equation.DSMT4">
                  <p:embed/>
                </p:oleObj>
              </mc:Choice>
              <mc:Fallback>
                <p:oleObj name="Equation" r:id="rId11" imgW="403560" imgH="44784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935713"/>
                        <a:ext cx="35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08104" y="87095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23422"/>
              </p:ext>
            </p:extLst>
          </p:nvPr>
        </p:nvGraphicFramePr>
        <p:xfrm>
          <a:off x="6053446" y="932538"/>
          <a:ext cx="14398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" name="Equation" r:id="rId13" imgW="1447560" imgH="406080" progId="Equation.DSMT4">
                  <p:embed/>
                </p:oleObj>
              </mc:Choice>
              <mc:Fallback>
                <p:oleObj name="Equation" r:id="rId13" imgW="1447560" imgH="40608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446" y="932538"/>
                        <a:ext cx="14398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99190" y="1533574"/>
            <a:ext cx="7178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9872" y="87095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证明存在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23482"/>
              </p:ext>
            </p:extLst>
          </p:nvPr>
        </p:nvGraphicFramePr>
        <p:xfrm>
          <a:off x="2222996" y="1577230"/>
          <a:ext cx="321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" name="Equation" r:id="rId15" imgW="3213000" imgH="431640" progId="Equation.DSMT4">
                  <p:embed/>
                </p:oleObj>
              </mc:Choice>
              <mc:Fallback>
                <p:oleObj name="Equation" r:id="rId15" imgW="3213000" imgH="43164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996" y="1577230"/>
                        <a:ext cx="321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71914"/>
              </p:ext>
            </p:extLst>
          </p:nvPr>
        </p:nvGraphicFramePr>
        <p:xfrm>
          <a:off x="251520" y="2200658"/>
          <a:ext cx="723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" name="Equation" r:id="rId17" imgW="723600" imgH="393480" progId="Equation.DSMT4">
                  <p:embed/>
                </p:oleObj>
              </mc:Choice>
              <mc:Fallback>
                <p:oleObj name="Equation" r:id="rId17" imgW="723600" imgH="39348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00658"/>
                        <a:ext cx="7239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39268" y="21225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8673"/>
              </p:ext>
            </p:extLst>
          </p:nvPr>
        </p:nvGraphicFramePr>
        <p:xfrm>
          <a:off x="1590809" y="2122542"/>
          <a:ext cx="20637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" name="Equation" r:id="rId18" imgW="2057400" imgH="482400" progId="Equation.DSMT4">
                  <p:embed/>
                </p:oleObj>
              </mc:Choice>
              <mc:Fallback>
                <p:oleObj name="Equation" r:id="rId18" imgW="2057400" imgH="4824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809" y="2122542"/>
                        <a:ext cx="20637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543429" y="2120489"/>
            <a:ext cx="586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上分别满足罗尔定理条件，则存在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30408"/>
              </p:ext>
            </p:extLst>
          </p:nvPr>
        </p:nvGraphicFramePr>
        <p:xfrm>
          <a:off x="251520" y="2771103"/>
          <a:ext cx="381793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" name="Equation" r:id="rId20" imgW="3809880" imgH="482400" progId="Equation.DSMT4">
                  <p:embed/>
                </p:oleObj>
              </mc:Choice>
              <mc:Fallback>
                <p:oleObj name="Equation" r:id="rId20" imgW="3809880" imgH="4824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71103"/>
                        <a:ext cx="381793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146242" y="271166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47951"/>
              </p:ext>
            </p:extLst>
          </p:nvPr>
        </p:nvGraphicFramePr>
        <p:xfrm>
          <a:off x="2481634" y="3490699"/>
          <a:ext cx="2738438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" name="Equation" r:id="rId22" imgW="2730240" imgH="431640" progId="Equation.DSMT4">
                  <p:embed/>
                </p:oleObj>
              </mc:Choice>
              <mc:Fallback>
                <p:oleObj name="Equation" r:id="rId22" imgW="2730240" imgH="43164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634" y="3490699"/>
                        <a:ext cx="2738438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520" y="410603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07932"/>
              </p:ext>
            </p:extLst>
          </p:nvPr>
        </p:nvGraphicFramePr>
        <p:xfrm>
          <a:off x="1358118" y="4166821"/>
          <a:ext cx="787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" name="Equation" r:id="rId24" imgW="787320" imgH="406080" progId="Equation.DSMT4">
                  <p:embed/>
                </p:oleObj>
              </mc:Choice>
              <mc:Fallback>
                <p:oleObj name="Equation" r:id="rId24" imgW="787320" imgH="40608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118" y="4166821"/>
                        <a:ext cx="7874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40894" y="410603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6112"/>
              </p:ext>
            </p:extLst>
          </p:nvPr>
        </p:nvGraphicFramePr>
        <p:xfrm>
          <a:off x="2599650" y="4158117"/>
          <a:ext cx="9588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8" name="Equation" r:id="rId26" imgW="952200" imgH="482400" progId="Equation.DSMT4">
                  <p:embed/>
                </p:oleObj>
              </mc:Choice>
              <mc:Fallback>
                <p:oleObj name="Equation" r:id="rId26" imgW="952200" imgH="4824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650" y="4158117"/>
                        <a:ext cx="9588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43429" y="4119607"/>
            <a:ext cx="53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上也满足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罗尔定理条件，则存在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81361"/>
              </p:ext>
            </p:extLst>
          </p:nvPr>
        </p:nvGraphicFramePr>
        <p:xfrm>
          <a:off x="440971" y="4774883"/>
          <a:ext cx="16430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9" name="Equation" r:id="rId28" imgW="1650960" imgH="482400" progId="Equation.DSMT4">
                  <p:embed/>
                </p:oleObj>
              </mc:Choice>
              <mc:Fallback>
                <p:oleObj name="Equation" r:id="rId28" imgW="1650960" imgH="4824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71" y="4774883"/>
                        <a:ext cx="16430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80796" y="47577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46800"/>
              </p:ext>
            </p:extLst>
          </p:nvPr>
        </p:nvGraphicFramePr>
        <p:xfrm>
          <a:off x="2509881" y="4819333"/>
          <a:ext cx="14398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" name="Equation" r:id="rId30" imgW="1447560" imgH="406080" progId="Equation.DSMT4">
                  <p:embed/>
                </p:oleObj>
              </mc:Choice>
              <mc:Fallback>
                <p:oleObj name="Equation" r:id="rId30" imgW="1447560" imgH="4060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81" y="4819333"/>
                        <a:ext cx="14398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074107" y="475774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utoUpdateAnimBg="0"/>
      <p:bldP spid="22" grpId="0"/>
      <p:bldP spid="25" grpId="0"/>
      <p:bldP spid="28" grpId="0"/>
      <p:bldP spid="31" grpId="0"/>
      <p:bldP spid="33" grpId="0"/>
      <p:bldP spid="36" grpId="0"/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56176" y="425908"/>
            <a:ext cx="2339975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，证明方程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176834"/>
              </p:ext>
            </p:extLst>
          </p:nvPr>
        </p:nvGraphicFramePr>
        <p:xfrm>
          <a:off x="329942" y="1340768"/>
          <a:ext cx="61084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3" imgW="6108480" imgH="431640" progId="Equation.DSMT4">
                  <p:embed/>
                </p:oleObj>
              </mc:Choice>
              <mc:Fallback>
                <p:oleObj name="Equation" r:id="rId3" imgW="6108480" imgH="4316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2" y="1340768"/>
                        <a:ext cx="610848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629128" y="1266963"/>
            <a:ext cx="69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29942" y="1916832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内至少有一实根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29942" y="2862553"/>
            <a:ext cx="828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882873" y="2678906"/>
            <a:ext cx="7558088" cy="838200"/>
            <a:chOff x="511" y="1887"/>
            <a:chExt cx="4761" cy="52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234381"/>
                </p:ext>
              </p:extLst>
            </p:nvPr>
          </p:nvGraphicFramePr>
          <p:xfrm>
            <a:off x="824" y="1887"/>
            <a:ext cx="44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Equation" r:id="rId5" imgW="7061040" imgH="838080" progId="Equation.DSMT4">
                    <p:embed/>
                  </p:oleObj>
                </mc:Choice>
                <mc:Fallback>
                  <p:oleObj name="Equation" r:id="rId5" imgW="7061040" imgH="83808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887"/>
                          <a:ext cx="444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11" y="2011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令</a:t>
              </a:r>
            </a:p>
          </p:txBody>
        </p:sp>
      </p:grp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22287" y="433109"/>
            <a:ext cx="16557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22725"/>
              </p:ext>
            </p:extLst>
          </p:nvPr>
        </p:nvGraphicFramePr>
        <p:xfrm>
          <a:off x="7260890" y="1052736"/>
          <a:ext cx="92700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7" imgW="927000" imgH="939600" progId="Equation.DSMT4">
                  <p:embed/>
                </p:oleObj>
              </mc:Choice>
              <mc:Fallback>
                <p:oleObj name="Equation" r:id="rId7" imgW="927000" imgH="939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890" y="1052736"/>
                        <a:ext cx="92700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397073" y="4118048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显然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3399036" y="4118048"/>
            <a:ext cx="210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上连续，在</a:t>
            </a:r>
          </a:p>
        </p:txBody>
      </p:sp>
      <p:graphicFrame>
        <p:nvGraphicFramePr>
          <p:cNvPr id="1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38104"/>
              </p:ext>
            </p:extLst>
          </p:nvPr>
        </p:nvGraphicFramePr>
        <p:xfrm>
          <a:off x="2462249" y="3907804"/>
          <a:ext cx="90144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9" imgW="901440" imgH="939600" progId="Equation.DSMT4">
                  <p:embed/>
                </p:oleObj>
              </mc:Choice>
              <mc:Fallback>
                <p:oleObj name="Equation" r:id="rId9" imgW="901440" imgH="939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49" y="3907804"/>
                        <a:ext cx="90144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6373887" y="4118048"/>
            <a:ext cx="210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内可导，且</a:t>
            </a:r>
          </a:p>
        </p:txBody>
      </p:sp>
      <p:graphicFrame>
        <p:nvGraphicFramePr>
          <p:cNvPr id="1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93027"/>
              </p:ext>
            </p:extLst>
          </p:nvPr>
        </p:nvGraphicFramePr>
        <p:xfrm>
          <a:off x="5365775" y="3907804"/>
          <a:ext cx="92700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11" imgW="927000" imgH="939600" progId="Equation.DSMT4">
                  <p:embed/>
                </p:oleObj>
              </mc:Choice>
              <mc:Fallback>
                <p:oleObj name="Equation" r:id="rId11" imgW="927000" imgH="9396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75" y="3907804"/>
                        <a:ext cx="92700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413712"/>
              </p:ext>
            </p:extLst>
          </p:nvPr>
        </p:nvGraphicFramePr>
        <p:xfrm>
          <a:off x="510917" y="4941168"/>
          <a:ext cx="1295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13" imgW="1295280" imgH="393480" progId="Equation.DSMT4">
                  <p:embed/>
                </p:oleObj>
              </mc:Choice>
              <mc:Fallback>
                <p:oleObj name="Equation" r:id="rId13" imgW="1295280" imgH="3934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7" y="4941168"/>
                        <a:ext cx="1295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50474"/>
              </p:ext>
            </p:extLst>
          </p:nvPr>
        </p:nvGraphicFramePr>
        <p:xfrm>
          <a:off x="2051720" y="260350"/>
          <a:ext cx="43304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5" imgW="4330440" imgH="838080" progId="Equation.DSMT4">
                  <p:embed/>
                </p:oleObj>
              </mc:Choice>
              <mc:Fallback>
                <p:oleObj name="Equation" r:id="rId15" imgW="4330440" imgH="838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0350"/>
                        <a:ext cx="43304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5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23445" y="1811950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由罗尔定理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984032" y="1523025"/>
            <a:ext cx="3787775" cy="1165225"/>
            <a:chOff x="434" y="2114"/>
            <a:chExt cx="2386" cy="73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34" y="2287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至少有一点</a:t>
              </a:r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034856"/>
                </p:ext>
              </p:extLst>
            </p:nvPr>
          </p:nvGraphicFramePr>
          <p:xfrm>
            <a:off x="1697" y="2114"/>
            <a:ext cx="1123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" name="Equation" r:id="rId3" imgW="660240" imgH="431640" progId="Equation.DSMT4">
                    <p:embed/>
                  </p:oleObj>
                </mc:Choice>
                <mc:Fallback>
                  <p:oleObj name="Equation" r:id="rId3" imgW="660240" imgH="43164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114"/>
                          <a:ext cx="1123" cy="7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964372"/>
              </p:ext>
            </p:extLst>
          </p:nvPr>
        </p:nvGraphicFramePr>
        <p:xfrm>
          <a:off x="1814045" y="2904150"/>
          <a:ext cx="1981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5" imgW="698400" imgH="203040" progId="Equation.DSMT4">
                  <p:embed/>
                </p:oleObj>
              </mc:Choice>
              <mc:Fallback>
                <p:oleObj name="Equation" r:id="rId5" imgW="698400" imgH="2030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045" y="2904150"/>
                        <a:ext cx="19812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23819" y="2889863"/>
            <a:ext cx="143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即方程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3445" y="2889863"/>
            <a:ext cx="69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25225"/>
              </p:ext>
            </p:extLst>
          </p:nvPr>
        </p:nvGraphicFramePr>
        <p:xfrm>
          <a:off x="719288" y="404664"/>
          <a:ext cx="506700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7" imgW="5067000" imgH="939600" progId="Equation.DSMT4">
                  <p:embed/>
                </p:oleObj>
              </mc:Choice>
              <mc:Fallback>
                <p:oleObj name="Equation" r:id="rId7" imgW="5067000" imgH="939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88" y="404664"/>
                        <a:ext cx="506700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76059"/>
              </p:ext>
            </p:extLst>
          </p:nvPr>
        </p:nvGraphicFramePr>
        <p:xfrm>
          <a:off x="5868144" y="620688"/>
          <a:ext cx="7302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9" imgW="253800" imgH="203040" progId="Equation.DSMT4">
                  <p:embed/>
                </p:oleObj>
              </mc:Choice>
              <mc:Fallback>
                <p:oleObj name="Equation" r:id="rId9" imgW="253800" imgH="2030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620688"/>
                        <a:ext cx="7302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04672"/>
              </p:ext>
            </p:extLst>
          </p:nvPr>
        </p:nvGraphicFramePr>
        <p:xfrm>
          <a:off x="971600" y="3789040"/>
          <a:ext cx="76692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1" imgW="2666880" imgH="228600" progId="Equation.DSMT4">
                  <p:embed/>
                </p:oleObj>
              </mc:Choice>
              <mc:Fallback>
                <p:oleObj name="Equation" r:id="rId11" imgW="2666880" imgH="2286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040"/>
                        <a:ext cx="766921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279057" y="4907575"/>
            <a:ext cx="69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057057" y="49059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内至少有一实根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57985"/>
              </p:ext>
            </p:extLst>
          </p:nvPr>
        </p:nvGraphicFramePr>
        <p:xfrm>
          <a:off x="1799757" y="4474188"/>
          <a:ext cx="12414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3" imgW="431640" imgH="431640" progId="Equation.DSMT4">
                  <p:embed/>
                </p:oleObj>
              </mc:Choice>
              <mc:Fallback>
                <p:oleObj name="Equation" r:id="rId13" imgW="431640" imgH="4316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57" y="4474188"/>
                        <a:ext cx="1241425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68144" y="4901880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  <p:bldP spid="8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560" y="2552178"/>
            <a:ext cx="4194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]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157839"/>
              </p:ext>
            </p:extLst>
          </p:nvPr>
        </p:nvGraphicFramePr>
        <p:xfrm>
          <a:off x="1600200" y="214548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7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4548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84500" y="2057789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1560" y="3085578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732240" y="2132856"/>
            <a:ext cx="228600" cy="1241425"/>
            <a:chOff x="4320" y="432"/>
            <a:chExt cx="144" cy="782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07673"/>
                </p:ext>
              </p:extLst>
            </p:nvPr>
          </p:nvGraphicFramePr>
          <p:xfrm>
            <a:off x="4320" y="974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8" name="Equation" r:id="rId5" imgW="228600" imgH="380880" progId="Equation.DSMT4">
                    <p:embed/>
                  </p:oleObj>
                </mc:Choice>
                <mc:Fallback>
                  <p:oleObj name="Equation" r:id="rId5" imgW="228600" imgH="38088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974"/>
                          <a:ext cx="14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07" y="432"/>
              <a:ext cx="9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884515" y="1693118"/>
            <a:ext cx="2600325" cy="1609726"/>
            <a:chOff x="3786" y="299"/>
            <a:chExt cx="1638" cy="1014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936" y="107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936" y="336"/>
              <a:ext cx="0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091327"/>
                </p:ext>
              </p:extLst>
            </p:nvPr>
          </p:nvGraphicFramePr>
          <p:xfrm>
            <a:off x="5280" y="110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9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0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510991"/>
                </p:ext>
              </p:extLst>
            </p:nvPr>
          </p:nvGraphicFramePr>
          <p:xfrm>
            <a:off x="3792" y="3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0" name="Equation" r:id="rId9" imgW="253800" imgH="304560" progId="Equation.DSMT4">
                    <p:embed/>
                  </p:oleObj>
                </mc:Choice>
                <mc:Fallback>
                  <p:oleObj name="Equation" r:id="rId9" imgW="253800" imgH="30456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834018"/>
                </p:ext>
              </p:extLst>
            </p:nvPr>
          </p:nvGraphicFramePr>
          <p:xfrm>
            <a:off x="3786" y="107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07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176" y="86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088" y="5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825382"/>
                </p:ext>
              </p:extLst>
            </p:nvPr>
          </p:nvGraphicFramePr>
          <p:xfrm>
            <a:off x="4091" y="107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" name="Equation" r:id="rId13" imgW="241200" imgH="304560" progId="Equation.DSMT4">
                    <p:embed/>
                  </p:oleObj>
                </mc:Choice>
                <mc:Fallback>
                  <p:oleObj name="Equation" r:id="rId13" imgW="241200" imgH="304560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1074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236088"/>
                </p:ext>
              </p:extLst>
            </p:nvPr>
          </p:nvGraphicFramePr>
          <p:xfrm>
            <a:off x="5037" y="1065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3" name="Equation" r:id="rId15" imgW="215640" imgH="393480" progId="Equation.DSMT4">
                    <p:embed/>
                  </p:oleObj>
                </mc:Choice>
                <mc:Fallback>
                  <p:oleObj name="Equation" r:id="rId15" imgW="215640" imgH="393480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7" y="1065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024613"/>
                </p:ext>
              </p:extLst>
            </p:nvPr>
          </p:nvGraphicFramePr>
          <p:xfrm>
            <a:off x="4586" y="299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" name="Equation" r:id="rId17" imgW="1295280" imgH="393480" progId="Equation.DSMT4">
                    <p:embed/>
                  </p:oleObj>
                </mc:Choice>
                <mc:Fallback>
                  <p:oleObj name="Equation" r:id="rId17" imgW="1295280" imgH="393480" progId="Equation.DSMT4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99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176" y="528"/>
              <a:ext cx="912" cy="344"/>
            </a:xfrm>
            <a:custGeom>
              <a:avLst/>
              <a:gdLst>
                <a:gd name="T0" fmla="*/ 0 w 912"/>
                <a:gd name="T1" fmla="*/ 336 h 344"/>
                <a:gd name="T2" fmla="*/ 144 w 912"/>
                <a:gd name="T3" fmla="*/ 96 h 344"/>
                <a:gd name="T4" fmla="*/ 336 w 912"/>
                <a:gd name="T5" fmla="*/ 48 h 344"/>
                <a:gd name="T6" fmla="*/ 672 w 912"/>
                <a:gd name="T7" fmla="*/ 336 h 344"/>
                <a:gd name="T8" fmla="*/ 912 w 91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44">
                  <a:moveTo>
                    <a:pt x="0" y="336"/>
                  </a:moveTo>
                  <a:cubicBezTo>
                    <a:pt x="44" y="240"/>
                    <a:pt x="88" y="144"/>
                    <a:pt x="144" y="96"/>
                  </a:cubicBezTo>
                  <a:cubicBezTo>
                    <a:pt x="200" y="48"/>
                    <a:pt x="248" y="8"/>
                    <a:pt x="336" y="48"/>
                  </a:cubicBezTo>
                  <a:cubicBezTo>
                    <a:pt x="424" y="88"/>
                    <a:pt x="576" y="344"/>
                    <a:pt x="672" y="336"/>
                  </a:cubicBezTo>
                  <a:cubicBezTo>
                    <a:pt x="768" y="328"/>
                    <a:pt x="872" y="56"/>
                    <a:pt x="912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6503640" y="2056656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6610003" y="1980456"/>
            <a:ext cx="579437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7295803" y="2491631"/>
            <a:ext cx="579437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6503640" y="2590056"/>
            <a:ext cx="0" cy="193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951440" y="2056656"/>
            <a:ext cx="0" cy="193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836" y="836159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拉格朗日中值定理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1560" y="1533436"/>
            <a:ext cx="54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3.1.2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（拉格朗日中值定理）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1041400" y="365893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32869"/>
              </p:ext>
            </p:extLst>
          </p:nvPr>
        </p:nvGraphicFramePr>
        <p:xfrm>
          <a:off x="3371850" y="3741486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19" imgW="1473120" imgH="393480" progId="Equation.DSMT4">
                  <p:embed/>
                </p:oleObj>
              </mc:Choice>
              <mc:Fallback>
                <p:oleObj name="Equation" r:id="rId19" imgW="1473120" imgH="3934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741486"/>
                        <a:ext cx="1473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4851400" y="365893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680117"/>
              </p:ext>
            </p:extLst>
          </p:nvPr>
        </p:nvGraphicFramePr>
        <p:xfrm>
          <a:off x="1979712" y="4252163"/>
          <a:ext cx="3169746" cy="97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21" imgW="1307880" imgH="393480" progId="Equation.DSMT4">
                  <p:embed/>
                </p:oleObj>
              </mc:Choice>
              <mc:Fallback>
                <p:oleObj name="Equation" r:id="rId21" imgW="1307880" imgH="3934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52163"/>
                        <a:ext cx="3169746" cy="977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228600" y="5405906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思路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逆向思维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找出一个满足罗尔定理条件的函数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9592" y="20637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560" y="365482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307504" y="177225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二．拉格朗日中值定理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3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28" grpId="0" animBg="1"/>
      <p:bldP spid="29" grpId="0" animBg="1"/>
      <p:bldP spid="30" grpId="0" animBg="1"/>
      <p:bldP spid="41" grpId="0" animBg="1"/>
      <p:bldP spid="42" grpId="0" animBg="1"/>
      <p:bldP spid="56" grpId="0"/>
      <p:bldP spid="58" grpId="0"/>
      <p:bldP spid="59" grpId="0" autoUpdateAnimBg="0"/>
      <p:bldP spid="61" grpId="0" autoUpdateAnimBg="0"/>
      <p:bldP spid="64" grpId="0" autoUpdateAnimBg="0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391171"/>
              </p:ext>
            </p:extLst>
          </p:nvPr>
        </p:nvGraphicFramePr>
        <p:xfrm>
          <a:off x="4237259" y="446490"/>
          <a:ext cx="226536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" name="Equation" r:id="rId3" imgW="927000" imgH="457200" progId="Equation.DSMT4">
                  <p:embed/>
                </p:oleObj>
              </mc:Choice>
              <mc:Fallback>
                <p:oleObj name="Equation" r:id="rId3" imgW="927000" imgH="4572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259" y="446490"/>
                        <a:ext cx="2265362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1090333" y="185890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作辅助函数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29901" y="253211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显然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72130"/>
              </p:ext>
            </p:extLst>
          </p:nvPr>
        </p:nvGraphicFramePr>
        <p:xfrm>
          <a:off x="1403051" y="2614664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051" y="2614664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2082501" y="2532114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]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4978101" y="2532114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873701" y="253211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945883" y="38339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1555483" y="373867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问题转化为证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3020084" y="1874566"/>
            <a:ext cx="4800600" cy="936411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33786"/>
              </p:ext>
            </p:extLst>
          </p:nvPr>
        </p:nvGraphicFramePr>
        <p:xfrm>
          <a:off x="3439035" y="1826206"/>
          <a:ext cx="9207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" name="Equation" r:id="rId7" imgW="444240" imgH="203040" progId="Equation.DSMT4">
                  <p:embed/>
                </p:oleObj>
              </mc:Choice>
              <mc:Fallback>
                <p:oleObj name="Equation" r:id="rId7" imgW="444240" imgH="2030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035" y="1826206"/>
                        <a:ext cx="9207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149002"/>
              </p:ext>
            </p:extLst>
          </p:nvPr>
        </p:nvGraphicFramePr>
        <p:xfrm>
          <a:off x="4430776" y="1857997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9" imgW="723600" imgH="393480" progId="Equation.DSMT4">
                  <p:embed/>
                </p:oleObj>
              </mc:Choice>
              <mc:Fallback>
                <p:oleObj name="Equation" r:id="rId9" imgW="72360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76" y="1857997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527655"/>
              </p:ext>
            </p:extLst>
          </p:nvPr>
        </p:nvGraphicFramePr>
        <p:xfrm>
          <a:off x="5252332" y="1695510"/>
          <a:ext cx="1884751" cy="75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11" imgW="990360" imgH="393480" progId="Equation.DSMT4">
                  <p:embed/>
                </p:oleObj>
              </mc:Choice>
              <mc:Fallback>
                <p:oleObj name="Equation" r:id="rId11" imgW="99036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332" y="1695510"/>
                        <a:ext cx="1884751" cy="755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80002"/>
              </p:ext>
            </p:extLst>
          </p:nvPr>
        </p:nvGraphicFramePr>
        <p:xfrm>
          <a:off x="437076" y="3357281"/>
          <a:ext cx="7731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76" y="3357281"/>
                        <a:ext cx="77311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4595053" y="3341271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由罗尔定理知至少存在一点</a:t>
            </a:r>
          </a:p>
        </p:txBody>
      </p:sp>
      <p:graphicFrame>
        <p:nvGraphicFramePr>
          <p:cNvPr id="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55174"/>
              </p:ext>
            </p:extLst>
          </p:nvPr>
        </p:nvGraphicFramePr>
        <p:xfrm>
          <a:off x="441202" y="4324846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15" imgW="1447560" imgH="393480" progId="Equation.DSMT4">
                  <p:embed/>
                </p:oleObj>
              </mc:Choice>
              <mc:Fallback>
                <p:oleObj name="Equation" r:id="rId15" imgW="1447560" imgH="3934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02" y="4324846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82388"/>
              </p:ext>
            </p:extLst>
          </p:nvPr>
        </p:nvGraphicFramePr>
        <p:xfrm>
          <a:off x="1971552" y="4293096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17" imgW="1803240" imgH="444240" progId="Equation.DSMT4">
                  <p:embed/>
                </p:oleObj>
              </mc:Choice>
              <mc:Fallback>
                <p:oleObj name="Equation" r:id="rId17" imgW="1803240" imgH="4442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52" y="4293096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3813052" y="4204196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即定理结论成立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63645"/>
              </p:ext>
            </p:extLst>
          </p:nvPr>
        </p:nvGraphicFramePr>
        <p:xfrm>
          <a:off x="3507301" y="3387444"/>
          <a:ext cx="1152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19" imgW="495000" imgH="203040" progId="Equation.DSMT4">
                  <p:embed/>
                </p:oleObj>
              </mc:Choice>
              <mc:Fallback>
                <p:oleObj name="Equation" r:id="rId19" imgW="495000" imgH="2030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301" y="3387444"/>
                        <a:ext cx="11525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57188"/>
              </p:ext>
            </p:extLst>
          </p:nvPr>
        </p:nvGraphicFramePr>
        <p:xfrm>
          <a:off x="1205741" y="3252371"/>
          <a:ext cx="22288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21" imgW="2400120" imgH="838080" progId="Equation.DSMT4">
                  <p:embed/>
                </p:oleObj>
              </mc:Choice>
              <mc:Fallback>
                <p:oleObj name="Equation" r:id="rId21" imgW="2400120" imgH="8380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41" y="3252371"/>
                        <a:ext cx="222885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074970"/>
              </p:ext>
            </p:extLst>
          </p:nvPr>
        </p:nvGraphicFramePr>
        <p:xfrm>
          <a:off x="4006583" y="229404"/>
          <a:ext cx="3163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Equation" r:id="rId23" imgW="3403440" imgH="838080" progId="Equation.DSMT4">
                  <p:embed/>
                </p:oleObj>
              </mc:Choice>
              <mc:Fallback>
                <p:oleObj name="Equation" r:id="rId23" imgW="3403440" imgH="8380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583" y="229404"/>
                        <a:ext cx="31638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0"/>
          <p:cNvSpPr txBox="1">
            <a:spLocks noChangeArrowheads="1"/>
          </p:cNvSpPr>
          <p:nvPr/>
        </p:nvSpPr>
        <p:spPr bwMode="auto">
          <a:xfrm>
            <a:off x="467544" y="4941168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921" y="5589240"/>
            <a:ext cx="8659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注：以下是书 上所作的辅助函数，更具明显几何意义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16" grpId="0" autoUpdateAnimBg="0"/>
      <p:bldP spid="22" grpId="0" autoUpdateAnimBg="0"/>
      <p:bldP spid="25" grpId="0" autoUpdateAnimBg="0"/>
      <p:bldP spid="29" grpId="0" build="p" autoUpdateAnimBg="0" advAuto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82386" y="40809"/>
            <a:ext cx="6522641" cy="980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90891"/>
              </p:ext>
            </p:extLst>
          </p:nvPr>
        </p:nvGraphicFramePr>
        <p:xfrm>
          <a:off x="1246519" y="348754"/>
          <a:ext cx="1028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"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519" y="348754"/>
                        <a:ext cx="1028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33674"/>
              </p:ext>
            </p:extLst>
          </p:nvPr>
        </p:nvGraphicFramePr>
        <p:xfrm>
          <a:off x="2305969" y="348754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9" name="Equation" r:id="rId5" imgW="1726920" imgH="393480" progId="Equation.DSMT4">
                  <p:embed/>
                </p:oleObj>
              </mc:Choice>
              <mc:Fallback>
                <p:oleObj name="Equation" r:id="rId5" imgW="1726920" imgH="39348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69" y="348754"/>
                        <a:ext cx="172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56951"/>
              </p:ext>
            </p:extLst>
          </p:nvPr>
        </p:nvGraphicFramePr>
        <p:xfrm>
          <a:off x="4144492" y="137418"/>
          <a:ext cx="2774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0" name="Equation" r:id="rId7" imgW="2971800" imgH="838080" progId="Equation.DSMT4">
                  <p:embed/>
                </p:oleObj>
              </mc:Choice>
              <mc:Fallback>
                <p:oleObj name="Equation" r:id="rId7" imgW="2971800" imgH="83808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492" y="137418"/>
                        <a:ext cx="27749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5383" y="508470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曲线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91207"/>
              </p:ext>
            </p:extLst>
          </p:nvPr>
        </p:nvGraphicFramePr>
        <p:xfrm>
          <a:off x="1169838" y="5149463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1" name="Equation" r:id="rId9" imgW="1513800" imgH="447840" progId="Equation.DSMT4">
                  <p:embed/>
                </p:oleObj>
              </mc:Choice>
              <mc:Fallback>
                <p:oleObj name="Equation" r:id="rId9" imgW="1513800" imgH="44784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838" y="5149463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858" y="573277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直线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84472"/>
              </p:ext>
            </p:extLst>
          </p:nvPr>
        </p:nvGraphicFramePr>
        <p:xfrm>
          <a:off x="1188875" y="5575285"/>
          <a:ext cx="412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2" name="Equation" r:id="rId11" imgW="4127400" imgH="838080" progId="Equation.DSMT4">
                  <p:embed/>
                </p:oleObj>
              </mc:Choice>
              <mc:Fallback>
                <p:oleObj name="Equation" r:id="rId11" imgW="4127400" imgH="83808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875" y="5575285"/>
                        <a:ext cx="412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大括号 18"/>
          <p:cNvSpPr/>
          <p:nvPr/>
        </p:nvSpPr>
        <p:spPr>
          <a:xfrm>
            <a:off x="5459959" y="5156711"/>
            <a:ext cx="144016" cy="9361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7991" y="534631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都过两点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06004"/>
              </p:ext>
            </p:extLst>
          </p:nvPr>
        </p:nvGraphicFramePr>
        <p:xfrm>
          <a:off x="7299037" y="5120562"/>
          <a:ext cx="1720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3" name="Equation" r:id="rId13" imgW="1701720" imgH="1015920" progId="Equation.DSMT4">
                  <p:embed/>
                </p:oleObj>
              </mc:Choice>
              <mc:Fallback>
                <p:oleObj name="Equation" r:id="rId13" imgW="1701720" imgH="101592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037" y="5120562"/>
                        <a:ext cx="172085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3284520" y="1646108"/>
            <a:ext cx="228600" cy="2686051"/>
            <a:chOff x="4613" y="-435"/>
            <a:chExt cx="144" cy="1692"/>
          </a:xfrm>
        </p:grpSpPr>
        <p:graphicFrame>
          <p:nvGraphicFramePr>
            <p:cNvPr id="2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3772582"/>
                </p:ext>
              </p:extLst>
            </p:nvPr>
          </p:nvGraphicFramePr>
          <p:xfrm>
            <a:off x="4613" y="1017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4" name="Equation" r:id="rId15" imgW="228600" imgH="380880" progId="Equation.DSMT4">
                    <p:embed/>
                  </p:oleObj>
                </mc:Choice>
                <mc:Fallback>
                  <p:oleObj name="Equation" r:id="rId15" imgW="22860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1017"/>
                          <a:ext cx="14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4676" y="-435"/>
              <a:ext cx="0" cy="1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2029918" y="1205078"/>
            <a:ext cx="4160838" cy="2992440"/>
            <a:chOff x="3786" y="-563"/>
            <a:chExt cx="2621" cy="1885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3936" y="1074"/>
              <a:ext cx="24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V="1">
              <a:off x="3936" y="-563"/>
              <a:ext cx="0" cy="1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714668"/>
                </p:ext>
              </p:extLst>
            </p:nvPr>
          </p:nvGraphicFramePr>
          <p:xfrm>
            <a:off x="6222" y="1093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5" name="Equation" r:id="rId17" imgW="228600" imgH="304560" progId="Equation.DSMT4">
                    <p:embed/>
                  </p:oleObj>
                </mc:Choice>
                <mc:Fallback>
                  <p:oleObj name="Equation" r:id="rId17" imgW="2286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2" y="1093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65985"/>
                </p:ext>
              </p:extLst>
            </p:nvPr>
          </p:nvGraphicFramePr>
          <p:xfrm>
            <a:off x="3797" y="-51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6" name="Equation" r:id="rId19" imgW="253800" imgH="304560" progId="Equation.DSMT4">
                    <p:embed/>
                  </p:oleObj>
                </mc:Choice>
                <mc:Fallback>
                  <p:oleObj name="Equation" r:id="rId19" imgW="2538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-51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188444"/>
                </p:ext>
              </p:extLst>
            </p:nvPr>
          </p:nvGraphicFramePr>
          <p:xfrm>
            <a:off x="3786" y="107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7" name="Equation" r:id="rId21" imgW="291960" imgH="317160" progId="Equation.DSMT4">
                    <p:embed/>
                  </p:oleObj>
                </mc:Choice>
                <mc:Fallback>
                  <p:oleObj name="Equation" r:id="rId21" imgW="29196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074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4176" y="86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6027" y="-420"/>
              <a:ext cx="0" cy="1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055565"/>
                </p:ext>
              </p:extLst>
            </p:nvPr>
          </p:nvGraphicFramePr>
          <p:xfrm>
            <a:off x="4091" y="107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8" name="Equation" r:id="rId23" imgW="241200" imgH="304560" progId="Equation.DSMT4">
                    <p:embed/>
                  </p:oleObj>
                </mc:Choice>
                <mc:Fallback>
                  <p:oleObj name="Equation" r:id="rId23" imgW="2412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1074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631938"/>
                </p:ext>
              </p:extLst>
            </p:nvPr>
          </p:nvGraphicFramePr>
          <p:xfrm>
            <a:off x="6026" y="1074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9" name="Equation" r:id="rId25" imgW="215640" imgH="393480" progId="Equation.DSMT4">
                    <p:embed/>
                  </p:oleObj>
                </mc:Choice>
                <mc:Fallback>
                  <p:oleObj name="Equation" r:id="rId25" imgW="215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6" y="1074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567608"/>
                </p:ext>
              </p:extLst>
            </p:nvPr>
          </p:nvGraphicFramePr>
          <p:xfrm>
            <a:off x="4636" y="-541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0" name="Equation" r:id="rId27" imgW="1295280" imgH="393480" progId="Equation.DSMT4">
                    <p:embed/>
                  </p:oleObj>
                </mc:Choice>
                <mc:Fallback>
                  <p:oleObj name="Equation" r:id="rId27" imgW="1295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-541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4176" y="-427"/>
              <a:ext cx="1851" cy="1299"/>
            </a:xfrm>
            <a:custGeom>
              <a:avLst/>
              <a:gdLst>
                <a:gd name="T0" fmla="*/ 0 w 912"/>
                <a:gd name="T1" fmla="*/ 336 h 344"/>
                <a:gd name="T2" fmla="*/ 144 w 912"/>
                <a:gd name="T3" fmla="*/ 96 h 344"/>
                <a:gd name="T4" fmla="*/ 336 w 912"/>
                <a:gd name="T5" fmla="*/ 48 h 344"/>
                <a:gd name="T6" fmla="*/ 672 w 912"/>
                <a:gd name="T7" fmla="*/ 336 h 344"/>
                <a:gd name="T8" fmla="*/ 912 w 91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344">
                  <a:moveTo>
                    <a:pt x="0" y="336"/>
                  </a:moveTo>
                  <a:cubicBezTo>
                    <a:pt x="44" y="240"/>
                    <a:pt x="88" y="144"/>
                    <a:pt x="144" y="96"/>
                  </a:cubicBezTo>
                  <a:cubicBezTo>
                    <a:pt x="200" y="48"/>
                    <a:pt x="248" y="8"/>
                    <a:pt x="336" y="48"/>
                  </a:cubicBezTo>
                  <a:cubicBezTo>
                    <a:pt x="424" y="88"/>
                    <a:pt x="576" y="344"/>
                    <a:pt x="672" y="336"/>
                  </a:cubicBezTo>
                  <a:cubicBezTo>
                    <a:pt x="768" y="328"/>
                    <a:pt x="872" y="56"/>
                    <a:pt x="912" y="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42" name="Line 28"/>
          <p:cNvSpPr>
            <a:spLocks noChangeShapeType="1"/>
          </p:cNvSpPr>
          <p:nvPr/>
        </p:nvSpPr>
        <p:spPr bwMode="auto">
          <a:xfrm flipV="1">
            <a:off x="2670808" y="1431916"/>
            <a:ext cx="2938464" cy="2049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V="1">
            <a:off x="2706086" y="1545256"/>
            <a:ext cx="816420" cy="569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4675397" y="3137939"/>
            <a:ext cx="579437" cy="38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2670807" y="3481380"/>
            <a:ext cx="0" cy="3221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586441" y="1432092"/>
            <a:ext cx="1065" cy="23714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4140040" y="2504448"/>
            <a:ext cx="0" cy="129937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02051"/>
              </p:ext>
            </p:extLst>
          </p:nvPr>
        </p:nvGraphicFramePr>
        <p:xfrm>
          <a:off x="5224996" y="4456286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1" name="Equation" r:id="rId29" imgW="1307880" imgH="393480" progId="Equation.DSMT4">
                  <p:embed/>
                </p:oleObj>
              </mc:Choice>
              <mc:Fallback>
                <p:oleObj name="Equation" r:id="rId29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96" y="4456286"/>
                        <a:ext cx="130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48709"/>
              </p:ext>
            </p:extLst>
          </p:nvPr>
        </p:nvGraphicFramePr>
        <p:xfrm>
          <a:off x="4373410" y="1886614"/>
          <a:ext cx="412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2" name="Equation" r:id="rId31" imgW="4127400" imgH="838080" progId="Equation.DSMT4">
                  <p:embed/>
                </p:oleObj>
              </mc:Choice>
              <mc:Fallback>
                <p:oleObj name="Equation" r:id="rId31" imgW="4127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410" y="1886614"/>
                        <a:ext cx="412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29"/>
          <p:cNvSpPr>
            <a:spLocks noChangeShapeType="1"/>
          </p:cNvSpPr>
          <p:nvPr/>
        </p:nvSpPr>
        <p:spPr bwMode="auto">
          <a:xfrm flipV="1">
            <a:off x="2976323" y="2758254"/>
            <a:ext cx="905300" cy="38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V="1">
            <a:off x="4373410" y="5008199"/>
            <a:ext cx="8479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4889735" y="1829816"/>
            <a:ext cx="0" cy="3178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2682468" y="2787506"/>
            <a:ext cx="2903973" cy="2220690"/>
          </a:xfrm>
          <a:custGeom>
            <a:avLst/>
            <a:gdLst>
              <a:gd name="connsiteX0" fmla="*/ 0 w 2903973"/>
              <a:gd name="connsiteY0" fmla="*/ 1014888 h 2220690"/>
              <a:gd name="connsiteX1" fmla="*/ 683288 w 2903973"/>
              <a:gd name="connsiteY1" fmla="*/ 4 h 2220690"/>
              <a:gd name="connsiteX2" fmla="*/ 1457011 w 2903973"/>
              <a:gd name="connsiteY2" fmla="*/ 1024936 h 2220690"/>
              <a:gd name="connsiteX3" fmla="*/ 2210637 w 2903973"/>
              <a:gd name="connsiteY3" fmla="*/ 2220690 h 2220690"/>
              <a:gd name="connsiteX4" fmla="*/ 2903973 w 2903973"/>
              <a:gd name="connsiteY4" fmla="*/ 1024936 h 222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3973" h="2220690">
                <a:moveTo>
                  <a:pt x="0" y="1014888"/>
                </a:moveTo>
                <a:cubicBezTo>
                  <a:pt x="220226" y="506608"/>
                  <a:pt x="440453" y="-1671"/>
                  <a:pt x="683288" y="4"/>
                </a:cubicBezTo>
                <a:cubicBezTo>
                  <a:pt x="926123" y="1679"/>
                  <a:pt x="1202453" y="654822"/>
                  <a:pt x="1457011" y="1024936"/>
                </a:cubicBezTo>
                <a:cubicBezTo>
                  <a:pt x="1711569" y="1395050"/>
                  <a:pt x="1969477" y="2220690"/>
                  <a:pt x="2210637" y="2220690"/>
                </a:cubicBezTo>
                <a:cubicBezTo>
                  <a:pt x="2451797" y="2220690"/>
                  <a:pt x="2903973" y="1024936"/>
                  <a:pt x="2903973" y="1024936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40880"/>
              </p:ext>
            </p:extLst>
          </p:nvPr>
        </p:nvGraphicFramePr>
        <p:xfrm>
          <a:off x="1131286" y="3154133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3" name="Equation" r:id="rId33" imgW="1574640" imgH="482400" progId="Equation.DSMT4">
                  <p:embed/>
                </p:oleObj>
              </mc:Choice>
              <mc:Fallback>
                <p:oleObj name="Equation" r:id="rId33" imgW="1574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86" y="3154133"/>
                        <a:ext cx="157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84083"/>
              </p:ext>
            </p:extLst>
          </p:nvPr>
        </p:nvGraphicFramePr>
        <p:xfrm>
          <a:off x="5616116" y="1108075"/>
          <a:ext cx="154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4" name="Equation" r:id="rId35" imgW="1549080" imgH="482400" progId="Equation.DSMT4">
                  <p:embed/>
                </p:oleObj>
              </mc:Choice>
              <mc:Fallback>
                <p:oleObj name="Equation" r:id="rId35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1108075"/>
                        <a:ext cx="154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644646"/>
              </p:ext>
            </p:extLst>
          </p:nvPr>
        </p:nvGraphicFramePr>
        <p:xfrm>
          <a:off x="2140936" y="3897851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5" name="Equation" r:id="rId37" imgW="1130040" imgH="482400" progId="Equation.DSMT4">
                  <p:embed/>
                </p:oleObj>
              </mc:Choice>
              <mc:Fallback>
                <p:oleObj name="Equation" r:id="rId37" imgW="1130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936" y="3897851"/>
                        <a:ext cx="113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80644"/>
              </p:ext>
            </p:extLst>
          </p:nvPr>
        </p:nvGraphicFramePr>
        <p:xfrm>
          <a:off x="5221321" y="3952230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6" name="Equation" r:id="rId39" imgW="1117440" imgH="482400" progId="Equation.DSMT4">
                  <p:embed/>
                </p:oleObj>
              </mc:Choice>
              <mc:Fallback>
                <p:oleObj name="Equation" r:id="rId39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321" y="3952230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7" grpId="0"/>
      <p:bldP spid="19" grpId="0" animBg="1"/>
      <p:bldP spid="2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979712" y="3284984"/>
            <a:ext cx="3811189" cy="523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445" y="251384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拉格朗日公式的变式和推论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）函数的差分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75210"/>
              </p:ext>
            </p:extLst>
          </p:nvPr>
        </p:nvGraphicFramePr>
        <p:xfrm>
          <a:off x="3356476" y="997863"/>
          <a:ext cx="383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3" imgW="3835080" imgH="482400" progId="Equation.DSMT4">
                  <p:embed/>
                </p:oleObj>
              </mc:Choice>
              <mc:Fallback>
                <p:oleObj name="Equation" r:id="rId3" imgW="3835080" imgH="482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476" y="997863"/>
                        <a:ext cx="3835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70080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）有限增量公式 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509315"/>
              </p:ext>
            </p:extLst>
          </p:nvPr>
        </p:nvGraphicFramePr>
        <p:xfrm>
          <a:off x="1920875" y="2233613"/>
          <a:ext cx="4837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5" imgW="4838400" imgH="431640" progId="Equation.DSMT4">
                  <p:embed/>
                </p:oleObj>
              </mc:Choice>
              <mc:Fallback>
                <p:oleObj name="Equation" r:id="rId5" imgW="4838400" imgH="4316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233613"/>
                        <a:ext cx="4837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9"/>
          <p:cNvSpPr>
            <a:spLocks/>
          </p:cNvSpPr>
          <p:nvPr/>
        </p:nvSpPr>
        <p:spPr bwMode="auto">
          <a:xfrm rot="16200000">
            <a:off x="3730625" y="2032211"/>
            <a:ext cx="144462" cy="1331912"/>
          </a:xfrm>
          <a:prstGeom prst="leftBrace">
            <a:avLst>
              <a:gd name="adj1" fmla="val 76832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15175"/>
              </p:ext>
            </p:extLst>
          </p:nvPr>
        </p:nvGraphicFramePr>
        <p:xfrm>
          <a:off x="3709987" y="2837073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7" imgW="241200" imgH="393480" progId="Equation.DSMT4">
                  <p:embed/>
                </p:oleObj>
              </mc:Choice>
              <mc:Fallback>
                <p:oleObj name="Equation" r:id="rId7" imgW="24120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7" y="2837073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03119"/>
              </p:ext>
            </p:extLst>
          </p:nvPr>
        </p:nvGraphicFramePr>
        <p:xfrm>
          <a:off x="4622800" y="1706563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9" imgW="2806560" imgH="431640" progId="Equation.DSMT4">
                  <p:embed/>
                </p:oleObj>
              </mc:Choice>
              <mc:Fallback>
                <p:oleObj name="Equation" r:id="rId9" imgW="2806560" imgH="4316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706563"/>
                        <a:ext cx="2806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3851920" y="1646833"/>
            <a:ext cx="10375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7480300" y="1646833"/>
            <a:ext cx="980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732" y="32849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优点：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87055"/>
              </p:ext>
            </p:extLst>
          </p:nvPr>
        </p:nvGraphicFramePr>
        <p:xfrm>
          <a:off x="3263404" y="3356094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11" imgW="444240" imgH="380880" progId="Equation.DSMT4">
                  <p:embed/>
                </p:oleObj>
              </mc:Choice>
              <mc:Fallback>
                <p:oleObj name="Equation" r:id="rId11" imgW="444240" imgH="3808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404" y="3356094"/>
                        <a:ext cx="444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7904" y="3284984"/>
            <a:ext cx="208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不一定很小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400506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）可导函数的“线性”表示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05232"/>
              </p:ext>
            </p:extLst>
          </p:nvPr>
        </p:nvGraphicFramePr>
        <p:xfrm>
          <a:off x="1882719" y="4570894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13" imgW="4038480" imgH="431640" progId="Equation.DSMT4">
                  <p:embed/>
                </p:oleObj>
              </mc:Choice>
              <mc:Fallback>
                <p:oleObj name="Equation" r:id="rId13" imgW="403848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19" y="4570894"/>
                        <a:ext cx="403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1537543" y="5141200"/>
            <a:ext cx="5715466" cy="10081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5017" y="5141200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优点：将微分近似公式“精确化”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33478"/>
              </p:ext>
            </p:extLst>
          </p:nvPr>
        </p:nvGraphicFramePr>
        <p:xfrm>
          <a:off x="1964868" y="5664420"/>
          <a:ext cx="4132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15" imgW="4140000" imgH="431640" progId="Equation.DSMT4">
                  <p:embed/>
                </p:oleObj>
              </mc:Choice>
              <mc:Fallback>
                <p:oleObj name="Equation" r:id="rId15" imgW="414000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868" y="5664420"/>
                        <a:ext cx="41322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9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6" grpId="0"/>
      <p:bldP spid="8" grpId="0" animBg="1"/>
      <p:bldP spid="11" grpId="0"/>
      <p:bldP spid="12" grpId="0"/>
      <p:bldP spid="13" grpId="0"/>
      <p:bldP spid="15" grpId="0"/>
      <p:bldP spid="18" grpId="0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873" y="342836"/>
            <a:ext cx="1944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3.1.1.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6185" y="332656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若函数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26885" y="332656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上满足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18319"/>
              </p:ext>
            </p:extLst>
          </p:nvPr>
        </p:nvGraphicFramePr>
        <p:xfrm>
          <a:off x="6137275" y="3937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3" imgW="1447560" imgH="406080" progId="Equation.DSMT4">
                  <p:embed/>
                </p:oleObj>
              </mc:Choice>
              <mc:Fallback>
                <p:oleObj name="Equation" r:id="rId3" imgW="1447560" imgH="406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93700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65485" y="27074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67985"/>
              </p:ext>
            </p:extLst>
          </p:nvPr>
        </p:nvGraphicFramePr>
        <p:xfrm>
          <a:off x="8023225" y="39052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7" name="Equation" r:id="rId5" imgW="736560" imgH="393480" progId="Equation.DSMT4">
                  <p:embed/>
                </p:oleObj>
              </mc:Choice>
              <mc:Fallback>
                <p:oleObj name="Equation" r:id="rId5" imgW="736560" imgH="3934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390525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0285" y="86605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上必为常数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68642"/>
              </p:ext>
            </p:extLst>
          </p:nvPr>
        </p:nvGraphicFramePr>
        <p:xfrm>
          <a:off x="2841625" y="4000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8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00050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31285" y="1399456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上任取两点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54158"/>
              </p:ext>
            </p:extLst>
          </p:nvPr>
        </p:nvGraphicFramePr>
        <p:xfrm>
          <a:off x="3832225" y="1454150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9" name="Equation" r:id="rId9" imgW="2197080" imgH="431640" progId="Equation.DSMT4">
                  <p:embed/>
                </p:oleObj>
              </mc:Choice>
              <mc:Fallback>
                <p:oleObj name="Equation" r:id="rId9" imgW="2197080" imgH="43164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454150"/>
                        <a:ext cx="219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01386"/>
              </p:ext>
            </p:extLst>
          </p:nvPr>
        </p:nvGraphicFramePr>
        <p:xfrm>
          <a:off x="6264275" y="1433513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11" imgW="2450880" imgH="457200" progId="Equation.DSMT4">
                  <p:embed/>
                </p:oleObj>
              </mc:Choice>
              <mc:Fallback>
                <p:oleObj name="Equation" r:id="rId11" imgW="2450880" imgH="4572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433513"/>
                        <a:ext cx="245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50285" y="1932856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日中值公式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05355"/>
              </p:ext>
            </p:extLst>
          </p:nvPr>
        </p:nvGraphicFramePr>
        <p:xfrm>
          <a:off x="6149975" y="2525713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1" name="Equation" r:id="rId13" imgW="495000" imgH="393480" progId="Equation.DSMT4">
                  <p:embed/>
                </p:oleObj>
              </mc:Choice>
              <mc:Fallback>
                <p:oleObj name="Equation" r:id="rId13" imgW="495000" imgH="3934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2525713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339968"/>
              </p:ext>
            </p:extLst>
          </p:nvPr>
        </p:nvGraphicFramePr>
        <p:xfrm>
          <a:off x="1685925" y="2516188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2" name="Equation" r:id="rId15" imgW="1942920" imgH="431640" progId="Equation.DSMT4">
                  <p:embed/>
                </p:oleObj>
              </mc:Choice>
              <mc:Fallback>
                <p:oleObj name="Equation" r:id="rId15" imgW="1942920" imgH="4316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516188"/>
                        <a:ext cx="194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29246"/>
              </p:ext>
            </p:extLst>
          </p:nvPr>
        </p:nvGraphicFramePr>
        <p:xfrm>
          <a:off x="3825875" y="251618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3" name="Equation" r:id="rId17" imgW="2247840" imgH="431640" progId="Equation.DSMT4">
                  <p:embed/>
                </p:oleObj>
              </mc:Choice>
              <mc:Fallback>
                <p:oleObj name="Equation" r:id="rId17" imgW="2247840" imgH="4316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516188"/>
                        <a:ext cx="2247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21783"/>
              </p:ext>
            </p:extLst>
          </p:nvPr>
        </p:nvGraphicFramePr>
        <p:xfrm>
          <a:off x="6962775" y="2481263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4" name="Equation" r:id="rId19" imgW="1777680" imgH="431640" progId="Equation.DSMT4">
                  <p:embed/>
                </p:oleObj>
              </mc:Choice>
              <mc:Fallback>
                <p:oleObj name="Equation" r:id="rId19" imgW="1777680" imgH="4316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481263"/>
                        <a:ext cx="177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90435"/>
              </p:ext>
            </p:extLst>
          </p:nvPr>
        </p:nvGraphicFramePr>
        <p:xfrm>
          <a:off x="2314575" y="3171825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" name="Equation" r:id="rId21" imgW="2425680" imgH="431640" progId="Equation.DSMT4">
                  <p:embed/>
                </p:oleObj>
              </mc:Choice>
              <mc:Fallback>
                <p:oleObj name="Equation" r:id="rId21" imgW="2425680" imgH="4316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171825"/>
                        <a:ext cx="242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51873" y="3699750"/>
            <a:ext cx="3886200" cy="523875"/>
            <a:chOff x="145" y="3705"/>
            <a:chExt cx="2448" cy="330"/>
          </a:xfrm>
        </p:grpSpPr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45" y="3705"/>
              <a:ext cx="24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由          的任意性知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8059789"/>
                </p:ext>
              </p:extLst>
            </p:nvPr>
          </p:nvGraphicFramePr>
          <p:xfrm>
            <a:off x="464" y="3736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6" name="Equation" r:id="rId23" imgW="774360" imgH="431640" progId="Equation.DSMT4">
                    <p:embed/>
                  </p:oleObj>
                </mc:Choice>
                <mc:Fallback>
                  <p:oleObj name="Equation" r:id="rId23" imgW="774360" imgH="43164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" y="3736"/>
                          <a:ext cx="4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98835"/>
              </p:ext>
            </p:extLst>
          </p:nvPr>
        </p:nvGraphicFramePr>
        <p:xfrm>
          <a:off x="3527425" y="379888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Equation" r:id="rId25" imgW="736560" imgH="393480" progId="Equation.DSMT4">
                  <p:embed/>
                </p:oleObj>
              </mc:Choice>
              <mc:Fallback>
                <p:oleObj name="Equation" r:id="rId25" imgW="736560" imgH="3934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798888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212685" y="369974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上为常数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31409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251873" y="4547677"/>
            <a:ext cx="1944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3.1.2.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850175" y="4549730"/>
            <a:ext cx="140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若函数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644008" y="456196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上满足</a:t>
            </a: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90575"/>
              </p:ext>
            </p:extLst>
          </p:nvPr>
        </p:nvGraphicFramePr>
        <p:xfrm>
          <a:off x="7197367" y="4620374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8" name="Equation" r:id="rId27" imgW="2006280" imgH="406080" progId="Equation.DSMT4">
                  <p:embed/>
                </p:oleObj>
              </mc:Choice>
              <mc:Fallback>
                <p:oleObj name="Equation" r:id="rId27" imgW="2006280" imgH="40608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367" y="4620374"/>
                        <a:ext cx="200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36476" y="515719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45689"/>
              </p:ext>
            </p:extLst>
          </p:nvPr>
        </p:nvGraphicFramePr>
        <p:xfrm>
          <a:off x="1089230" y="5219898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9" name="Equation" r:id="rId29" imgW="2273040" imgH="393480" progId="Equation.DSMT4">
                  <p:embed/>
                </p:oleObj>
              </mc:Choice>
              <mc:Fallback>
                <p:oleObj name="Equation" r:id="rId29" imgW="2273040" imgH="3934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230" y="5219898"/>
                        <a:ext cx="227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06239"/>
              </p:ext>
            </p:extLst>
          </p:nvPr>
        </p:nvGraphicFramePr>
        <p:xfrm>
          <a:off x="3132708" y="4626724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0" name="Equation" r:id="rId31" imgW="1511280" imgH="393480" progId="Equation.DSMT4">
                  <p:embed/>
                </p:oleObj>
              </mc:Choice>
              <mc:Fallback>
                <p:oleObj name="Equation" r:id="rId31" imgW="1511280" imgH="3934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708" y="4626724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6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8" grpId="0" autoUpdateAnimBg="0"/>
      <p:bldP spid="10" grpId="0" autoUpdateAnimBg="0"/>
      <p:bldP spid="13" grpId="0" autoUpdateAnimBg="0"/>
      <p:bldP spid="23" grpId="0" autoUpdateAnimBg="0"/>
      <p:bldP spid="24" grpId="0"/>
      <p:bldP spid="25" grpId="0" autoUpdateAnimBg="0"/>
      <p:bldP spid="26" grpId="0" autoUpdateAnimBg="0"/>
      <p:bldP spid="27" grpId="0" autoUpdateAnimBg="0"/>
      <p:bldP spid="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381000"/>
            <a:ext cx="2887414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证明等式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28105"/>
              </p:ext>
            </p:extLst>
          </p:nvPr>
        </p:nvGraphicFramePr>
        <p:xfrm>
          <a:off x="3003550" y="165100"/>
          <a:ext cx="49387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Equation" r:id="rId3" imgW="4940280" imgH="825480" progId="Equation.DSMT4">
                  <p:embed/>
                </p:oleObj>
              </mc:Choice>
              <mc:Fallback>
                <p:oleObj name="Equation" r:id="rId3" imgW="4940280" imgH="82548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65100"/>
                        <a:ext cx="4938713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1004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40992"/>
              </p:ext>
            </p:extLst>
          </p:nvPr>
        </p:nvGraphicFramePr>
        <p:xfrm>
          <a:off x="1755775" y="1073150"/>
          <a:ext cx="3756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Equation" r:id="rId5" imgW="3759120" imgH="393480" progId="Equation.DSMT4">
                  <p:embed/>
                </p:oleObj>
              </mc:Choice>
              <mc:Fallback>
                <p:oleObj name="Equation" r:id="rId5" imgW="3759120" imgH="3934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073150"/>
                        <a:ext cx="37560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0464"/>
              </p:ext>
            </p:extLst>
          </p:nvPr>
        </p:nvGraphicFramePr>
        <p:xfrm>
          <a:off x="5641975" y="1038225"/>
          <a:ext cx="2028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" name="Equation" r:id="rId7" imgW="2044440" imgH="444240" progId="Equation.DSMT4">
                  <p:embed/>
                </p:oleObj>
              </mc:Choice>
              <mc:Fallback>
                <p:oleObj name="Equation" r:id="rId7" imgW="2044440" imgH="4442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1038225"/>
                        <a:ext cx="20288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015704"/>
              </p:ext>
            </p:extLst>
          </p:nvPr>
        </p:nvGraphicFramePr>
        <p:xfrm>
          <a:off x="1954213" y="178435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3" name="Equation" r:id="rId9" imgW="1079280" imgH="406080" progId="Equation.DSMT4">
                  <p:embed/>
                </p:oleObj>
              </mc:Choice>
              <mc:Fallback>
                <p:oleObj name="Equation" r:id="rId9" imgW="1079280" imgH="4060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784350"/>
                        <a:ext cx="1079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5536" y="2439660"/>
            <a:ext cx="207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由推论可知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787"/>
              </p:ext>
            </p:extLst>
          </p:nvPr>
        </p:nvGraphicFramePr>
        <p:xfrm>
          <a:off x="2514600" y="2502366"/>
          <a:ext cx="420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4" name="Equation" r:id="rId11" imgW="4203360" imgH="393480" progId="Equation.DSMT4">
                  <p:embed/>
                </p:oleObj>
              </mc:Choice>
              <mc:Fallback>
                <p:oleObj name="Equation" r:id="rId11" imgW="4203360" imgH="3934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02366"/>
                        <a:ext cx="420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05600" y="2437606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常数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372" y="3159108"/>
            <a:ext cx="2227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令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= 0 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28843"/>
              </p:ext>
            </p:extLst>
          </p:nvPr>
        </p:nvGraphicFramePr>
        <p:xfrm>
          <a:off x="2622799" y="3006708"/>
          <a:ext cx="101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5" name="Equation" r:id="rId13" imgW="1015920" imgH="825480" progId="Equation.DSMT4">
                  <p:embed/>
                </p:oleObj>
              </mc:Choice>
              <mc:Fallback>
                <p:oleObj name="Equation" r:id="rId13" imgW="1015920" imgH="825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799" y="3006708"/>
                        <a:ext cx="1016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6682" y="401424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49033"/>
              </p:ext>
            </p:extLst>
          </p:nvPr>
        </p:nvGraphicFramePr>
        <p:xfrm>
          <a:off x="790551" y="3861048"/>
          <a:ext cx="160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6" name="Equation" r:id="rId15" imgW="1600200" imgH="825480" progId="Equation.DSMT4">
                  <p:embed/>
                </p:oleObj>
              </mc:Choice>
              <mc:Fallback>
                <p:oleObj name="Equation" r:id="rId15" imgW="1600200" imgH="8254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1" y="3861048"/>
                        <a:ext cx="1600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416151" y="4011861"/>
            <a:ext cx="5791200" cy="523875"/>
            <a:chOff x="1824" y="2544"/>
            <a:chExt cx="3648" cy="33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24" y="2544"/>
              <a:ext cx="36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故所证等式在定义域            上成立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860331"/>
                </p:ext>
              </p:extLst>
            </p:nvPr>
          </p:nvGraphicFramePr>
          <p:xfrm>
            <a:off x="3997" y="2596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7" name="Equation" r:id="rId17" imgW="901440" imgH="393480" progId="Equation.DSMT4">
                    <p:embed/>
                  </p:oleObj>
                </mc:Choice>
                <mc:Fallback>
                  <p:oleObj name="Equation" r:id="rId17" imgW="901440" imgH="393480" progId="Equation.DSMT4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" y="2596"/>
                          <a:ext cx="56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353148"/>
              </p:ext>
            </p:extLst>
          </p:nvPr>
        </p:nvGraphicFramePr>
        <p:xfrm>
          <a:off x="3136900" y="1509713"/>
          <a:ext cx="113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8" name="Equation" r:id="rId19" imgW="1130040" imgH="927000" progId="Equation.DSMT4">
                  <p:embed/>
                </p:oleObj>
              </mc:Choice>
              <mc:Fallback>
                <p:oleObj name="Equation" r:id="rId19" imgW="1130040" imgH="9270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509713"/>
                        <a:ext cx="1130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64192"/>
              </p:ext>
            </p:extLst>
          </p:nvPr>
        </p:nvGraphicFramePr>
        <p:xfrm>
          <a:off x="4406900" y="1517650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" name="Equation" r:id="rId21" imgW="1371600" imgH="927000" progId="Equation.DSMT4">
                  <p:embed/>
                </p:oleObj>
              </mc:Choice>
              <mc:Fallback>
                <p:oleObj name="Equation" r:id="rId21" imgW="1371600" imgH="9270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517650"/>
                        <a:ext cx="1371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2006"/>
              </p:ext>
            </p:extLst>
          </p:nvPr>
        </p:nvGraphicFramePr>
        <p:xfrm>
          <a:off x="6011863" y="173990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" name="Equation" r:id="rId23" imgW="495000" imgH="393480" progId="Equation.DSMT4">
                  <p:embed/>
                </p:oleObj>
              </mc:Choice>
              <mc:Fallback>
                <p:oleObj name="Equation" r:id="rId23" imgW="495000" imgH="3934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39900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9973" y="4837547"/>
            <a:ext cx="1143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经验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414937" y="4837547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欲证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74106"/>
              </p:ext>
            </p:extLst>
          </p:nvPr>
        </p:nvGraphicFramePr>
        <p:xfrm>
          <a:off x="2316637" y="4906663"/>
          <a:ext cx="7365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1" name="Equation" r:id="rId25" imgW="736560" imgH="380880" progId="Equation.DSMT4">
                  <p:embed/>
                </p:oleObj>
              </mc:Choice>
              <mc:Fallback>
                <p:oleObj name="Equation" r:id="rId25" imgW="736560" imgH="3808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637" y="4906663"/>
                        <a:ext cx="73656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02437" y="4837547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63506"/>
              </p:ext>
            </p:extLst>
          </p:nvPr>
        </p:nvGraphicFramePr>
        <p:xfrm>
          <a:off x="3458050" y="4881203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Equation" r:id="rId27" imgW="1536480" imgH="431640" progId="Equation.DSMT4">
                  <p:embed/>
                </p:oleObj>
              </mc:Choice>
              <mc:Fallback>
                <p:oleObj name="Equation" r:id="rId27" imgW="1536480" imgH="4316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050" y="4881203"/>
                        <a:ext cx="1536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074125" y="4837547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只需证在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63938"/>
              </p:ext>
            </p:extLst>
          </p:nvPr>
        </p:nvGraphicFramePr>
        <p:xfrm>
          <a:off x="7307737" y="4893903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29" imgW="1422360" imgH="406080" progId="Equation.DSMT4">
                  <p:embed/>
                </p:oleObj>
              </mc:Choice>
              <mc:Fallback>
                <p:oleObj name="Equation" r:id="rId29" imgW="1422360" imgH="4060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37" y="4893903"/>
                        <a:ext cx="142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38449"/>
              </p:ext>
            </p:extLst>
          </p:nvPr>
        </p:nvGraphicFramePr>
        <p:xfrm>
          <a:off x="1512810" y="5558507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31" imgW="1625400" imgH="431640" progId="Equation.DSMT4">
                  <p:embed/>
                </p:oleObj>
              </mc:Choice>
              <mc:Fallback>
                <p:oleObj name="Equation" r:id="rId31" imgW="1625400" imgH="4316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10" y="5558507"/>
                        <a:ext cx="162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4108"/>
              </p:ext>
            </p:extLst>
          </p:nvPr>
        </p:nvGraphicFramePr>
        <p:xfrm>
          <a:off x="3290810" y="5517232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33" imgW="2057400" imgH="457200" progId="Equation.DSMT4">
                  <p:embed/>
                </p:oleObj>
              </mc:Choice>
              <mc:Fallback>
                <p:oleObj name="Equation" r:id="rId33" imgW="2057400" imgH="4572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10" y="5517232"/>
                        <a:ext cx="205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863496" y="401583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0" grpId="0" autoUpdateAnimBg="0"/>
      <p:bldP spid="11" grpId="0" autoUpdateAnimBg="0"/>
      <p:bldP spid="13" grpId="0" autoUpdateAnimBg="0"/>
      <p:bldP spid="25" grpId="0" animBg="1" autoUpdateAnimBg="0"/>
      <p:bldP spid="26" grpId="0" autoUpdateAnimBg="0"/>
      <p:bldP spid="28" grpId="0" autoUpdateAnimBg="0"/>
      <p:bldP spid="30" grpId="0" autoUpdateAnimBg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381000"/>
            <a:ext cx="2887414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证明不等式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47998"/>
              </p:ext>
            </p:extLst>
          </p:nvPr>
        </p:nvGraphicFramePr>
        <p:xfrm>
          <a:off x="1547664" y="980728"/>
          <a:ext cx="3968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Equation" r:id="rId3" imgW="3962160" imgH="431640" progId="Equation.DSMT4">
                  <p:embed/>
                </p:oleObj>
              </mc:Choice>
              <mc:Fallback>
                <p:oleObj name="Equation" r:id="rId3" imgW="3962160" imgH="4316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980728"/>
                        <a:ext cx="3968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66194"/>
              </p:ext>
            </p:extLst>
          </p:nvPr>
        </p:nvGraphicFramePr>
        <p:xfrm>
          <a:off x="5796136" y="980728"/>
          <a:ext cx="1311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Equation" r:id="rId5" imgW="1320480" imgH="482400" progId="Equation.DSMT4">
                  <p:embed/>
                </p:oleObj>
              </mc:Choice>
              <mc:Fallback>
                <p:oleObj name="Equation" r:id="rId5" imgW="1320480" imgH="482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980728"/>
                        <a:ext cx="13112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78" y="148478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337726"/>
              </p:ext>
            </p:extLst>
          </p:nvPr>
        </p:nvGraphicFramePr>
        <p:xfrm>
          <a:off x="2020998" y="1519054"/>
          <a:ext cx="2286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5" name="Equation" r:id="rId7" imgW="2286000" imgH="482400" progId="Equation.DSMT4">
                  <p:embed/>
                </p:oleObj>
              </mc:Choice>
              <mc:Fallback>
                <p:oleObj name="Equation" r:id="rId7" imgW="2286000" imgH="4824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98" y="1519054"/>
                        <a:ext cx="2286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5656" y="148478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445" y="2204864"/>
            <a:ext cx="4460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上应用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拉格朗日中值定理，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34736"/>
              </p:ext>
            </p:extLst>
          </p:nvPr>
        </p:nvGraphicFramePr>
        <p:xfrm>
          <a:off x="1216246" y="2239134"/>
          <a:ext cx="965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Equation" r:id="rId9" imgW="965160" imgH="482400" progId="Equation.DSMT4">
                  <p:embed/>
                </p:oleObj>
              </mc:Choice>
              <mc:Fallback>
                <p:oleObj name="Equation" r:id="rId9" imgW="965160" imgH="4824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246" y="2239134"/>
                        <a:ext cx="965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22048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40186"/>
              </p:ext>
            </p:extLst>
          </p:nvPr>
        </p:nvGraphicFramePr>
        <p:xfrm>
          <a:off x="2237657" y="2887205"/>
          <a:ext cx="16430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11" imgW="1650960" imgH="482400" progId="Equation.DSMT4">
                  <p:embed/>
                </p:oleObj>
              </mc:Choice>
              <mc:Fallback>
                <p:oleObj name="Equation" r:id="rId11" imgW="1650960" imgH="4824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57" y="2887205"/>
                        <a:ext cx="16430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31640" y="28529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716" y="28529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42810"/>
              </p:ext>
            </p:extLst>
          </p:nvPr>
        </p:nvGraphicFramePr>
        <p:xfrm>
          <a:off x="998538" y="3405188"/>
          <a:ext cx="30940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Equation" r:id="rId13" imgW="3085920" imgH="914400" progId="Equation.DSMT4">
                  <p:embed/>
                </p:oleObj>
              </mc:Choice>
              <mc:Fallback>
                <p:oleObj name="Equation" r:id="rId13" imgW="3085920" imgH="9144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405188"/>
                        <a:ext cx="3094037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42576"/>
              </p:ext>
            </p:extLst>
          </p:nvPr>
        </p:nvGraphicFramePr>
        <p:xfrm>
          <a:off x="4069716" y="3573016"/>
          <a:ext cx="1809751" cy="61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15" imgW="1815840" imgH="609480" progId="Equation.DSMT4">
                  <p:embed/>
                </p:oleObj>
              </mc:Choice>
              <mc:Fallback>
                <p:oleObj name="Equation" r:id="rId15" imgW="1815840" imgH="609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716" y="3573016"/>
                        <a:ext cx="1809751" cy="615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88052"/>
              </p:ext>
            </p:extLst>
          </p:nvPr>
        </p:nvGraphicFramePr>
        <p:xfrm>
          <a:off x="3923928" y="4365104"/>
          <a:ext cx="171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17" imgW="1714320" imgH="901440" progId="Equation.DSMT4">
                  <p:embed/>
                </p:oleObj>
              </mc:Choice>
              <mc:Fallback>
                <p:oleObj name="Equation" r:id="rId17" imgW="1714320" imgH="9014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365104"/>
                        <a:ext cx="1714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96136" y="450912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505" y="5445224"/>
            <a:ext cx="188116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重要方法：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31170"/>
              </p:ext>
            </p:extLst>
          </p:nvPr>
        </p:nvGraphicFramePr>
        <p:xfrm>
          <a:off x="2710077" y="5490934"/>
          <a:ext cx="1860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19" imgW="1866600" imgH="431640" progId="Equation.DSMT4">
                  <p:embed/>
                </p:oleObj>
              </mc:Choice>
              <mc:Fallback>
                <p:oleObj name="Equation" r:id="rId19" imgW="1866600" imgH="4316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077" y="5490934"/>
                        <a:ext cx="1860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52953" y="54454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立即证得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33747"/>
              </p:ext>
            </p:extLst>
          </p:nvPr>
        </p:nvGraphicFramePr>
        <p:xfrm>
          <a:off x="6234324" y="5445442"/>
          <a:ext cx="2819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21" imgW="2806560" imgH="482400" progId="Equation.DSMT4">
                  <p:embed/>
                </p:oleObj>
              </mc:Choice>
              <mc:Fallback>
                <p:oleObj name="Equation" r:id="rId21" imgW="2806560" imgH="482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324" y="5445442"/>
                        <a:ext cx="28194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34809" y="54454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239198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  <p:bldP spid="17" grpId="0"/>
      <p:bldP spid="18" grpId="0"/>
      <p:bldP spid="25" grpId="0"/>
      <p:bldP spid="26" grpId="0" animBg="1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2247793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3.1.1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中值定理</a:t>
            </a: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16944" y="3379639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3.1.2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中值定理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的简单应用</a:t>
            </a:r>
          </a:p>
        </p:txBody>
      </p:sp>
      <p:sp>
        <p:nvSpPr>
          <p:cNvPr id="14" name="圆角矩形 13">
            <a:hlinkClick r:id="rId5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6944" y="90498"/>
            <a:ext cx="77067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§3.1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微分学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中值定理及其简单应用</a:t>
            </a:r>
          </a:p>
        </p:txBody>
      </p:sp>
    </p:spTree>
    <p:extLst>
      <p:ext uri="{BB962C8B-B14F-4D97-AF65-F5344CB8AC3E}">
        <p14:creationId xmlns:p14="http://schemas.microsoft.com/office/powerpoint/2010/main" val="2701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6242"/>
              </p:ext>
            </p:extLst>
          </p:nvPr>
        </p:nvGraphicFramePr>
        <p:xfrm>
          <a:off x="5613820" y="936991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820" y="936991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350380" y="874175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43904" y="157728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在闭区间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]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28664" y="2204864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在开区间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43904" y="2905696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在开区间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139552" y="3655177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01874"/>
              </p:ext>
            </p:extLst>
          </p:nvPr>
        </p:nvGraphicFramePr>
        <p:xfrm>
          <a:off x="3431902" y="371788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902" y="3717883"/>
                        <a:ext cx="1473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873352" y="36551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82419"/>
              </p:ext>
            </p:extLst>
          </p:nvPr>
        </p:nvGraphicFramePr>
        <p:xfrm>
          <a:off x="2582229" y="4386833"/>
          <a:ext cx="308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3085920" imgH="901440" progId="Equation.DSMT4">
                  <p:embed/>
                </p:oleObj>
              </mc:Choice>
              <mc:Fallback>
                <p:oleObj name="Equation" r:id="rId7" imgW="3085920" imgH="9014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229" y="4386833"/>
                        <a:ext cx="3086100" cy="901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569580" y="87417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满足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9576"/>
              </p:ext>
            </p:extLst>
          </p:nvPr>
        </p:nvGraphicFramePr>
        <p:xfrm>
          <a:off x="6845872" y="936881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872" y="936881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72946"/>
              </p:ext>
            </p:extLst>
          </p:nvPr>
        </p:nvGraphicFramePr>
        <p:xfrm>
          <a:off x="4255454" y="3026346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11" imgW="1371600" imgH="406080" progId="Equation.DSMT4">
                  <p:embed/>
                </p:oleObj>
              </mc:Choice>
              <mc:Fallback>
                <p:oleObj name="Equation" r:id="rId11" imgW="1371600" imgH="406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454" y="3026346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三．柯西中值定理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3464" y="872121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3.1.3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（柯西 中值定理） 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0711" y="87212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1079" y="3653123"/>
            <a:ext cx="69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40010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2" grpId="0" autoUpdateAnimBg="0"/>
      <p:bldP spid="14" grpId="0" autoUpdateAnimBg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993514" y="264755"/>
            <a:ext cx="12241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6064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作辅助函数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96343"/>
              </p:ext>
            </p:extLst>
          </p:nvPr>
        </p:nvGraphicFramePr>
        <p:xfrm>
          <a:off x="930155" y="908720"/>
          <a:ext cx="6851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Equation" r:id="rId3" imgW="6845040" imgH="901440" progId="Equation.DSMT4">
                  <p:embed/>
                </p:oleObj>
              </mc:Choice>
              <mc:Fallback>
                <p:oleObj name="Equation" r:id="rId3" imgW="6845040" imgH="9014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155" y="908720"/>
                        <a:ext cx="6851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7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31692"/>
              </p:ext>
            </p:extLst>
          </p:nvPr>
        </p:nvGraphicFramePr>
        <p:xfrm>
          <a:off x="1068261" y="2005975"/>
          <a:ext cx="2527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Equation" r:id="rId5" imgW="2527200" imgH="482400" progId="Equation.DSMT4">
                  <p:embed/>
                </p:oleObj>
              </mc:Choice>
              <mc:Fallback>
                <p:oleObj name="Equation" r:id="rId5" imgW="2527200" imgH="482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261" y="2005975"/>
                        <a:ext cx="2527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80899"/>
              </p:ext>
            </p:extLst>
          </p:nvPr>
        </p:nvGraphicFramePr>
        <p:xfrm>
          <a:off x="3741755" y="1988231"/>
          <a:ext cx="8001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7" imgW="799920" imgH="482400" progId="Equation.DSMT4">
                  <p:embed/>
                </p:oleObj>
              </mc:Choice>
              <mc:Fallback>
                <p:oleObj name="Equation" r:id="rId7" imgW="799920" imgH="482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55" y="1988231"/>
                        <a:ext cx="8001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85871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4859"/>
              </p:ext>
            </p:extLst>
          </p:nvPr>
        </p:nvGraphicFramePr>
        <p:xfrm>
          <a:off x="5261358" y="1988840"/>
          <a:ext cx="7302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Equation" r:id="rId9" imgW="736560" imgH="482400" progId="Equation.DSMT4">
                  <p:embed/>
                </p:oleObj>
              </mc:Choice>
              <mc:Fallback>
                <p:oleObj name="Equation" r:id="rId9" imgW="736560" imgH="4824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358" y="1988840"/>
                        <a:ext cx="7302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26031" y="198884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上满足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罗尔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407" y="270892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定理条件．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04873"/>
              </p:ext>
            </p:extLst>
          </p:nvPr>
        </p:nvGraphicFramePr>
        <p:xfrm>
          <a:off x="2374900" y="2776538"/>
          <a:ext cx="1577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Equation" r:id="rId11" imgW="1587240" imgH="393480" progId="Equation.DSMT4">
                  <p:embed/>
                </p:oleObj>
              </mc:Choice>
              <mc:Fallback>
                <p:oleObj name="Equation" r:id="rId11" imgW="158724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776538"/>
                        <a:ext cx="15779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39952" y="27089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13537"/>
              </p:ext>
            </p:extLst>
          </p:nvPr>
        </p:nvGraphicFramePr>
        <p:xfrm>
          <a:off x="5045969" y="2770504"/>
          <a:ext cx="14398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Equation" r:id="rId13" imgW="1447560" imgH="406080" progId="Equation.DSMT4">
                  <p:embed/>
                </p:oleObj>
              </mc:Choice>
              <mc:Fallback>
                <p:oleObj name="Equation" r:id="rId13" imgW="1447560" imgH="406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969" y="2770504"/>
                        <a:ext cx="14398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88224" y="27089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40485"/>
              </p:ext>
            </p:extLst>
          </p:nvPr>
        </p:nvGraphicFramePr>
        <p:xfrm>
          <a:off x="1559395" y="3356992"/>
          <a:ext cx="43846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Equation" r:id="rId15" imgW="4394160" imgH="901440" progId="Equation.DSMT4">
                  <p:embed/>
                </p:oleObj>
              </mc:Choice>
              <mc:Fallback>
                <p:oleObj name="Equation" r:id="rId15" imgW="4394160" imgH="9014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395" y="3356992"/>
                        <a:ext cx="43846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9407" y="450912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由已知，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33488"/>
              </p:ext>
            </p:extLst>
          </p:nvPr>
        </p:nvGraphicFramePr>
        <p:xfrm>
          <a:off x="2123728" y="4570705"/>
          <a:ext cx="14049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17" imgW="1396800" imgH="406080" progId="Equation.DSMT4">
                  <p:embed/>
                </p:oleObj>
              </mc:Choice>
              <mc:Fallback>
                <p:oleObj name="Equation" r:id="rId17" imgW="1396800" imgH="406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70705"/>
                        <a:ext cx="14049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635896" y="45091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就得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01855"/>
              </p:ext>
            </p:extLst>
          </p:nvPr>
        </p:nvGraphicFramePr>
        <p:xfrm>
          <a:off x="2790825" y="5075238"/>
          <a:ext cx="3095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19" imgW="3085920" imgH="901440" progId="Equation.DSMT4">
                  <p:embed/>
                </p:oleObj>
              </mc:Choice>
              <mc:Fallback>
                <p:oleObj name="Equation" r:id="rId19" imgW="3085920" imgH="90144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075238"/>
                        <a:ext cx="3095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9407" y="602128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7" grpId="0"/>
      <p:bldP spid="13" grpId="0"/>
      <p:bldP spid="17" grpId="0"/>
      <p:bldP spid="18" grpId="0"/>
      <p:bldP spid="21" grpId="0"/>
      <p:bldP spid="24" grpId="0"/>
      <p:bldP spid="27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828800" y="1066800"/>
            <a:ext cx="1981200" cy="114458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038600" y="1066800"/>
            <a:ext cx="1066800" cy="11430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381000"/>
            <a:ext cx="3581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柯西定理的几何意义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15703"/>
              </p:ext>
            </p:extLst>
          </p:nvPr>
        </p:nvGraphicFramePr>
        <p:xfrm>
          <a:off x="2012950" y="1166813"/>
          <a:ext cx="297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Equation" r:id="rId3" imgW="2971800" imgH="901440" progId="Equation.DSMT4">
                  <p:embed/>
                </p:oleObj>
              </mc:Choice>
              <mc:Fallback>
                <p:oleObj name="Equation" r:id="rId3" imgW="2971800" imgH="9014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166813"/>
                        <a:ext cx="2971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92181"/>
              </p:ext>
            </p:extLst>
          </p:nvPr>
        </p:nvGraphicFramePr>
        <p:xfrm>
          <a:off x="5438975" y="5329238"/>
          <a:ext cx="7110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975" y="5329238"/>
                        <a:ext cx="7110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773936"/>
              </p:ext>
            </p:extLst>
          </p:nvPr>
        </p:nvGraphicFramePr>
        <p:xfrm>
          <a:off x="4820115" y="5332378"/>
          <a:ext cx="698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7" imgW="698400" imgH="393480" progId="Equation.DSMT4">
                  <p:embed/>
                </p:oleObj>
              </mc:Choice>
              <mc:Fallback>
                <p:oleObj name="Equation" r:id="rId7" imgW="69840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115" y="5332378"/>
                        <a:ext cx="698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08700"/>
              </p:ext>
            </p:extLst>
          </p:nvPr>
        </p:nvGraphicFramePr>
        <p:xfrm>
          <a:off x="1898650" y="3370263"/>
          <a:ext cx="143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9" imgW="1434960" imgH="1015920" progId="Equation.DSMT4">
                  <p:embed/>
                </p:oleObj>
              </mc:Choice>
              <mc:Fallback>
                <p:oleObj name="Equation" r:id="rId9" imgW="1434960" imgH="101592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370263"/>
                        <a:ext cx="143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76673"/>
              </p:ext>
            </p:extLst>
          </p:nvPr>
        </p:nvGraphicFramePr>
        <p:xfrm>
          <a:off x="3931911" y="4783248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11" y="4783248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950307"/>
              </p:ext>
            </p:extLst>
          </p:nvPr>
        </p:nvGraphicFramePr>
        <p:xfrm>
          <a:off x="7254876" y="5429250"/>
          <a:ext cx="6858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13" imgW="685800" imgH="393480" progId="Equation.DSMT4">
                  <p:embed/>
                </p:oleObj>
              </mc:Choice>
              <mc:Fallback>
                <p:oleObj name="Equation" r:id="rId13" imgW="68580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6" y="5429250"/>
                        <a:ext cx="6858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43114"/>
              </p:ext>
            </p:extLst>
          </p:nvPr>
        </p:nvGraphicFramePr>
        <p:xfrm>
          <a:off x="3976284" y="3745762"/>
          <a:ext cx="723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15" imgW="723600" imgH="393480" progId="Equation.DSMT4">
                  <p:embed/>
                </p:oleObj>
              </mc:Choice>
              <mc:Fallback>
                <p:oleObj name="Equation" r:id="rId15" imgW="72360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284" y="3745762"/>
                        <a:ext cx="723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356618"/>
              </p:ext>
            </p:extLst>
          </p:nvPr>
        </p:nvGraphicFramePr>
        <p:xfrm>
          <a:off x="1833936" y="4654550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Equation" r:id="rId17" imgW="1676160" imgH="901440" progId="Equation.DSMT4">
                  <p:embed/>
                </p:oleObj>
              </mc:Choice>
              <mc:Fallback>
                <p:oleObj name="Equation" r:id="rId17" imgW="1676160" imgH="9014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936" y="4654550"/>
                        <a:ext cx="1676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55986" y="4840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注意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330825" y="4979988"/>
            <a:ext cx="1588" cy="34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648575" y="3881438"/>
            <a:ext cx="1588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483101" y="3289299"/>
            <a:ext cx="3836989" cy="2406650"/>
            <a:chOff x="2344" y="2366"/>
            <a:chExt cx="2417" cy="1516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344" y="2366"/>
              <a:ext cx="2417" cy="1516"/>
              <a:chOff x="2344" y="2366"/>
              <a:chExt cx="2417" cy="1516"/>
            </a:xfrm>
          </p:grpSpPr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6047213"/>
                  </p:ext>
                </p:extLst>
              </p:nvPr>
            </p:nvGraphicFramePr>
            <p:xfrm>
              <a:off x="4621" y="3738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67" name="Equation" r:id="rId19" imgW="215640" imgH="228600" progId="Equation.DSMT4">
                      <p:embed/>
                    </p:oleObj>
                  </mc:Choice>
                  <mc:Fallback>
                    <p:oleObj name="Equation" r:id="rId19" imgW="215640" imgH="228600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1" y="3738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08542"/>
                  </p:ext>
                </p:extLst>
              </p:nvPr>
            </p:nvGraphicFramePr>
            <p:xfrm>
              <a:off x="2344" y="2390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68" name="Equation" r:id="rId21" imgW="190440" imgH="228600" progId="Equation.DSMT4">
                      <p:embed/>
                    </p:oleObj>
                  </mc:Choice>
                  <mc:Fallback>
                    <p:oleObj name="Equation" r:id="rId21" imgW="190440" imgH="228600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4" y="2390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6716689"/>
                  </p:ext>
                </p:extLst>
              </p:nvPr>
            </p:nvGraphicFramePr>
            <p:xfrm>
              <a:off x="2400" y="3679"/>
              <a:ext cx="122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69" name="Equation" r:id="rId23" imgW="291960" imgH="317160" progId="Equation.DSMT4">
                      <p:embed/>
                    </p:oleObj>
                  </mc:Choice>
                  <mc:Fallback>
                    <p:oleObj name="Equation" r:id="rId23" imgW="291960" imgH="317160" progId="Equation.DSMT4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679"/>
                            <a:ext cx="122" cy="1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2494" y="3651"/>
                <a:ext cx="2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V="1">
                <a:off x="2494" y="2366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2878" y="2733"/>
              <a:ext cx="1460" cy="698"/>
            </a:xfrm>
            <a:custGeom>
              <a:avLst/>
              <a:gdLst>
                <a:gd name="T0" fmla="*/ 0 w 1824"/>
                <a:gd name="T1" fmla="*/ 864 h 872"/>
                <a:gd name="T2" fmla="*/ 240 w 1824"/>
                <a:gd name="T3" fmla="*/ 432 h 872"/>
                <a:gd name="T4" fmla="*/ 480 w 1824"/>
                <a:gd name="T5" fmla="*/ 336 h 872"/>
                <a:gd name="T6" fmla="*/ 864 w 1824"/>
                <a:gd name="T7" fmla="*/ 672 h 872"/>
                <a:gd name="T8" fmla="*/ 1152 w 1824"/>
                <a:gd name="T9" fmla="*/ 864 h 872"/>
                <a:gd name="T10" fmla="*/ 1440 w 1824"/>
                <a:gd name="T11" fmla="*/ 720 h 872"/>
                <a:gd name="T12" fmla="*/ 1584 w 1824"/>
                <a:gd name="T13" fmla="*/ 528 h 872"/>
                <a:gd name="T14" fmla="*/ 1824 w 1824"/>
                <a:gd name="T15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4" h="872">
                  <a:moveTo>
                    <a:pt x="0" y="864"/>
                  </a:moveTo>
                  <a:cubicBezTo>
                    <a:pt x="80" y="692"/>
                    <a:pt x="160" y="520"/>
                    <a:pt x="240" y="432"/>
                  </a:cubicBezTo>
                  <a:cubicBezTo>
                    <a:pt x="320" y="344"/>
                    <a:pt x="376" y="296"/>
                    <a:pt x="480" y="336"/>
                  </a:cubicBezTo>
                  <a:cubicBezTo>
                    <a:pt x="584" y="376"/>
                    <a:pt x="752" y="584"/>
                    <a:pt x="864" y="672"/>
                  </a:cubicBezTo>
                  <a:cubicBezTo>
                    <a:pt x="976" y="760"/>
                    <a:pt x="1056" y="856"/>
                    <a:pt x="1152" y="864"/>
                  </a:cubicBezTo>
                  <a:cubicBezTo>
                    <a:pt x="1248" y="872"/>
                    <a:pt x="1368" y="776"/>
                    <a:pt x="1440" y="720"/>
                  </a:cubicBezTo>
                  <a:cubicBezTo>
                    <a:pt x="1512" y="664"/>
                    <a:pt x="1520" y="648"/>
                    <a:pt x="1584" y="528"/>
                  </a:cubicBezTo>
                  <a:cubicBezTo>
                    <a:pt x="1648" y="408"/>
                    <a:pt x="1784" y="88"/>
                    <a:pt x="182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30825" y="3881438"/>
            <a:ext cx="2317750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4721225" y="3871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721225" y="4979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5453063" y="4111625"/>
            <a:ext cx="6969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6586538" y="4778375"/>
            <a:ext cx="69850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761038" y="4295775"/>
            <a:ext cx="0" cy="1031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057400" y="22590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弦的斜率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886200" y="225425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切线斜率</a:t>
            </a: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3505200" y="2743200"/>
            <a:ext cx="3276600" cy="1447800"/>
          </a:xfrm>
          <a:custGeom>
            <a:avLst/>
            <a:gdLst>
              <a:gd name="T0" fmla="*/ 0 w 2304"/>
              <a:gd name="T1" fmla="*/ 0 h 816"/>
              <a:gd name="T2" fmla="*/ 1632 w 2304"/>
              <a:gd name="T3" fmla="*/ 288 h 816"/>
              <a:gd name="T4" fmla="*/ 2304 w 2304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816">
                <a:moveTo>
                  <a:pt x="0" y="0"/>
                </a:moveTo>
                <a:cubicBezTo>
                  <a:pt x="624" y="76"/>
                  <a:pt x="1248" y="152"/>
                  <a:pt x="1632" y="288"/>
                </a:cubicBezTo>
                <a:cubicBezTo>
                  <a:pt x="2016" y="424"/>
                  <a:pt x="2160" y="620"/>
                  <a:pt x="2304" y="81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399" y="277812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为参数表示的曲线的参数方程：</a:t>
            </a:r>
          </a:p>
        </p:txBody>
      </p:sp>
    </p:spTree>
    <p:extLst>
      <p:ext uri="{BB962C8B-B14F-4D97-AF65-F5344CB8AC3E}">
        <p14:creationId xmlns:p14="http://schemas.microsoft.com/office/powerpoint/2010/main" val="6643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1" grpId="0" autoUpdateAnimBg="0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build="p" autoUpdateAnimBg="0" advAuto="0"/>
      <p:bldP spid="31" grpId="0" build="p" autoUpdateAnimBg="0" advAuto="0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9138" y="381000"/>
            <a:ext cx="8568952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在区间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[0,1]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上连续，在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(0, 1)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内可导，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38" y="1033572"/>
            <a:ext cx="570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证明：至少存在一点 </a:t>
            </a:r>
            <a:r>
              <a:rPr lang="el-GR" altLang="zh-CN" sz="2800" b="1" i="1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(0,1),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9400"/>
              </p:ext>
            </p:extLst>
          </p:nvPr>
        </p:nvGraphicFramePr>
        <p:xfrm>
          <a:off x="2267744" y="1700808"/>
          <a:ext cx="34496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3" imgW="3441600" imgH="406080" progId="Equation.DSMT4">
                  <p:embed/>
                </p:oleObj>
              </mc:Choice>
              <mc:Fallback>
                <p:oleObj name="Equation" r:id="rId3" imgW="3441600" imgH="406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700808"/>
                        <a:ext cx="34496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138" y="242088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099" y="24208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45029"/>
              </p:ext>
            </p:extLst>
          </p:nvPr>
        </p:nvGraphicFramePr>
        <p:xfrm>
          <a:off x="1714252" y="2421072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5" imgW="1434960" imgH="457200" progId="Equation.DSMT4">
                  <p:embed/>
                </p:oleObj>
              </mc:Choice>
              <mc:Fallback>
                <p:oleObj name="Equation" r:id="rId5" imgW="143496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252" y="2421072"/>
                        <a:ext cx="1435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864" y="242088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则由柯西中值定理，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3049796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存在一点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l-GR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(0, 1),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35940"/>
              </p:ext>
            </p:extLst>
          </p:nvPr>
        </p:nvGraphicFramePr>
        <p:xfrm>
          <a:off x="2190886" y="3769876"/>
          <a:ext cx="29892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7" imgW="2997000" imgH="901440" progId="Equation.DSMT4">
                  <p:embed/>
                </p:oleObj>
              </mc:Choice>
              <mc:Fallback>
                <p:oleObj name="Equation" r:id="rId7" imgW="2997000" imgH="9014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886" y="3769876"/>
                        <a:ext cx="29892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5576" y="484999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化简后即得证．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1871" y="487765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40734" y="1981200"/>
            <a:ext cx="2362200" cy="1143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28133"/>
              </p:ext>
            </p:extLst>
          </p:nvPr>
        </p:nvGraphicFramePr>
        <p:xfrm>
          <a:off x="6237584" y="2178050"/>
          <a:ext cx="100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3" imgW="1002960" imgH="876240" progId="Equation.DSMT4">
                  <p:embed/>
                </p:oleObj>
              </mc:Choice>
              <mc:Fallback>
                <p:oleObj name="Equation" r:id="rId3" imgW="1002960" imgH="8762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584" y="2178050"/>
                        <a:ext cx="10033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95919"/>
              </p:ext>
            </p:extLst>
          </p:nvPr>
        </p:nvGraphicFramePr>
        <p:xfrm>
          <a:off x="7336134" y="23876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5" imgW="838080" imgH="457200" progId="Equation.DSMT4">
                  <p:embed/>
                </p:oleObj>
              </mc:Choice>
              <mc:Fallback>
                <p:oleObj name="Equation" r:id="rId5" imgW="838080" imgH="4572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134" y="2387600"/>
                        <a:ext cx="83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59320"/>
              </p:ext>
            </p:extLst>
          </p:nvPr>
        </p:nvGraphicFramePr>
        <p:xfrm>
          <a:off x="6389984" y="2622550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7" imgW="647640" imgH="393480" progId="Equation.DSMT4">
                  <p:embed/>
                </p:oleObj>
              </mc:Choice>
              <mc:Fallback>
                <p:oleObj name="Equation" r:id="rId7" imgW="64764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984" y="2622550"/>
                        <a:ext cx="64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2559" y="838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填空题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2559" y="1385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389760"/>
              </p:ext>
            </p:extLst>
          </p:nvPr>
        </p:nvGraphicFramePr>
        <p:xfrm>
          <a:off x="1779884" y="13970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9" imgW="1422360" imgH="457200" progId="Equation.DSMT4">
                  <p:embed/>
                </p:oleObj>
              </mc:Choice>
              <mc:Fallback>
                <p:oleObj name="Equation" r:id="rId9" imgW="142236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884" y="1397000"/>
                        <a:ext cx="142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45134" y="1385888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[1, 2]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上满足拉格朗日定理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2559" y="2284413"/>
            <a:ext cx="2289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条件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则中值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54940"/>
              </p:ext>
            </p:extLst>
          </p:nvPr>
        </p:nvGraphicFramePr>
        <p:xfrm>
          <a:off x="2358189" y="2349283"/>
          <a:ext cx="16128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Equation" r:id="rId11" imgW="1612800" imgH="393480" progId="Equation.DSMT4">
                  <p:embed/>
                </p:oleObj>
              </mc:Choice>
              <mc:Fallback>
                <p:oleObj name="Equation" r:id="rId11" imgW="161280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189" y="2349283"/>
                        <a:ext cx="16128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2559" y="3290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22559" y="40814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782934" y="4524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392534" y="40814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个根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它们分别在区间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37060"/>
              </p:ext>
            </p:extLst>
          </p:nvPr>
        </p:nvGraphicFramePr>
        <p:xfrm>
          <a:off x="3149897" y="2065338"/>
          <a:ext cx="6556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3" name="Equation" r:id="rId13" imgW="545760" imgH="545760" progId="Equation.DSMT4">
                  <p:embed/>
                </p:oleObj>
              </mc:Choice>
              <mc:Fallback>
                <p:oleObj name="Equation" r:id="rId13" imgW="545760" imgH="54576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897" y="2065338"/>
                        <a:ext cx="65563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5187"/>
              </p:ext>
            </p:extLst>
          </p:nvPr>
        </p:nvGraphicFramePr>
        <p:xfrm>
          <a:off x="971600" y="4065389"/>
          <a:ext cx="260173" cy="40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4"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5389"/>
                        <a:ext cx="260173" cy="402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81431"/>
              </p:ext>
            </p:extLst>
          </p:nvPr>
        </p:nvGraphicFramePr>
        <p:xfrm>
          <a:off x="7132934" y="3357563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5" name="Equation" r:id="rId17" imgW="1333440" imgH="406080" progId="Equation.DSMT4">
                  <p:embed/>
                </p:oleObj>
              </mc:Choice>
              <mc:Fallback>
                <p:oleObj name="Equation" r:id="rId17" imgW="1333440" imgH="4060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934" y="3357563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6345"/>
              </p:ext>
            </p:extLst>
          </p:nvPr>
        </p:nvGraphicFramePr>
        <p:xfrm>
          <a:off x="7285089" y="4061948"/>
          <a:ext cx="837432" cy="44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6" name="Equation" r:id="rId19" imgW="380880" imgH="203040" progId="Equation.DSMT4">
                  <p:embed/>
                </p:oleObj>
              </mc:Choice>
              <mc:Fallback>
                <p:oleObj name="Equation" r:id="rId19" imgW="380880" imgH="203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89" y="4061948"/>
                        <a:ext cx="837432" cy="44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413201"/>
              </p:ext>
            </p:extLst>
          </p:nvPr>
        </p:nvGraphicFramePr>
        <p:xfrm>
          <a:off x="5249914" y="4061948"/>
          <a:ext cx="918736" cy="44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7" name="Equation" r:id="rId21" imgW="419040" imgH="203040" progId="Equation.DSMT4">
                  <p:embed/>
                </p:oleObj>
              </mc:Choice>
              <mc:Fallback>
                <p:oleObj name="Equation" r:id="rId21" imgW="419040" imgH="2030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914" y="4061948"/>
                        <a:ext cx="918736" cy="44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41425"/>
              </p:ext>
            </p:extLst>
          </p:nvPr>
        </p:nvGraphicFramePr>
        <p:xfrm>
          <a:off x="6284964" y="4061948"/>
          <a:ext cx="947191" cy="44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8" name="Equation" r:id="rId23" imgW="431640" imgH="203040" progId="Equation.DSMT4">
                  <p:embed/>
                </p:oleObj>
              </mc:Choice>
              <mc:Fallback>
                <p:oleObj name="Equation" r:id="rId23" imgW="431640" imgH="2030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64" y="4061948"/>
                        <a:ext cx="947191" cy="447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973934" y="4572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8174334" y="40671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894805"/>
              </p:ext>
            </p:extLst>
          </p:nvPr>
        </p:nvGraphicFramePr>
        <p:xfrm>
          <a:off x="1471909" y="3359150"/>
          <a:ext cx="4810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9" name="Equation" r:id="rId25" imgW="4813200" imgH="393480" progId="Equation.DSMT4">
                  <p:embed/>
                </p:oleObj>
              </mc:Choice>
              <mc:Fallback>
                <p:oleObj name="Equation" r:id="rId25" imgW="481320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909" y="3359150"/>
                        <a:ext cx="48101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269334" y="3238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方程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3.1.1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559" y="472514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42265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utoUpdateAnimBg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444500"/>
            <a:ext cx="1447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smtClean="0">
                <a:latin typeface="Times New Roman" pitchFamily="18" charset="0"/>
                <a:ea typeface="+mn-ea"/>
                <a:cs typeface="Times New Roman" pitchFamily="18" charset="0"/>
              </a:rPr>
              <a:t>2.  </a:t>
            </a:r>
            <a:r>
              <a:rPr lang="zh-CN" altLang="en-US" sz="2800" b="1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95192"/>
              </p:ext>
            </p:extLst>
          </p:nvPr>
        </p:nvGraphicFramePr>
        <p:xfrm>
          <a:off x="1676400" y="514350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4350"/>
                        <a:ext cx="223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451644"/>
            <a:ext cx="132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且在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43884"/>
              </p:ext>
            </p:extLst>
          </p:nvPr>
        </p:nvGraphicFramePr>
        <p:xfrm>
          <a:off x="4832350" y="51435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514350"/>
                        <a:ext cx="88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8800" y="44959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证明至少存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3861" y="1086669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在一点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25871"/>
              </p:ext>
            </p:extLst>
          </p:nvPr>
        </p:nvGraphicFramePr>
        <p:xfrm>
          <a:off x="1961161" y="1149375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7" imgW="1549080" imgH="393480" progId="Equation.DSMT4">
                  <p:embed/>
                </p:oleObj>
              </mc:Choice>
              <mc:Fallback>
                <p:oleObj name="Equation" r:id="rId7" imgW="1549080" imgH="393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161" y="1149375"/>
                        <a:ext cx="154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23261" y="1086669"/>
            <a:ext cx="88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41805"/>
              </p:ext>
            </p:extLst>
          </p:nvPr>
        </p:nvGraphicFramePr>
        <p:xfrm>
          <a:off x="4094761" y="1143025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9" imgW="2946240" imgH="406080" progId="Equation.DSMT4">
                  <p:embed/>
                </p:oleObj>
              </mc:Choice>
              <mc:Fallback>
                <p:oleObj name="Equation" r:id="rId9" imgW="2946240" imgH="406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761" y="1143025"/>
                        <a:ext cx="294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56272" y="1889054"/>
            <a:ext cx="1208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711959" y="1889054"/>
            <a:ext cx="344421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由结论可知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只需证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38792"/>
              </p:ext>
            </p:extLst>
          </p:nvPr>
        </p:nvGraphicFramePr>
        <p:xfrm>
          <a:off x="2769109" y="2581204"/>
          <a:ext cx="386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11" imgW="3860640" imgH="406080" progId="Equation.DSMT4">
                  <p:embed/>
                </p:oleObj>
              </mc:Choice>
              <mc:Fallback>
                <p:oleObj name="Equation" r:id="rId11" imgW="3860640" imgH="406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109" y="2581204"/>
                        <a:ext cx="386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49959" y="3298754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749078"/>
              </p:ext>
            </p:extLst>
          </p:nvPr>
        </p:nvGraphicFramePr>
        <p:xfrm>
          <a:off x="3327909" y="3209854"/>
          <a:ext cx="2997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13" imgW="2997000" imgH="672840" progId="Equation.DSMT4">
                  <p:embed/>
                </p:oleObj>
              </mc:Choice>
              <mc:Fallback>
                <p:oleObj name="Equation" r:id="rId13" imgW="2997000" imgH="6728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09" y="3209854"/>
                        <a:ext cx="2997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73759" y="478465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验证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46891"/>
              </p:ext>
            </p:extLst>
          </p:nvPr>
        </p:nvGraphicFramePr>
        <p:xfrm>
          <a:off x="2781809" y="4909273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15" imgW="774360" imgH="393480" progId="Equation.DSMT4">
                  <p:embed/>
                </p:oleObj>
              </mc:Choice>
              <mc:Fallback>
                <p:oleObj name="Equation" r:id="rId15" imgW="77436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809" y="4909273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461259" y="4784654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69276"/>
              </p:ext>
            </p:extLst>
          </p:nvPr>
        </p:nvGraphicFramePr>
        <p:xfrm>
          <a:off x="4039109" y="4929117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17" imgW="850680" imgH="393480" progId="Equation.DSMT4">
                  <p:embed/>
                </p:oleObj>
              </mc:Choice>
              <mc:Fallback>
                <p:oleObj name="Equation" r:id="rId17" imgW="850680" imgH="3934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109" y="4929117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921759" y="4846567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上满足罗尔定理条件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73759" y="4071867"/>
            <a:ext cx="85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22085"/>
              </p:ext>
            </p:extLst>
          </p:nvPr>
        </p:nvGraphicFramePr>
        <p:xfrm>
          <a:off x="3258059" y="4181404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19" imgW="2577960" imgH="393480" progId="Equation.DSMT4">
                  <p:embed/>
                </p:oleObj>
              </mc:Choice>
              <mc:Fallback>
                <p:oleObj name="Equation" r:id="rId19" imgW="2577960" imgH="3934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059" y="4181404"/>
                        <a:ext cx="257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5800" y="188905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34850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116632"/>
            <a:ext cx="81035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3.1.2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中值定理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的简单应用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072" y="1290560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3379719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解最简微分方程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443711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导数极限定理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772072" y="2324930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不等式的建立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3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20188" y="593685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不等式的建立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0748" y="1951509"/>
            <a:ext cx="4495307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华文宋体"/>
                <a:ea typeface="华文宋体"/>
                <a:cs typeface="Times New Roman" pitchFamily="18" charset="0"/>
              </a:rPr>
              <a:t>☆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常用不等式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13994"/>
              </p:ext>
            </p:extLst>
          </p:nvPr>
        </p:nvGraphicFramePr>
        <p:xfrm>
          <a:off x="620188" y="2528317"/>
          <a:ext cx="58705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3" imgW="5854680" imgH="838080" progId="Equation.DSMT4">
                  <p:embed/>
                </p:oleObj>
              </mc:Choice>
              <mc:Fallback>
                <p:oleObj name="Equation" r:id="rId3" imgW="585468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88" y="2528317"/>
                        <a:ext cx="5870575" cy="850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53381"/>
              </p:ext>
            </p:extLst>
          </p:nvPr>
        </p:nvGraphicFramePr>
        <p:xfrm>
          <a:off x="620188" y="3538339"/>
          <a:ext cx="569912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5" imgW="5663880" imgH="495000" progId="Equation.DSMT4">
                  <p:embed/>
                </p:oleObj>
              </mc:Choice>
              <mc:Fallback>
                <p:oleObj name="Equation" r:id="rId5" imgW="5663880" imgH="495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88" y="3538339"/>
                        <a:ext cx="5699126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47284"/>
              </p:ext>
            </p:extLst>
          </p:nvPr>
        </p:nvGraphicFramePr>
        <p:xfrm>
          <a:off x="620188" y="4221088"/>
          <a:ext cx="5051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7" imgW="5067000" imgH="939600" progId="Equation.DSMT4">
                  <p:embed/>
                </p:oleObj>
              </mc:Choice>
              <mc:Fallback>
                <p:oleObj name="Equation" r:id="rId7" imgW="5067000" imgH="939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88" y="4221088"/>
                        <a:ext cx="50514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5616" y="126876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本段重点在于熟悉以下两个例题中的不等式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116632"/>
            <a:ext cx="3024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仅证（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）之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76971"/>
              </p:ext>
            </p:extLst>
          </p:nvPr>
        </p:nvGraphicFramePr>
        <p:xfrm>
          <a:off x="2569600" y="659282"/>
          <a:ext cx="2327347" cy="49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600" y="659282"/>
                        <a:ext cx="2327347" cy="49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188532"/>
              </p:ext>
            </p:extLst>
          </p:nvPr>
        </p:nvGraphicFramePr>
        <p:xfrm>
          <a:off x="811191" y="1231987"/>
          <a:ext cx="4365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5" imgW="4241520" imgH="444240" progId="Equation.DSMT4">
                  <p:embed/>
                </p:oleObj>
              </mc:Choice>
              <mc:Fallback>
                <p:oleObj name="Equation" r:id="rId5" imgW="4241520" imgH="4442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91" y="1231987"/>
                        <a:ext cx="4365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4808" y="1194681"/>
            <a:ext cx="2532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中值定理条件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1002" y="257596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1002" y="363332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11002" y="459484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35285"/>
              </p:ext>
            </p:extLst>
          </p:nvPr>
        </p:nvGraphicFramePr>
        <p:xfrm>
          <a:off x="1495789" y="1872631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89" y="1872631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06134"/>
              </p:ext>
            </p:extLst>
          </p:nvPr>
        </p:nvGraphicFramePr>
        <p:xfrm>
          <a:off x="2232840" y="257596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Equation" r:id="rId9" imgW="1180800" imgH="393480" progId="Equation.DSMT4">
                  <p:embed/>
                </p:oleObj>
              </mc:Choice>
              <mc:Fallback>
                <p:oleObj name="Equation" r:id="rId9" imgW="118080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40" y="2575960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75784"/>
              </p:ext>
            </p:extLst>
          </p:nvPr>
        </p:nvGraphicFramePr>
        <p:xfrm>
          <a:off x="3400442" y="3442030"/>
          <a:ext cx="73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Equation" r:id="rId11" imgW="736560" imgH="901440" progId="Equation.DSMT4">
                  <p:embed/>
                </p:oleObj>
              </mc:Choice>
              <mc:Fallback>
                <p:oleObj name="Equation" r:id="rId11" imgW="736560" imgH="9014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42" y="3442030"/>
                        <a:ext cx="736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27276"/>
              </p:ext>
            </p:extLst>
          </p:nvPr>
        </p:nvGraphicFramePr>
        <p:xfrm>
          <a:off x="2365392" y="347378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Equation" r:id="rId13" imgW="990360" imgH="838080" progId="Equation.DSMT4">
                  <p:embed/>
                </p:oleObj>
              </mc:Choice>
              <mc:Fallback>
                <p:oleObj name="Equation" r:id="rId13" imgW="990360" imgH="8380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92" y="3473780"/>
                        <a:ext cx="99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9211"/>
              </p:ext>
            </p:extLst>
          </p:nvPr>
        </p:nvGraphicFramePr>
        <p:xfrm>
          <a:off x="4156092" y="373413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15" imgW="558720" imgH="317160" progId="Equation.DSMT4">
                  <p:embed/>
                </p:oleObj>
              </mc:Choice>
              <mc:Fallback>
                <p:oleObj name="Equation" r:id="rId15" imgW="558720" imgH="3171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92" y="3734130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16726"/>
              </p:ext>
            </p:extLst>
          </p:nvPr>
        </p:nvGraphicFramePr>
        <p:xfrm>
          <a:off x="2052654" y="4435299"/>
          <a:ext cx="438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17" imgW="4381200" imgH="838080" progId="Equation.DSMT4">
                  <p:embed/>
                </p:oleObj>
              </mc:Choice>
              <mc:Fallback>
                <p:oleObj name="Equation" r:id="rId17" imgW="4381200" imgH="8380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54" y="4435299"/>
                        <a:ext cx="438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36866"/>
              </p:ext>
            </p:extLst>
          </p:nvPr>
        </p:nvGraphicFramePr>
        <p:xfrm>
          <a:off x="3524749" y="1872631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19" imgW="3441600" imgH="406080" progId="Equation.DSMT4">
                  <p:embed/>
                </p:oleObj>
              </mc:Choice>
              <mc:Fallback>
                <p:oleObj name="Equation" r:id="rId19" imgW="3441600" imgH="4060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749" y="1872631"/>
                        <a:ext cx="344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481072" y="1194681"/>
            <a:ext cx="129614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应有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02" y="119262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09883"/>
              </p:ext>
            </p:extLst>
          </p:nvPr>
        </p:nvGraphicFramePr>
        <p:xfrm>
          <a:off x="3401433" y="216317"/>
          <a:ext cx="7413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21" imgW="749160" imgH="317160" progId="Equation.DSMT4">
                  <p:embed/>
                </p:oleObj>
              </mc:Choice>
              <mc:Fallback>
                <p:oleObj name="Equation" r:id="rId21" imgW="749160" imgH="3171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433" y="216317"/>
                        <a:ext cx="7413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43404" y="116632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的情形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3235" y="5370774"/>
            <a:ext cx="469712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其余部分的证明见书上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P137.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9866" y="1166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59912"/>
              </p:ext>
            </p:extLst>
          </p:nvPr>
        </p:nvGraphicFramePr>
        <p:xfrm>
          <a:off x="3486742" y="2325816"/>
          <a:ext cx="314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23" imgW="3149280" imgH="901440" progId="Equation.DSMT4">
                  <p:embed/>
                </p:oleObj>
              </mc:Choice>
              <mc:Fallback>
                <p:oleObj name="Equation" r:id="rId23" imgW="3149280" imgH="9014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742" y="2325816"/>
                        <a:ext cx="3149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7336" y="458097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9" grpId="0" autoUpdateAnimBg="0"/>
      <p:bldP spid="20" grpId="0"/>
      <p:bldP spid="27" grpId="0"/>
      <p:bldP spid="29" grpId="0" animBg="1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59050" y="836712"/>
            <a:ext cx="7416824" cy="324036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5468" y="961564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用中值定理证明不等式的要点是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1558" y="1715324"/>
            <a:ext cx="541686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）选择函数；（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）选择区间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454568"/>
            <a:ext cx="667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通常将不等式中的变量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任意固定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”，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193812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成为区间的一个端点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16944" y="34389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3.1.1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微分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中值定理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290561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91680" y="2322325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罗尔中值定理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91680" y="3379719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二．拉格朗日中值定理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91680" y="443711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三．柯西中值定理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536" y="332656"/>
            <a:ext cx="8748464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设函数 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在区间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内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二阶可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导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且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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 &gt; 0.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784536"/>
              </p:ext>
            </p:extLst>
          </p:nvPr>
        </p:nvGraphicFramePr>
        <p:xfrm>
          <a:off x="1886473" y="1431940"/>
          <a:ext cx="4148138" cy="97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3" imgW="4140000" imgH="965160" progId="Equation.DSMT4">
                  <p:embed/>
                </p:oleObj>
              </mc:Choice>
              <mc:Fallback>
                <p:oleObj name="Equation" r:id="rId3" imgW="4140000" imgH="9651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473" y="1431940"/>
                        <a:ext cx="4148138" cy="9715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1258" y="2492896"/>
            <a:ext cx="5328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三次使用拉格朗日中值定理</a:t>
            </a:r>
            <a:r>
              <a:rPr kumimoji="1"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5619" y="24928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不妨设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75346"/>
              </p:ext>
            </p:extLst>
          </p:nvPr>
        </p:nvGraphicFramePr>
        <p:xfrm>
          <a:off x="6712527" y="2538606"/>
          <a:ext cx="1008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527" y="2538606"/>
                        <a:ext cx="1008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865764"/>
              </p:ext>
            </p:extLst>
          </p:nvPr>
        </p:nvGraphicFramePr>
        <p:xfrm>
          <a:off x="1211910" y="3120985"/>
          <a:ext cx="24447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3" name="Equation" r:id="rId7" imgW="2450880" imgH="939600" progId="Equation.DSMT4">
                  <p:embed/>
                </p:oleObj>
              </mc:Choice>
              <mc:Fallback>
                <p:oleObj name="Equation" r:id="rId7" imgW="2450880" imgH="9396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910" y="3120985"/>
                        <a:ext cx="24447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41883" y="24928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则存在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807148"/>
              </p:ext>
            </p:extLst>
          </p:nvPr>
        </p:nvGraphicFramePr>
        <p:xfrm>
          <a:off x="4572000" y="3120985"/>
          <a:ext cx="24590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Equation" r:id="rId9" imgW="2450880" imgH="939600" progId="Equation.DSMT4">
                  <p:embed/>
                </p:oleObj>
              </mc:Choice>
              <mc:Fallback>
                <p:oleObj name="Equation" r:id="rId9" imgW="2450880" imgH="939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0985"/>
                        <a:ext cx="24590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88574" y="324583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86635"/>
              </p:ext>
            </p:extLst>
          </p:nvPr>
        </p:nvGraphicFramePr>
        <p:xfrm>
          <a:off x="360916" y="4221088"/>
          <a:ext cx="59515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5" name="Equation" r:id="rId11" imgW="5956200" imgH="939600" progId="Equation.DSMT4">
                  <p:embed/>
                </p:oleObj>
              </mc:Choice>
              <mc:Fallback>
                <p:oleObj name="Equation" r:id="rId11" imgW="5956200" imgH="939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16" y="4221088"/>
                        <a:ext cx="59515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485608"/>
              </p:ext>
            </p:extLst>
          </p:nvPr>
        </p:nvGraphicFramePr>
        <p:xfrm>
          <a:off x="6337580" y="4293096"/>
          <a:ext cx="245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Equation" r:id="rId13" imgW="2450880" imgH="825480" progId="Equation.DSMT4">
                  <p:embed/>
                </p:oleObj>
              </mc:Choice>
              <mc:Fallback>
                <p:oleObj name="Equation" r:id="rId13" imgW="2450880" imgH="825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580" y="4293096"/>
                        <a:ext cx="2451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0840"/>
              </p:ext>
            </p:extLst>
          </p:nvPr>
        </p:nvGraphicFramePr>
        <p:xfrm>
          <a:off x="374712" y="5373216"/>
          <a:ext cx="8610600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15" imgW="8610480" imgH="939600" progId="Equation.DSMT4">
                  <p:embed/>
                </p:oleObj>
              </mc:Choice>
              <mc:Fallback>
                <p:oleObj name="Equation" r:id="rId15" imgW="8610480" imgH="93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12" y="5373216"/>
                        <a:ext cx="8610600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9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1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5" y="26064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两式相加得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06899"/>
              </p:ext>
            </p:extLst>
          </p:nvPr>
        </p:nvGraphicFramePr>
        <p:xfrm>
          <a:off x="423862" y="789144"/>
          <a:ext cx="4148138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name="Equation" r:id="rId3" imgW="4140000" imgH="939600" progId="Equation.DSMT4">
                  <p:embed/>
                </p:oleObj>
              </mc:Choice>
              <mc:Fallback>
                <p:oleObj name="Equation" r:id="rId3" imgW="4140000" imgH="939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" y="789144"/>
                        <a:ext cx="4148138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92414"/>
              </p:ext>
            </p:extLst>
          </p:nvPr>
        </p:nvGraphicFramePr>
        <p:xfrm>
          <a:off x="4572000" y="846294"/>
          <a:ext cx="39751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name="Equation" r:id="rId5" imgW="3974760" imgH="825480" progId="Equation.DSMT4">
                  <p:embed/>
                </p:oleObj>
              </mc:Choice>
              <mc:Fallback>
                <p:oleObj name="Equation" r:id="rId5" imgW="3974760" imgH="825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46294"/>
                        <a:ext cx="39751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844824"/>
            <a:ext cx="19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对于函数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5714"/>
              </p:ext>
            </p:extLst>
          </p:nvPr>
        </p:nvGraphicFramePr>
        <p:xfrm>
          <a:off x="1935163" y="1906588"/>
          <a:ext cx="8842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1" name="Equation" r:id="rId7" imgW="876240" imgH="406080" progId="Equation.DSMT4">
                  <p:embed/>
                </p:oleObj>
              </mc:Choice>
              <mc:Fallback>
                <p:oleObj name="Equation" r:id="rId7" imgW="876240" imgH="406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1906588"/>
                        <a:ext cx="8842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15816" y="18448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25146"/>
              </p:ext>
            </p:extLst>
          </p:nvPr>
        </p:nvGraphicFramePr>
        <p:xfrm>
          <a:off x="3750468" y="1879093"/>
          <a:ext cx="1643063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2" name="Equation" r:id="rId9" imgW="1650960" imgH="482400" progId="Equation.DSMT4">
                  <p:embed/>
                </p:oleObj>
              </mc:Choice>
              <mc:Fallback>
                <p:oleObj name="Equation" r:id="rId9" imgW="1650960" imgH="482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468" y="1879093"/>
                        <a:ext cx="1643063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08104" y="18448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33730"/>
              </p:ext>
            </p:extLst>
          </p:nvPr>
        </p:nvGraphicFramePr>
        <p:xfrm>
          <a:off x="1416152" y="2636912"/>
          <a:ext cx="5211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11" imgW="5219640" imgH="482400" progId="Equation.DSMT4">
                  <p:embed/>
                </p:oleObj>
              </mc:Choice>
              <mc:Fallback>
                <p:oleObj name="Equation" r:id="rId11" imgW="5219640" imgH="482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152" y="2636912"/>
                        <a:ext cx="5211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36302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59409"/>
              </p:ext>
            </p:extLst>
          </p:nvPr>
        </p:nvGraphicFramePr>
        <p:xfrm>
          <a:off x="1907704" y="3425125"/>
          <a:ext cx="47450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13" imgW="4736880" imgH="939600" progId="Equation.DSMT4">
                  <p:embed/>
                </p:oleObj>
              </mc:Choice>
              <mc:Fallback>
                <p:oleObj name="Equation" r:id="rId13" imgW="4736880" imgH="939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25125"/>
                        <a:ext cx="474503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475156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88453"/>
              </p:ext>
            </p:extLst>
          </p:nvPr>
        </p:nvGraphicFramePr>
        <p:xfrm>
          <a:off x="2264155" y="4527401"/>
          <a:ext cx="41481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15" imgW="4140000" imgH="965160" progId="Equation.DSMT4">
                  <p:embed/>
                </p:oleObj>
              </mc:Choice>
              <mc:Fallback>
                <p:oleObj name="Equation" r:id="rId15" imgW="4140000" imgH="9651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155" y="4527401"/>
                        <a:ext cx="414813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76255" y="475156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5589240"/>
            <a:ext cx="777686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本题结论是判定曲线凹凸性的主要方法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3" grpId="0"/>
      <p:bldP spid="16" grpId="0"/>
      <p:bldP spid="19" grpId="0"/>
      <p:bldP spid="21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4120" y="4692739"/>
            <a:ext cx="8784976" cy="55922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207506" y="227480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解最简微分方程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5271" y="2075122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含有未知函数导数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的等式被称为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微分方程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343" y="2670485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满足微分方程的等式，称为此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微分方程的解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74075"/>
              </p:ext>
            </p:extLst>
          </p:nvPr>
        </p:nvGraphicFramePr>
        <p:xfrm>
          <a:off x="1236969" y="3306011"/>
          <a:ext cx="1203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3" imgW="1193760" imgH="406080" progId="Equation.DSMT4">
                  <p:embed/>
                </p:oleObj>
              </mc:Choice>
              <mc:Fallback>
                <p:oleObj name="Equation" r:id="rId3" imgW="1193760" imgH="406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969" y="3306011"/>
                        <a:ext cx="12033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6834" y="324442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最简微分方程，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5186" y="32444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它的解为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83834"/>
              </p:ext>
            </p:extLst>
          </p:nvPr>
        </p:nvGraphicFramePr>
        <p:xfrm>
          <a:off x="7284201" y="3312361"/>
          <a:ext cx="1327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5" imgW="1320480" imgH="393480" progId="Equation.DSMT4">
                  <p:embed/>
                </p:oleObj>
              </mc:Choice>
              <mc:Fallback>
                <p:oleObj name="Equation" r:id="rId5" imgW="1320480" imgH="393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4201" y="3312361"/>
                        <a:ext cx="1327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6192" y="884397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我们已经学会由一个函数关系式求出函数的导数，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343" y="1479759"/>
            <a:ext cx="9022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自然也就希望能由一个含有导数的关系式求出未知函数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3459" y="3861210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（这是拉格朗日中值定理的推论）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7506" y="4692739"/>
            <a:ext cx="7577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在此了解“微分思想”和“方程思想”的融合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153" y="4692739"/>
            <a:ext cx="86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1212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  <p:bldP spid="21" grpId="0"/>
      <p:bldP spid="22" grpId="0"/>
      <p:bldP spid="28" grpId="0"/>
      <p:bldP spid="29" grpId="0"/>
      <p:bldP spid="39" grpId="0"/>
      <p:bldP spid="40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1472" y="2577250"/>
            <a:ext cx="151216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64005"/>
              </p:ext>
            </p:extLst>
          </p:nvPr>
        </p:nvGraphicFramePr>
        <p:xfrm>
          <a:off x="3465720" y="748809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4" name="Equation" r:id="rId3" imgW="2095200" imgH="406080" progId="Equation.DSMT4">
                  <p:embed/>
                </p:oleObj>
              </mc:Choice>
              <mc:Fallback>
                <p:oleObj name="Equation" r:id="rId3" imgW="2095200" imgH="4060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720" y="748809"/>
                        <a:ext cx="209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10358" y="6907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如何求出</a:t>
            </a: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5794"/>
              </p:ext>
            </p:extLst>
          </p:nvPr>
        </p:nvGraphicFramePr>
        <p:xfrm>
          <a:off x="7155070" y="748809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5" name="Equation" r:id="rId5" imgW="380880" imgH="406080" progId="Equation.DSMT4">
                  <p:embed/>
                </p:oleObj>
              </mc:Choice>
              <mc:Fallback>
                <p:oleObj name="Equation" r:id="rId5" imgW="380880" imgH="40608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070" y="748809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55576" y="141277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：只需发现它等同于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99473"/>
              </p:ext>
            </p:extLst>
          </p:nvPr>
        </p:nvGraphicFramePr>
        <p:xfrm>
          <a:off x="4517934" y="1356886"/>
          <a:ext cx="205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6" name="Equation" r:id="rId7" imgW="2057400" imgH="634680" progId="Equation.DSMT4">
                  <p:embed/>
                </p:oleObj>
              </mc:Choice>
              <mc:Fallback>
                <p:oleObj name="Equation" r:id="rId7" imgW="2057400" imgH="6346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934" y="1356886"/>
                        <a:ext cx="2057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31614"/>
              </p:ext>
            </p:extLst>
          </p:nvPr>
        </p:nvGraphicFramePr>
        <p:xfrm>
          <a:off x="3384550" y="21209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7" name="Equation" r:id="rId9" imgW="1726920" imgH="393480" progId="Equation.DSMT4">
                  <p:embed/>
                </p:oleObj>
              </mc:Choice>
              <mc:Fallback>
                <p:oleObj name="Equation" r:id="rId9" imgW="1726920" imgH="39348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120900"/>
                        <a:ext cx="172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873640" y="6907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已知等式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46303" y="14127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就得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73640" y="2577250"/>
            <a:ext cx="357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已知一个区间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上总有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05766"/>
              </p:ext>
            </p:extLst>
          </p:nvPr>
        </p:nvGraphicFramePr>
        <p:xfrm>
          <a:off x="5364088" y="259756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8" name="Equation" r:id="rId11" imgW="1498320" imgH="482400" progId="Equation.DSMT4">
                  <p:embed/>
                </p:oleObj>
              </mc:Choice>
              <mc:Fallback>
                <p:oleObj name="Equation" r:id="rId11" imgW="1498320" imgH="48240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597560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839708" y="257725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那么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0456"/>
              </p:ext>
            </p:extLst>
          </p:nvPr>
        </p:nvGraphicFramePr>
        <p:xfrm>
          <a:off x="7668344" y="2597560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" name="Equation" r:id="rId13" imgW="1269720" imgH="482400" progId="Equation.DSMT4">
                  <p:embed/>
                </p:oleObj>
              </mc:Choice>
              <mc:Fallback>
                <p:oleObj name="Equation" r:id="rId13" imgW="1269720" imgH="4824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597560"/>
                        <a:ext cx="127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27584" y="316013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：只需注意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28163"/>
              </p:ext>
            </p:extLst>
          </p:nvPr>
        </p:nvGraphicFramePr>
        <p:xfrm>
          <a:off x="1404146" y="3686179"/>
          <a:ext cx="187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" name="Equation" r:id="rId15" imgW="1879560" imgH="711000" progId="Equation.DSMT4">
                  <p:embed/>
                </p:oleObj>
              </mc:Choice>
              <mc:Fallback>
                <p:oleObj name="Equation" r:id="rId15" imgW="1879560" imgH="71100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146" y="3686179"/>
                        <a:ext cx="18796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72849"/>
              </p:ext>
            </p:extLst>
          </p:nvPr>
        </p:nvGraphicFramePr>
        <p:xfrm>
          <a:off x="3324590" y="3861048"/>
          <a:ext cx="200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1" name="Equation" r:id="rId17" imgW="2006280" imgH="482400" progId="Equation.DSMT4">
                  <p:embed/>
                </p:oleObj>
              </mc:Choice>
              <mc:Fallback>
                <p:oleObj name="Equation" r:id="rId17" imgW="2006280" imgH="48240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590" y="3861048"/>
                        <a:ext cx="200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75457"/>
              </p:ext>
            </p:extLst>
          </p:nvPr>
        </p:nvGraphicFramePr>
        <p:xfrm>
          <a:off x="5382313" y="3686179"/>
          <a:ext cx="292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2" name="Equation" r:id="rId19" imgW="2920680" imgH="711000" progId="Equation.DSMT4">
                  <p:embed/>
                </p:oleObj>
              </mc:Choice>
              <mc:Fallback>
                <p:oleObj name="Equation" r:id="rId19" imgW="2920680" imgH="7110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313" y="3686179"/>
                        <a:ext cx="2921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03851"/>
              </p:ext>
            </p:extLst>
          </p:nvPr>
        </p:nvGraphicFramePr>
        <p:xfrm>
          <a:off x="1293085" y="4689053"/>
          <a:ext cx="288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3" name="Equation" r:id="rId21" imgW="2882880" imgH="482400" progId="Equation.DSMT4">
                  <p:embed/>
                </p:oleObj>
              </mc:Choice>
              <mc:Fallback>
                <p:oleObj name="Equation" r:id="rId21" imgW="2882880" imgH="4824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085" y="4689053"/>
                        <a:ext cx="2882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00593"/>
              </p:ext>
            </p:extLst>
          </p:nvPr>
        </p:nvGraphicFramePr>
        <p:xfrm>
          <a:off x="4406900" y="4689053"/>
          <a:ext cx="280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4" name="Equation" r:id="rId23" imgW="2806560" imgH="482400" progId="Equation.DSMT4">
                  <p:embed/>
                </p:oleObj>
              </mc:Choice>
              <mc:Fallback>
                <p:oleObj name="Equation" r:id="rId23" imgW="2806560" imgH="4824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689053"/>
                        <a:ext cx="2806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4034" y="690741"/>
            <a:ext cx="151216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34" y="26064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  <a:cs typeface="Times New Roman" pitchFamily="18" charset="0"/>
              </a:rPr>
              <a:t>(3)</a:t>
            </a:r>
            <a:endParaRPr lang="zh-CN" altLang="en-US" sz="28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1718" y="26064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拉格朗日中值定理证明中的辅助函数是如何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429" y="94996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得出的？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4392" y="15567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：从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17958"/>
              </p:ext>
            </p:extLst>
          </p:nvPr>
        </p:nvGraphicFramePr>
        <p:xfrm>
          <a:off x="2688449" y="1413978"/>
          <a:ext cx="3071787" cy="95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449" y="1413978"/>
                        <a:ext cx="3071787" cy="952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6140" y="255683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得出微分方程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50054"/>
              </p:ext>
            </p:extLst>
          </p:nvPr>
        </p:nvGraphicFramePr>
        <p:xfrm>
          <a:off x="2962477" y="2382678"/>
          <a:ext cx="34734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5" imgW="3441600" imgH="838080" progId="Equation.DSMT4">
                  <p:embed/>
                </p:oleObj>
              </mc:Choice>
              <mc:Fallback>
                <p:oleObj name="Equation" r:id="rId5" imgW="3441600" imgH="8380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477" y="2382678"/>
                        <a:ext cx="34734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2" y="451217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它的解是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619569"/>
              </p:ext>
            </p:extLst>
          </p:nvPr>
        </p:nvGraphicFramePr>
        <p:xfrm>
          <a:off x="3005329" y="4338017"/>
          <a:ext cx="37163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7" imgW="3682800" imgH="838080" progId="Equation.DSMT4">
                  <p:embed/>
                </p:oleObj>
              </mc:Choice>
              <mc:Fallback>
                <p:oleObj name="Equation" r:id="rId7" imgW="3682800" imgH="8380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329" y="4338017"/>
                        <a:ext cx="37163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2" y="544037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因此取辅助函数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452014"/>
              </p:ext>
            </p:extLst>
          </p:nvPr>
        </p:nvGraphicFramePr>
        <p:xfrm>
          <a:off x="3176938" y="5266219"/>
          <a:ext cx="41513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Equation" r:id="rId9" imgW="4114800" imgH="838080" progId="Equation.DSMT4">
                  <p:embed/>
                </p:oleObj>
              </mc:Choice>
              <mc:Fallback>
                <p:oleObj name="Equation" r:id="rId9" imgW="411480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938" y="5266219"/>
                        <a:ext cx="4151312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2429" y="260648"/>
            <a:ext cx="133417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70" y="342837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01787"/>
              </p:ext>
            </p:extLst>
          </p:nvPr>
        </p:nvGraphicFramePr>
        <p:xfrm>
          <a:off x="2804860" y="3121660"/>
          <a:ext cx="40497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11" imgW="4012920" imgH="1091880" progId="Equation.DSMT4">
                  <p:embed/>
                </p:oleObj>
              </mc:Choice>
              <mc:Fallback>
                <p:oleObj name="Equation" r:id="rId11" imgW="401292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60" y="3121660"/>
                        <a:ext cx="40497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06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9077" y="284965"/>
            <a:ext cx="17526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 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58877" y="29210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14564"/>
              </p:ext>
            </p:extLst>
          </p:nvPr>
        </p:nvGraphicFramePr>
        <p:xfrm>
          <a:off x="1867011" y="354925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011" y="354925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90351"/>
              </p:ext>
            </p:extLst>
          </p:nvPr>
        </p:nvGraphicFramePr>
        <p:xfrm>
          <a:off x="3104977" y="354815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5" imgW="685800" imgH="393480" progId="Equation.DSMT4">
                  <p:embed/>
                </p:oleObj>
              </mc:Choice>
              <mc:Fallback>
                <p:oleObj name="Equation" r:id="rId5" imgW="6858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977" y="354815"/>
                        <a:ext cx="68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16477" y="290055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16505"/>
              </p:ext>
            </p:extLst>
          </p:nvPr>
        </p:nvGraphicFramePr>
        <p:xfrm>
          <a:off x="247650" y="10731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7" imgW="1346040" imgH="393480" progId="Equation.DSMT4">
                  <p:embed/>
                </p:oleObj>
              </mc:Choice>
              <mc:Fallback>
                <p:oleObj name="Equation" r:id="rId7" imgW="1346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073150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00200" y="9604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证明至少存在一点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24120"/>
              </p:ext>
            </p:extLst>
          </p:nvPr>
        </p:nvGraphicFramePr>
        <p:xfrm>
          <a:off x="2101677" y="1720048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9" imgW="1371600" imgH="406080" progId="Equation.DSMT4">
                  <p:embed/>
                </p:oleObj>
              </mc:Choice>
              <mc:Fallback>
                <p:oleObj name="Equation" r:id="rId9" imgW="137160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677" y="1720048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99432"/>
              </p:ext>
            </p:extLst>
          </p:nvPr>
        </p:nvGraphicFramePr>
        <p:xfrm>
          <a:off x="4667250" y="1066800"/>
          <a:ext cx="1425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11" imgW="1422360" imgH="393480" progId="Equation.DSMT4">
                  <p:embed/>
                </p:oleObj>
              </mc:Choice>
              <mc:Fallback>
                <p:oleObj name="Equation" r:id="rId11" imgW="142236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066800"/>
                        <a:ext cx="1425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0" y="92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  <a:endParaRPr kumimoji="1" lang="zh-CN" altLang="en-US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8077" y="292109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5650"/>
              </p:ext>
            </p:extLst>
          </p:nvPr>
        </p:nvGraphicFramePr>
        <p:xfrm>
          <a:off x="5556077" y="354815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13" imgW="723600" imgH="393480" progId="Equation.DSMT4">
                  <p:embed/>
                </p:oleObj>
              </mc:Choice>
              <mc:Fallback>
                <p:oleObj name="Equation" r:id="rId13" imgW="7236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077" y="354815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823486"/>
              </p:ext>
            </p:extLst>
          </p:nvPr>
        </p:nvGraphicFramePr>
        <p:xfrm>
          <a:off x="3505756" y="1504208"/>
          <a:ext cx="11300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15" imgW="1130040" imgH="838080" progId="Equation.DSMT4">
                  <p:embed/>
                </p:oleObj>
              </mc:Choice>
              <mc:Fallback>
                <p:oleObj name="Equation" r:id="rId15" imgW="113004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756" y="1504208"/>
                        <a:ext cx="11300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9600" y="24526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问题转化为证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83576"/>
              </p:ext>
            </p:extLst>
          </p:nvPr>
        </p:nvGraphicFramePr>
        <p:xfrm>
          <a:off x="3702050" y="2535238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7" imgW="2882880" imgH="406080" progId="Equation.DSMT4">
                  <p:embed/>
                </p:oleObj>
              </mc:Choice>
              <mc:Fallback>
                <p:oleObj name="Equation" r:id="rId17" imgW="288288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2535238"/>
                        <a:ext cx="288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09600" y="3048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设辅助函数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02944"/>
              </p:ext>
            </p:extLst>
          </p:nvPr>
        </p:nvGraphicFramePr>
        <p:xfrm>
          <a:off x="2901950" y="2997200"/>
          <a:ext cx="2084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" name="Equation" r:id="rId19" imgW="901440" imgH="228600" progId="Equation.DSMT4">
                  <p:embed/>
                </p:oleObj>
              </mc:Choice>
              <mc:Fallback>
                <p:oleObj name="Equation" r:id="rId19" imgW="9014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97200"/>
                        <a:ext cx="20843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09600" y="3671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00744"/>
              </p:ext>
            </p:extLst>
          </p:nvPr>
        </p:nvGraphicFramePr>
        <p:xfrm>
          <a:off x="1504950" y="3781425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1" name="Equation" r:id="rId21" imgW="698400" imgH="393480" progId="Equation.DSMT4">
                  <p:embed/>
                </p:oleObj>
              </mc:Choice>
              <mc:Fallback>
                <p:oleObj name="Equation" r:id="rId21" imgW="698400" imgH="393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781425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209800" y="3671888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[ 0 , 1 ]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上满足罗尔定理条件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162800" y="36528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故至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86470"/>
              </p:ext>
            </p:extLst>
          </p:nvPr>
        </p:nvGraphicFramePr>
        <p:xfrm>
          <a:off x="2152650" y="434975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" name="Equation" r:id="rId23" imgW="1422360" imgH="393480" progId="Equation.DSMT4">
                  <p:embed/>
                </p:oleObj>
              </mc:Choice>
              <mc:Fallback>
                <p:oleObj name="Equation" r:id="rId23" imgW="142236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349750"/>
                        <a:ext cx="142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594100" y="4205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264703"/>
              </p:ext>
            </p:extLst>
          </p:nvPr>
        </p:nvGraphicFramePr>
        <p:xfrm>
          <a:off x="2034619" y="4869160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3" name="Equation" r:id="rId25" imgW="4267080" imgH="457200" progId="Equation.DSMT4">
                  <p:embed/>
                </p:oleObj>
              </mc:Choice>
              <mc:Fallback>
                <p:oleObj name="Equation" r:id="rId25" imgW="426708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19" y="4869160"/>
                        <a:ext cx="426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04800" y="562203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即有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857957"/>
              </p:ext>
            </p:extLst>
          </p:nvPr>
        </p:nvGraphicFramePr>
        <p:xfrm>
          <a:off x="2101678" y="5678386"/>
          <a:ext cx="107289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4" name="Equation" r:id="rId27" imgW="1371600" imgH="406080" progId="Equation.DSMT4">
                  <p:embed/>
                </p:oleObj>
              </mc:Choice>
              <mc:Fallback>
                <p:oleObj name="Equation" r:id="rId27" imgW="1371600" imgH="406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678" y="5678386"/>
                        <a:ext cx="1072892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496531"/>
              </p:ext>
            </p:extLst>
          </p:nvPr>
        </p:nvGraphicFramePr>
        <p:xfrm>
          <a:off x="3206577" y="5462546"/>
          <a:ext cx="11430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5" name="Equation" r:id="rId29" imgW="1143000" imgH="838080" progId="Equation.DSMT4">
                  <p:embed/>
                </p:oleObj>
              </mc:Choice>
              <mc:Fallback>
                <p:oleObj name="Equation" r:id="rId29" imgW="1143000" imgH="838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577" y="5462546"/>
                        <a:ext cx="1143000" cy="838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8600" y="4254500"/>
            <a:ext cx="299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少存在一点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8700" y="56199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9" grpId="0" autoUpdateAnimBg="0"/>
      <p:bldP spid="21" grpId="0" autoUpdateAnimBg="0"/>
      <p:bldP spid="22" grpId="0" autoUpdateAnimBg="0"/>
      <p:bldP spid="24" grpId="0" autoUpdateAnimBg="0"/>
      <p:bldP spid="26" grpId="0" autoUpdateAnimBg="0"/>
      <p:bldP spid="29" grpId="0" autoUpdateAnimBg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67098"/>
            <a:ext cx="8280920" cy="28611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811" y="301297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导数极限定理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911" y="1033043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了解命题：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168687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3.1.1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19" y="2348880"/>
            <a:ext cx="7630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不可能在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内有第一类间断点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3091950"/>
            <a:ext cx="679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记住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换言之，不是任何函数都可以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361517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“充当”别的函数的导函数的，例如符号函数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25149"/>
              </p:ext>
            </p:extLst>
          </p:nvPr>
        </p:nvGraphicFramePr>
        <p:xfrm>
          <a:off x="963141" y="4138390"/>
          <a:ext cx="2844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2844720" imgH="1549080" progId="Equation.DSMT4">
                  <p:embed/>
                </p:oleObj>
              </mc:Choice>
              <mc:Fallback>
                <p:oleObj name="Equation" r:id="rId3" imgW="2844720" imgH="1549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41" y="4138390"/>
                        <a:ext cx="28448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8060" y="4604118"/>
            <a:ext cx="388119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不是任何函数的导函数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2" grpId="0"/>
      <p:bldP spid="3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3.1.2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063" y="83908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83908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用辅助函数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76911"/>
              </p:ext>
            </p:extLst>
          </p:nvPr>
        </p:nvGraphicFramePr>
        <p:xfrm>
          <a:off x="2959645" y="877676"/>
          <a:ext cx="2116411" cy="48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2" name="Equation" r:id="rId3" imgW="2184120" imgH="495000" progId="Equation.DSMT4">
                  <p:embed/>
                </p:oleObj>
              </mc:Choice>
              <mc:Fallback>
                <p:oleObj name="Equation" r:id="rId3" imgW="2184120" imgH="4950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645" y="877676"/>
                        <a:ext cx="2116411" cy="484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92080" y="83908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验证命题：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063" y="1412776"/>
            <a:ext cx="8255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内可导，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062" y="1935996"/>
            <a:ext cx="303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lang="el-GR" altLang="zh-CN" sz="2800" b="1" i="1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(0,1)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13173"/>
              </p:ext>
            </p:extLst>
          </p:nvPr>
        </p:nvGraphicFramePr>
        <p:xfrm>
          <a:off x="3399820" y="1994566"/>
          <a:ext cx="27810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Equation" r:id="rId5" imgW="2781000" imgH="406080" progId="Equation.DSMT4">
                  <p:embed/>
                </p:oleObj>
              </mc:Choice>
              <mc:Fallback>
                <p:oleObj name="Equation" r:id="rId5" imgW="2781000" imgH="406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820" y="1994566"/>
                        <a:ext cx="2781000" cy="40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7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B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0233" y="342667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892" y="342667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用辅助函数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01669"/>
              </p:ext>
            </p:extLst>
          </p:nvPr>
        </p:nvGraphicFramePr>
        <p:xfrm>
          <a:off x="2904845" y="3446740"/>
          <a:ext cx="2202294" cy="483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7" imgW="2273040" imgH="495000" progId="Equation.DSMT4">
                  <p:embed/>
                </p:oleObj>
              </mc:Choice>
              <mc:Fallback>
                <p:oleObj name="Equation" r:id="rId7" imgW="2273040" imgH="4950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845" y="3446740"/>
                        <a:ext cx="2202294" cy="483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86798" y="342667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验证命题：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233" y="3985900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208" y="398469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233" y="4509120"/>
            <a:ext cx="298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l-GR" altLang="zh-CN" sz="2800" b="1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(0,1)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48898"/>
              </p:ext>
            </p:extLst>
          </p:nvPr>
        </p:nvGraphicFramePr>
        <p:xfrm>
          <a:off x="3271583" y="4579229"/>
          <a:ext cx="25905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Equation" r:id="rId9" imgW="2590560" imgH="406080" progId="Equation.DSMT4">
                  <p:embed/>
                </p:oleObj>
              </mc:Choice>
              <mc:Fallback>
                <p:oleObj name="Equation" r:id="rId9" imgW="2590560" imgH="4060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83" y="4579229"/>
                        <a:ext cx="25905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70C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2061" y="2459215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37897"/>
              </p:ext>
            </p:extLst>
          </p:nvPr>
        </p:nvGraphicFramePr>
        <p:xfrm>
          <a:off x="1478304" y="4911590"/>
          <a:ext cx="3311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6" name="Equation" r:id="rId11" imgW="3301920" imgH="736560" progId="Equation.DSMT4">
                  <p:embed/>
                </p:oleObj>
              </mc:Choice>
              <mc:Fallback>
                <p:oleObj name="Equation" r:id="rId11" imgW="3301920" imgH="73656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304" y="4911590"/>
                        <a:ext cx="331152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77655"/>
              </p:ext>
            </p:extLst>
          </p:nvPr>
        </p:nvGraphicFramePr>
        <p:xfrm>
          <a:off x="1478304" y="2347763"/>
          <a:ext cx="32004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Equation" r:id="rId13" imgW="3200400" imgH="736560" progId="Equation.DSMT4">
                  <p:embed/>
                </p:oleObj>
              </mc:Choice>
              <mc:Fallback>
                <p:oleObj name="Equation" r:id="rId13" imgW="3200400" imgH="7365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304" y="2347763"/>
                        <a:ext cx="3200400" cy="736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790987"/>
              </p:ext>
            </p:extLst>
          </p:nvPr>
        </p:nvGraphicFramePr>
        <p:xfrm>
          <a:off x="4716016" y="2619283"/>
          <a:ext cx="3825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8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19283"/>
                        <a:ext cx="382587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33107"/>
              </p:ext>
            </p:extLst>
          </p:nvPr>
        </p:nvGraphicFramePr>
        <p:xfrm>
          <a:off x="5186798" y="2497045"/>
          <a:ext cx="3098520" cy="49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Equation" r:id="rId17" imgW="3098520" imgH="495000" progId="Equation.DSMT4">
                  <p:embed/>
                </p:oleObj>
              </mc:Choice>
              <mc:Fallback>
                <p:oleObj name="Equation" r:id="rId17" imgW="3098520" imgH="4950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798" y="2497045"/>
                        <a:ext cx="3098520" cy="49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50233" y="5022249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098050"/>
              </p:ext>
            </p:extLst>
          </p:nvPr>
        </p:nvGraphicFramePr>
        <p:xfrm>
          <a:off x="4804211" y="5213647"/>
          <a:ext cx="3825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0" name="Equation" r:id="rId19" imgW="380880" imgH="253800" progId="Equation.DSMT4">
                  <p:embed/>
                </p:oleObj>
              </mc:Choice>
              <mc:Fallback>
                <p:oleObj name="Equation" r:id="rId19" imgW="380880" imgH="253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211" y="5213647"/>
                        <a:ext cx="382587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78498"/>
              </p:ext>
            </p:extLst>
          </p:nvPr>
        </p:nvGraphicFramePr>
        <p:xfrm>
          <a:off x="5201762" y="5091409"/>
          <a:ext cx="3298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Equation" r:id="rId20" imgW="3288960" imgH="495000" progId="Equation.DSMT4">
                  <p:embed/>
                </p:oleObj>
              </mc:Choice>
              <mc:Fallback>
                <p:oleObj name="Equation" r:id="rId20" imgW="3288960" imgH="4950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762" y="5091409"/>
                        <a:ext cx="32988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51520" y="5805264"/>
            <a:ext cx="4693914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记住这两个辅助函数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23165"/>
              </p:ext>
            </p:extLst>
          </p:nvPr>
        </p:nvGraphicFramePr>
        <p:xfrm>
          <a:off x="4716016" y="3105151"/>
          <a:ext cx="3825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2" name="Equation" r:id="rId22" imgW="380880" imgH="253800" progId="Equation.DSMT4">
                  <p:embed/>
                </p:oleObj>
              </mc:Choice>
              <mc:Fallback>
                <p:oleObj name="Equation" r:id="rId22" imgW="380880" imgH="253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105151"/>
                        <a:ext cx="382587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54650"/>
              </p:ext>
            </p:extLst>
          </p:nvPr>
        </p:nvGraphicFramePr>
        <p:xfrm>
          <a:off x="5475288" y="2989263"/>
          <a:ext cx="2611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Equation" r:id="rId23" imgW="2603160" imgH="482400" progId="Equation.DSMT4">
                  <p:embed/>
                </p:oleObj>
              </mc:Choice>
              <mc:Fallback>
                <p:oleObj name="Equation" r:id="rId23" imgW="2603160" imgH="4824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989263"/>
                        <a:ext cx="2611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49401"/>
              </p:ext>
            </p:extLst>
          </p:nvPr>
        </p:nvGraphicFramePr>
        <p:xfrm>
          <a:off x="4768183" y="5676677"/>
          <a:ext cx="38258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25" imgW="380880" imgH="253800" progId="Equation.DSMT4">
                  <p:embed/>
                </p:oleObj>
              </mc:Choice>
              <mc:Fallback>
                <p:oleObj name="Equation" r:id="rId25" imgW="380880" imgH="253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83" y="5676677"/>
                        <a:ext cx="382588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22984"/>
              </p:ext>
            </p:extLst>
          </p:nvPr>
        </p:nvGraphicFramePr>
        <p:xfrm>
          <a:off x="5390221" y="5560789"/>
          <a:ext cx="24382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26" imgW="2438280" imgH="482400" progId="Equation.DSMT4">
                  <p:embed/>
                </p:oleObj>
              </mc:Choice>
              <mc:Fallback>
                <p:oleObj name="Equation" r:id="rId26" imgW="2438280" imgH="4824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221" y="5560789"/>
                        <a:ext cx="2438280" cy="48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75656" y="116632"/>
            <a:ext cx="51761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罗尔中值定理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28188" y="912054"/>
            <a:ext cx="4553134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812800">
              <a:buFont typeface="Wingdings 2" pitchFamily="18" charset="2"/>
              <a:buNone/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费马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b="1" dirty="0" err="1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fermat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引理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72927"/>
              </p:ext>
            </p:extLst>
          </p:nvPr>
        </p:nvGraphicFramePr>
        <p:xfrm>
          <a:off x="3033447" y="1686092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" name="Equation" r:id="rId3" imgW="2438280" imgH="457200" progId="Equation.DSMT4">
                  <p:embed/>
                </p:oleObj>
              </mc:Choice>
              <mc:Fallback>
                <p:oleObj name="Equation" r:id="rId3" imgW="2438280" imgH="45720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447" y="1686092"/>
                        <a:ext cx="243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6047" y="2189198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22217"/>
              </p:ext>
            </p:extLst>
          </p:nvPr>
        </p:nvGraphicFramePr>
        <p:xfrm>
          <a:off x="3675063" y="223490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2234908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33647" y="218919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30662"/>
              </p:ext>
            </p:extLst>
          </p:nvPr>
        </p:nvGraphicFramePr>
        <p:xfrm>
          <a:off x="1484313" y="2234908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Equation" r:id="rId7" imgW="2006280" imgH="431640" progId="Equation.DSMT4">
                  <p:embed/>
                </p:oleObj>
              </mc:Choice>
              <mc:Fallback>
                <p:oleObj name="Equation" r:id="rId7" imgW="2006280" imgH="43164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234908"/>
                        <a:ext cx="200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86698"/>
              </p:ext>
            </p:extLst>
          </p:nvPr>
        </p:nvGraphicFramePr>
        <p:xfrm>
          <a:off x="1731963" y="2686050"/>
          <a:ext cx="942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Equation" r:id="rId9" imgW="431640" imgH="215640" progId="Equation.DSMT4">
                  <p:embed/>
                </p:oleObj>
              </mc:Choice>
              <mc:Fallback>
                <p:oleObj name="Equation" r:id="rId9" imgW="431640" imgH="21564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686050"/>
                        <a:ext cx="9429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852847" y="2067754"/>
            <a:ext cx="719137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64735"/>
              </p:ext>
            </p:extLst>
          </p:nvPr>
        </p:nvGraphicFramePr>
        <p:xfrm>
          <a:off x="6648450" y="19224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" name="Equation" r:id="rId11" imgW="1460160" imgH="431640" progId="Equation.DSMT4">
                  <p:embed/>
                </p:oleObj>
              </mc:Choice>
              <mc:Fallback>
                <p:oleObj name="Equation" r:id="rId11" imgW="1460160" imgH="43164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1922463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3"/>
          <p:cNvSpPr>
            <a:spLocks/>
          </p:cNvSpPr>
          <p:nvPr/>
        </p:nvSpPr>
        <p:spPr bwMode="auto">
          <a:xfrm>
            <a:off x="5471847" y="1686754"/>
            <a:ext cx="179387" cy="936625"/>
          </a:xfrm>
          <a:prstGeom prst="rightBrace">
            <a:avLst>
              <a:gd name="adj1" fmla="val 43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n w="38100">
                <a:solidFill>
                  <a:schemeClr val="tx1"/>
                </a:solidFill>
              </a:ln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51520" y="3150319"/>
            <a:ext cx="1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73315"/>
              </p:ext>
            </p:extLst>
          </p:nvPr>
        </p:nvGraphicFramePr>
        <p:xfrm>
          <a:off x="1576388" y="3217863"/>
          <a:ext cx="5341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" name="Equation" r:id="rId13" imgW="5346360" imgH="431640" progId="Equation.DSMT4">
                  <p:embed/>
                </p:oleObj>
              </mc:Choice>
              <mc:Fallback>
                <p:oleObj name="Equation" r:id="rId13" imgW="5346360" imgH="43164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217863"/>
                        <a:ext cx="53419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51520" y="395320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43743"/>
              </p:ext>
            </p:extLst>
          </p:nvPr>
        </p:nvGraphicFramePr>
        <p:xfrm>
          <a:off x="843882" y="3998913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" name="Equation" r:id="rId15" imgW="927000" imgH="431640" progId="Equation.DSMT4">
                  <p:embed/>
                </p:oleObj>
              </mc:Choice>
              <mc:Fallback>
                <p:oleObj name="Equation" r:id="rId15" imgW="927000" imgH="43164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882" y="3998913"/>
                        <a:ext cx="927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28591"/>
              </p:ext>
            </p:extLst>
          </p:nvPr>
        </p:nvGraphicFramePr>
        <p:xfrm>
          <a:off x="1885950" y="3795713"/>
          <a:ext cx="359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Equation" r:id="rId17" imgW="3593880" imgH="838080" progId="Equation.DSMT4">
                  <p:embed/>
                </p:oleObj>
              </mc:Choice>
              <mc:Fallback>
                <p:oleObj name="Equation" r:id="rId17" imgW="3593880" imgH="83808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795713"/>
                        <a:ext cx="3594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71302"/>
              </p:ext>
            </p:extLst>
          </p:nvPr>
        </p:nvGraphicFramePr>
        <p:xfrm>
          <a:off x="1830388" y="53514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Equation" r:id="rId19" imgW="241200" imgH="279360" progId="Equation.DSMT4">
                  <p:embed/>
                </p:oleObj>
              </mc:Choice>
              <mc:Fallback>
                <p:oleObj name="Equation" r:id="rId19" imgW="241200" imgH="279360" progId="Equation.DSMT4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5351463"/>
                        <a:ext cx="2413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"/>
          <p:cNvSpPr>
            <a:spLocks/>
          </p:cNvSpPr>
          <p:nvPr/>
        </p:nvSpPr>
        <p:spPr bwMode="auto">
          <a:xfrm>
            <a:off x="2146034" y="4950654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88099"/>
              </p:ext>
            </p:extLst>
          </p:nvPr>
        </p:nvGraphicFramePr>
        <p:xfrm>
          <a:off x="4197350" y="4849813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" name="Equation" r:id="rId21" imgW="1511280" imgH="457200" progId="Equation.DSMT4">
                  <p:embed/>
                </p:oleObj>
              </mc:Choice>
              <mc:Fallback>
                <p:oleObj name="Equation" r:id="rId21" imgW="1511280" imgH="4572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849813"/>
                        <a:ext cx="1511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89411"/>
              </p:ext>
            </p:extLst>
          </p:nvPr>
        </p:nvGraphicFramePr>
        <p:xfrm>
          <a:off x="2419350" y="4894263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23" imgW="939600" imgH="431640" progId="Equation.DSMT4">
                  <p:embed/>
                </p:oleObj>
              </mc:Choice>
              <mc:Fallback>
                <p:oleObj name="Equation" r:id="rId23" imgW="939600" imgH="43164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894263"/>
                        <a:ext cx="93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36514"/>
              </p:ext>
            </p:extLst>
          </p:nvPr>
        </p:nvGraphicFramePr>
        <p:xfrm>
          <a:off x="4197350" y="5535613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25" imgW="1511280" imgH="457200" progId="Equation.DSMT4">
                  <p:embed/>
                </p:oleObj>
              </mc:Choice>
              <mc:Fallback>
                <p:oleObj name="Equation" r:id="rId25" imgW="1511280" imgH="4572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535613"/>
                        <a:ext cx="1511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55629"/>
              </p:ext>
            </p:extLst>
          </p:nvPr>
        </p:nvGraphicFramePr>
        <p:xfrm>
          <a:off x="2371725" y="5567363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27" imgW="939600" imgH="431640" progId="Equation.DSMT4">
                  <p:embed/>
                </p:oleObj>
              </mc:Choice>
              <mc:Fallback>
                <p:oleObj name="Equation" r:id="rId27" imgW="939600" imgH="43164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5567363"/>
                        <a:ext cx="93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784584" y="5344354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56013"/>
              </p:ext>
            </p:extLst>
          </p:nvPr>
        </p:nvGraphicFramePr>
        <p:xfrm>
          <a:off x="3500264" y="4928838"/>
          <a:ext cx="534170" cy="40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29" imgW="241200" imgH="177480" progId="Equation.DSMT4">
                  <p:embed/>
                </p:oleObj>
              </mc:Choice>
              <mc:Fallback>
                <p:oleObj name="Equation" r:id="rId29" imgW="241200" imgH="17748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264" y="4928838"/>
                        <a:ext cx="534170" cy="400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98630"/>
              </p:ext>
            </p:extLst>
          </p:nvPr>
        </p:nvGraphicFramePr>
        <p:xfrm>
          <a:off x="3470004" y="5589240"/>
          <a:ext cx="530124" cy="40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31" imgW="241200" imgH="177480" progId="Equation.DSMT4">
                  <p:embed/>
                </p:oleObj>
              </mc:Choice>
              <mc:Fallback>
                <p:oleObj name="Equation" r:id="rId31" imgW="241200" imgH="17748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004" y="5589240"/>
                        <a:ext cx="530124" cy="400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77915"/>
              </p:ext>
            </p:extLst>
          </p:nvPr>
        </p:nvGraphicFramePr>
        <p:xfrm>
          <a:off x="6769100" y="5199063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33" imgW="1485720" imgH="431640" progId="Equation.DSMT4">
                  <p:embed/>
                </p:oleObj>
              </mc:Choice>
              <mc:Fallback>
                <p:oleObj name="Equation" r:id="rId33" imgW="1485720" imgH="43164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199063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7321284" y="2417004"/>
            <a:ext cx="1517650" cy="1647825"/>
            <a:chOff x="4232" y="462"/>
            <a:chExt cx="956" cy="1038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4333" y="1256"/>
              <a:ext cx="8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 flipV="1">
              <a:off x="4324" y="57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869844"/>
                </p:ext>
              </p:extLst>
            </p:nvPr>
          </p:nvGraphicFramePr>
          <p:xfrm>
            <a:off x="5044" y="127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" name="Equation" r:id="rId35" imgW="228600" imgH="304560" progId="Equation.DSMT4">
                    <p:embed/>
                  </p:oleObj>
                </mc:Choice>
                <mc:Fallback>
                  <p:oleObj name="Equation" r:id="rId35" imgW="228600" imgH="304560" progId="Equation.DSMT4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1276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439771"/>
                </p:ext>
              </p:extLst>
            </p:nvPr>
          </p:nvGraphicFramePr>
          <p:xfrm>
            <a:off x="4356" y="46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" name="Equation" r:id="rId37" imgW="253800" imgH="304560" progId="Equation.DSMT4">
                    <p:embed/>
                  </p:oleObj>
                </mc:Choice>
                <mc:Fallback>
                  <p:oleObj name="Equation" r:id="rId37" imgW="253800" imgH="304560" progId="Equation.DSMT4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462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943396"/>
                </p:ext>
              </p:extLst>
            </p:nvPr>
          </p:nvGraphicFramePr>
          <p:xfrm>
            <a:off x="4232" y="128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" name="Equation" r:id="rId39" imgW="291960" imgH="317160" progId="Equation.DSMT4">
                    <p:embed/>
                  </p:oleObj>
                </mc:Choice>
                <mc:Fallback>
                  <p:oleObj name="Equation" r:id="rId39" imgW="291960" imgH="317160" progId="Equation.DSMT4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286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701" y="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316434"/>
                </p:ext>
              </p:extLst>
            </p:nvPr>
          </p:nvGraphicFramePr>
          <p:xfrm>
            <a:off x="4642" y="1228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" name="Equation" r:id="rId41" imgW="317160" imgH="431640" progId="Equation.DSMT4">
                    <p:embed/>
                  </p:oleObj>
                </mc:Choice>
                <mc:Fallback>
                  <p:oleObj name="Equation" r:id="rId41" imgW="317160" imgH="431640" progId="Equation.DSMT4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1228"/>
                          <a:ext cx="2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516" y="728"/>
              <a:ext cx="576" cy="208"/>
            </a:xfrm>
            <a:custGeom>
              <a:avLst/>
              <a:gdLst>
                <a:gd name="T0" fmla="*/ 0 w 576"/>
                <a:gd name="T1" fmla="*/ 352 h 448"/>
                <a:gd name="T2" fmla="*/ 192 w 576"/>
                <a:gd name="T3" fmla="*/ 16 h 448"/>
                <a:gd name="T4" fmla="*/ 576 w 576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448">
                  <a:moveTo>
                    <a:pt x="0" y="352"/>
                  </a:moveTo>
                  <a:cubicBezTo>
                    <a:pt x="48" y="176"/>
                    <a:pt x="96" y="0"/>
                    <a:pt x="192" y="16"/>
                  </a:cubicBezTo>
                  <a:cubicBezTo>
                    <a:pt x="288" y="32"/>
                    <a:pt x="432" y="240"/>
                    <a:pt x="576" y="44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7738797" y="2840867"/>
            <a:ext cx="7191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43439"/>
              </p:ext>
            </p:extLst>
          </p:nvPr>
        </p:nvGraphicFramePr>
        <p:xfrm>
          <a:off x="1763688" y="1696606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43" imgW="1295280" imgH="393480" progId="Equation.DSMT4">
                  <p:embed/>
                </p:oleObj>
              </mc:Choice>
              <mc:Fallback>
                <p:oleObj name="Equation" r:id="rId43" imgW="1295280" imgH="39348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696606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251520" y="601745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毕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1631846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3.1.1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22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  <p:bldP spid="7" grpId="0" build="p" autoUpdateAnimBg="0" advAuto="0"/>
      <p:bldP spid="10" grpId="0" animBg="1"/>
      <p:bldP spid="12" grpId="0" animBg="1"/>
      <p:bldP spid="13" grpId="0" autoUpdateAnimBg="0"/>
      <p:bldP spid="15" grpId="0" autoUpdateAnimBg="0"/>
      <p:bldP spid="19" grpId="0" animBg="1"/>
      <p:bldP spid="24" grpId="0" animBg="1"/>
      <p:bldP spid="37" grpId="0" animBg="1"/>
      <p:bldP spid="39" grpId="0" build="p" autoUpdateAnimBg="0" advAuto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904875"/>
            <a:ext cx="3657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3.1.1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（罗尔定理）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24556"/>
              </p:ext>
            </p:extLst>
          </p:nvPr>
        </p:nvGraphicFramePr>
        <p:xfrm>
          <a:off x="3757613" y="1014413"/>
          <a:ext cx="12906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1014413"/>
                        <a:ext cx="12906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950119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1497013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8200" y="2147888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38200" y="27432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=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94169"/>
              </p:ext>
            </p:extLst>
          </p:nvPr>
        </p:nvGraphicFramePr>
        <p:xfrm>
          <a:off x="5784850" y="342900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Equation" r:id="rId5" imgW="406080" imgH="393480" progId="Equation.DSMT4">
                  <p:embed/>
                </p:oleObj>
              </mc:Choice>
              <mc:Fallback>
                <p:oleObj name="Equation" r:id="rId5" imgW="406080" imgH="39348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429000"/>
                        <a:ext cx="40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69025" y="33178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06417"/>
              </p:ext>
            </p:extLst>
          </p:nvPr>
        </p:nvGraphicFramePr>
        <p:xfrm>
          <a:off x="6732240" y="3312666"/>
          <a:ext cx="1450387" cy="47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312666"/>
                        <a:ext cx="1450387" cy="4763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29400" y="12477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943601" y="409575"/>
            <a:ext cx="2667000" cy="2038350"/>
            <a:chOff x="3744" y="432"/>
            <a:chExt cx="1680" cy="128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744" y="432"/>
              <a:ext cx="1680" cy="1284"/>
              <a:chOff x="3744" y="432"/>
              <a:chExt cx="1680" cy="1284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3936" y="43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9992559"/>
                  </p:ext>
                </p:extLst>
              </p:nvPr>
            </p:nvGraphicFramePr>
            <p:xfrm>
              <a:off x="5280" y="1460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0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0" name="Picture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460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9964759"/>
                  </p:ext>
                </p:extLst>
              </p:nvPr>
            </p:nvGraphicFramePr>
            <p:xfrm>
              <a:off x="3744" y="432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1" name="Equation" r:id="rId11" imgW="253800" imgH="304560" progId="Equation.DSMT4">
                      <p:embed/>
                    </p:oleObj>
                  </mc:Choice>
                  <mc:Fallback>
                    <p:oleObj name="Equation" r:id="rId11" imgW="253800" imgH="304560" progId="Equation.DSMT4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432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5660360"/>
                  </p:ext>
                </p:extLst>
              </p:nvPr>
            </p:nvGraphicFramePr>
            <p:xfrm>
              <a:off x="3794" y="1427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2" name="Equation" r:id="rId13" imgW="291960" imgH="317160" progId="Equation.DSMT4">
                      <p:embed/>
                    </p:oleObj>
                  </mc:Choice>
                  <mc:Fallback>
                    <p:oleObj name="Equation" r:id="rId13" imgW="291960" imgH="317160" progId="Equation.DSMT4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4" y="1427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176" y="488"/>
                <a:ext cx="912" cy="800"/>
              </a:xfrm>
              <a:custGeom>
                <a:avLst/>
                <a:gdLst>
                  <a:gd name="T0" fmla="*/ 0 w 912"/>
                  <a:gd name="T1" fmla="*/ 472 h 800"/>
                  <a:gd name="T2" fmla="*/ 96 w 912"/>
                  <a:gd name="T3" fmla="*/ 184 h 800"/>
                  <a:gd name="T4" fmla="*/ 192 w 912"/>
                  <a:gd name="T5" fmla="*/ 88 h 800"/>
                  <a:gd name="T6" fmla="*/ 528 w 912"/>
                  <a:gd name="T7" fmla="*/ 712 h 800"/>
                  <a:gd name="T8" fmla="*/ 720 w 912"/>
                  <a:gd name="T9" fmla="*/ 616 h 800"/>
                  <a:gd name="T10" fmla="*/ 912 w 912"/>
                  <a:gd name="T11" fmla="*/ 472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2" h="800">
                    <a:moveTo>
                      <a:pt x="0" y="472"/>
                    </a:moveTo>
                    <a:cubicBezTo>
                      <a:pt x="32" y="360"/>
                      <a:pt x="64" y="248"/>
                      <a:pt x="96" y="184"/>
                    </a:cubicBezTo>
                    <a:cubicBezTo>
                      <a:pt x="128" y="120"/>
                      <a:pt x="120" y="0"/>
                      <a:pt x="192" y="88"/>
                    </a:cubicBezTo>
                    <a:cubicBezTo>
                      <a:pt x="264" y="176"/>
                      <a:pt x="440" y="624"/>
                      <a:pt x="528" y="712"/>
                    </a:cubicBezTo>
                    <a:cubicBezTo>
                      <a:pt x="616" y="800"/>
                      <a:pt x="656" y="656"/>
                      <a:pt x="720" y="616"/>
                    </a:cubicBezTo>
                    <a:cubicBezTo>
                      <a:pt x="784" y="576"/>
                      <a:pt x="880" y="496"/>
                      <a:pt x="912" y="472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4176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5088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6565780"/>
                  </p:ext>
                </p:extLst>
              </p:nvPr>
            </p:nvGraphicFramePr>
            <p:xfrm>
              <a:off x="4098" y="1473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3" name="Equation" r:id="rId15" imgW="241200" imgH="304560" progId="Equation.DSMT4">
                      <p:embed/>
                    </p:oleObj>
                  </mc:Choice>
                  <mc:Fallback>
                    <p:oleObj name="Equation" r:id="rId15" imgW="241200" imgH="304560" progId="Equation.DSMT4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8" y="1473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6424577"/>
                  </p:ext>
                </p:extLst>
              </p:nvPr>
            </p:nvGraphicFramePr>
            <p:xfrm>
              <a:off x="5020" y="1468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4" name="Equation" r:id="rId17" imgW="215640" imgH="393480" progId="Equation.DSMT4">
                      <p:embed/>
                    </p:oleObj>
                  </mc:Choice>
                  <mc:Fallback>
                    <p:oleObj name="Equation" r:id="rId17" imgW="215640" imgH="393480" progId="Equation.DSMT4">
                      <p:embed/>
                      <p:pic>
                        <p:nvPicPr>
                          <p:cNvPr id="0" name="Picture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0" y="1468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902139"/>
                </p:ext>
              </p:extLst>
            </p:nvPr>
          </p:nvGraphicFramePr>
          <p:xfrm>
            <a:off x="4421" y="556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" name="Equation" r:id="rId19" imgW="1295280" imgH="393480" progId="Equation.DSMT4">
                    <p:embed/>
                  </p:oleObj>
                </mc:Choice>
                <mc:Fallback>
                  <p:oleObj name="Equation" r:id="rId19" imgW="1295280" imgH="39348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556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02348"/>
              </p:ext>
            </p:extLst>
          </p:nvPr>
        </p:nvGraphicFramePr>
        <p:xfrm>
          <a:off x="6751688" y="2024064"/>
          <a:ext cx="2412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21" imgW="241200" imgH="393480" progId="Equation.DSMT4">
                  <p:embed/>
                </p:oleObj>
              </mc:Choice>
              <mc:Fallback>
                <p:oleObj name="Equation" r:id="rId21" imgW="241200" imgH="3934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88" y="2024064"/>
                        <a:ext cx="2412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7315200" y="1687513"/>
            <a:ext cx="457200" cy="322262"/>
            <a:chOff x="4608" y="1237"/>
            <a:chExt cx="288" cy="203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752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608" y="12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629400" y="579438"/>
            <a:ext cx="457200" cy="1444625"/>
            <a:chOff x="4176" y="539"/>
            <a:chExt cx="288" cy="910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329" y="576"/>
              <a:ext cx="0" cy="8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176" y="53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405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40720"/>
              </p:ext>
            </p:extLst>
          </p:nvPr>
        </p:nvGraphicFramePr>
        <p:xfrm>
          <a:off x="1187450" y="4121150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tion" r:id="rId23" imgW="3504960" imgH="444240" progId="Equation.DSMT4">
                  <p:embed/>
                </p:oleObj>
              </mc:Choice>
              <mc:Fallback>
                <p:oleObj name="Equation" r:id="rId23" imgW="3504960" imgH="44424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21150"/>
                        <a:ext cx="3505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724400" y="4038600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]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上取得最大值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533400" y="4636888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和最小值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 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247775" y="5184448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m 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9133"/>
              </p:ext>
            </p:extLst>
          </p:nvPr>
        </p:nvGraphicFramePr>
        <p:xfrm>
          <a:off x="3438525" y="5260648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tion" r:id="rId25" imgW="3187440" imgH="393480" progId="Equation.DSMT4">
                  <p:embed/>
                </p:oleObj>
              </mc:Choice>
              <mc:Fallback>
                <p:oleObj name="Equation" r:id="rId25" imgW="3187440" imgH="39348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260648"/>
                        <a:ext cx="318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33400" y="5791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667061"/>
              </p:ext>
            </p:extLst>
          </p:nvPr>
        </p:nvGraphicFramePr>
        <p:xfrm>
          <a:off x="1600200" y="5847556"/>
          <a:ext cx="330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27" imgW="3301920" imgH="406080" progId="Equation.DSMT4">
                  <p:embed/>
                </p:oleObj>
              </mc:Choice>
              <mc:Fallback>
                <p:oleObj name="Equation" r:id="rId27" imgW="3301920" imgH="4060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847556"/>
                        <a:ext cx="3302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85800" y="3321047"/>
            <a:ext cx="5257800" cy="523875"/>
            <a:chOff x="432" y="2092"/>
            <a:chExt cx="3312" cy="330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1008" y="2092"/>
              <a:ext cx="2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 ) </a:t>
              </a: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内至少存在一点</a:t>
              </a: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432" y="2208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99592" y="188640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罗尔定理</a:t>
            </a:r>
          </a:p>
        </p:txBody>
      </p:sp>
    </p:spTree>
    <p:extLst>
      <p:ext uri="{BB962C8B-B14F-4D97-AF65-F5344CB8AC3E}">
        <p14:creationId xmlns:p14="http://schemas.microsoft.com/office/powerpoint/2010/main" val="17805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autoUpdateAnimBg="0"/>
      <p:bldP spid="6" grpId="0" autoUpdateAnimBg="0"/>
      <p:bldP spid="7" grpId="0" autoUpdateAnimBg="0"/>
      <p:bldP spid="9" grpId="0" autoUpdateAnimBg="0"/>
      <p:bldP spid="11" grpId="0" animBg="1"/>
      <p:bldP spid="32" grpId="0" autoUpdateAnimBg="0"/>
      <p:bldP spid="34" grpId="0" autoUpdateAnimBg="0"/>
      <p:bldP spid="35" grpId="0" autoUpdateAnimBg="0"/>
      <p:bldP spid="36" grpId="0" autoUpdateAnimBg="0"/>
      <p:bldP spid="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28700" y="242888"/>
            <a:ext cx="8001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m ,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和 </a:t>
            </a: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m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中至少有一个与端点值不等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86280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不妨设 </a:t>
            </a:r>
            <a:endParaRPr kumimoji="1" lang="zh-CN" altLang="en-US" sz="28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65812"/>
              </p:ext>
            </p:extLst>
          </p:nvPr>
        </p:nvGraphicFramePr>
        <p:xfrm>
          <a:off x="1619250" y="925512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25512"/>
                        <a:ext cx="161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0400" y="86280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则至少存在一点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75079"/>
              </p:ext>
            </p:extLst>
          </p:nvPr>
        </p:nvGraphicFramePr>
        <p:xfrm>
          <a:off x="5880100" y="925512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925512"/>
                        <a:ext cx="1422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15200" y="86280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75289"/>
              </p:ext>
            </p:extLst>
          </p:nvPr>
        </p:nvGraphicFramePr>
        <p:xfrm>
          <a:off x="304800" y="1491922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Equation" r:id="rId7" imgW="1549080" imgH="393480" progId="Equation.DSMT4">
                  <p:embed/>
                </p:oleObj>
              </mc:Choice>
              <mc:Fallback>
                <p:oleObj name="Equation" r:id="rId7" imgW="1549080" imgH="39348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91922"/>
                        <a:ext cx="154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62389"/>
              </p:ext>
            </p:extLst>
          </p:nvPr>
        </p:nvGraphicFramePr>
        <p:xfrm>
          <a:off x="4716016" y="1467973"/>
          <a:ext cx="1392423" cy="4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7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67973"/>
                        <a:ext cx="1392423" cy="441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5800" y="2057400"/>
            <a:ext cx="102624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85800" y="2590800"/>
            <a:ext cx="7545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若定理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条件条件不全具备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结论不一定成立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971927" y="259868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71811"/>
              </p:ext>
            </p:extLst>
          </p:nvPr>
        </p:nvGraphicFramePr>
        <p:xfrm>
          <a:off x="1511300" y="3452813"/>
          <a:ext cx="311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" name="Equation" r:id="rId11" imgW="3111480" imgH="1015920" progId="Equation.DSMT4">
                  <p:embed/>
                </p:oleObj>
              </mc:Choice>
              <mc:Fallback>
                <p:oleObj name="Equation" r:id="rId11" imgW="3111480" imgH="101592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452813"/>
                        <a:ext cx="311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257153" y="3319249"/>
            <a:ext cx="1603038" cy="1297905"/>
            <a:chOff x="549" y="2701"/>
            <a:chExt cx="1083" cy="878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720" y="2880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49" y="2701"/>
              <a:ext cx="1083" cy="878"/>
              <a:chOff x="549" y="2701"/>
              <a:chExt cx="1083" cy="878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720" y="336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222" y="28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2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119747"/>
                  </p:ext>
                </p:extLst>
              </p:nvPr>
            </p:nvGraphicFramePr>
            <p:xfrm>
              <a:off x="1478" y="3373"/>
              <a:ext cx="15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9" name="Equation" r:id="rId13" imgW="228600" imgH="304560" progId="Equation.DSMT4">
                      <p:embed/>
                    </p:oleObj>
                  </mc:Choice>
                  <mc:Fallback>
                    <p:oleObj name="Equation" r:id="rId13" imgW="228600" imgH="304560" progId="Equation.DSMT4">
                      <p:embed/>
                      <p:pic>
                        <p:nvPicPr>
                          <p:cNvPr id="0" name="Picture 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8" y="3373"/>
                            <a:ext cx="154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8632199"/>
                  </p:ext>
                </p:extLst>
              </p:nvPr>
            </p:nvGraphicFramePr>
            <p:xfrm>
              <a:off x="1176" y="3360"/>
              <a:ext cx="9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0" name="Equation" r:id="rId15" imgW="139680" imgH="304560" progId="Equation.DSMT4">
                      <p:embed/>
                    </p:oleObj>
                  </mc:Choice>
                  <mc:Fallback>
                    <p:oleObj name="Equation" r:id="rId15" imgW="139680" imgH="304560" progId="Equation.DSMT4">
                      <p:embed/>
                      <p:pic>
                        <p:nvPicPr>
                          <p:cNvPr id="0" name="Picture 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6" y="3360"/>
                            <a:ext cx="94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7367366"/>
                  </p:ext>
                </p:extLst>
              </p:nvPr>
            </p:nvGraphicFramePr>
            <p:xfrm>
              <a:off x="549" y="2701"/>
              <a:ext cx="17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1" name="Equation" r:id="rId17" imgW="253800" imgH="304560" progId="Equation.DSMT4">
                      <p:embed/>
                    </p:oleObj>
                  </mc:Choice>
                  <mc:Fallback>
                    <p:oleObj name="Equation" r:id="rId17" imgW="253800" imgH="304560" progId="Equation.DSMT4">
                      <p:embed/>
                      <p:pic>
                        <p:nvPicPr>
                          <p:cNvPr id="0" name="Picture 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" y="2701"/>
                            <a:ext cx="171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874948"/>
                  </p:ext>
                </p:extLst>
              </p:nvPr>
            </p:nvGraphicFramePr>
            <p:xfrm>
              <a:off x="621" y="3359"/>
              <a:ext cx="19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2" name="Equation" r:id="rId19" imgW="291960" imgH="317160" progId="Equation.DSMT4">
                      <p:embed/>
                    </p:oleObj>
                  </mc:Choice>
                  <mc:Fallback>
                    <p:oleObj name="Equation" r:id="rId19" imgW="291960" imgH="317160" progId="Equation.DSMT4">
                      <p:embed/>
                      <p:pic>
                        <p:nvPicPr>
                          <p:cNvPr id="0" name="Picture 3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1" y="3359"/>
                            <a:ext cx="197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1208" y="3342"/>
                <a:ext cx="34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1200" y="2846"/>
              <a:ext cx="34" cy="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981200" y="1427162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则由费马引理得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22723"/>
              </p:ext>
            </p:extLst>
          </p:nvPr>
        </p:nvGraphicFramePr>
        <p:xfrm>
          <a:off x="850900" y="4897438"/>
          <a:ext cx="138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Equation" r:id="rId21" imgW="1384200" imgH="1015920" progId="Equation.DSMT4">
                  <p:embed/>
                </p:oleObj>
              </mc:Choice>
              <mc:Fallback>
                <p:oleObj name="Equation" r:id="rId21" imgW="1384200" imgH="101592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897438"/>
                        <a:ext cx="1384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60677"/>
              </p:ext>
            </p:extLst>
          </p:nvPr>
        </p:nvGraphicFramePr>
        <p:xfrm>
          <a:off x="5270500" y="4908550"/>
          <a:ext cx="127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Equation" r:id="rId23" imgW="1269720" imgH="939600" progId="Equation.DSMT4">
                  <p:embed/>
                </p:oleObj>
              </mc:Choice>
              <mc:Fallback>
                <p:oleObj name="Equation" r:id="rId23" imgW="1269720" imgH="93960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908550"/>
                        <a:ext cx="1270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2395539" y="4779907"/>
            <a:ext cx="2280322" cy="1348167"/>
            <a:chOff x="2248" y="2638"/>
            <a:chExt cx="1542" cy="912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2248" y="3342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3022" y="271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3022" y="2856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502" y="28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6104701"/>
                </p:ext>
              </p:extLst>
            </p:nvPr>
          </p:nvGraphicFramePr>
          <p:xfrm>
            <a:off x="3634" y="3342"/>
            <a:ext cx="15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5" name="Equation" r:id="rId25" imgW="228600" imgH="304560" progId="Equation.DSMT4">
                    <p:embed/>
                  </p:oleObj>
                </mc:Choice>
                <mc:Fallback>
                  <p:oleObj name="Equation" r:id="rId25" imgW="228600" imgH="304560" progId="Equation.DSMT4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3342"/>
                          <a:ext cx="15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9177713"/>
                </p:ext>
              </p:extLst>
            </p:nvPr>
          </p:nvGraphicFramePr>
          <p:xfrm>
            <a:off x="3434" y="3342"/>
            <a:ext cx="9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" name="Equation" r:id="rId27" imgW="139680" imgH="304560" progId="Equation.DSMT4">
                    <p:embed/>
                  </p:oleObj>
                </mc:Choice>
                <mc:Fallback>
                  <p:oleObj name="Equation" r:id="rId27" imgW="139680" imgH="304560" progId="Equation.DSMT4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3342"/>
                          <a:ext cx="94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085343"/>
                </p:ext>
              </p:extLst>
            </p:nvPr>
          </p:nvGraphicFramePr>
          <p:xfrm>
            <a:off x="3046" y="2638"/>
            <a:ext cx="17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" name="Equation" r:id="rId29" imgW="253800" imgH="304560" progId="Equation.DSMT4">
                    <p:embed/>
                  </p:oleObj>
                </mc:Choice>
                <mc:Fallback>
                  <p:oleObj name="Equation" r:id="rId29" imgW="253800" imgH="304560" progId="Equation.DSMT4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" y="2638"/>
                          <a:ext cx="17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48799"/>
                </p:ext>
              </p:extLst>
            </p:nvPr>
          </p:nvGraphicFramePr>
          <p:xfrm>
            <a:off x="2920" y="3335"/>
            <a:ext cx="19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" name="Equation" r:id="rId31" imgW="291960" imgH="317160" progId="Equation.DSMT4">
                    <p:embed/>
                  </p:oleObj>
                </mc:Choice>
                <mc:Fallback>
                  <p:oleObj name="Equation" r:id="rId31" imgW="291960" imgH="31716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335"/>
                          <a:ext cx="197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8"/>
            <p:cNvSpPr>
              <a:spLocks noChangeShapeType="1"/>
            </p:cNvSpPr>
            <p:nvPr/>
          </p:nvSpPr>
          <p:spPr bwMode="auto">
            <a:xfrm rot="5400000" flipV="1">
              <a:off x="2542" y="2862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542" y="28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216786"/>
                </p:ext>
              </p:extLst>
            </p:nvPr>
          </p:nvGraphicFramePr>
          <p:xfrm>
            <a:off x="2413" y="3339"/>
            <a:ext cx="25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" name="Equation" r:id="rId33" imgW="380880" imgH="304560" progId="Equation.DSMT4">
                    <p:embed/>
                  </p:oleObj>
                </mc:Choice>
                <mc:Fallback>
                  <p:oleObj name="Equation" r:id="rId33" imgW="380880" imgH="304560" progId="Equation.DSMT4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3339"/>
                          <a:ext cx="258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33013" y="4828687"/>
            <a:ext cx="1617841" cy="1333384"/>
            <a:chOff x="4233" y="2689"/>
            <a:chExt cx="1093" cy="902"/>
          </a:xfrm>
        </p:grpSpPr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4414" y="2880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4233" y="2689"/>
              <a:ext cx="1093" cy="902"/>
              <a:chOff x="4233" y="2689"/>
              <a:chExt cx="1093" cy="902"/>
            </a:xfrm>
          </p:grpSpPr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4414" y="336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V="1">
                <a:off x="4414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>
                <a:off x="4896" y="28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48" name="Object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9010022"/>
                  </p:ext>
                </p:extLst>
              </p:nvPr>
            </p:nvGraphicFramePr>
            <p:xfrm>
              <a:off x="5141" y="3385"/>
              <a:ext cx="15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0" name="Equation" r:id="rId35" imgW="228600" imgH="304560" progId="Equation.DSMT4">
                      <p:embed/>
                    </p:oleObj>
                  </mc:Choice>
                  <mc:Fallback>
                    <p:oleObj name="Equation" r:id="rId35" imgW="228600" imgH="304560" progId="Equation.DSMT4">
                      <p:embed/>
                      <p:pic>
                        <p:nvPicPr>
                          <p:cNvPr id="0" name="Picture 3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1" y="3385"/>
                            <a:ext cx="154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3777526"/>
                  </p:ext>
                </p:extLst>
              </p:nvPr>
            </p:nvGraphicFramePr>
            <p:xfrm>
              <a:off x="4849" y="3354"/>
              <a:ext cx="9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1" name="Equation" r:id="rId37" imgW="139680" imgH="304560" progId="Equation.DSMT4">
                      <p:embed/>
                    </p:oleObj>
                  </mc:Choice>
                  <mc:Fallback>
                    <p:oleObj name="Equation" r:id="rId37" imgW="139680" imgH="304560" progId="Equation.DSMT4">
                      <p:embed/>
                      <p:pic>
                        <p:nvPicPr>
                          <p:cNvPr id="0" name="Picture 3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" y="3354"/>
                            <a:ext cx="94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5406171"/>
                  </p:ext>
                </p:extLst>
              </p:nvPr>
            </p:nvGraphicFramePr>
            <p:xfrm>
              <a:off x="4233" y="2689"/>
              <a:ext cx="17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2" name="Equation" r:id="rId39" imgW="253800" imgH="304560" progId="Equation.DSMT4">
                      <p:embed/>
                    </p:oleObj>
                  </mc:Choice>
                  <mc:Fallback>
                    <p:oleObj name="Equation" r:id="rId39" imgW="253800" imgH="304560" progId="Equation.DSMT4">
                      <p:embed/>
                      <p:pic>
                        <p:nvPicPr>
                          <p:cNvPr id="0" name="Picture 3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3" y="2689"/>
                            <a:ext cx="171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2713485"/>
                  </p:ext>
                </p:extLst>
              </p:nvPr>
            </p:nvGraphicFramePr>
            <p:xfrm>
              <a:off x="4312" y="3373"/>
              <a:ext cx="19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3" name="Equation" r:id="rId41" imgW="291960" imgH="317160" progId="Equation.DSMT4">
                      <p:embed/>
                    </p:oleObj>
                  </mc:Choice>
                  <mc:Fallback>
                    <p:oleObj name="Equation" r:id="rId41" imgW="291960" imgH="317160" progId="Equation.DSMT4">
                      <p:embed/>
                      <p:pic>
                        <p:nvPicPr>
                          <p:cNvPr id="0" name="Picture 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3373"/>
                            <a:ext cx="197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6232593" y="1427162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毕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1" grpId="0" build="p" autoUpdateAnimBg="0"/>
      <p:bldP spid="12" grpId="0" build="p" autoUpdateAnimBg="0"/>
      <p:bldP spid="13" grpId="0" build="p" autoUpdateAnimBg="0"/>
      <p:bldP spid="27" grpId="0" build="p" autoUpdateAnimBg="0"/>
      <p:bldP spid="5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48400" y="29686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533400"/>
            <a:ext cx="396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定理条件只是充分的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55713"/>
            <a:ext cx="8229600" cy="2401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95800" y="549486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本定理可推广为</a:t>
            </a:r>
            <a:endParaRPr kumimoji="1" lang="zh-CN" altLang="en-US" sz="28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48897"/>
              </p:ext>
            </p:extLst>
          </p:nvPr>
        </p:nvGraphicFramePr>
        <p:xfrm>
          <a:off x="1054100" y="158115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581150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86000" y="1484313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19241"/>
              </p:ext>
            </p:extLst>
          </p:nvPr>
        </p:nvGraphicFramePr>
        <p:xfrm>
          <a:off x="2411760" y="2105454"/>
          <a:ext cx="1883459" cy="74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5" imgW="711000" imgH="279360" progId="Equation.DSMT4">
                  <p:embed/>
                </p:oleObj>
              </mc:Choice>
              <mc:Fallback>
                <p:oleObj name="Equation" r:id="rId5" imgW="711000" imgH="2793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05454"/>
                        <a:ext cx="1883459" cy="747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97702"/>
              </p:ext>
            </p:extLst>
          </p:nvPr>
        </p:nvGraphicFramePr>
        <p:xfrm>
          <a:off x="4284663" y="2105454"/>
          <a:ext cx="1583481" cy="74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7" imgW="596880" imgH="279360" progId="Equation.DSMT4">
                  <p:embed/>
                </p:oleObj>
              </mc:Choice>
              <mc:Fallback>
                <p:oleObj name="Equation" r:id="rId7" imgW="596880" imgH="2793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105454"/>
                        <a:ext cx="1583481" cy="747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12925" y="298291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内至少存在一点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53284"/>
              </p:ext>
            </p:extLst>
          </p:nvPr>
        </p:nvGraphicFramePr>
        <p:xfrm>
          <a:off x="5937250" y="31115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9" imgW="330120" imgH="393480" progId="Equation.DSMT4">
                  <p:embed/>
                </p:oleObj>
              </mc:Choice>
              <mc:Fallback>
                <p:oleObj name="Equation" r:id="rId9" imgW="33012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1115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02636"/>
              </p:ext>
            </p:extLst>
          </p:nvPr>
        </p:nvGraphicFramePr>
        <p:xfrm>
          <a:off x="6794500" y="3087688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11" imgW="1422360" imgH="406080" progId="Equation.DSMT4">
                  <p:embed/>
                </p:oleObj>
              </mc:Choice>
              <mc:Fallback>
                <p:oleObj name="Equation" r:id="rId11" imgW="1422360" imgH="406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087688"/>
                        <a:ext cx="142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8200" y="4459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证明提示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295400" y="5729288"/>
            <a:ext cx="6589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上满足罗尔定理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898525" y="31972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75948"/>
              </p:ext>
            </p:extLst>
          </p:nvPr>
        </p:nvGraphicFramePr>
        <p:xfrm>
          <a:off x="3003550" y="457835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13" imgW="1028520" imgH="393480" progId="Equation.DSMT4">
                  <p:embed/>
                </p:oleObj>
              </mc:Choice>
              <mc:Fallback>
                <p:oleObj name="Equation" r:id="rId13" imgW="1028520" imgH="3934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578350"/>
                        <a:ext cx="102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4788"/>
              </p:ext>
            </p:extLst>
          </p:nvPr>
        </p:nvGraphicFramePr>
        <p:xfrm>
          <a:off x="4387850" y="3917950"/>
          <a:ext cx="227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15" imgW="2273040" imgH="457200" progId="Equation.DSMT4">
                  <p:embed/>
                </p:oleObj>
              </mc:Choice>
              <mc:Fallback>
                <p:oleObj name="Equation" r:id="rId15" imgW="2273040" imgH="4572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917950"/>
                        <a:ext cx="227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16507"/>
              </p:ext>
            </p:extLst>
          </p:nvPr>
        </p:nvGraphicFramePr>
        <p:xfrm>
          <a:off x="4419600" y="4576763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17" imgW="2781000" imgH="393480" progId="Equation.DSMT4">
                  <p:embed/>
                </p:oleObj>
              </mc:Choice>
              <mc:Fallback>
                <p:oleObj name="Equation" r:id="rId17" imgW="2781000" imgH="3934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6763"/>
                        <a:ext cx="278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5940"/>
              </p:ext>
            </p:extLst>
          </p:nvPr>
        </p:nvGraphicFramePr>
        <p:xfrm>
          <a:off x="4464050" y="5060950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19" imgW="2234880" imgH="457200" progId="Equation.DSMT4">
                  <p:embed/>
                </p:oleObj>
              </mc:Choice>
              <mc:Fallback>
                <p:oleObj name="Equation" r:id="rId19" imgW="2234880" imgH="4572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060950"/>
                        <a:ext cx="223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0"/>
          <p:cNvSpPr>
            <a:spLocks/>
          </p:cNvSpPr>
          <p:nvPr/>
        </p:nvSpPr>
        <p:spPr bwMode="auto">
          <a:xfrm>
            <a:off x="4116388" y="4064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nimBg="1"/>
      <p:bldP spid="7" grpId="0" autoUpdateAnimBg="0"/>
      <p:bldP spid="10" grpId="0" autoUpdateAnimBg="0"/>
      <p:bldP spid="13" grpId="0" autoUpdateAnimBg="0"/>
      <p:bldP spid="14" grpId="0" autoUpdateAnimBg="0"/>
      <p:bldP spid="1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4963"/>
            <a:ext cx="2667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使函数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24369"/>
              </p:ext>
            </p:extLst>
          </p:nvPr>
        </p:nvGraphicFramePr>
        <p:xfrm>
          <a:off x="2843808" y="319088"/>
          <a:ext cx="2679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3" imgW="2679480" imgH="571320" progId="Equation.DSMT4">
                  <p:embed/>
                </p:oleObj>
              </mc:Choice>
              <mc:Fallback>
                <p:oleObj name="Equation" r:id="rId3" imgW="2679480" imgH="57132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9088"/>
                        <a:ext cx="26797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52120" y="34005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符合罗尔定理条件的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03" y="980728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区间是（   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03" y="162054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52149"/>
              </p:ext>
            </p:extLst>
          </p:nvPr>
        </p:nvGraphicFramePr>
        <p:xfrm>
          <a:off x="1314085" y="1694829"/>
          <a:ext cx="6413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5" imgW="647640" imgH="380880" progId="Equation.DSMT4">
                  <p:embed/>
                </p:oleObj>
              </mc:Choice>
              <mc:Fallback>
                <p:oleObj name="Equation" r:id="rId5" imgW="647640" imgH="38088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085" y="1694829"/>
                        <a:ext cx="6413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24675" y="162054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84609"/>
              </p:ext>
            </p:extLst>
          </p:nvPr>
        </p:nvGraphicFramePr>
        <p:xfrm>
          <a:off x="3247215" y="1694829"/>
          <a:ext cx="812800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7" imgW="812520" imgH="380880" progId="Equation.DSMT4">
                  <p:embed/>
                </p:oleObj>
              </mc:Choice>
              <mc:Fallback>
                <p:oleObj name="Equation" r:id="rId7" imgW="812520" imgH="38088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15" y="1694829"/>
                        <a:ext cx="812800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99343" y="162054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35152"/>
              </p:ext>
            </p:extLst>
          </p:nvPr>
        </p:nvGraphicFramePr>
        <p:xfrm>
          <a:off x="5407455" y="1694829"/>
          <a:ext cx="908051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9" imgW="914400" imgH="380880" progId="Equation.DSMT4">
                  <p:embed/>
                </p:oleObj>
              </mc:Choice>
              <mc:Fallback>
                <p:oleObj name="Equation" r:id="rId9" imgW="914400" imgH="3808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455" y="1694829"/>
                        <a:ext cx="908051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26469" y="1620544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01285"/>
              </p:ext>
            </p:extLst>
          </p:nvPr>
        </p:nvGraphicFramePr>
        <p:xfrm>
          <a:off x="7727064" y="1415429"/>
          <a:ext cx="1200151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11" imgW="1193760" imgH="939600" progId="Equation.DSMT4">
                  <p:embed/>
                </p:oleObj>
              </mc:Choice>
              <mc:Fallback>
                <p:oleObj name="Equation" r:id="rId11" imgW="1193760" imgH="9396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064" y="1415429"/>
                        <a:ext cx="1200151" cy="933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8903" y="23488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296476"/>
              </p:ext>
            </p:extLst>
          </p:nvPr>
        </p:nvGraphicFramePr>
        <p:xfrm>
          <a:off x="1514063" y="2416021"/>
          <a:ext cx="723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13" imgW="723600" imgH="393480" progId="Equation.DSMT4">
                  <p:embed/>
                </p:oleObj>
              </mc:Choice>
              <mc:Fallback>
                <p:oleObj name="Equation" r:id="rId13" imgW="723600" imgH="3934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063" y="2416021"/>
                        <a:ext cx="7239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39752" y="2348880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在以上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四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个区间上连续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5" y="299695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都满足条件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61938"/>
              </p:ext>
            </p:extLst>
          </p:nvPr>
        </p:nvGraphicFramePr>
        <p:xfrm>
          <a:off x="3427412" y="3064892"/>
          <a:ext cx="1847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15" imgW="1841400" imgH="393480" progId="Equation.DSMT4">
                  <p:embed/>
                </p:oleObj>
              </mc:Choice>
              <mc:Fallback>
                <p:oleObj name="Equation" r:id="rId15" imgW="1841400" imgH="3934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3064892"/>
                        <a:ext cx="1847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218482"/>
              </p:ext>
            </p:extLst>
          </p:nvPr>
        </p:nvGraphicFramePr>
        <p:xfrm>
          <a:off x="1640993" y="3659321"/>
          <a:ext cx="723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17" imgW="723586" imgH="393529" progId="Equation.DSMT4">
                  <p:embed/>
                </p:oleObj>
              </mc:Choice>
              <mc:Fallback>
                <p:oleObj name="Equation" r:id="rId17" imgW="723586" imgH="393529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993" y="3659321"/>
                        <a:ext cx="7239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69678" y="359218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的不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可导的点是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51445"/>
              </p:ext>
            </p:extLst>
          </p:nvPr>
        </p:nvGraphicFramePr>
        <p:xfrm>
          <a:off x="5159289" y="3672815"/>
          <a:ext cx="1516063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19" imgW="1523880" imgH="368280" progId="Equation.DSMT4">
                  <p:embed/>
                </p:oleObj>
              </mc:Choice>
              <mc:Fallback>
                <p:oleObj name="Equation" r:id="rId19" imgW="1523880" imgH="3682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289" y="3672815"/>
                        <a:ext cx="1516063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30758" y="4293096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所以只有（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）对．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8903" y="50477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46030"/>
              </p:ext>
            </p:extLst>
          </p:nvPr>
        </p:nvGraphicFramePr>
        <p:xfrm>
          <a:off x="1696773" y="4854575"/>
          <a:ext cx="2324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21" imgW="2323800" imgH="901440" progId="Equation.DSMT4">
                  <p:embed/>
                </p:oleObj>
              </mc:Choice>
              <mc:Fallback>
                <p:oleObj name="Equation" r:id="rId21" imgW="2323800" imgH="90144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773" y="4854575"/>
                        <a:ext cx="23241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01403"/>
              </p:ext>
            </p:extLst>
          </p:nvPr>
        </p:nvGraphicFramePr>
        <p:xfrm>
          <a:off x="4049713" y="4816475"/>
          <a:ext cx="32051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23" imgW="3213000" imgH="977760" progId="Equation.DSMT4">
                  <p:embed/>
                </p:oleObj>
              </mc:Choice>
              <mc:Fallback>
                <p:oleObj name="Equation" r:id="rId23" imgW="3213000" imgH="97776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816475"/>
                        <a:ext cx="3205162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469678" y="5991768"/>
            <a:ext cx="14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7367493" y="5116163"/>
            <a:ext cx="876915" cy="3864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68644"/>
              </p:ext>
            </p:extLst>
          </p:nvPr>
        </p:nvGraphicFramePr>
        <p:xfrm>
          <a:off x="1690215" y="6017340"/>
          <a:ext cx="7794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25" imgW="787320" imgH="406080" progId="Equation.DSMT4">
                  <p:embed/>
                </p:oleObj>
              </mc:Choice>
              <mc:Fallback>
                <p:oleObj name="Equation" r:id="rId25" imgW="787320" imgH="4060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15" y="6017340"/>
                        <a:ext cx="7794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2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8" grpId="0"/>
      <p:bldP spid="31" grpId="0"/>
      <p:bldP spid="32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88640"/>
            <a:ext cx="2667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证明方程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60881"/>
              </p:ext>
            </p:extLst>
          </p:nvPr>
        </p:nvGraphicFramePr>
        <p:xfrm>
          <a:off x="2890838" y="220390"/>
          <a:ext cx="2182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0" name="Equation" r:id="rId3" imgW="2197080" imgH="457200" progId="Equation.DSMT4">
                  <p:embed/>
                </p:oleObj>
              </mc:Choice>
              <mc:Fallback>
                <p:oleObj name="Equation" r:id="rId3" imgW="2197080" imgH="4572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20390"/>
                        <a:ext cx="21828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141320"/>
              </p:ext>
            </p:extLst>
          </p:nvPr>
        </p:nvGraphicFramePr>
        <p:xfrm>
          <a:off x="1219200" y="1871663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" name="Equation" r:id="rId5" imgW="2628720" imgH="457200" progId="Equation.DSMT4">
                  <p:embed/>
                </p:oleObj>
              </mc:Choice>
              <mc:Fallback>
                <p:oleObj name="Equation" r:id="rId5" imgW="2628720" imgH="4572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71663"/>
                        <a:ext cx="262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9810"/>
              </p:ext>
            </p:extLst>
          </p:nvPr>
        </p:nvGraphicFramePr>
        <p:xfrm>
          <a:off x="228600" y="2495550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2" name="Equation" r:id="rId7" imgW="2793960" imgH="393480" progId="Equation.DSMT4">
                  <p:embed/>
                </p:oleObj>
              </mc:Choice>
              <mc:Fallback>
                <p:oleObj name="Equation" r:id="rId7" imgW="2793960" imgH="39348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95550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93403"/>
              </p:ext>
            </p:extLst>
          </p:nvPr>
        </p:nvGraphicFramePr>
        <p:xfrm>
          <a:off x="254000" y="302101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3" name="Equation" r:id="rId9" imgW="1473120" imgH="431640" progId="Equation.DSMT4">
                  <p:embed/>
                </p:oleObj>
              </mc:Choice>
              <mc:Fallback>
                <p:oleObj name="Equation" r:id="rId9" imgW="1473120" imgH="43164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021013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36138"/>
              </p:ext>
            </p:extLst>
          </p:nvPr>
        </p:nvGraphicFramePr>
        <p:xfrm>
          <a:off x="2273300" y="4154488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4" name="Equation" r:id="rId11" imgW="2616120" imgH="431640" progId="Equation.DSMT4">
                  <p:embed/>
                </p:oleObj>
              </mc:Choice>
              <mc:Fallback>
                <p:oleObj name="Equation" r:id="rId11" imgW="2616120" imgH="43164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154488"/>
                        <a:ext cx="2616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64671"/>
              </p:ext>
            </p:extLst>
          </p:nvPr>
        </p:nvGraphicFramePr>
        <p:xfrm>
          <a:off x="1282700" y="5740400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" name="Equation" r:id="rId13" imgW="2336760" imgH="457200" progId="Equation.DSMT4">
                  <p:embed/>
                </p:oleObj>
              </mc:Choice>
              <mc:Fallback>
                <p:oleObj name="Equation" r:id="rId13" imgW="2336760" imgH="4572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740400"/>
                        <a:ext cx="233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01205"/>
              </p:ext>
            </p:extLst>
          </p:nvPr>
        </p:nvGraphicFramePr>
        <p:xfrm>
          <a:off x="3784600" y="5848350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Equation" r:id="rId15" imgW="2133360" imgH="393480" progId="Equation.DSMT4">
                  <p:embed/>
                </p:oleObj>
              </mc:Choice>
              <mc:Fallback>
                <p:oleObj name="Equation" r:id="rId15" imgW="2133360" imgH="39348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5848350"/>
                        <a:ext cx="213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29200" y="18864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有且仅有一个小于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4800" y="811212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正实根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85800" y="13303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(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存在性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927475" y="1828800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99983"/>
              </p:ext>
            </p:extLst>
          </p:nvPr>
        </p:nvGraphicFramePr>
        <p:xfrm>
          <a:off x="4445000" y="190976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90976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146675" y="1828800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[0 , 1 ]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连续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0" y="18351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048000" y="2376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由零点定理知存在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58445"/>
              </p:ext>
            </p:extLst>
          </p:nvPr>
        </p:nvGraphicFramePr>
        <p:xfrm>
          <a:off x="6096000" y="2428875"/>
          <a:ext cx="1492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8" name="Equation" r:id="rId19" imgW="1485720" imgH="431640" progId="Equation.DSMT4">
                  <p:embed/>
                </p:oleObj>
              </mc:Choice>
              <mc:Fallback>
                <p:oleObj name="Equation" r:id="rId19" imgW="1485720" imgH="43164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28875"/>
                        <a:ext cx="14922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620000" y="2376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828800" y="29718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即方程有小于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的正根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813206"/>
              </p:ext>
            </p:extLst>
          </p:nvPr>
        </p:nvGraphicFramePr>
        <p:xfrm>
          <a:off x="5559425" y="3060700"/>
          <a:ext cx="447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" name="Equation" r:id="rId21" imgW="444240" imgH="431640" progId="Equation.DSMT4">
                  <p:embed/>
                </p:oleObj>
              </mc:Choice>
              <mc:Fallback>
                <p:oleObj name="Equation" r:id="rId21" imgW="444240" imgH="43164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060700"/>
                        <a:ext cx="4476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62000" y="3519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唯一性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85800" y="40671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假设另有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41414"/>
              </p:ext>
            </p:extLst>
          </p:nvPr>
        </p:nvGraphicFramePr>
        <p:xfrm>
          <a:off x="5003800" y="4167188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" name="Equation" r:id="rId23" imgW="1815840" imgH="457200" progId="Equation.DSMT4">
                  <p:embed/>
                </p:oleObj>
              </mc:Choice>
              <mc:Fallback>
                <p:oleObj name="Equation" r:id="rId23" imgW="1815840" imgH="4572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67188"/>
                        <a:ext cx="1816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15645"/>
              </p:ext>
            </p:extLst>
          </p:nvPr>
        </p:nvGraphicFramePr>
        <p:xfrm>
          <a:off x="7327900" y="4203700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" name="Equation" r:id="rId25" imgW="1434960" imgH="444240" progId="Equation.DSMT4">
                  <p:embed/>
                </p:oleObj>
              </mc:Choice>
              <mc:Fallback>
                <p:oleObj name="Equation" r:id="rId25" imgW="1434960" imgH="44424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4203700"/>
                        <a:ext cx="1435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21182"/>
              </p:ext>
            </p:extLst>
          </p:nvPr>
        </p:nvGraphicFramePr>
        <p:xfrm>
          <a:off x="325094" y="467230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27" imgW="812520" imgH="431640" progId="Equation.DSMT4">
                  <p:embed/>
                </p:oleObj>
              </mc:Choice>
              <mc:Fallback>
                <p:oleObj name="Equation" r:id="rId27" imgW="812520" imgH="43164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94" y="4672300"/>
                        <a:ext cx="81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066800" y="4648200"/>
            <a:ext cx="597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为端点的区间满足罗尔定理条件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23338"/>
              </p:ext>
            </p:extLst>
          </p:nvPr>
        </p:nvGraphicFramePr>
        <p:xfrm>
          <a:off x="7026275" y="4734370"/>
          <a:ext cx="1873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Equation" r:id="rId29" imgW="1892160" imgH="457200" progId="Equation.DSMT4">
                  <p:embed/>
                </p:oleObj>
              </mc:Choice>
              <mc:Fallback>
                <p:oleObj name="Equation" r:id="rId29" imgW="1892160" imgH="4572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734370"/>
                        <a:ext cx="1873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66700" y="519588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18829"/>
              </p:ext>
            </p:extLst>
          </p:nvPr>
        </p:nvGraphicFramePr>
        <p:xfrm>
          <a:off x="2628900" y="533241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31" imgW="355320" imgH="393480" progId="Equation.DSMT4">
                  <p:embed/>
                </p:oleObj>
              </mc:Choice>
              <mc:Fallback>
                <p:oleObj name="Equation" r:id="rId31" imgW="355320" imgH="39348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332412"/>
                        <a:ext cx="35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87137"/>
              </p:ext>
            </p:extLst>
          </p:nvPr>
        </p:nvGraphicFramePr>
        <p:xfrm>
          <a:off x="3068202" y="5277913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" name="Equation" r:id="rId33" imgW="1815840" imgH="444240" progId="Equation.DSMT4">
                  <p:embed/>
                </p:oleObj>
              </mc:Choice>
              <mc:Fallback>
                <p:oleObj name="Equation" r:id="rId33" imgW="1815840" imgH="44424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202" y="5277913"/>
                        <a:ext cx="181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5800" y="57150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但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7250" y="572928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矛盾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858000" y="5729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故假设不真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85800" y="18557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8000" y="41490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44208" y="46482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457200" y="6187791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毕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7" grpId="0" autoUpdateAnimBg="0"/>
      <p:bldP spid="29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/>
      <p:bldP spid="37" grpId="0"/>
      <p:bldP spid="38" grpId="0" build="p" autoUpdateAnimBg="0" advAuto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2296</TotalTime>
  <Words>1645</Words>
  <Application>Microsoft Office PowerPoint</Application>
  <PresentationFormat>全屏显示(4:3)</PresentationFormat>
  <Paragraphs>351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98</cp:revision>
  <dcterms:created xsi:type="dcterms:W3CDTF">2019-06-06T15:05:35Z</dcterms:created>
  <dcterms:modified xsi:type="dcterms:W3CDTF">2019-08-23T05:51:36Z</dcterms:modified>
</cp:coreProperties>
</file>