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7" r:id="rId14"/>
    <p:sldId id="270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92" r:id="rId29"/>
    <p:sldId id="289" r:id="rId30"/>
    <p:sldId id="290" r:id="rId31"/>
    <p:sldId id="293" r:id="rId32"/>
    <p:sldId id="294" r:id="rId33"/>
    <p:sldId id="295" r:id="rId34"/>
    <p:sldId id="296" r:id="rId35"/>
    <p:sldId id="29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9966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85F3B0-B7E0-434D-9A76-FEA4CCDB4FA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75E53C6-E7C8-4F49-8FC1-540AE6492A17}">
      <dgm:prSet phldrT="[文本]"/>
      <dgm:spPr/>
      <dgm:t>
        <a:bodyPr/>
        <a:lstStyle/>
        <a:p>
          <a:r>
            <a:rPr lang="en-US" altLang="en-US" dirty="0" smtClean="0"/>
            <a:t>§5.1 </a:t>
          </a:r>
          <a:r>
            <a:rPr lang="zh-CN" altLang="en-US" dirty="0" smtClean="0"/>
            <a:t>定积分概念与性质</a:t>
          </a:r>
          <a:endParaRPr lang="zh-CN" altLang="en-US" dirty="0"/>
        </a:p>
      </dgm:t>
    </dgm:pt>
    <dgm:pt modelId="{7DB2BE9B-57FE-408B-98A7-3AF25A762AAD}" type="parTrans" cxnId="{89A7B949-380B-4DBA-B1C9-E3BF49A9B0DB}">
      <dgm:prSet/>
      <dgm:spPr/>
      <dgm:t>
        <a:bodyPr/>
        <a:lstStyle/>
        <a:p>
          <a:endParaRPr lang="zh-CN" altLang="en-US"/>
        </a:p>
      </dgm:t>
    </dgm:pt>
    <dgm:pt modelId="{7597C134-A6C1-4C90-A402-9952A1875951}" type="sibTrans" cxnId="{89A7B949-380B-4DBA-B1C9-E3BF49A9B0DB}">
      <dgm:prSet/>
      <dgm:spPr/>
      <dgm:t>
        <a:bodyPr/>
        <a:lstStyle/>
        <a:p>
          <a:endParaRPr lang="zh-CN" altLang="en-US"/>
        </a:p>
      </dgm:t>
    </dgm:pt>
    <dgm:pt modelId="{F1A8A266-4F14-4653-BA31-C4CED3672AD9}">
      <dgm:prSet phldrT="[文本]"/>
      <dgm:spPr/>
      <dgm:t>
        <a:bodyPr/>
        <a:lstStyle/>
        <a:p>
          <a:r>
            <a:rPr lang="en-US" altLang="en-US" dirty="0" smtClean="0"/>
            <a:t>§5.2 </a:t>
          </a:r>
          <a:r>
            <a:rPr lang="zh-CN" altLang="en-US" dirty="0" smtClean="0"/>
            <a:t>微积分学基本定理</a:t>
          </a:r>
          <a:endParaRPr lang="zh-CN" altLang="en-US" dirty="0"/>
        </a:p>
      </dgm:t>
    </dgm:pt>
    <dgm:pt modelId="{D9FB5045-6CE3-45C0-AED5-5675EADA2452}" type="parTrans" cxnId="{6C94FF50-9309-473F-89EF-217FA29FE51C}">
      <dgm:prSet/>
      <dgm:spPr/>
      <dgm:t>
        <a:bodyPr/>
        <a:lstStyle/>
        <a:p>
          <a:endParaRPr lang="zh-CN" altLang="en-US"/>
        </a:p>
      </dgm:t>
    </dgm:pt>
    <dgm:pt modelId="{3746141A-BEE2-47C6-AF7D-8604E8144B99}" type="sibTrans" cxnId="{6C94FF50-9309-473F-89EF-217FA29FE51C}">
      <dgm:prSet/>
      <dgm:spPr/>
      <dgm:t>
        <a:bodyPr/>
        <a:lstStyle/>
        <a:p>
          <a:endParaRPr lang="zh-CN" altLang="en-US"/>
        </a:p>
      </dgm:t>
    </dgm:pt>
    <dgm:pt modelId="{6CA70709-4851-440E-9A56-6AA1040535F2}">
      <dgm:prSet phldrT="[文本]"/>
      <dgm:spPr/>
      <dgm:t>
        <a:bodyPr/>
        <a:lstStyle/>
        <a:p>
          <a:r>
            <a:rPr lang="en-US" altLang="en-US" dirty="0" smtClean="0"/>
            <a:t>§5.3 </a:t>
          </a:r>
          <a:r>
            <a:rPr lang="zh-CN" altLang="en-US" dirty="0" smtClean="0"/>
            <a:t>定积分的换元法和分部积分法</a:t>
          </a:r>
          <a:endParaRPr lang="zh-CN" altLang="en-US" dirty="0"/>
        </a:p>
      </dgm:t>
    </dgm:pt>
    <dgm:pt modelId="{88A537A4-633A-43C9-BD5F-4719CAA92E1F}" type="parTrans" cxnId="{84A68893-01C7-4D1B-B2BF-5888F9814412}">
      <dgm:prSet/>
      <dgm:spPr/>
      <dgm:t>
        <a:bodyPr/>
        <a:lstStyle/>
        <a:p>
          <a:endParaRPr lang="zh-CN" altLang="en-US"/>
        </a:p>
      </dgm:t>
    </dgm:pt>
    <dgm:pt modelId="{EB7DF31D-B19E-4129-80C7-1873393726C7}" type="sibTrans" cxnId="{84A68893-01C7-4D1B-B2BF-5888F9814412}">
      <dgm:prSet/>
      <dgm:spPr/>
      <dgm:t>
        <a:bodyPr/>
        <a:lstStyle/>
        <a:p>
          <a:endParaRPr lang="zh-CN" altLang="en-US"/>
        </a:p>
      </dgm:t>
    </dgm:pt>
    <dgm:pt modelId="{122B9EEB-93CC-4409-87A2-8559F9D0C01E}">
      <dgm:prSet phldrT="[文本]"/>
      <dgm:spPr/>
      <dgm:t>
        <a:bodyPr/>
        <a:lstStyle/>
        <a:p>
          <a:r>
            <a:rPr lang="en-US" altLang="zh-CN" dirty="0" smtClean="0"/>
            <a:t>§5.4</a:t>
          </a:r>
          <a:r>
            <a:rPr lang="zh-CN" altLang="zh-CN" dirty="0" smtClean="0"/>
            <a:t>定积分的应用 </a:t>
          </a:r>
          <a:endParaRPr lang="zh-CN" altLang="en-US" dirty="0"/>
        </a:p>
      </dgm:t>
    </dgm:pt>
    <dgm:pt modelId="{C97BCD55-3302-42F3-922F-8C7C85768326}" type="parTrans" cxnId="{04DE03BE-65F0-416F-9469-D944927334CC}">
      <dgm:prSet/>
      <dgm:spPr/>
      <dgm:t>
        <a:bodyPr/>
        <a:lstStyle/>
        <a:p>
          <a:endParaRPr lang="zh-CN" altLang="en-US"/>
        </a:p>
      </dgm:t>
    </dgm:pt>
    <dgm:pt modelId="{86327912-BD44-4265-8B22-38EC02ECF140}" type="sibTrans" cxnId="{04DE03BE-65F0-416F-9469-D944927334CC}">
      <dgm:prSet/>
      <dgm:spPr/>
      <dgm:t>
        <a:bodyPr/>
        <a:lstStyle/>
        <a:p>
          <a:endParaRPr lang="zh-CN" altLang="en-US"/>
        </a:p>
      </dgm:t>
    </dgm:pt>
    <dgm:pt modelId="{18E6E2A1-A629-4D04-82A1-567DFBD1A0B8}">
      <dgm:prSet phldrT="[文本]"/>
      <dgm:spPr/>
      <dgm:t>
        <a:bodyPr/>
        <a:lstStyle/>
        <a:p>
          <a:r>
            <a:rPr lang="en-US" altLang="zh-CN" dirty="0" smtClean="0"/>
            <a:t>§5.5 </a:t>
          </a:r>
          <a:r>
            <a:rPr lang="zh-CN" altLang="zh-CN" dirty="0" smtClean="0"/>
            <a:t>反常积分 一元微积分总回顾</a:t>
          </a:r>
          <a:endParaRPr lang="en-US" altLang="zh-CN" dirty="0" smtClean="0"/>
        </a:p>
        <a:p>
          <a:endParaRPr lang="zh-CN" altLang="en-US" dirty="0"/>
        </a:p>
      </dgm:t>
    </dgm:pt>
    <dgm:pt modelId="{8D3D9C77-464C-4EF1-897D-38DD0BA9426A}" type="parTrans" cxnId="{544FDD01-9644-4775-B9F2-D4BA65087330}">
      <dgm:prSet/>
      <dgm:spPr/>
      <dgm:t>
        <a:bodyPr/>
        <a:lstStyle/>
        <a:p>
          <a:endParaRPr lang="zh-CN" altLang="en-US"/>
        </a:p>
      </dgm:t>
    </dgm:pt>
    <dgm:pt modelId="{65114127-329D-406F-8B3A-02328B94DA49}" type="sibTrans" cxnId="{544FDD01-9644-4775-B9F2-D4BA65087330}">
      <dgm:prSet/>
      <dgm:spPr/>
      <dgm:t>
        <a:bodyPr/>
        <a:lstStyle/>
        <a:p>
          <a:endParaRPr lang="zh-CN" altLang="en-US"/>
        </a:p>
      </dgm:t>
    </dgm:pt>
    <dgm:pt modelId="{6112C74B-C2C8-43F9-8F62-D8F0C2253844}" type="pres">
      <dgm:prSet presAssocID="{8385F3B0-B7E0-434D-9A76-FEA4CCDB4FA7}" presName="Name0" presStyleCnt="0">
        <dgm:presLayoutVars>
          <dgm:dir/>
          <dgm:animLvl val="lvl"/>
          <dgm:resizeHandles val="exact"/>
        </dgm:presLayoutVars>
      </dgm:prSet>
      <dgm:spPr/>
    </dgm:pt>
    <dgm:pt modelId="{3B69146C-C2D0-411C-8D71-C62900FDDC83}" type="pres">
      <dgm:prSet presAssocID="{775E53C6-E7C8-4F49-8FC1-540AE6492A17}" presName="Name8" presStyleCnt="0"/>
      <dgm:spPr/>
    </dgm:pt>
    <dgm:pt modelId="{8AAF129D-08EF-4D12-8DAF-D9B750A2CFE1}" type="pres">
      <dgm:prSet presAssocID="{775E53C6-E7C8-4F49-8FC1-540AE6492A17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701A9B-F3D4-4B43-883E-45DCDFD9ACA9}" type="pres">
      <dgm:prSet presAssocID="{775E53C6-E7C8-4F49-8FC1-540AE6492A1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196CE5-A9D8-44AF-AF1D-E36C108232D8}" type="pres">
      <dgm:prSet presAssocID="{F1A8A266-4F14-4653-BA31-C4CED3672AD9}" presName="Name8" presStyleCnt="0"/>
      <dgm:spPr/>
    </dgm:pt>
    <dgm:pt modelId="{43F63173-7F3B-4569-9227-FA822932CD52}" type="pres">
      <dgm:prSet presAssocID="{F1A8A266-4F14-4653-BA31-C4CED3672AD9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6CAC3-E617-46C2-AB35-BC27CD9F2AE3}" type="pres">
      <dgm:prSet presAssocID="{F1A8A266-4F14-4653-BA31-C4CED3672A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00F2AF-38F2-4BF9-A76A-6B0946046703}" type="pres">
      <dgm:prSet presAssocID="{6CA70709-4851-440E-9A56-6AA1040535F2}" presName="Name8" presStyleCnt="0"/>
      <dgm:spPr/>
    </dgm:pt>
    <dgm:pt modelId="{B67CF5FC-15BC-4DD2-8B27-1268A3EAF55F}" type="pres">
      <dgm:prSet presAssocID="{6CA70709-4851-440E-9A56-6AA1040535F2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3FE9F5-F3E2-4AE2-82E6-A2FE658135F1}" type="pres">
      <dgm:prSet presAssocID="{6CA70709-4851-440E-9A56-6AA1040535F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EDF5E-5F6A-4BAF-97A2-C06D161D9674}" type="pres">
      <dgm:prSet presAssocID="{122B9EEB-93CC-4409-87A2-8559F9D0C01E}" presName="Name8" presStyleCnt="0"/>
      <dgm:spPr/>
    </dgm:pt>
    <dgm:pt modelId="{8BB52BE0-E065-4EC6-B724-4A565A5E558F}" type="pres">
      <dgm:prSet presAssocID="{122B9EEB-93CC-4409-87A2-8559F9D0C01E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D2B3EA-8AAD-41E9-8DD3-1B247E07CA55}" type="pres">
      <dgm:prSet presAssocID="{122B9EEB-93CC-4409-87A2-8559F9D0C01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12BC9-85E6-4AAF-9437-B83226B7AB9A}" type="pres">
      <dgm:prSet presAssocID="{18E6E2A1-A629-4D04-82A1-567DFBD1A0B8}" presName="Name8" presStyleCnt="0"/>
      <dgm:spPr/>
    </dgm:pt>
    <dgm:pt modelId="{24AC4C16-E868-42E8-870E-62EFE750949F}" type="pres">
      <dgm:prSet presAssocID="{18E6E2A1-A629-4D04-82A1-567DFBD1A0B8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94203-6729-4760-BCD1-E67AFCD70A89}" type="pres">
      <dgm:prSet presAssocID="{18E6E2A1-A629-4D04-82A1-567DFBD1A0B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2D3CF6-0AE6-4131-84EC-11A2E0465BF9}" type="presOf" srcId="{6CA70709-4851-440E-9A56-6AA1040535F2}" destId="{B67CF5FC-15BC-4DD2-8B27-1268A3EAF55F}" srcOrd="0" destOrd="0" presId="urn:microsoft.com/office/officeart/2005/8/layout/pyramid1"/>
    <dgm:cxn modelId="{59C7F8F3-5E88-44D2-AC2C-FD061550EFC4}" type="presOf" srcId="{775E53C6-E7C8-4F49-8FC1-540AE6492A17}" destId="{F6701A9B-F3D4-4B43-883E-45DCDFD9ACA9}" srcOrd="1" destOrd="0" presId="urn:microsoft.com/office/officeart/2005/8/layout/pyramid1"/>
    <dgm:cxn modelId="{89A7B949-380B-4DBA-B1C9-E3BF49A9B0DB}" srcId="{8385F3B0-B7E0-434D-9A76-FEA4CCDB4FA7}" destId="{775E53C6-E7C8-4F49-8FC1-540AE6492A17}" srcOrd="0" destOrd="0" parTransId="{7DB2BE9B-57FE-408B-98A7-3AF25A762AAD}" sibTransId="{7597C134-A6C1-4C90-A402-9952A1875951}"/>
    <dgm:cxn modelId="{04DE03BE-65F0-416F-9469-D944927334CC}" srcId="{8385F3B0-B7E0-434D-9A76-FEA4CCDB4FA7}" destId="{122B9EEB-93CC-4409-87A2-8559F9D0C01E}" srcOrd="3" destOrd="0" parTransId="{C97BCD55-3302-42F3-922F-8C7C85768326}" sibTransId="{86327912-BD44-4265-8B22-38EC02ECF140}"/>
    <dgm:cxn modelId="{6EE051A0-6FF8-40B7-A1FA-1E8E11D4D42A}" type="presOf" srcId="{F1A8A266-4F14-4653-BA31-C4CED3672AD9}" destId="{0CE6CAC3-E617-46C2-AB35-BC27CD9F2AE3}" srcOrd="1" destOrd="0" presId="urn:microsoft.com/office/officeart/2005/8/layout/pyramid1"/>
    <dgm:cxn modelId="{06562156-E43F-4E39-BFFA-CB7F43BA3CE0}" type="presOf" srcId="{6CA70709-4851-440E-9A56-6AA1040535F2}" destId="{123FE9F5-F3E2-4AE2-82E6-A2FE658135F1}" srcOrd="1" destOrd="0" presId="urn:microsoft.com/office/officeart/2005/8/layout/pyramid1"/>
    <dgm:cxn modelId="{25DB8530-4160-447D-BA85-6AD76178DBA3}" type="presOf" srcId="{F1A8A266-4F14-4653-BA31-C4CED3672AD9}" destId="{43F63173-7F3B-4569-9227-FA822932CD52}" srcOrd="0" destOrd="0" presId="urn:microsoft.com/office/officeart/2005/8/layout/pyramid1"/>
    <dgm:cxn modelId="{544FDD01-9644-4775-B9F2-D4BA65087330}" srcId="{8385F3B0-B7E0-434D-9A76-FEA4CCDB4FA7}" destId="{18E6E2A1-A629-4D04-82A1-567DFBD1A0B8}" srcOrd="4" destOrd="0" parTransId="{8D3D9C77-464C-4EF1-897D-38DD0BA9426A}" sibTransId="{65114127-329D-406F-8B3A-02328B94DA49}"/>
    <dgm:cxn modelId="{89A17CCE-6FAD-4ADA-8FFD-F390AC012A18}" type="presOf" srcId="{8385F3B0-B7E0-434D-9A76-FEA4CCDB4FA7}" destId="{6112C74B-C2C8-43F9-8F62-D8F0C2253844}" srcOrd="0" destOrd="0" presId="urn:microsoft.com/office/officeart/2005/8/layout/pyramid1"/>
    <dgm:cxn modelId="{C6EF7748-AF4D-4825-BCED-843E44DB4E9D}" type="presOf" srcId="{122B9EEB-93CC-4409-87A2-8559F9D0C01E}" destId="{1ED2B3EA-8AAD-41E9-8DD3-1B247E07CA55}" srcOrd="1" destOrd="0" presId="urn:microsoft.com/office/officeart/2005/8/layout/pyramid1"/>
    <dgm:cxn modelId="{96BB9251-B3BD-4D90-9D43-988E52A36154}" type="presOf" srcId="{18E6E2A1-A629-4D04-82A1-567DFBD1A0B8}" destId="{40A94203-6729-4760-BCD1-E67AFCD70A89}" srcOrd="1" destOrd="0" presId="urn:microsoft.com/office/officeart/2005/8/layout/pyramid1"/>
    <dgm:cxn modelId="{6C94FF50-9309-473F-89EF-217FA29FE51C}" srcId="{8385F3B0-B7E0-434D-9A76-FEA4CCDB4FA7}" destId="{F1A8A266-4F14-4653-BA31-C4CED3672AD9}" srcOrd="1" destOrd="0" parTransId="{D9FB5045-6CE3-45C0-AED5-5675EADA2452}" sibTransId="{3746141A-BEE2-47C6-AF7D-8604E8144B99}"/>
    <dgm:cxn modelId="{68534D7D-CCCE-4DCD-A166-EFF4CF63A3F0}" type="presOf" srcId="{775E53C6-E7C8-4F49-8FC1-540AE6492A17}" destId="{8AAF129D-08EF-4D12-8DAF-D9B750A2CFE1}" srcOrd="0" destOrd="0" presId="urn:microsoft.com/office/officeart/2005/8/layout/pyramid1"/>
    <dgm:cxn modelId="{AB763DBD-753C-4BDE-B942-7D5FD42D48D8}" type="presOf" srcId="{18E6E2A1-A629-4D04-82A1-567DFBD1A0B8}" destId="{24AC4C16-E868-42E8-870E-62EFE750949F}" srcOrd="0" destOrd="0" presId="urn:microsoft.com/office/officeart/2005/8/layout/pyramid1"/>
    <dgm:cxn modelId="{42F844E0-C895-4591-AE8B-94C1EA22DB71}" type="presOf" srcId="{122B9EEB-93CC-4409-87A2-8559F9D0C01E}" destId="{8BB52BE0-E065-4EC6-B724-4A565A5E558F}" srcOrd="0" destOrd="0" presId="urn:microsoft.com/office/officeart/2005/8/layout/pyramid1"/>
    <dgm:cxn modelId="{84A68893-01C7-4D1B-B2BF-5888F9814412}" srcId="{8385F3B0-B7E0-434D-9A76-FEA4CCDB4FA7}" destId="{6CA70709-4851-440E-9A56-6AA1040535F2}" srcOrd="2" destOrd="0" parTransId="{88A537A4-633A-43C9-BD5F-4719CAA92E1F}" sibTransId="{EB7DF31D-B19E-4129-80C7-1873393726C7}"/>
    <dgm:cxn modelId="{4B640BA0-A036-4EDA-AA42-1A1C0E9D0274}" type="presParOf" srcId="{6112C74B-C2C8-43F9-8F62-D8F0C2253844}" destId="{3B69146C-C2D0-411C-8D71-C62900FDDC83}" srcOrd="0" destOrd="0" presId="urn:microsoft.com/office/officeart/2005/8/layout/pyramid1"/>
    <dgm:cxn modelId="{FEA08066-DF88-4F46-9376-1BB35E67E8E9}" type="presParOf" srcId="{3B69146C-C2D0-411C-8D71-C62900FDDC83}" destId="{8AAF129D-08EF-4D12-8DAF-D9B750A2CFE1}" srcOrd="0" destOrd="0" presId="urn:microsoft.com/office/officeart/2005/8/layout/pyramid1"/>
    <dgm:cxn modelId="{C8415FB6-7820-46B5-98AB-7D250F478BA3}" type="presParOf" srcId="{3B69146C-C2D0-411C-8D71-C62900FDDC83}" destId="{F6701A9B-F3D4-4B43-883E-45DCDFD9ACA9}" srcOrd="1" destOrd="0" presId="urn:microsoft.com/office/officeart/2005/8/layout/pyramid1"/>
    <dgm:cxn modelId="{47088F4E-CB86-4895-8851-59ADD1F6380E}" type="presParOf" srcId="{6112C74B-C2C8-43F9-8F62-D8F0C2253844}" destId="{18196CE5-A9D8-44AF-AF1D-E36C108232D8}" srcOrd="1" destOrd="0" presId="urn:microsoft.com/office/officeart/2005/8/layout/pyramid1"/>
    <dgm:cxn modelId="{2E532A54-6F4F-405D-A711-62EFC3BF35A8}" type="presParOf" srcId="{18196CE5-A9D8-44AF-AF1D-E36C108232D8}" destId="{43F63173-7F3B-4569-9227-FA822932CD52}" srcOrd="0" destOrd="0" presId="urn:microsoft.com/office/officeart/2005/8/layout/pyramid1"/>
    <dgm:cxn modelId="{95961AAE-40A1-4E57-8194-B4780872F950}" type="presParOf" srcId="{18196CE5-A9D8-44AF-AF1D-E36C108232D8}" destId="{0CE6CAC3-E617-46C2-AB35-BC27CD9F2AE3}" srcOrd="1" destOrd="0" presId="urn:microsoft.com/office/officeart/2005/8/layout/pyramid1"/>
    <dgm:cxn modelId="{7CF3FD28-7F18-47A1-8935-F59E0B065CD1}" type="presParOf" srcId="{6112C74B-C2C8-43F9-8F62-D8F0C2253844}" destId="{8500F2AF-38F2-4BF9-A76A-6B0946046703}" srcOrd="2" destOrd="0" presId="urn:microsoft.com/office/officeart/2005/8/layout/pyramid1"/>
    <dgm:cxn modelId="{CBD761F2-CCC9-4B2A-B05E-B67E1661027D}" type="presParOf" srcId="{8500F2AF-38F2-4BF9-A76A-6B0946046703}" destId="{B67CF5FC-15BC-4DD2-8B27-1268A3EAF55F}" srcOrd="0" destOrd="0" presId="urn:microsoft.com/office/officeart/2005/8/layout/pyramid1"/>
    <dgm:cxn modelId="{8AFDC4F5-3B45-40F4-9695-AE53ECCA24C8}" type="presParOf" srcId="{8500F2AF-38F2-4BF9-A76A-6B0946046703}" destId="{123FE9F5-F3E2-4AE2-82E6-A2FE658135F1}" srcOrd="1" destOrd="0" presId="urn:microsoft.com/office/officeart/2005/8/layout/pyramid1"/>
    <dgm:cxn modelId="{15AF9AC6-FEC7-4543-AF0B-861EF1B77678}" type="presParOf" srcId="{6112C74B-C2C8-43F9-8F62-D8F0C2253844}" destId="{F68EDF5E-5F6A-4BAF-97A2-C06D161D9674}" srcOrd="3" destOrd="0" presId="urn:microsoft.com/office/officeart/2005/8/layout/pyramid1"/>
    <dgm:cxn modelId="{279B67A3-7A91-4FC0-8101-BA4F822EAD52}" type="presParOf" srcId="{F68EDF5E-5F6A-4BAF-97A2-C06D161D9674}" destId="{8BB52BE0-E065-4EC6-B724-4A565A5E558F}" srcOrd="0" destOrd="0" presId="urn:microsoft.com/office/officeart/2005/8/layout/pyramid1"/>
    <dgm:cxn modelId="{B4D3897F-A3DC-4603-8766-E43D1F55D3F5}" type="presParOf" srcId="{F68EDF5E-5F6A-4BAF-97A2-C06D161D9674}" destId="{1ED2B3EA-8AAD-41E9-8DD3-1B247E07CA55}" srcOrd="1" destOrd="0" presId="urn:microsoft.com/office/officeart/2005/8/layout/pyramid1"/>
    <dgm:cxn modelId="{2A5C1ACA-2BE7-45EC-A4B8-1444BFFBE466}" type="presParOf" srcId="{6112C74B-C2C8-43F9-8F62-D8F0C2253844}" destId="{B8512BC9-85E6-4AAF-9437-B83226B7AB9A}" srcOrd="4" destOrd="0" presId="urn:microsoft.com/office/officeart/2005/8/layout/pyramid1"/>
    <dgm:cxn modelId="{FD7F313A-B62B-42BE-829D-E4024245275D}" type="presParOf" srcId="{B8512BC9-85E6-4AAF-9437-B83226B7AB9A}" destId="{24AC4C16-E868-42E8-870E-62EFE750949F}" srcOrd="0" destOrd="0" presId="urn:microsoft.com/office/officeart/2005/8/layout/pyramid1"/>
    <dgm:cxn modelId="{C813ADCA-F3AC-48D4-A12E-6BA4C262ABCA}" type="presParOf" srcId="{B8512BC9-85E6-4AAF-9437-B83226B7AB9A}" destId="{40A94203-6729-4760-BCD1-E67AFCD70A89}" srcOrd="1" destOrd="0" presId="urn:microsoft.com/office/officeart/2005/8/layout/pyramid1"/>
  </dgm:cxnLst>
  <dgm:bg>
    <a:solidFill>
      <a:schemeClr val="accent3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F129D-08EF-4D12-8DAF-D9B750A2CFE1}">
      <dsp:nvSpPr>
        <dsp:cNvPr id="0" name=""/>
        <dsp:cNvSpPr/>
      </dsp:nvSpPr>
      <dsp:spPr>
        <a:xfrm>
          <a:off x="3636098" y="0"/>
          <a:ext cx="1818049" cy="1008112"/>
        </a:xfrm>
        <a:prstGeom prst="trapezoid">
          <a:avLst>
            <a:gd name="adj" fmla="val 9017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700" kern="1200" dirty="0" smtClean="0"/>
            <a:t>§5.1 </a:t>
          </a:r>
          <a:r>
            <a:rPr lang="zh-CN" altLang="en-US" sz="2700" kern="1200" dirty="0" smtClean="0"/>
            <a:t>定积分概念与性质</a:t>
          </a:r>
          <a:endParaRPr lang="zh-CN" altLang="en-US" sz="2700" kern="1200" dirty="0"/>
        </a:p>
      </dsp:txBody>
      <dsp:txXfrm>
        <a:off x="3636098" y="0"/>
        <a:ext cx="1818049" cy="1008112"/>
      </dsp:txXfrm>
    </dsp:sp>
    <dsp:sp modelId="{43F63173-7F3B-4569-9227-FA822932CD52}">
      <dsp:nvSpPr>
        <dsp:cNvPr id="0" name=""/>
        <dsp:cNvSpPr/>
      </dsp:nvSpPr>
      <dsp:spPr>
        <a:xfrm>
          <a:off x="2727074" y="1008112"/>
          <a:ext cx="3636098" cy="1008112"/>
        </a:xfrm>
        <a:prstGeom prst="trapezoid">
          <a:avLst>
            <a:gd name="adj" fmla="val 9017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700" kern="1200" dirty="0" smtClean="0"/>
            <a:t>§5.2 </a:t>
          </a:r>
          <a:r>
            <a:rPr lang="zh-CN" altLang="en-US" sz="2700" kern="1200" dirty="0" smtClean="0"/>
            <a:t>微积分学基本定理</a:t>
          </a:r>
          <a:endParaRPr lang="zh-CN" altLang="en-US" sz="2700" kern="1200" dirty="0"/>
        </a:p>
      </dsp:txBody>
      <dsp:txXfrm>
        <a:off x="3363391" y="1008112"/>
        <a:ext cx="2363464" cy="1008112"/>
      </dsp:txXfrm>
    </dsp:sp>
    <dsp:sp modelId="{B67CF5FC-15BC-4DD2-8B27-1268A3EAF55F}">
      <dsp:nvSpPr>
        <dsp:cNvPr id="0" name=""/>
        <dsp:cNvSpPr/>
      </dsp:nvSpPr>
      <dsp:spPr>
        <a:xfrm>
          <a:off x="1818049" y="2016224"/>
          <a:ext cx="5454148" cy="1008112"/>
        </a:xfrm>
        <a:prstGeom prst="trapezoid">
          <a:avLst>
            <a:gd name="adj" fmla="val 9017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700" kern="1200" dirty="0" smtClean="0"/>
            <a:t>§5.3 </a:t>
          </a:r>
          <a:r>
            <a:rPr lang="zh-CN" altLang="en-US" sz="2700" kern="1200" dirty="0" smtClean="0"/>
            <a:t>定积分的换元法和分部积分法</a:t>
          </a:r>
          <a:endParaRPr lang="zh-CN" altLang="en-US" sz="2700" kern="1200" dirty="0"/>
        </a:p>
      </dsp:txBody>
      <dsp:txXfrm>
        <a:off x="2772525" y="2016224"/>
        <a:ext cx="3545196" cy="1008112"/>
      </dsp:txXfrm>
    </dsp:sp>
    <dsp:sp modelId="{8BB52BE0-E065-4EC6-B724-4A565A5E558F}">
      <dsp:nvSpPr>
        <dsp:cNvPr id="0" name=""/>
        <dsp:cNvSpPr/>
      </dsp:nvSpPr>
      <dsp:spPr>
        <a:xfrm>
          <a:off x="909024" y="3024336"/>
          <a:ext cx="7272197" cy="1008112"/>
        </a:xfrm>
        <a:prstGeom prst="trapezoid">
          <a:avLst>
            <a:gd name="adj" fmla="val 9017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§5.4</a:t>
          </a:r>
          <a:r>
            <a:rPr lang="zh-CN" altLang="zh-CN" sz="2700" kern="1200" dirty="0" smtClean="0"/>
            <a:t>定积分的应用 </a:t>
          </a:r>
          <a:endParaRPr lang="zh-CN" altLang="en-US" sz="2700" kern="1200" dirty="0"/>
        </a:p>
      </dsp:txBody>
      <dsp:txXfrm>
        <a:off x="2181659" y="3024336"/>
        <a:ext cx="4726928" cy="1008112"/>
      </dsp:txXfrm>
    </dsp:sp>
    <dsp:sp modelId="{24AC4C16-E868-42E8-870E-62EFE750949F}">
      <dsp:nvSpPr>
        <dsp:cNvPr id="0" name=""/>
        <dsp:cNvSpPr/>
      </dsp:nvSpPr>
      <dsp:spPr>
        <a:xfrm>
          <a:off x="0" y="4032448"/>
          <a:ext cx="9090247" cy="1008112"/>
        </a:xfrm>
        <a:prstGeom prst="trapezoid">
          <a:avLst>
            <a:gd name="adj" fmla="val 9017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§5.5 </a:t>
          </a:r>
          <a:r>
            <a:rPr lang="zh-CN" altLang="zh-CN" sz="2700" kern="1200" dirty="0" smtClean="0"/>
            <a:t>反常积分 一元微积分总回顾</a:t>
          </a:r>
          <a:endParaRPr lang="en-US" altLang="zh-CN" sz="2700" kern="1200" dirty="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1590793" y="4032448"/>
        <a:ext cx="5908660" cy="100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wmf"/><Relationship Id="rId3" Type="http://schemas.openxmlformats.org/officeDocument/2006/relationships/image" Target="../media/image86.wmf"/><Relationship Id="rId7" Type="http://schemas.openxmlformats.org/officeDocument/2006/relationships/image" Target="../media/image90.emf"/><Relationship Id="rId12" Type="http://schemas.openxmlformats.org/officeDocument/2006/relationships/image" Target="../media/image95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emf"/><Relationship Id="rId5" Type="http://schemas.openxmlformats.org/officeDocument/2006/relationships/image" Target="../media/image88.wmf"/><Relationship Id="rId10" Type="http://schemas.openxmlformats.org/officeDocument/2006/relationships/image" Target="../media/image93.emf"/><Relationship Id="rId4" Type="http://schemas.openxmlformats.org/officeDocument/2006/relationships/image" Target="../media/image87.wmf"/><Relationship Id="rId9" Type="http://schemas.openxmlformats.org/officeDocument/2006/relationships/image" Target="../media/image9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18" Type="http://schemas.openxmlformats.org/officeDocument/2006/relationships/image" Target="../media/image11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17" Type="http://schemas.openxmlformats.org/officeDocument/2006/relationships/image" Target="../media/image113.wmf"/><Relationship Id="rId2" Type="http://schemas.openxmlformats.org/officeDocument/2006/relationships/image" Target="../media/image98.wmf"/><Relationship Id="rId16" Type="http://schemas.openxmlformats.org/officeDocument/2006/relationships/image" Target="../media/image112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5" Type="http://schemas.openxmlformats.org/officeDocument/2006/relationships/image" Target="../media/image111.wmf"/><Relationship Id="rId10" Type="http://schemas.openxmlformats.org/officeDocument/2006/relationships/image" Target="../media/image106.wmf"/><Relationship Id="rId19" Type="http://schemas.openxmlformats.org/officeDocument/2006/relationships/image" Target="../media/image115.e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Relationship Id="rId14" Type="http://schemas.openxmlformats.org/officeDocument/2006/relationships/image" Target="../media/image11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25.wmf"/><Relationship Id="rId18" Type="http://schemas.openxmlformats.org/officeDocument/2006/relationships/image" Target="../media/image138.wmf"/><Relationship Id="rId3" Type="http://schemas.openxmlformats.org/officeDocument/2006/relationships/image" Target="../media/image132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17" Type="http://schemas.openxmlformats.org/officeDocument/2006/relationships/image" Target="../media/image137.wmf"/><Relationship Id="rId2" Type="http://schemas.openxmlformats.org/officeDocument/2006/relationships/image" Target="../media/image131.wmf"/><Relationship Id="rId16" Type="http://schemas.openxmlformats.org/officeDocument/2006/relationships/image" Target="../media/image136.wmf"/><Relationship Id="rId1" Type="http://schemas.openxmlformats.org/officeDocument/2006/relationships/image" Target="../media/image130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34.wmf"/><Relationship Id="rId15" Type="http://schemas.openxmlformats.org/officeDocument/2006/relationships/image" Target="../media/image135.wmf"/><Relationship Id="rId10" Type="http://schemas.openxmlformats.org/officeDocument/2006/relationships/image" Target="../media/image122.wmf"/><Relationship Id="rId4" Type="http://schemas.openxmlformats.org/officeDocument/2006/relationships/image" Target="../media/image133.wmf"/><Relationship Id="rId9" Type="http://schemas.openxmlformats.org/officeDocument/2006/relationships/image" Target="../media/image121.wmf"/><Relationship Id="rId14" Type="http://schemas.openxmlformats.org/officeDocument/2006/relationships/image" Target="../media/image12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image" Target="../media/image164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12" Type="http://schemas.openxmlformats.org/officeDocument/2006/relationships/image" Target="../media/image163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Relationship Id="rId14" Type="http://schemas.openxmlformats.org/officeDocument/2006/relationships/image" Target="../media/image16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12" Type="http://schemas.openxmlformats.org/officeDocument/2006/relationships/image" Target="../media/image177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11" Type="http://schemas.openxmlformats.org/officeDocument/2006/relationships/image" Target="../media/image176.wmf"/><Relationship Id="rId5" Type="http://schemas.openxmlformats.org/officeDocument/2006/relationships/image" Target="../media/image170.wmf"/><Relationship Id="rId10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11" Type="http://schemas.openxmlformats.org/officeDocument/2006/relationships/image" Target="../media/image188.wmf"/><Relationship Id="rId5" Type="http://schemas.openxmlformats.org/officeDocument/2006/relationships/image" Target="../media/image182.wmf"/><Relationship Id="rId10" Type="http://schemas.openxmlformats.org/officeDocument/2006/relationships/image" Target="../media/image187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10" Type="http://schemas.openxmlformats.org/officeDocument/2006/relationships/image" Target="../media/image223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3" Type="http://schemas.openxmlformats.org/officeDocument/2006/relationships/image" Target="../media/image14.wmf"/><Relationship Id="rId7" Type="http://schemas.openxmlformats.org/officeDocument/2006/relationships/image" Target="../media/image225.emf"/><Relationship Id="rId2" Type="http://schemas.openxmlformats.org/officeDocument/2006/relationships/image" Target="../media/image13.wmf"/><Relationship Id="rId1" Type="http://schemas.openxmlformats.org/officeDocument/2006/relationships/image" Target="../media/image224.png"/><Relationship Id="rId6" Type="http://schemas.openxmlformats.org/officeDocument/2006/relationships/image" Target="../media/image12.wmf"/><Relationship Id="rId11" Type="http://schemas.openxmlformats.org/officeDocument/2006/relationships/image" Target="../media/image229.wmf"/><Relationship Id="rId5" Type="http://schemas.openxmlformats.org/officeDocument/2006/relationships/image" Target="../media/image11.wmf"/><Relationship Id="rId10" Type="http://schemas.openxmlformats.org/officeDocument/2006/relationships/image" Target="../media/image228.wmf"/><Relationship Id="rId4" Type="http://schemas.openxmlformats.org/officeDocument/2006/relationships/image" Target="../media/image15.wmf"/><Relationship Id="rId9" Type="http://schemas.openxmlformats.org/officeDocument/2006/relationships/image" Target="../media/image22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image" Target="../media/image242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12" Type="http://schemas.openxmlformats.org/officeDocument/2006/relationships/image" Target="../media/image241.wmf"/><Relationship Id="rId2" Type="http://schemas.openxmlformats.org/officeDocument/2006/relationships/image" Target="../media/image231.wmf"/><Relationship Id="rId1" Type="http://schemas.openxmlformats.org/officeDocument/2006/relationships/image" Target="../media/image230.png"/><Relationship Id="rId6" Type="http://schemas.openxmlformats.org/officeDocument/2006/relationships/image" Target="../media/image235.wmf"/><Relationship Id="rId11" Type="http://schemas.openxmlformats.org/officeDocument/2006/relationships/image" Target="../media/image240.wmf"/><Relationship Id="rId5" Type="http://schemas.openxmlformats.org/officeDocument/2006/relationships/image" Target="../media/image23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Relationship Id="rId14" Type="http://schemas.openxmlformats.org/officeDocument/2006/relationships/image" Target="../media/image24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image" Target="../media/image256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12" Type="http://schemas.openxmlformats.org/officeDocument/2006/relationships/image" Target="../media/image255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11" Type="http://schemas.openxmlformats.org/officeDocument/2006/relationships/image" Target="../media/image254.wmf"/><Relationship Id="rId5" Type="http://schemas.openxmlformats.org/officeDocument/2006/relationships/image" Target="../media/image248.wmf"/><Relationship Id="rId15" Type="http://schemas.openxmlformats.org/officeDocument/2006/relationships/image" Target="../media/image258.wmf"/><Relationship Id="rId10" Type="http://schemas.openxmlformats.org/officeDocument/2006/relationships/image" Target="../media/image253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Relationship Id="rId14" Type="http://schemas.openxmlformats.org/officeDocument/2006/relationships/image" Target="../media/image25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13" Type="http://schemas.openxmlformats.org/officeDocument/2006/relationships/image" Target="../media/image271.emf"/><Relationship Id="rId3" Type="http://schemas.openxmlformats.org/officeDocument/2006/relationships/image" Target="../media/image261.emf"/><Relationship Id="rId7" Type="http://schemas.openxmlformats.org/officeDocument/2006/relationships/image" Target="../media/image265.emf"/><Relationship Id="rId12" Type="http://schemas.openxmlformats.org/officeDocument/2006/relationships/image" Target="../media/image270.wmf"/><Relationship Id="rId17" Type="http://schemas.openxmlformats.org/officeDocument/2006/relationships/image" Target="../media/image275.wmf"/><Relationship Id="rId2" Type="http://schemas.openxmlformats.org/officeDocument/2006/relationships/image" Target="../media/image260.emf"/><Relationship Id="rId16" Type="http://schemas.openxmlformats.org/officeDocument/2006/relationships/image" Target="../media/image274.wmf"/><Relationship Id="rId1" Type="http://schemas.openxmlformats.org/officeDocument/2006/relationships/image" Target="../media/image259.wmf"/><Relationship Id="rId6" Type="http://schemas.openxmlformats.org/officeDocument/2006/relationships/image" Target="../media/image264.emf"/><Relationship Id="rId11" Type="http://schemas.openxmlformats.org/officeDocument/2006/relationships/image" Target="../media/image269.wmf"/><Relationship Id="rId5" Type="http://schemas.openxmlformats.org/officeDocument/2006/relationships/image" Target="../media/image263.emf"/><Relationship Id="rId15" Type="http://schemas.openxmlformats.org/officeDocument/2006/relationships/image" Target="../media/image273.wmf"/><Relationship Id="rId10" Type="http://schemas.openxmlformats.org/officeDocument/2006/relationships/image" Target="../media/image268.emf"/><Relationship Id="rId4" Type="http://schemas.openxmlformats.org/officeDocument/2006/relationships/image" Target="../media/image262.wmf"/><Relationship Id="rId9" Type="http://schemas.openxmlformats.org/officeDocument/2006/relationships/image" Target="../media/image267.emf"/><Relationship Id="rId14" Type="http://schemas.openxmlformats.org/officeDocument/2006/relationships/image" Target="../media/image272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3" Type="http://schemas.openxmlformats.org/officeDocument/2006/relationships/image" Target="../media/image12.wmf"/><Relationship Id="rId7" Type="http://schemas.openxmlformats.org/officeDocument/2006/relationships/image" Target="../media/image16.e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1" Type="http://schemas.openxmlformats.org/officeDocument/2006/relationships/image" Target="../media/image10.png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5" Type="http://schemas.openxmlformats.org/officeDocument/2006/relationships/image" Target="../media/image287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3" Type="http://schemas.openxmlformats.org/officeDocument/2006/relationships/image" Target="../media/image294.wmf"/><Relationship Id="rId7" Type="http://schemas.openxmlformats.org/officeDocument/2006/relationships/image" Target="../media/image298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Relationship Id="rId6" Type="http://schemas.openxmlformats.org/officeDocument/2006/relationships/image" Target="../media/image297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Relationship Id="rId9" Type="http://schemas.openxmlformats.org/officeDocument/2006/relationships/image" Target="../media/image30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31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30.wmf"/><Relationship Id="rId16" Type="http://schemas.openxmlformats.org/officeDocument/2006/relationships/image" Target="../media/image34.wmf"/><Relationship Id="rId1" Type="http://schemas.openxmlformats.org/officeDocument/2006/relationships/image" Target="../media/image29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33.wmf"/><Relationship Id="rId10" Type="http://schemas.openxmlformats.org/officeDocument/2006/relationships/image" Target="../media/image16.emf"/><Relationship Id="rId4" Type="http://schemas.openxmlformats.org/officeDocument/2006/relationships/image" Target="../media/image10.png"/><Relationship Id="rId9" Type="http://schemas.openxmlformats.org/officeDocument/2006/relationships/image" Target="../media/image32.wmf"/><Relationship Id="rId1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18" Type="http://schemas.openxmlformats.org/officeDocument/2006/relationships/image" Target="../media/image6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17" Type="http://schemas.openxmlformats.org/officeDocument/2006/relationships/image" Target="../media/image65.wmf"/><Relationship Id="rId2" Type="http://schemas.openxmlformats.org/officeDocument/2006/relationships/image" Target="../media/image50.wmf"/><Relationship Id="rId16" Type="http://schemas.openxmlformats.org/officeDocument/2006/relationships/image" Target="../media/image64.wmf"/><Relationship Id="rId20" Type="http://schemas.openxmlformats.org/officeDocument/2006/relationships/image" Target="../media/image68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5" Type="http://schemas.openxmlformats.org/officeDocument/2006/relationships/image" Target="../media/image63.wmf"/><Relationship Id="rId10" Type="http://schemas.openxmlformats.org/officeDocument/2006/relationships/image" Target="../media/image58.wmf"/><Relationship Id="rId19" Type="http://schemas.openxmlformats.org/officeDocument/2006/relationships/image" Target="../media/image67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Relationship Id="rId1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e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../&#30446;&#24405;&#20027;&#30028;&#38754;.pptx#9. &#24187;&#28783;&#29255; 9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56.wmf"/><Relationship Id="rId26" Type="http://schemas.openxmlformats.org/officeDocument/2006/relationships/image" Target="../media/image60.wmf"/><Relationship Id="rId39" Type="http://schemas.openxmlformats.org/officeDocument/2006/relationships/oleObject" Target="../embeddings/oleObject77.bin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34" Type="http://schemas.openxmlformats.org/officeDocument/2006/relationships/image" Target="../media/image64.wmf"/><Relationship Id="rId42" Type="http://schemas.openxmlformats.org/officeDocument/2006/relationships/image" Target="../media/image68.wmf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33" Type="http://schemas.openxmlformats.org/officeDocument/2006/relationships/oleObject" Target="../embeddings/oleObject74.bin"/><Relationship Id="rId38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29" Type="http://schemas.openxmlformats.org/officeDocument/2006/relationships/oleObject" Target="../embeddings/oleObject72.bin"/><Relationship Id="rId41" Type="http://schemas.openxmlformats.org/officeDocument/2006/relationships/oleObject" Target="../embeddings/oleObject7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59.wmf"/><Relationship Id="rId32" Type="http://schemas.openxmlformats.org/officeDocument/2006/relationships/image" Target="../media/image63.wmf"/><Relationship Id="rId37" Type="http://schemas.openxmlformats.org/officeDocument/2006/relationships/oleObject" Target="../embeddings/oleObject76.bin"/><Relationship Id="rId40" Type="http://schemas.openxmlformats.org/officeDocument/2006/relationships/image" Target="../media/image67.w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61.wmf"/><Relationship Id="rId36" Type="http://schemas.openxmlformats.org/officeDocument/2006/relationships/image" Target="../media/image65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67.bin"/><Relationship Id="rId31" Type="http://schemas.openxmlformats.org/officeDocument/2006/relationships/oleObject" Target="../embeddings/oleObject73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71.bin"/><Relationship Id="rId30" Type="http://schemas.openxmlformats.org/officeDocument/2006/relationships/image" Target="../media/image62.wmf"/><Relationship Id="rId35" Type="http://schemas.openxmlformats.org/officeDocument/2006/relationships/oleObject" Target="../embeddings/oleObject7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78.wmf"/><Relationship Id="rId19" Type="http://schemas.openxmlformats.org/officeDocument/2006/relationships/image" Target="../media/image83.png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91.emf"/><Relationship Id="rId26" Type="http://schemas.openxmlformats.org/officeDocument/2006/relationships/image" Target="../media/image95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94.e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96.wmf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89.wmf"/><Relationship Id="rId22" Type="http://schemas.openxmlformats.org/officeDocument/2006/relationships/image" Target="../media/image93.emf"/><Relationship Id="rId27" Type="http://schemas.openxmlformats.org/officeDocument/2006/relationships/oleObject" Target="../embeddings/oleObject10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9" Type="http://schemas.openxmlformats.org/officeDocument/2006/relationships/image" Target="../media/image114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34" Type="http://schemas.openxmlformats.org/officeDocument/2006/relationships/image" Target="../media/image112.wmf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33" Type="http://schemas.openxmlformats.org/officeDocument/2006/relationships/oleObject" Target="../embeddings/oleObject121.bin"/><Relationship Id="rId38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29" Type="http://schemas.openxmlformats.org/officeDocument/2006/relationships/oleObject" Target="../embeddings/oleObject119.bin"/><Relationship Id="rId41" Type="http://schemas.openxmlformats.org/officeDocument/2006/relationships/image" Target="../media/image115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07.wmf"/><Relationship Id="rId32" Type="http://schemas.openxmlformats.org/officeDocument/2006/relationships/image" Target="../media/image111.wmf"/><Relationship Id="rId37" Type="http://schemas.openxmlformats.org/officeDocument/2006/relationships/image" Target="../media/image113.wmf"/><Relationship Id="rId40" Type="http://schemas.openxmlformats.org/officeDocument/2006/relationships/oleObject" Target="../embeddings/oleObject124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109.wmf"/><Relationship Id="rId36" Type="http://schemas.openxmlformats.org/officeDocument/2006/relationships/oleObject" Target="../embeddings/oleObject122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14.bin"/><Relationship Id="rId31" Type="http://schemas.openxmlformats.org/officeDocument/2006/relationships/oleObject" Target="../embeddings/oleObject120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110.wmf"/><Relationship Id="rId35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26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28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20.wmf"/><Relationship Id="rId26" Type="http://schemas.openxmlformats.org/officeDocument/2006/relationships/image" Target="../media/image124.w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34" Type="http://schemas.openxmlformats.org/officeDocument/2006/relationships/image" Target="../media/image136.wmf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33" Type="http://schemas.openxmlformats.org/officeDocument/2006/relationships/oleObject" Target="../embeddings/oleObject163.bin"/><Relationship Id="rId38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29" Type="http://schemas.openxmlformats.org/officeDocument/2006/relationships/oleObject" Target="../embeddings/oleObject161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23.wmf"/><Relationship Id="rId32" Type="http://schemas.openxmlformats.org/officeDocument/2006/relationships/image" Target="../media/image135.wmf"/><Relationship Id="rId37" Type="http://schemas.openxmlformats.org/officeDocument/2006/relationships/oleObject" Target="../embeddings/oleObject165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28" Type="http://schemas.openxmlformats.org/officeDocument/2006/relationships/image" Target="../media/image125.wmf"/><Relationship Id="rId36" Type="http://schemas.openxmlformats.org/officeDocument/2006/relationships/image" Target="../media/image137.wmf"/><Relationship Id="rId10" Type="http://schemas.openxmlformats.org/officeDocument/2006/relationships/image" Target="../media/image133.wmf"/><Relationship Id="rId19" Type="http://schemas.openxmlformats.org/officeDocument/2006/relationships/oleObject" Target="../embeddings/oleObject156.bin"/><Relationship Id="rId31" Type="http://schemas.openxmlformats.org/officeDocument/2006/relationships/oleObject" Target="../embeddings/oleObject162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Relationship Id="rId27" Type="http://schemas.openxmlformats.org/officeDocument/2006/relationships/oleObject" Target="../embeddings/oleObject160.bin"/><Relationship Id="rId30" Type="http://schemas.openxmlformats.org/officeDocument/2006/relationships/image" Target="../media/image126.wmf"/><Relationship Id="rId35" Type="http://schemas.openxmlformats.org/officeDocument/2006/relationships/oleObject" Target="../embeddings/oleObject16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9. &#24187;&#28783;&#29255; 9" TargetMode="Externa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178.bin"/><Relationship Id="rId3" Type="http://schemas.openxmlformats.org/officeDocument/2006/relationships/slide" Target="slide3.xml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47.wmf"/><Relationship Id="rId5" Type="http://schemas.openxmlformats.org/officeDocument/2006/relationships/image" Target="../media/image144.w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151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7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59.wmf"/><Relationship Id="rId26" Type="http://schemas.openxmlformats.org/officeDocument/2006/relationships/image" Target="../media/image163.w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62.w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164.wmf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16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73.wmf"/><Relationship Id="rId26" Type="http://schemas.openxmlformats.org/officeDocument/2006/relationships/image" Target="../media/image177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176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71.wmf"/><Relationship Id="rId22" Type="http://schemas.openxmlformats.org/officeDocument/2006/relationships/image" Target="../media/image17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4.wmf"/><Relationship Id="rId20" Type="http://schemas.openxmlformats.org/officeDocument/2006/relationships/image" Target="../media/image18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188.wmf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10" Type="http://schemas.openxmlformats.org/officeDocument/2006/relationships/image" Target="../media/image181.w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83.wmf"/><Relationship Id="rId22" Type="http://schemas.openxmlformats.org/officeDocument/2006/relationships/image" Target="../media/image18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216.bin"/><Relationship Id="rId21" Type="http://schemas.openxmlformats.org/officeDocument/2006/relationships/oleObject" Target="../embeddings/oleObject225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20.bin"/><Relationship Id="rId24" Type="http://schemas.openxmlformats.org/officeDocument/2006/relationships/image" Target="../media/image199.wmf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23" Type="http://schemas.openxmlformats.org/officeDocument/2006/relationships/oleObject" Target="../embeddings/oleObject226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224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3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12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1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21.wmf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0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49.bin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19.wmf"/><Relationship Id="rId22" Type="http://schemas.openxmlformats.org/officeDocument/2006/relationships/image" Target="../media/image22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26.emf"/><Relationship Id="rId3" Type="http://schemas.openxmlformats.org/officeDocument/2006/relationships/oleObject" Target="../embeddings/oleObject251.bin"/><Relationship Id="rId21" Type="http://schemas.openxmlformats.org/officeDocument/2006/relationships/oleObject" Target="../embeddings/oleObject260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5.emf"/><Relationship Id="rId20" Type="http://schemas.openxmlformats.org/officeDocument/2006/relationships/image" Target="../media/image22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55.bin"/><Relationship Id="rId24" Type="http://schemas.openxmlformats.org/officeDocument/2006/relationships/image" Target="../media/image229.wmf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23" Type="http://schemas.openxmlformats.org/officeDocument/2006/relationships/oleObject" Target="../embeddings/oleObject261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59.bin"/><Relationship Id="rId4" Type="http://schemas.openxmlformats.org/officeDocument/2006/relationships/image" Target="../media/image224.png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12.wmf"/><Relationship Id="rId22" Type="http://schemas.openxmlformats.org/officeDocument/2006/relationships/image" Target="../media/image22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37.wmf"/><Relationship Id="rId26" Type="http://schemas.openxmlformats.org/officeDocument/2006/relationships/image" Target="../media/image241.wmf"/><Relationship Id="rId3" Type="http://schemas.openxmlformats.org/officeDocument/2006/relationships/oleObject" Target="../embeddings/oleObject262.bin"/><Relationship Id="rId21" Type="http://schemas.openxmlformats.org/officeDocument/2006/relationships/oleObject" Target="../embeddings/oleObject271.bin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69.bin"/><Relationship Id="rId25" Type="http://schemas.openxmlformats.org/officeDocument/2006/relationships/oleObject" Target="../embeddings/oleObject2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29" Type="http://schemas.openxmlformats.org/officeDocument/2006/relationships/oleObject" Target="../embeddings/oleObject27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66.bin"/><Relationship Id="rId24" Type="http://schemas.openxmlformats.org/officeDocument/2006/relationships/image" Target="../media/image240.wmf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242.wmf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70.bin"/><Relationship Id="rId4" Type="http://schemas.openxmlformats.org/officeDocument/2006/relationships/image" Target="../media/image230.png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274.bin"/><Relationship Id="rId30" Type="http://schemas.openxmlformats.org/officeDocument/2006/relationships/image" Target="../media/image2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51.wmf"/><Relationship Id="rId26" Type="http://schemas.openxmlformats.org/officeDocument/2006/relationships/image" Target="../media/image255.wmf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5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0.wmf"/><Relationship Id="rId20" Type="http://schemas.openxmlformats.org/officeDocument/2006/relationships/image" Target="../media/image252.wmf"/><Relationship Id="rId29" Type="http://schemas.openxmlformats.org/officeDocument/2006/relationships/oleObject" Target="../embeddings/oleObject289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254.wmf"/><Relationship Id="rId32" Type="http://schemas.openxmlformats.org/officeDocument/2006/relationships/image" Target="../media/image258.wmf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28" Type="http://schemas.openxmlformats.org/officeDocument/2006/relationships/image" Target="../media/image256.wmf"/><Relationship Id="rId10" Type="http://schemas.openxmlformats.org/officeDocument/2006/relationships/image" Target="../media/image247.wmf"/><Relationship Id="rId19" Type="http://schemas.openxmlformats.org/officeDocument/2006/relationships/oleObject" Target="../embeddings/oleObject284.bin"/><Relationship Id="rId31" Type="http://schemas.openxmlformats.org/officeDocument/2006/relationships/oleObject" Target="../embeddings/oleObject290.bin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49.wmf"/><Relationship Id="rId22" Type="http://schemas.openxmlformats.org/officeDocument/2006/relationships/image" Target="../media/image253.wmf"/><Relationship Id="rId27" Type="http://schemas.openxmlformats.org/officeDocument/2006/relationships/oleObject" Target="../embeddings/oleObject288.bin"/><Relationship Id="rId30" Type="http://schemas.openxmlformats.org/officeDocument/2006/relationships/image" Target="../media/image25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66.emf"/><Relationship Id="rId26" Type="http://schemas.openxmlformats.org/officeDocument/2006/relationships/image" Target="../media/image270.wmf"/><Relationship Id="rId3" Type="http://schemas.openxmlformats.org/officeDocument/2006/relationships/oleObject" Target="../embeddings/oleObject291.bin"/><Relationship Id="rId21" Type="http://schemas.openxmlformats.org/officeDocument/2006/relationships/oleObject" Target="../embeddings/oleObject300.bin"/><Relationship Id="rId34" Type="http://schemas.openxmlformats.org/officeDocument/2006/relationships/image" Target="../media/image274.wmf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63.emf"/><Relationship Id="rId17" Type="http://schemas.openxmlformats.org/officeDocument/2006/relationships/oleObject" Target="../embeddings/oleObject298.bin"/><Relationship Id="rId25" Type="http://schemas.openxmlformats.org/officeDocument/2006/relationships/oleObject" Target="../embeddings/oleObject302.bin"/><Relationship Id="rId33" Type="http://schemas.openxmlformats.org/officeDocument/2006/relationships/oleObject" Target="../embeddings/oleObject3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5.emf"/><Relationship Id="rId20" Type="http://schemas.openxmlformats.org/officeDocument/2006/relationships/image" Target="../media/image267.emf"/><Relationship Id="rId29" Type="http://schemas.openxmlformats.org/officeDocument/2006/relationships/oleObject" Target="../embeddings/oleObject304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60.emf"/><Relationship Id="rId11" Type="http://schemas.openxmlformats.org/officeDocument/2006/relationships/oleObject" Target="../embeddings/oleObject295.bin"/><Relationship Id="rId24" Type="http://schemas.openxmlformats.org/officeDocument/2006/relationships/image" Target="../media/image269.wmf"/><Relationship Id="rId32" Type="http://schemas.openxmlformats.org/officeDocument/2006/relationships/image" Target="../media/image273.wmf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23" Type="http://schemas.openxmlformats.org/officeDocument/2006/relationships/oleObject" Target="../embeddings/oleObject301.bin"/><Relationship Id="rId28" Type="http://schemas.openxmlformats.org/officeDocument/2006/relationships/image" Target="../media/image271.emf"/><Relationship Id="rId36" Type="http://schemas.openxmlformats.org/officeDocument/2006/relationships/image" Target="../media/image275.wmf"/><Relationship Id="rId10" Type="http://schemas.openxmlformats.org/officeDocument/2006/relationships/image" Target="../media/image262.wmf"/><Relationship Id="rId19" Type="http://schemas.openxmlformats.org/officeDocument/2006/relationships/oleObject" Target="../embeddings/oleObject299.bin"/><Relationship Id="rId31" Type="http://schemas.openxmlformats.org/officeDocument/2006/relationships/oleObject" Target="../embeddings/oleObject305.bin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64.emf"/><Relationship Id="rId22" Type="http://schemas.openxmlformats.org/officeDocument/2006/relationships/image" Target="../media/image268.emf"/><Relationship Id="rId27" Type="http://schemas.openxmlformats.org/officeDocument/2006/relationships/oleObject" Target="../embeddings/oleObject303.bin"/><Relationship Id="rId30" Type="http://schemas.openxmlformats.org/officeDocument/2006/relationships/image" Target="../media/image272.emf"/><Relationship Id="rId35" Type="http://schemas.openxmlformats.org/officeDocument/2006/relationships/oleObject" Target="../embeddings/oleObject30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313.bin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28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10" Type="http://schemas.openxmlformats.org/officeDocument/2006/relationships/image" Target="../media/image279.wmf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28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oleObject" Target="../embeddings/oleObject320.bin"/><Relationship Id="rId18" Type="http://schemas.openxmlformats.org/officeDocument/2006/relationships/image" Target="../media/image290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287.wmf"/><Relationship Id="rId17" Type="http://schemas.openxmlformats.org/officeDocument/2006/relationships/oleObject" Target="../embeddings/oleObject3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9.wmf"/><Relationship Id="rId20" Type="http://schemas.openxmlformats.org/officeDocument/2006/relationships/image" Target="../media/image29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1.bin"/><Relationship Id="rId10" Type="http://schemas.openxmlformats.org/officeDocument/2006/relationships/image" Target="../media/image286.wmf"/><Relationship Id="rId19" Type="http://schemas.openxmlformats.org/officeDocument/2006/relationships/oleObject" Target="../embeddings/oleObject323.bin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28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299.wmf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296.wmf"/><Relationship Id="rId17" Type="http://schemas.openxmlformats.org/officeDocument/2006/relationships/oleObject" Target="../embeddings/oleObject3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8.wmf"/><Relationship Id="rId20" Type="http://schemas.openxmlformats.org/officeDocument/2006/relationships/image" Target="../media/image300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328.bin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10" Type="http://schemas.openxmlformats.org/officeDocument/2006/relationships/image" Target="../media/image295.wmf"/><Relationship Id="rId19" Type="http://schemas.openxmlformats.org/officeDocument/2006/relationships/oleObject" Target="../embeddings/oleObject332.bin"/><Relationship Id="rId4" Type="http://schemas.openxmlformats.org/officeDocument/2006/relationships/image" Target="../media/image292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29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5.bin"/><Relationship Id="rId13" Type="http://schemas.openxmlformats.org/officeDocument/2006/relationships/image" Target="../media/image305.wmf"/><Relationship Id="rId3" Type="http://schemas.openxmlformats.org/officeDocument/2006/relationships/audio" Target="../media/audio1.wav"/><Relationship Id="rId7" Type="http://schemas.openxmlformats.org/officeDocument/2006/relationships/image" Target="../media/image302.wmf"/><Relationship Id="rId12" Type="http://schemas.openxmlformats.org/officeDocument/2006/relationships/oleObject" Target="../embeddings/oleObject3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34.bin"/><Relationship Id="rId11" Type="http://schemas.openxmlformats.org/officeDocument/2006/relationships/image" Target="../media/image304.wmf"/><Relationship Id="rId5" Type="http://schemas.openxmlformats.org/officeDocument/2006/relationships/image" Target="../media/image301.wmf"/><Relationship Id="rId10" Type="http://schemas.openxmlformats.org/officeDocument/2006/relationships/oleObject" Target="../embeddings/oleObject336.bin"/><Relationship Id="rId4" Type="http://schemas.openxmlformats.org/officeDocument/2006/relationships/oleObject" Target="../embeddings/oleObject333.bin"/><Relationship Id="rId9" Type="http://schemas.openxmlformats.org/officeDocument/2006/relationships/image" Target="../media/image30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28.bin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25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e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0.wmf"/><Relationship Id="rId32" Type="http://schemas.openxmlformats.org/officeDocument/2006/relationships/image" Target="../media/image24.wmf"/><Relationship Id="rId37" Type="http://schemas.openxmlformats.org/officeDocument/2006/relationships/oleObject" Target="../embeddings/oleObject27.bin"/><Relationship Id="rId40" Type="http://schemas.openxmlformats.org/officeDocument/2006/relationships/image" Target="../media/image28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2.wmf"/><Relationship Id="rId36" Type="http://schemas.openxmlformats.org/officeDocument/2006/relationships/image" Target="../media/image26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3.wmf"/><Relationship Id="rId35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34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32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17.wmf"/><Relationship Id="rId32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19.wmf"/><Relationship Id="rId10" Type="http://schemas.openxmlformats.org/officeDocument/2006/relationships/image" Target="../media/image10.png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12.wmf"/><Relationship Id="rId22" Type="http://schemas.openxmlformats.org/officeDocument/2006/relationships/image" Target="../media/image16.e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9&amp;slidetitle=幻灯片 9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560" y="560874"/>
            <a:ext cx="79208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smtClean="0"/>
              <a:t>§5.1      </a:t>
            </a:r>
            <a:r>
              <a:rPr lang="zh-CN" altLang="en-US" sz="4000" b="1" dirty="0" smtClean="0"/>
              <a:t>定积分的概念与性质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1146"/>
            <a:ext cx="91440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kumimoji="1" lang="zh-CN" altLang="en-US" sz="7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7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7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章 定积分</a:t>
            </a:r>
            <a:r>
              <a:rPr kumimoji="1" lang="zh-CN" altLang="en-US" sz="7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_GB2312" pitchFamily="49" charset="-122"/>
                <a:ea typeface="楷体_GB2312" pitchFamily="49" charset="-122"/>
              </a:rPr>
              <a:t>及其应用</a:t>
            </a:r>
            <a:endParaRPr lang="zh-CN" altLang="en-US" sz="7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841293215"/>
              </p:ext>
            </p:extLst>
          </p:nvPr>
        </p:nvGraphicFramePr>
        <p:xfrm>
          <a:off x="24714" y="1196752"/>
          <a:ext cx="9090247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08075" y="304800"/>
            <a:ext cx="7704658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变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力作功和不均匀分布的细棒的质量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084957"/>
              </p:ext>
            </p:extLst>
          </p:nvPr>
        </p:nvGraphicFramePr>
        <p:xfrm>
          <a:off x="1128303" y="2348880"/>
          <a:ext cx="28114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3" imgW="2819160" imgH="914400" progId="Equation.DSMT4">
                  <p:embed/>
                </p:oleObj>
              </mc:Choice>
              <mc:Fallback>
                <p:oleObj name="Equation" r:id="rId3" imgW="2819160" imgH="9144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303" y="2348880"/>
                        <a:ext cx="2811463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571791"/>
              </p:ext>
            </p:extLst>
          </p:nvPr>
        </p:nvGraphicFramePr>
        <p:xfrm>
          <a:off x="4337261" y="2348880"/>
          <a:ext cx="27352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5" imgW="2743200" imgH="914400" progId="Equation.DSMT4">
                  <p:embed/>
                </p:oleObj>
              </mc:Choice>
              <mc:Fallback>
                <p:oleObj name="Equation" r:id="rId5" imgW="2743200" imgH="914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261" y="2348880"/>
                        <a:ext cx="273526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8262" y="3400423"/>
            <a:ext cx="3956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上述问题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的共性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" y="4024312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解决问题的方法步骤相同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670050" y="4633912"/>
            <a:ext cx="5782270" cy="519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“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分划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近似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求和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取极限 ”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09600" y="5229224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所求量极限结构式相同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876800" y="5229224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特殊乘积和式的极限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068116" y="1307635"/>
            <a:ext cx="5616624" cy="612233"/>
            <a:chOff x="3059832" y="963723"/>
            <a:chExt cx="5616624" cy="61223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203848" y="1158751"/>
              <a:ext cx="48965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 bwMode="auto">
            <a:xfrm>
              <a:off x="3059832" y="1052736"/>
              <a:ext cx="56166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i="1" baseline="-25000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</a:t>
              </a:r>
              <a:r>
                <a:rPr lang="en-US" altLang="zh-CN" sz="2800" b="1" i="1" baseline="-25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i="1" baseline="-25000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         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i="1" baseline="-25000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03848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876256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779912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427984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220072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012160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380312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100392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5652120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660232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563888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139952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932040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092280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596336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736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nimBg="1" autoUpdateAnimBg="0"/>
      <p:bldP spid="11" grpId="0" autoUpdateAnimBg="0"/>
      <p:bldP spid="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10201" y="4730597"/>
            <a:ext cx="3543300" cy="393701"/>
            <a:chOff x="3408" y="3597"/>
            <a:chExt cx="2232" cy="24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408" y="3597"/>
              <a:ext cx="2232" cy="248"/>
              <a:chOff x="3408" y="3597"/>
              <a:chExt cx="2232" cy="248"/>
            </a:xfrm>
          </p:grpSpPr>
          <p:graphicFrame>
            <p:nvGraphicFramePr>
              <p:cNvPr id="5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5376201"/>
                  </p:ext>
                </p:extLst>
              </p:nvPr>
            </p:nvGraphicFramePr>
            <p:xfrm>
              <a:off x="3691" y="3625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99" name="Equation" r:id="rId3" imgW="241200" imgH="304560" progId="Equation.DSMT4">
                      <p:embed/>
                    </p:oleObj>
                  </mc:Choice>
                  <mc:Fallback>
                    <p:oleObj name="Equation" r:id="rId3" imgW="241200" imgH="304560" progId="Equation.DSMT4">
                      <p:embed/>
                      <p:pic>
                        <p:nvPicPr>
                          <p:cNvPr id="0" name="Picture 4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1" y="3625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9440858"/>
                  </p:ext>
                </p:extLst>
              </p:nvPr>
            </p:nvGraphicFramePr>
            <p:xfrm>
              <a:off x="5191" y="3597"/>
              <a:ext cx="13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00" name="Equation" r:id="rId5" imgW="215640" imgH="393480" progId="Equation.DSMT4">
                      <p:embed/>
                    </p:oleObj>
                  </mc:Choice>
                  <mc:Fallback>
                    <p:oleObj name="Equation" r:id="rId5" imgW="215640" imgH="393480" progId="Equation.DSMT4">
                      <p:embed/>
                      <p:pic>
                        <p:nvPicPr>
                          <p:cNvPr id="0" name="Picture 4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1" y="3597"/>
                            <a:ext cx="136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2219096"/>
                  </p:ext>
                </p:extLst>
              </p:nvPr>
            </p:nvGraphicFramePr>
            <p:xfrm>
              <a:off x="5496" y="3627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01" name="Equation" r:id="rId7" imgW="228600" imgH="304560" progId="Equation.DSMT4">
                      <p:embed/>
                    </p:oleObj>
                  </mc:Choice>
                  <mc:Fallback>
                    <p:oleObj name="Equation" r:id="rId7" imgW="228600" imgH="304560" progId="Equation.DSMT4">
                      <p:embed/>
                      <p:pic>
                        <p:nvPicPr>
                          <p:cNvPr id="0" name="Picture 4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96" y="3627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2922904"/>
                  </p:ext>
                </p:extLst>
              </p:nvPr>
            </p:nvGraphicFramePr>
            <p:xfrm>
              <a:off x="3425" y="3625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02" name="Equation" r:id="rId9" imgW="228600" imgH="304560" progId="Equation.DSMT4">
                      <p:embed/>
                    </p:oleObj>
                  </mc:Choice>
                  <mc:Fallback>
                    <p:oleObj name="Equation" r:id="rId9" imgW="228600" imgH="304560" progId="Equation.DSMT4">
                      <p:embed/>
                      <p:pic>
                        <p:nvPicPr>
                          <p:cNvPr id="0" name="Picture 4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5" y="3625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3408" y="3600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3763" y="3600"/>
              <a:ext cx="14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08000" y="228600"/>
            <a:ext cx="4343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二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.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定积分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的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定义</a:t>
            </a:r>
            <a:endParaRPr lang="en-US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515067"/>
              </p:ext>
            </p:extLst>
          </p:nvPr>
        </p:nvGraphicFramePr>
        <p:xfrm>
          <a:off x="2381250" y="875556"/>
          <a:ext cx="4656953" cy="503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3" name="Equation" r:id="rId11" imgW="4114800" imgH="444240" progId="Equation.DSMT4">
                  <p:embed/>
                </p:oleObj>
              </mc:Choice>
              <mc:Fallback>
                <p:oleObj name="Equation" r:id="rId11" imgW="4114800" imgH="444240" progId="Equation.DSMT4">
                  <p:embed/>
                  <p:pic>
                    <p:nvPicPr>
                      <p:cNvPr id="0" name="Picture 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875556"/>
                        <a:ext cx="4656953" cy="503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43497"/>
              </p:ext>
            </p:extLst>
          </p:nvPr>
        </p:nvGraphicFramePr>
        <p:xfrm>
          <a:off x="6958613" y="882743"/>
          <a:ext cx="2127250" cy="48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4" name="Equation" r:id="rId13" imgW="1879560" imgH="431640" progId="Equation.DSMT4">
                  <p:embed/>
                </p:oleObj>
              </mc:Choice>
              <mc:Fallback>
                <p:oleObj name="Equation" r:id="rId13" imgW="1879560" imgH="431640" progId="Equation.DSMT4">
                  <p:embed/>
                  <p:pic>
                    <p:nvPicPr>
                      <p:cNvPr id="0" name="Picture 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613" y="882743"/>
                        <a:ext cx="2127250" cy="488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42369" y="1556791"/>
            <a:ext cx="2328476" cy="52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任一种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分法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625797"/>
              </p:ext>
            </p:extLst>
          </p:nvPr>
        </p:nvGraphicFramePr>
        <p:xfrm>
          <a:off x="2222501" y="1604743"/>
          <a:ext cx="417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5" name="Equation" r:id="rId15" imgW="4178160" imgH="431640" progId="Equation.DSMT4">
                  <p:embed/>
                </p:oleObj>
              </mc:Choice>
              <mc:Fallback>
                <p:oleObj name="Equation" r:id="rId15" imgW="4178160" imgH="431640" progId="Equation.DSMT4">
                  <p:embed/>
                  <p:pic>
                    <p:nvPicPr>
                      <p:cNvPr id="0" name="Picture 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1" y="1604743"/>
                        <a:ext cx="4178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840927"/>
              </p:ext>
            </p:extLst>
          </p:nvPr>
        </p:nvGraphicFramePr>
        <p:xfrm>
          <a:off x="6550026" y="1566643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6" name="Equation" r:id="rId17" imgW="2514600" imgH="507960" progId="Equation.DSMT4">
                  <p:embed/>
                </p:oleObj>
              </mc:Choice>
              <mc:Fallback>
                <p:oleObj name="Equation" r:id="rId17" imgW="2514600" imgH="507960" progId="Equation.DSMT4">
                  <p:embed/>
                  <p:pic>
                    <p:nvPicPr>
                      <p:cNvPr id="0" name="Picture 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26" y="1566643"/>
                        <a:ext cx="2514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42369" y="2373145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任取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086432"/>
              </p:ext>
            </p:extLst>
          </p:nvPr>
        </p:nvGraphicFramePr>
        <p:xfrm>
          <a:off x="1168400" y="2391402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7" name="Equation" r:id="rId19" imgW="1993680" imgH="482400" progId="Equation.DSMT4">
                  <p:embed/>
                </p:oleObj>
              </mc:Choice>
              <mc:Fallback>
                <p:oleObj name="Equation" r:id="rId19" imgW="1993680" imgH="482400" progId="Equation.DSMT4">
                  <p:embed/>
                  <p:pic>
                    <p:nvPicPr>
                      <p:cNvPr id="0" name="Picture 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391402"/>
                        <a:ext cx="1993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32084"/>
              </p:ext>
            </p:extLst>
          </p:nvPr>
        </p:nvGraphicFramePr>
        <p:xfrm>
          <a:off x="7432675" y="4144795"/>
          <a:ext cx="3857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8" name="Equation" r:id="rId21" imgW="164880" imgH="241200" progId="Equation.DSMT4">
                  <p:embed/>
                </p:oleObj>
              </mc:Choice>
              <mc:Fallback>
                <p:oleObj name="Equation" r:id="rId21" imgW="164880" imgH="241200" progId="Equation.DSMT4">
                  <p:embed/>
                  <p:pic>
                    <p:nvPicPr>
                      <p:cNvPr id="0" name="Picture 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675" y="4144795"/>
                        <a:ext cx="385763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544276"/>
              </p:ext>
            </p:extLst>
          </p:nvPr>
        </p:nvGraphicFramePr>
        <p:xfrm>
          <a:off x="3270250" y="2327902"/>
          <a:ext cx="374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9" name="Equation" r:id="rId23" imgW="3746160" imgH="609480" progId="Equation.DSMT4">
                  <p:embed/>
                </p:oleObj>
              </mc:Choice>
              <mc:Fallback>
                <p:oleObj name="Equation" r:id="rId23" imgW="3746160" imgH="609480" progId="Equation.DSMT4">
                  <p:embed/>
                  <p:pic>
                    <p:nvPicPr>
                      <p:cNvPr id="0" name="Picture 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2327902"/>
                        <a:ext cx="3746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683700"/>
              </p:ext>
            </p:extLst>
          </p:nvPr>
        </p:nvGraphicFramePr>
        <p:xfrm>
          <a:off x="6997700" y="2175502"/>
          <a:ext cx="176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0" name="Equation" r:id="rId25" imgW="1765080" imgH="914400" progId="Equation.DSMT4">
                  <p:embed/>
                </p:oleObj>
              </mc:Choice>
              <mc:Fallback>
                <p:oleObj name="Equation" r:id="rId25" imgW="1765080" imgH="914400" progId="Equation.DSMT4">
                  <p:embed/>
                  <p:pic>
                    <p:nvPicPr>
                      <p:cNvPr id="0" name="Picture 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2175502"/>
                        <a:ext cx="1765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42369" y="3163048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总趋于确定的极限</a:t>
            </a:r>
            <a:r>
              <a:rPr kumimoji="1" lang="zh-CN" altLang="en-US" sz="28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, 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695701" y="3163049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则称此极限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为函数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263836"/>
              </p:ext>
            </p:extLst>
          </p:nvPr>
        </p:nvGraphicFramePr>
        <p:xfrm>
          <a:off x="6972301" y="3225755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1" name="Equation" r:id="rId27" imgW="736560" imgH="393480" progId="Equation.DSMT4">
                  <p:embed/>
                </p:oleObj>
              </mc:Choice>
              <mc:Fallback>
                <p:oleObj name="Equation" r:id="rId27" imgW="736560" imgH="393480" progId="Equation.DSMT4">
                  <p:embed/>
                  <p:pic>
                    <p:nvPicPr>
                      <p:cNvPr id="0" name="Picture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1" y="3225755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7734301" y="3163049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在区间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71106"/>
              </p:ext>
            </p:extLst>
          </p:nvPr>
        </p:nvGraphicFramePr>
        <p:xfrm>
          <a:off x="342369" y="3951119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2" name="Equation" r:id="rId29" imgW="799920" imgH="393480" progId="Equation.DSMT4">
                  <p:embed/>
                </p:oleObj>
              </mc:Choice>
              <mc:Fallback>
                <p:oleObj name="Equation" r:id="rId29" imgW="799920" imgH="393480" progId="Equation.DSMT4">
                  <p:embed/>
                  <p:pic>
                    <p:nvPicPr>
                      <p:cNvPr id="0" name="Picture 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69" y="3951119"/>
                        <a:ext cx="800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123950" y="3885194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上的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定积分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6242052" y="4665488"/>
            <a:ext cx="1690688" cy="514349"/>
            <a:chOff x="3836" y="3188"/>
            <a:chExt cx="1065" cy="324"/>
          </a:xfrm>
        </p:grpSpPr>
        <p:graphicFrame>
          <p:nvGraphicFramePr>
            <p:cNvPr id="2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2351206"/>
                </p:ext>
              </p:extLst>
            </p:nvPr>
          </p:nvGraphicFramePr>
          <p:xfrm>
            <a:off x="3836" y="3240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13" name="Equation" r:id="rId31" imgW="317160" imgH="431640" progId="Equation.DSMT4">
                    <p:embed/>
                  </p:oleObj>
                </mc:Choice>
                <mc:Fallback>
                  <p:oleObj name="Equation" r:id="rId31" imgW="317160" imgH="431640" progId="Equation.DSMT4">
                    <p:embed/>
                    <p:pic>
                      <p:nvPicPr>
                        <p:cNvPr id="0" name="Picture 4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3240"/>
                          <a:ext cx="20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4850464"/>
                </p:ext>
              </p:extLst>
            </p:nvPr>
          </p:nvGraphicFramePr>
          <p:xfrm>
            <a:off x="4701" y="3212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14" name="Equation" r:id="rId33" imgW="317160" imgH="431640" progId="Equation.DSMT4">
                    <p:embed/>
                  </p:oleObj>
                </mc:Choice>
                <mc:Fallback>
                  <p:oleObj name="Equation" r:id="rId33" imgW="317160" imgH="431640" progId="Equation.DSMT4">
                    <p:embed/>
                    <p:pic>
                      <p:nvPicPr>
                        <p:cNvPr id="0" name="Picture 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1" y="3212"/>
                          <a:ext cx="20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9698932"/>
                </p:ext>
              </p:extLst>
            </p:nvPr>
          </p:nvGraphicFramePr>
          <p:xfrm>
            <a:off x="4396" y="3188"/>
            <a:ext cx="3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15" name="Equation" r:id="rId35" imgW="507960" imgH="431640" progId="Equation.DSMT4">
                    <p:embed/>
                  </p:oleObj>
                </mc:Choice>
                <mc:Fallback>
                  <p:oleObj name="Equation" r:id="rId35" imgW="507960" imgH="431640" progId="Equation.DSMT4">
                    <p:embed/>
                    <p:pic>
                      <p:nvPicPr>
                        <p:cNvPr id="0" name="Picture 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3188"/>
                          <a:ext cx="32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5980113" y="4665495"/>
            <a:ext cx="2368550" cy="76200"/>
            <a:chOff x="3767" y="3408"/>
            <a:chExt cx="1492" cy="48"/>
          </a:xfrm>
        </p:grpSpPr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2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320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608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896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4896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5088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5259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767" y="34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7315200" y="473852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7543800" y="4703595"/>
            <a:ext cx="71438" cy="714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796135"/>
              </p:ext>
            </p:extLst>
          </p:nvPr>
        </p:nvGraphicFramePr>
        <p:xfrm>
          <a:off x="4042791" y="3805070"/>
          <a:ext cx="144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6" name="Equation" r:id="rId37" imgW="1447560" imgH="685800" progId="Equation.DSMT4">
                  <p:embed/>
                </p:oleObj>
              </mc:Choice>
              <mc:Fallback>
                <p:oleObj name="Equation" r:id="rId37" imgW="1447560" imgH="685800" progId="Equation.DSMT4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2791" y="3805070"/>
                        <a:ext cx="1447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342369" y="4895726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4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622253"/>
              </p:ext>
            </p:extLst>
          </p:nvPr>
        </p:nvGraphicFramePr>
        <p:xfrm>
          <a:off x="894819" y="4774813"/>
          <a:ext cx="1773080" cy="75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7" name="Equation" r:id="rId39" imgW="787320" imgH="330120" progId="Equation.DSMT4">
                  <p:embed/>
                </p:oleObj>
              </mc:Choice>
              <mc:Fallback>
                <p:oleObj name="Equation" r:id="rId39" imgW="787320" imgH="330120" progId="Equation.DSMT4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819" y="4774813"/>
                        <a:ext cx="1773080" cy="754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877337"/>
              </p:ext>
            </p:extLst>
          </p:nvPr>
        </p:nvGraphicFramePr>
        <p:xfrm>
          <a:off x="2623011" y="4661638"/>
          <a:ext cx="2322186" cy="98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8" name="Equation" r:id="rId41" imgW="1028520" imgH="431640" progId="Equation.DSMT4">
                  <p:embed/>
                </p:oleObj>
              </mc:Choice>
              <mc:Fallback>
                <p:oleObj name="Equation" r:id="rId41" imgW="1028520" imgH="431640" progId="Equation.DSMT4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011" y="4661638"/>
                        <a:ext cx="2322186" cy="98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342369" y="5653087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此时称 </a:t>
            </a:r>
            <a:r>
              <a:rPr kumimoji="1" lang="zh-CN" altLang="en-US" sz="28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)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[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 smtClean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]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上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可积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3185541" y="388636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记作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757087" y="865479"/>
            <a:ext cx="1624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5.1.1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4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6" grpId="0" autoUpdateAnimBg="0"/>
      <p:bldP spid="21" grpId="0" autoUpdateAnimBg="0"/>
      <p:bldP spid="22" grpId="0" autoUpdateAnimBg="0"/>
      <p:bldP spid="24" grpId="0" autoUpdateAnimBg="0"/>
      <p:bldP spid="26" grpId="0" autoUpdateAnimBg="0"/>
      <p:bldP spid="40" grpId="0" animBg="1"/>
      <p:bldP spid="41" grpId="0" animBg="1"/>
      <p:bldP spid="43" grpId="0" autoUpdateAnimBg="0"/>
      <p:bldP spid="46" grpId="0" autoUpdateAnimBg="0"/>
      <p:bldP spid="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974121"/>
              </p:ext>
            </p:extLst>
          </p:nvPr>
        </p:nvGraphicFramePr>
        <p:xfrm>
          <a:off x="2325688" y="938213"/>
          <a:ext cx="2311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Equation" r:id="rId3" imgW="1765080" imgH="736560" progId="Equation.DSMT4">
                  <p:embed/>
                </p:oleObj>
              </mc:Choice>
              <mc:Fallback>
                <p:oleObj name="Equation" r:id="rId3" imgW="1765080" imgH="73656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938213"/>
                        <a:ext cx="23114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592106"/>
              </p:ext>
            </p:extLst>
          </p:nvPr>
        </p:nvGraphicFramePr>
        <p:xfrm>
          <a:off x="4811713" y="896938"/>
          <a:ext cx="26416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Equation" r:id="rId5" imgW="2273040" imgH="914400" progId="Equation.DSMT4">
                  <p:embed/>
                </p:oleObj>
              </mc:Choice>
              <mc:Fallback>
                <p:oleObj name="Equation" r:id="rId5" imgW="2273040" imgH="9144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896938"/>
                        <a:ext cx="2641600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09600" y="304800"/>
            <a:ext cx="1981200" cy="609600"/>
            <a:chOff x="384" y="240"/>
            <a:chExt cx="1248" cy="38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84" y="240"/>
              <a:ext cx="1104" cy="33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  <a:cs typeface="Times New Roman" pitchFamily="18" charset="0"/>
                </a:rPr>
                <a:t>积分上限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488" y="384"/>
              <a:ext cx="144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62000" y="1828800"/>
            <a:ext cx="1828800" cy="838200"/>
            <a:chOff x="96" y="1104"/>
            <a:chExt cx="1152" cy="52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96" y="1296"/>
              <a:ext cx="1056" cy="33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4" y="1296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积分下限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720" y="1104"/>
              <a:ext cx="432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43200" y="914400"/>
            <a:ext cx="1600200" cy="838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743200" y="1676400"/>
            <a:ext cx="914400" cy="0"/>
          </a:xfrm>
          <a:prstGeom prst="line">
            <a:avLst/>
          </a:prstGeom>
          <a:noFill/>
          <a:ln w="19050">
            <a:solidFill>
              <a:srgbClr val="66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667000" y="1676400"/>
            <a:ext cx="671513" cy="2362200"/>
            <a:chOff x="1296" y="1056"/>
            <a:chExt cx="423" cy="1488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296" y="1344"/>
              <a:ext cx="384" cy="1152"/>
            </a:xfrm>
            <a:prstGeom prst="rect">
              <a:avLst/>
            </a:prstGeom>
            <a:noFill/>
            <a:ln w="19050">
              <a:solidFill>
                <a:srgbClr val="66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1488" y="1056"/>
              <a:ext cx="0" cy="288"/>
            </a:xfrm>
            <a:prstGeom prst="line">
              <a:avLst/>
            </a:prstGeom>
            <a:noFill/>
            <a:ln w="28575">
              <a:solidFill>
                <a:srgbClr val="66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331" y="1392"/>
              <a:ext cx="38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被积函数</a:t>
              </a: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849688" y="1752600"/>
            <a:ext cx="631825" cy="2514600"/>
            <a:chOff x="2425" y="1104"/>
            <a:chExt cx="398" cy="1584"/>
          </a:xfrm>
        </p:grpSpPr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425" y="1392"/>
              <a:ext cx="384" cy="12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592" y="1104"/>
              <a:ext cx="0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435" y="1440"/>
              <a:ext cx="38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被积表达式</a:t>
              </a:r>
            </a:p>
          </p:txBody>
        </p:sp>
      </p:grp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962400" y="1600200"/>
            <a:ext cx="381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4267200" y="1600200"/>
            <a:ext cx="1219200" cy="2590800"/>
            <a:chOff x="2304" y="1008"/>
            <a:chExt cx="768" cy="1632"/>
          </a:xfrm>
        </p:grpSpPr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649" y="1440"/>
              <a:ext cx="384" cy="115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 flipV="1">
              <a:off x="2304" y="1008"/>
              <a:ext cx="537" cy="43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684" y="1488"/>
              <a:ext cx="388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积分变量</a:t>
              </a:r>
            </a:p>
          </p:txBody>
        </p:sp>
      </p:grp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410200" y="914400"/>
            <a:ext cx="2209800" cy="1143000"/>
          </a:xfrm>
          <a:prstGeom prst="rect">
            <a:avLst/>
          </a:prstGeom>
          <a:noFill/>
          <a:ln w="19050">
            <a:solidFill>
              <a:srgbClr val="66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1" lang="zh-CN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6567488" y="2057400"/>
            <a:ext cx="671512" cy="1981200"/>
            <a:chOff x="3753" y="1248"/>
            <a:chExt cx="423" cy="1248"/>
          </a:xfrm>
        </p:grpSpPr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753" y="1536"/>
              <a:ext cx="384" cy="912"/>
            </a:xfrm>
            <a:prstGeom prst="rect">
              <a:avLst/>
            </a:prstGeom>
            <a:noFill/>
            <a:ln w="19050">
              <a:solidFill>
                <a:srgbClr val="66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3945" y="1248"/>
              <a:ext cx="0" cy="288"/>
            </a:xfrm>
            <a:prstGeom prst="line">
              <a:avLst/>
            </a:prstGeom>
            <a:noFill/>
            <a:ln w="28575">
              <a:solidFill>
                <a:srgbClr val="66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3788" y="1584"/>
              <a:ext cx="388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积分和</a:t>
              </a:r>
            </a:p>
          </p:txBody>
        </p:sp>
      </p:grp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932133"/>
              </p:ext>
            </p:extLst>
          </p:nvPr>
        </p:nvGraphicFramePr>
        <p:xfrm>
          <a:off x="3187700" y="304800"/>
          <a:ext cx="31654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Equation" r:id="rId7" imgW="3098520" imgH="444240" progId="Equation.DSMT4">
                  <p:embed/>
                </p:oleObj>
              </mc:Choice>
              <mc:Fallback>
                <p:oleObj name="Equation" r:id="rId7" imgW="3098520" imgH="44424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304800"/>
                        <a:ext cx="316547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838200" y="422116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定积分仅与被积函数及积分区间有关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858000" y="4191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而与积分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4330700" y="4889599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因为，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581849"/>
              </p:ext>
            </p:extLst>
          </p:nvPr>
        </p:nvGraphicFramePr>
        <p:xfrm>
          <a:off x="1517650" y="5536282"/>
          <a:ext cx="148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Equation" r:id="rId9" imgW="1485720" imgH="736560" progId="Equation.DSMT4">
                  <p:embed/>
                </p:oleObj>
              </mc:Choice>
              <mc:Fallback>
                <p:oleObj name="Equation" r:id="rId9" imgW="1485720" imgH="73656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536282"/>
                        <a:ext cx="1485900" cy="736600"/>
                      </a:xfrm>
                      <a:prstGeom prst="rect">
                        <a:avLst/>
                      </a:prstGeom>
                      <a:solidFill>
                        <a:srgbClr val="FF993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788494"/>
              </p:ext>
            </p:extLst>
          </p:nvPr>
        </p:nvGraphicFramePr>
        <p:xfrm>
          <a:off x="3130550" y="5536282"/>
          <a:ext cx="1625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11" imgW="1625400" imgH="736560" progId="Equation.DSMT4">
                  <p:embed/>
                </p:oleObj>
              </mc:Choice>
              <mc:Fallback>
                <p:oleObj name="Equation" r:id="rId11" imgW="1625400" imgH="73656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5536282"/>
                        <a:ext cx="1625600" cy="736600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385227"/>
              </p:ext>
            </p:extLst>
          </p:nvPr>
        </p:nvGraphicFramePr>
        <p:xfrm>
          <a:off x="4826000" y="5517232"/>
          <a:ext cx="186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Equation" r:id="rId13" imgW="2186280" imgH="896040" progId="Equation.3">
                  <p:embed/>
                </p:oleObj>
              </mc:Choice>
              <mc:Fallback>
                <p:oleObj name="Equation" r:id="rId13" imgW="2186280" imgH="89604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517232"/>
                        <a:ext cx="1866900" cy="774700"/>
                      </a:xfrm>
                      <a:prstGeom prst="rect">
                        <a:avLst/>
                      </a:prstGeom>
                      <a:solidFill>
                        <a:srgbClr val="9966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139700" y="4851499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变量用什么字母表示无关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330007" y="3700790"/>
            <a:ext cx="1808508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特别注意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21300" y="4889599"/>
            <a:ext cx="307007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定积分是一个数，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6" grpId="0" animBg="1" autoUpdateAnimBg="0"/>
      <p:bldP spid="32" grpId="0" autoUpdateAnimBg="0"/>
      <p:bldP spid="33" grpId="0" autoUpdateAnimBg="0"/>
      <p:bldP spid="34" grpId="0" autoUpdateAnimBg="0"/>
      <p:bldP spid="38" grpId="0" autoUpdateAnimBg="0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670944" y="101982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规定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272198"/>
              </p:ext>
            </p:extLst>
          </p:nvPr>
        </p:nvGraphicFramePr>
        <p:xfrm>
          <a:off x="2035420" y="625202"/>
          <a:ext cx="35210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6" name="Equation" r:id="rId3" imgW="3517560" imgH="736560" progId="Equation.DSMT4">
                  <p:embed/>
                </p:oleObj>
              </mc:Choice>
              <mc:Fallback>
                <p:oleObj name="Equation" r:id="rId3" imgW="3517560" imgH="73656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420" y="625202"/>
                        <a:ext cx="3521075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390029"/>
              </p:ext>
            </p:extLst>
          </p:nvPr>
        </p:nvGraphicFramePr>
        <p:xfrm>
          <a:off x="5844483" y="625202"/>
          <a:ext cx="20129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7" name="Equation" r:id="rId5" imgW="2006280" imgH="736560" progId="Equation.DSMT4">
                  <p:embed/>
                </p:oleObj>
              </mc:Choice>
              <mc:Fallback>
                <p:oleObj name="Equation" r:id="rId5" imgW="2006280" imgH="73656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4483" y="625202"/>
                        <a:ext cx="201295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670944" y="1461725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默认：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925408" y="1473646"/>
            <a:ext cx="5320687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5.1.1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（连续函数的可积性）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538242"/>
              </p:ext>
            </p:extLst>
          </p:nvPr>
        </p:nvGraphicFramePr>
        <p:xfrm>
          <a:off x="915451" y="2114376"/>
          <a:ext cx="367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8" name="Equation" r:id="rId7" imgW="3670200" imgH="444240" progId="Equation.DSMT4">
                  <p:embed/>
                </p:oleObj>
              </mc:Choice>
              <mc:Fallback>
                <p:oleObj name="Equation" r:id="rId7" imgW="3670200" imgH="44424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451" y="2114376"/>
                        <a:ext cx="3670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988383"/>
              </p:ext>
            </p:extLst>
          </p:nvPr>
        </p:nvGraphicFramePr>
        <p:xfrm>
          <a:off x="5444589" y="2100089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" name="Equation" r:id="rId9" imgW="2743200" imgH="444240" progId="Equation.DSMT4">
                  <p:embed/>
                </p:oleObj>
              </mc:Choice>
              <mc:Fallback>
                <p:oleObj name="Equation" r:id="rId9" imgW="2743200" imgH="44424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589" y="2100089"/>
                        <a:ext cx="2743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052628"/>
              </p:ext>
            </p:extLst>
          </p:nvPr>
        </p:nvGraphicFramePr>
        <p:xfrm>
          <a:off x="999589" y="2798589"/>
          <a:ext cx="374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0" name="Equation" r:id="rId11" imgW="3746160" imgH="444240" progId="Equation.DSMT4">
                  <p:embed/>
                </p:oleObj>
              </mc:Choice>
              <mc:Fallback>
                <p:oleObj name="Equation" r:id="rId11" imgW="3746160" imgH="44424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589" y="2798589"/>
                        <a:ext cx="3746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4822907" y="2731001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且只有有限个间断点 </a:t>
            </a: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5127707" y="340251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证明略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0" name="AutoShape 48"/>
          <p:cNvSpPr>
            <a:spLocks noChangeArrowheads="1"/>
          </p:cNvSpPr>
          <p:nvPr/>
        </p:nvSpPr>
        <p:spPr bwMode="auto">
          <a:xfrm>
            <a:off x="4746707" y="2246813"/>
            <a:ext cx="685800" cy="179388"/>
          </a:xfrm>
          <a:prstGeom prst="rightArrow">
            <a:avLst>
              <a:gd name="adj1" fmla="val 50000"/>
              <a:gd name="adj2" fmla="val 9557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" name="AutoShape 49"/>
          <p:cNvSpPr>
            <a:spLocks noChangeArrowheads="1"/>
          </p:cNvSpPr>
          <p:nvPr/>
        </p:nvSpPr>
        <p:spPr bwMode="auto">
          <a:xfrm>
            <a:off x="936707" y="3554913"/>
            <a:ext cx="685800" cy="179388"/>
          </a:xfrm>
          <a:prstGeom prst="rightArrow">
            <a:avLst>
              <a:gd name="adj1" fmla="val 50000"/>
              <a:gd name="adj2" fmla="val 9557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312535"/>
              </p:ext>
            </p:extLst>
          </p:nvPr>
        </p:nvGraphicFramePr>
        <p:xfrm>
          <a:off x="1761589" y="3408189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1" name="Equation" r:id="rId13" imgW="2743200" imgH="444240" progId="Equation.DSMT4">
                  <p:embed/>
                </p:oleObj>
              </mc:Choice>
              <mc:Fallback>
                <p:oleObj name="Equation" r:id="rId13" imgW="2743200" imgH="44424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589" y="3408189"/>
                        <a:ext cx="2743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 bwMode="auto">
          <a:xfrm>
            <a:off x="363271" y="2074897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63271" y="2726893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962248" y="4031529"/>
            <a:ext cx="2709396" cy="5232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两个常用积分：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79437" y="4031529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经验：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861812"/>
              </p:ext>
            </p:extLst>
          </p:nvPr>
        </p:nvGraphicFramePr>
        <p:xfrm>
          <a:off x="3026712" y="4620369"/>
          <a:ext cx="23939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2" name="Equation" r:id="rId15" imgW="2387520" imgH="825480" progId="Equation.DSMT4">
                  <p:embed/>
                </p:oleObj>
              </mc:Choice>
              <mc:Fallback>
                <p:oleObj name="Equation" r:id="rId15" imgW="2387520" imgH="82548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712" y="4620369"/>
                        <a:ext cx="2393950" cy="8191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83085"/>
              </p:ext>
            </p:extLst>
          </p:nvPr>
        </p:nvGraphicFramePr>
        <p:xfrm>
          <a:off x="3026712" y="5484465"/>
          <a:ext cx="20764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3" name="Equation" r:id="rId17" imgW="2070000" imgH="685800" progId="Equation.DSMT4">
                  <p:embed/>
                </p:oleObj>
              </mc:Choice>
              <mc:Fallback>
                <p:oleObj name="Equation" r:id="rId17" imgW="2070000" imgH="6858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712" y="5484465"/>
                        <a:ext cx="2076450" cy="6921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 bwMode="auto">
              <a:xfrm>
                <a:off x="5474984" y="4692377"/>
                <a:ext cx="2505814" cy="712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单位圆面积的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4984" y="4692377"/>
                <a:ext cx="2505814" cy="712631"/>
              </a:xfrm>
              <a:prstGeom prst="rect">
                <a:avLst/>
              </a:prstGeom>
              <a:blipFill rotWithShape="1">
                <a:blip r:embed="rId19"/>
                <a:stretch>
                  <a:fillRect l="-4866" b="-59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 bwMode="auto">
          <a:xfrm>
            <a:off x="5474984" y="5537309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正弦曲线的对称性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utoUpdateAnimBg="0"/>
      <p:bldP spid="19" grpId="0" autoUpdateAnimBg="0"/>
      <p:bldP spid="20" grpId="0" animBg="1"/>
      <p:bldP spid="21" grpId="0" animBg="1"/>
      <p:bldP spid="23" grpId="0"/>
      <p:bldP spid="24" grpId="0"/>
      <p:bldP spid="25" grpId="0" animBg="1"/>
      <p:bldP spid="26" grpId="0" animBg="1"/>
      <p:bldP spid="29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358775"/>
            <a:ext cx="4824338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定积分的几何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意义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32509"/>
              </p:ext>
            </p:extLst>
          </p:nvPr>
        </p:nvGraphicFramePr>
        <p:xfrm>
          <a:off x="850900" y="996950"/>
          <a:ext cx="3568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2" name="Equation" r:id="rId3" imgW="3568680" imgH="736560" progId="Equation.DSMT4">
                  <p:embed/>
                </p:oleObj>
              </mc:Choice>
              <mc:Fallback>
                <p:oleObj name="Equation" r:id="rId3" imgW="3568680" imgH="73656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996950"/>
                        <a:ext cx="3568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14900" y="10810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曲边梯形面积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310111"/>
              </p:ext>
            </p:extLst>
          </p:nvPr>
        </p:nvGraphicFramePr>
        <p:xfrm>
          <a:off x="844550" y="1911350"/>
          <a:ext cx="325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3" name="Equation" r:id="rId5" imgW="3251160" imgH="736560" progId="Equation.DSMT4">
                  <p:embed/>
                </p:oleObj>
              </mc:Choice>
              <mc:Fallback>
                <p:oleObj name="Equation" r:id="rId5" imgW="3251160" imgH="73656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911350"/>
                        <a:ext cx="3251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13313" y="1954213"/>
            <a:ext cx="3963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曲边梯形面积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的相反数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76300" y="3159125"/>
            <a:ext cx="838200" cy="838200"/>
          </a:xfrm>
          <a:custGeom>
            <a:avLst/>
            <a:gdLst>
              <a:gd name="T0" fmla="*/ 0 w 528"/>
              <a:gd name="T1" fmla="*/ 0 h 528"/>
              <a:gd name="T2" fmla="*/ 528 w 528"/>
              <a:gd name="T3" fmla="*/ 528 h 528"/>
              <a:gd name="T4" fmla="*/ 0 w 528"/>
              <a:gd name="T5" fmla="*/ 528 h 528"/>
              <a:gd name="T6" fmla="*/ 0 w 528"/>
              <a:gd name="T7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528">
                <a:moveTo>
                  <a:pt x="0" y="0"/>
                </a:moveTo>
                <a:lnTo>
                  <a:pt x="528" y="528"/>
                </a:lnTo>
                <a:lnTo>
                  <a:pt x="0" y="528"/>
                </a:lnTo>
                <a:lnTo>
                  <a:pt x="0" y="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714500" y="4017963"/>
            <a:ext cx="1905000" cy="512762"/>
          </a:xfrm>
          <a:custGeom>
            <a:avLst/>
            <a:gdLst>
              <a:gd name="T0" fmla="*/ 0 w 1200"/>
              <a:gd name="T1" fmla="*/ 0 h 336"/>
              <a:gd name="T2" fmla="*/ 672 w 1200"/>
              <a:gd name="T3" fmla="*/ 336 h 336"/>
              <a:gd name="T4" fmla="*/ 1200 w 1200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336">
                <a:moveTo>
                  <a:pt x="0" y="0"/>
                </a:moveTo>
                <a:cubicBezTo>
                  <a:pt x="236" y="168"/>
                  <a:pt x="472" y="336"/>
                  <a:pt x="672" y="336"/>
                </a:cubicBezTo>
                <a:cubicBezTo>
                  <a:pt x="872" y="336"/>
                  <a:pt x="1112" y="56"/>
                  <a:pt x="1200" y="0"/>
                </a:cubicBezTo>
              </a:path>
            </a:pathLst>
          </a:cu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3619500" y="2930525"/>
            <a:ext cx="2362200" cy="1066800"/>
          </a:xfrm>
          <a:custGeom>
            <a:avLst/>
            <a:gdLst>
              <a:gd name="T0" fmla="*/ 0 w 1488"/>
              <a:gd name="T1" fmla="*/ 672 h 672"/>
              <a:gd name="T2" fmla="*/ 768 w 1488"/>
              <a:gd name="T3" fmla="*/ 0 h 672"/>
              <a:gd name="T4" fmla="*/ 1488 w 1488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8" h="672">
                <a:moveTo>
                  <a:pt x="0" y="672"/>
                </a:moveTo>
                <a:cubicBezTo>
                  <a:pt x="260" y="336"/>
                  <a:pt x="520" y="0"/>
                  <a:pt x="768" y="0"/>
                </a:cubicBezTo>
                <a:cubicBezTo>
                  <a:pt x="1016" y="0"/>
                  <a:pt x="1368" y="560"/>
                  <a:pt x="1488" y="672"/>
                </a:cubicBezTo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981700" y="3997325"/>
            <a:ext cx="1524000" cy="609600"/>
          </a:xfrm>
          <a:custGeom>
            <a:avLst/>
            <a:gdLst>
              <a:gd name="T0" fmla="*/ 0 w 960"/>
              <a:gd name="T1" fmla="*/ 0 h 384"/>
              <a:gd name="T2" fmla="*/ 480 w 960"/>
              <a:gd name="T3" fmla="*/ 384 h 384"/>
              <a:gd name="T4" fmla="*/ 960 w 960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384">
                <a:moveTo>
                  <a:pt x="0" y="0"/>
                </a:moveTo>
                <a:cubicBezTo>
                  <a:pt x="160" y="192"/>
                  <a:pt x="320" y="384"/>
                  <a:pt x="480" y="384"/>
                </a:cubicBezTo>
                <a:cubicBezTo>
                  <a:pt x="640" y="384"/>
                  <a:pt x="880" y="64"/>
                  <a:pt x="960" y="0"/>
                </a:cubicBezTo>
              </a:path>
            </a:pathLst>
          </a:cu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7505700" y="2854325"/>
            <a:ext cx="762000" cy="1143000"/>
          </a:xfrm>
          <a:custGeom>
            <a:avLst/>
            <a:gdLst>
              <a:gd name="T0" fmla="*/ 0 w 480"/>
              <a:gd name="T1" fmla="*/ 720 h 720"/>
              <a:gd name="T2" fmla="*/ 480 w 480"/>
              <a:gd name="T3" fmla="*/ 720 h 720"/>
              <a:gd name="T4" fmla="*/ 480 w 480"/>
              <a:gd name="T5" fmla="*/ 0 h 720"/>
              <a:gd name="T6" fmla="*/ 0 w 480"/>
              <a:gd name="T7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720">
                <a:moveTo>
                  <a:pt x="0" y="720"/>
                </a:moveTo>
                <a:lnTo>
                  <a:pt x="480" y="720"/>
                </a:lnTo>
                <a:lnTo>
                  <a:pt x="480" y="0"/>
                </a:lnTo>
                <a:lnTo>
                  <a:pt x="0" y="72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647700" y="2778125"/>
            <a:ext cx="8229600" cy="2209800"/>
            <a:chOff x="432" y="1798"/>
            <a:chExt cx="5184" cy="1392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76" y="203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232" y="184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76" y="1846"/>
              <a:ext cx="4656" cy="1112"/>
            </a:xfrm>
            <a:custGeom>
              <a:avLst/>
              <a:gdLst>
                <a:gd name="T0" fmla="*/ 0 w 4656"/>
                <a:gd name="T1" fmla="*/ 192 h 1112"/>
                <a:gd name="T2" fmla="*/ 1248 w 4656"/>
                <a:gd name="T3" fmla="*/ 1056 h 1112"/>
                <a:gd name="T4" fmla="*/ 2496 w 4656"/>
                <a:gd name="T5" fmla="*/ 48 h 1112"/>
                <a:gd name="T6" fmla="*/ 3696 w 4656"/>
                <a:gd name="T7" fmla="*/ 1104 h 1112"/>
                <a:gd name="T8" fmla="*/ 4656 w 4656"/>
                <a:gd name="T9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6" h="1112">
                  <a:moveTo>
                    <a:pt x="0" y="192"/>
                  </a:moveTo>
                  <a:cubicBezTo>
                    <a:pt x="416" y="636"/>
                    <a:pt x="832" y="1080"/>
                    <a:pt x="1248" y="1056"/>
                  </a:cubicBezTo>
                  <a:cubicBezTo>
                    <a:pt x="1664" y="1032"/>
                    <a:pt x="2088" y="40"/>
                    <a:pt x="2496" y="48"/>
                  </a:cubicBezTo>
                  <a:cubicBezTo>
                    <a:pt x="2904" y="56"/>
                    <a:pt x="3336" y="1112"/>
                    <a:pt x="3696" y="1104"/>
                  </a:cubicBezTo>
                  <a:cubicBezTo>
                    <a:pt x="4056" y="1096"/>
                    <a:pt x="4496" y="184"/>
                    <a:pt x="465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8498566"/>
                </p:ext>
              </p:extLst>
            </p:nvPr>
          </p:nvGraphicFramePr>
          <p:xfrm>
            <a:off x="528" y="264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4" name="Equation" r:id="rId7" imgW="228600" imgH="228600" progId="Equation.DSMT4">
                    <p:embed/>
                  </p:oleObj>
                </mc:Choice>
                <mc:Fallback>
                  <p:oleObj name="Equation" r:id="rId7" imgW="228600" imgH="228600" progId="Equation.DSMT4">
                    <p:embed/>
                    <p:pic>
                      <p:nvPicPr>
                        <p:cNvPr id="0" name="Picture 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644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8071084"/>
                </p:ext>
              </p:extLst>
            </p:nvPr>
          </p:nvGraphicFramePr>
          <p:xfrm>
            <a:off x="5176" y="261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5" name="Equation" r:id="rId9" imgW="203040" imgH="317160" progId="Equation.DSMT4">
                    <p:embed/>
                  </p:oleObj>
                </mc:Choice>
                <mc:Fallback>
                  <p:oleObj name="Equation" r:id="rId9" imgW="203040" imgH="317160" progId="Equation.DSMT4">
                    <p:embed/>
                    <p:pic>
                      <p:nvPicPr>
                        <p:cNvPr id="0" name="Picture 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6" y="2618"/>
                          <a:ext cx="1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5552613"/>
                </p:ext>
              </p:extLst>
            </p:nvPr>
          </p:nvGraphicFramePr>
          <p:xfrm>
            <a:off x="1551" y="182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6" name="Equation" r:id="rId11" imgW="253800" imgH="304560" progId="Equation.DSMT4">
                    <p:embed/>
                  </p:oleObj>
                </mc:Choice>
                <mc:Fallback>
                  <p:oleObj name="Equation" r:id="rId11" imgW="253800" imgH="304560" progId="Equation.DSMT4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1" y="1828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92127"/>
                </p:ext>
              </p:extLst>
            </p:nvPr>
          </p:nvGraphicFramePr>
          <p:xfrm>
            <a:off x="5456" y="2620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7" name="Equation" r:id="rId13" imgW="228600" imgH="304560" progId="Equation.DSMT4">
                    <p:embed/>
                  </p:oleObj>
                </mc:Choice>
                <mc:Fallback>
                  <p:oleObj name="Equation" r:id="rId13" imgW="228600" imgH="304560" progId="Equation.DSMT4">
                    <p:embed/>
                    <p:pic>
                      <p:nvPicPr>
                        <p:cNvPr id="0" name="Picture 3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" y="2620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1776" y="1798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32" y="256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977354"/>
              </p:ext>
            </p:extLst>
          </p:nvPr>
        </p:nvGraphicFramePr>
        <p:xfrm>
          <a:off x="952500" y="3522663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8" name="Equation" r:id="rId15" imgW="403560" imgH="515160" progId="Equation.3">
                  <p:embed/>
                </p:oleObj>
              </mc:Choice>
              <mc:Fallback>
                <p:oleObj name="Equation" r:id="rId15" imgW="403560" imgH="515160" progId="Equation.3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522663"/>
                        <a:ext cx="35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215776"/>
              </p:ext>
            </p:extLst>
          </p:nvPr>
        </p:nvGraphicFramePr>
        <p:xfrm>
          <a:off x="2324100" y="3979863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9" name="Equation" r:id="rId17" imgW="470880" imgH="515160" progId="Equation.3">
                  <p:embed/>
                </p:oleObj>
              </mc:Choice>
              <mc:Fallback>
                <p:oleObj name="Equation" r:id="rId17" imgW="470880" imgH="515160" progId="Equation.3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979863"/>
                        <a:ext cx="406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979720"/>
              </p:ext>
            </p:extLst>
          </p:nvPr>
        </p:nvGraphicFramePr>
        <p:xfrm>
          <a:off x="4611688" y="333375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0" name="Equation" r:id="rId19" imgW="437400" imgH="515160" progId="Equation.3">
                  <p:embed/>
                </p:oleObj>
              </mc:Choice>
              <mc:Fallback>
                <p:oleObj name="Equation" r:id="rId19" imgW="437400" imgH="515160" progId="Equation.3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3333750"/>
                        <a:ext cx="381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74980"/>
              </p:ext>
            </p:extLst>
          </p:nvPr>
        </p:nvGraphicFramePr>
        <p:xfrm>
          <a:off x="6542088" y="4051300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1" name="Equation" r:id="rId21" imgW="470880" imgH="515160" progId="Equation.3">
                  <p:embed/>
                </p:oleObj>
              </mc:Choice>
              <mc:Fallback>
                <p:oleObj name="Equation" r:id="rId21" imgW="470880" imgH="515160" progId="Equation.3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4051300"/>
                        <a:ext cx="406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612607"/>
              </p:ext>
            </p:extLst>
          </p:nvPr>
        </p:nvGraphicFramePr>
        <p:xfrm>
          <a:off x="7823200" y="348615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" name="Equation" r:id="rId23" imgW="448560" imgH="515160" progId="Equation.3">
                  <p:embed/>
                </p:oleObj>
              </mc:Choice>
              <mc:Fallback>
                <p:oleObj name="Equation" r:id="rId23" imgW="448560" imgH="515160" progId="Equation.3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3486150"/>
                        <a:ext cx="393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5544"/>
              </p:ext>
            </p:extLst>
          </p:nvPr>
        </p:nvGraphicFramePr>
        <p:xfrm>
          <a:off x="647700" y="4728368"/>
          <a:ext cx="4876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3" name="Equation" r:id="rId25" imgW="4876560" imgH="736560" progId="Equation.DSMT4">
                  <p:embed/>
                </p:oleObj>
              </mc:Choice>
              <mc:Fallback>
                <p:oleObj name="Equation" r:id="rId25" imgW="4876560" imgH="73656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728368"/>
                        <a:ext cx="48768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431479" y="5445224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各部分面积的代数和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68356"/>
              </p:ext>
            </p:extLst>
          </p:nvPr>
        </p:nvGraphicFramePr>
        <p:xfrm>
          <a:off x="4100512" y="2085926"/>
          <a:ext cx="5000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" name="Equation" r:id="rId27" imgW="495000" imgH="393480" progId="Equation.DSMT4">
                  <p:embed/>
                </p:oleObj>
              </mc:Choice>
              <mc:Fallback>
                <p:oleObj name="Equation" r:id="rId27" imgW="495000" imgH="39348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2" y="2085926"/>
                        <a:ext cx="50006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nimBg="1"/>
      <p:bldP spid="8" grpId="0" animBg="1"/>
      <p:bldP spid="9" grpId="0" animBg="1"/>
      <p:bldP spid="10" grpId="0" animBg="1"/>
      <p:bldP spid="11" grpId="0" animBg="1"/>
      <p:bldP spid="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497763" y="2268489"/>
            <a:ext cx="233362" cy="798512"/>
          </a:xfrm>
          <a:prstGeom prst="rect">
            <a:avLst/>
          </a:prstGeom>
          <a:solidFill>
            <a:srgbClr val="C0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140450" y="938213"/>
            <a:ext cx="2692400" cy="2519363"/>
            <a:chOff x="3824" y="2280"/>
            <a:chExt cx="1696" cy="1587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4036" y="2280"/>
              <a:ext cx="1436" cy="1333"/>
              <a:chOff x="4036" y="2280"/>
              <a:chExt cx="1436" cy="1333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4036" y="2400"/>
                <a:ext cx="1212" cy="1208"/>
              </a:xfrm>
              <a:custGeom>
                <a:avLst/>
                <a:gdLst>
                  <a:gd name="T0" fmla="*/ 0 w 1530"/>
                  <a:gd name="T1" fmla="*/ 1392 h 1392"/>
                  <a:gd name="T2" fmla="*/ 156 w 1530"/>
                  <a:gd name="T3" fmla="*/ 1380 h 1392"/>
                  <a:gd name="T4" fmla="*/ 306 w 1530"/>
                  <a:gd name="T5" fmla="*/ 1338 h 1392"/>
                  <a:gd name="T6" fmla="*/ 462 w 1530"/>
                  <a:gd name="T7" fmla="*/ 1266 h 1392"/>
                  <a:gd name="T8" fmla="*/ 612 w 1530"/>
                  <a:gd name="T9" fmla="*/ 1170 h 1392"/>
                  <a:gd name="T10" fmla="*/ 768 w 1530"/>
                  <a:gd name="T11" fmla="*/ 1044 h 1392"/>
                  <a:gd name="T12" fmla="*/ 918 w 1530"/>
                  <a:gd name="T13" fmla="*/ 888 h 1392"/>
                  <a:gd name="T14" fmla="*/ 1074 w 1530"/>
                  <a:gd name="T15" fmla="*/ 708 h 1392"/>
                  <a:gd name="T16" fmla="*/ 1224 w 1530"/>
                  <a:gd name="T17" fmla="*/ 504 h 1392"/>
                  <a:gd name="T18" fmla="*/ 1374 w 1530"/>
                  <a:gd name="T19" fmla="*/ 264 h 1392"/>
                  <a:gd name="T20" fmla="*/ 1530 w 1530"/>
                  <a:gd name="T21" fmla="*/ 0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0" h="1392">
                    <a:moveTo>
                      <a:pt x="0" y="1392"/>
                    </a:moveTo>
                    <a:lnTo>
                      <a:pt x="156" y="1380"/>
                    </a:lnTo>
                    <a:lnTo>
                      <a:pt x="306" y="1338"/>
                    </a:lnTo>
                    <a:lnTo>
                      <a:pt x="462" y="1266"/>
                    </a:lnTo>
                    <a:lnTo>
                      <a:pt x="612" y="1170"/>
                    </a:lnTo>
                    <a:lnTo>
                      <a:pt x="768" y="1044"/>
                    </a:lnTo>
                    <a:lnTo>
                      <a:pt x="918" y="888"/>
                    </a:lnTo>
                    <a:lnTo>
                      <a:pt x="1074" y="708"/>
                    </a:lnTo>
                    <a:lnTo>
                      <a:pt x="1224" y="504"/>
                    </a:lnTo>
                    <a:lnTo>
                      <a:pt x="1374" y="264"/>
                    </a:lnTo>
                    <a:lnTo>
                      <a:pt x="153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4044" y="3613"/>
                <a:ext cx="14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V="1">
                <a:off x="4040" y="2280"/>
                <a:ext cx="0" cy="1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5254" y="2400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611415"/>
                </p:ext>
              </p:extLst>
            </p:nvPr>
          </p:nvGraphicFramePr>
          <p:xfrm>
            <a:off x="3912" y="3625"/>
            <a:ext cx="18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1" name="Equation" r:id="rId3" imgW="291960" imgH="317160" progId="Equation.DSMT4">
                    <p:embed/>
                  </p:oleObj>
                </mc:Choice>
                <mc:Fallback>
                  <p:oleObj name="Equation" r:id="rId3" imgW="291960" imgH="317160" progId="Equation.DSMT4">
                    <p:embed/>
                    <p:pic>
                      <p:nvPicPr>
                        <p:cNvPr id="0" name="Picture 4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3625"/>
                          <a:ext cx="18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6404698"/>
                </p:ext>
              </p:extLst>
            </p:nvPr>
          </p:nvGraphicFramePr>
          <p:xfrm>
            <a:off x="5216" y="3620"/>
            <a:ext cx="9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2" name="Equation" r:id="rId5" imgW="152280" imgH="393480" progId="Equation.DSMT4">
                    <p:embed/>
                  </p:oleObj>
                </mc:Choice>
                <mc:Fallback>
                  <p:oleObj name="Equation" r:id="rId5" imgW="152280" imgH="393480" progId="Equation.DSMT4">
                    <p:embed/>
                    <p:pic>
                      <p:nvPicPr>
                        <p:cNvPr id="0" name="Picture 4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" y="3620"/>
                          <a:ext cx="9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8811201"/>
                </p:ext>
              </p:extLst>
            </p:nvPr>
          </p:nvGraphicFramePr>
          <p:xfrm>
            <a:off x="5376" y="3676"/>
            <a:ext cx="14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3" name="Equation" r:id="rId7" imgW="228600" imgH="304560" progId="Equation.DSMT4">
                    <p:embed/>
                  </p:oleObj>
                </mc:Choice>
                <mc:Fallback>
                  <p:oleObj name="Equation" r:id="rId7" imgW="228600" imgH="304560" progId="Equation.DSMT4">
                    <p:embed/>
                    <p:pic>
                      <p:nvPicPr>
                        <p:cNvPr id="0" name="Picture 4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676"/>
                          <a:ext cx="14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526863"/>
                </p:ext>
              </p:extLst>
            </p:nvPr>
          </p:nvGraphicFramePr>
          <p:xfrm>
            <a:off x="3824" y="2308"/>
            <a:ext cx="16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4" name="Equation" r:id="rId9" imgW="253800" imgH="304560" progId="Equation.DSMT4">
                    <p:embed/>
                  </p:oleObj>
                </mc:Choice>
                <mc:Fallback>
                  <p:oleObj name="Equation" r:id="rId9" imgW="253800" imgH="304560" progId="Equation.DSMT4">
                    <p:embed/>
                    <p:pic>
                      <p:nvPicPr>
                        <p:cNvPr id="0" name="Picture 4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308"/>
                          <a:ext cx="16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6813550" y="1549401"/>
            <a:ext cx="1371600" cy="1484312"/>
            <a:chOff x="4272" y="2160"/>
            <a:chExt cx="864" cy="935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136" y="2160"/>
              <a:ext cx="0" cy="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992" y="2400"/>
              <a:ext cx="0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848" y="2592"/>
              <a:ext cx="0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704" y="277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560" y="2928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416" y="3024"/>
              <a:ext cx="0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272" y="3049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97118"/>
              </p:ext>
            </p:extLst>
          </p:nvPr>
        </p:nvGraphicFramePr>
        <p:xfrm>
          <a:off x="7645400" y="3028950"/>
          <a:ext cx="2921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5" name="Equation" r:id="rId11" imgW="291960" imgH="685800" progId="Equation.DSMT4">
                  <p:embed/>
                </p:oleObj>
              </mc:Choice>
              <mc:Fallback>
                <p:oleObj name="Equation" r:id="rId11" imgW="291960" imgH="685800" progId="Equation.DSMT4">
                  <p:embed/>
                  <p:pic>
                    <p:nvPicPr>
                      <p:cNvPr id="0" name="Picture 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3028950"/>
                        <a:ext cx="29210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609600" y="366713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利用定义计算定积分</a:t>
            </a:r>
          </a:p>
        </p:txBody>
      </p:sp>
      <p:graphicFrame>
        <p:nvGraphicFramePr>
          <p:cNvPr id="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591646"/>
              </p:ext>
            </p:extLst>
          </p:nvPr>
        </p:nvGraphicFramePr>
        <p:xfrm>
          <a:off x="4800600" y="296863"/>
          <a:ext cx="12033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6" name="Equation" r:id="rId13" imgW="1193760" imgH="736560" progId="Equation.DSMT4">
                  <p:embed/>
                </p:oleObj>
              </mc:Choice>
              <mc:Fallback>
                <p:oleObj name="Equation" r:id="rId13" imgW="1193760" imgH="736560" progId="Equation.DSMT4">
                  <p:embed/>
                  <p:pic>
                    <p:nvPicPr>
                      <p:cNvPr id="0" name="Picture 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6863"/>
                        <a:ext cx="1203325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609600" y="110331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1289050" y="1103313"/>
            <a:ext cx="388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将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[0,1]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等分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分点为</a:t>
            </a:r>
          </a:p>
        </p:txBody>
      </p:sp>
      <p:graphicFrame>
        <p:nvGraphicFramePr>
          <p:cNvPr id="2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651246"/>
              </p:ext>
            </p:extLst>
          </p:nvPr>
        </p:nvGraphicFramePr>
        <p:xfrm>
          <a:off x="4851400" y="1039813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7" name="Equation" r:id="rId15" imgW="914400" imgH="685800" progId="Equation.DSMT4">
                  <p:embed/>
                </p:oleObj>
              </mc:Choice>
              <mc:Fallback>
                <p:oleObj name="Equation" r:id="rId15" imgW="914400" imgH="685800" progId="Equation.DSMT4">
                  <p:embed/>
                  <p:pic>
                    <p:nvPicPr>
                      <p:cNvPr id="0" name="Picture 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1039813"/>
                        <a:ext cx="914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678415"/>
              </p:ext>
            </p:extLst>
          </p:nvPr>
        </p:nvGraphicFramePr>
        <p:xfrm>
          <a:off x="444500" y="1768475"/>
          <a:ext cx="195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8" name="Equation" r:id="rId17" imgW="1955520" imgH="393480" progId="Equation.DSMT4">
                  <p:embed/>
                </p:oleObj>
              </mc:Choice>
              <mc:Fallback>
                <p:oleObj name="Equation" r:id="rId17" imgW="1955520" imgH="393480" progId="Equation.DSMT4">
                  <p:embed/>
                  <p:pic>
                    <p:nvPicPr>
                      <p:cNvPr id="0" name="Picture 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768475"/>
                        <a:ext cx="1955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212797"/>
              </p:ext>
            </p:extLst>
          </p:nvPr>
        </p:nvGraphicFramePr>
        <p:xfrm>
          <a:off x="2266950" y="2232025"/>
          <a:ext cx="110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39" name="Equation" r:id="rId19" imgW="1104840" imgH="685800" progId="Equation.DSMT4">
                  <p:embed/>
                </p:oleObj>
              </mc:Choice>
              <mc:Fallback>
                <p:oleObj name="Equation" r:id="rId19" imgW="1104840" imgH="685800" progId="Equation.DSMT4">
                  <p:embed/>
                  <p:pic>
                    <p:nvPicPr>
                      <p:cNvPr id="0" name="Picture 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232025"/>
                        <a:ext cx="1104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37"/>
          <p:cNvGrpSpPr>
            <a:grpSpLocks/>
          </p:cNvGrpSpPr>
          <p:nvPr/>
        </p:nvGrpSpPr>
        <p:grpSpPr bwMode="auto">
          <a:xfrm>
            <a:off x="679450" y="2259010"/>
            <a:ext cx="1506538" cy="685799"/>
            <a:chOff x="768" y="3112"/>
            <a:chExt cx="949" cy="432"/>
          </a:xfrm>
        </p:grpSpPr>
        <p:graphicFrame>
          <p:nvGraphicFramePr>
            <p:cNvPr id="30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756029"/>
                </p:ext>
              </p:extLst>
            </p:nvPr>
          </p:nvGraphicFramePr>
          <p:xfrm>
            <a:off x="1077" y="3112"/>
            <a:ext cx="64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40" name="Equation" r:id="rId21" imgW="1015920" imgH="685800" progId="Equation.DSMT4">
                    <p:embed/>
                  </p:oleObj>
                </mc:Choice>
                <mc:Fallback>
                  <p:oleObj name="Equation" r:id="rId21" imgW="1015920" imgH="685800" progId="Equation.DSMT4">
                    <p:embed/>
                    <p:pic>
                      <p:nvPicPr>
                        <p:cNvPr id="0" name="Picture 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7" y="3112"/>
                          <a:ext cx="640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768" y="313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  <a:cs typeface="Times New Roman" pitchFamily="18" charset="0"/>
                </a:rPr>
                <a:t>取</a:t>
              </a:r>
            </a:p>
          </p:txBody>
        </p:sp>
      </p:grpSp>
      <p:graphicFrame>
        <p:nvGraphicFramePr>
          <p:cNvPr id="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606533"/>
              </p:ext>
            </p:extLst>
          </p:nvPr>
        </p:nvGraphicFramePr>
        <p:xfrm>
          <a:off x="3530600" y="2378075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1" name="Equation" r:id="rId23" imgW="1968480" imgH="393480" progId="Equation.DSMT4">
                  <p:embed/>
                </p:oleObj>
              </mc:Choice>
              <mc:Fallback>
                <p:oleObj name="Equation" r:id="rId23" imgW="1968480" imgH="393480" progId="Equation.DSMT4">
                  <p:embed/>
                  <p:pic>
                    <p:nvPicPr>
                      <p:cNvPr id="0" name="Picture 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2378075"/>
                        <a:ext cx="196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044945"/>
              </p:ext>
            </p:extLst>
          </p:nvPr>
        </p:nvGraphicFramePr>
        <p:xfrm>
          <a:off x="6771481" y="1549401"/>
          <a:ext cx="93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2" name="Equation" r:id="rId25" imgW="939600" imgH="457200" progId="Equation.DSMT4">
                  <p:embed/>
                </p:oleObj>
              </mc:Choice>
              <mc:Fallback>
                <p:oleObj name="Equation" r:id="rId25" imgW="939600" imgH="457200" progId="Equation.DSMT4">
                  <p:embed/>
                  <p:pic>
                    <p:nvPicPr>
                      <p:cNvPr id="0" name="Picture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1481" y="1549401"/>
                        <a:ext cx="93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1523"/>
              </p:ext>
            </p:extLst>
          </p:nvPr>
        </p:nvGraphicFramePr>
        <p:xfrm>
          <a:off x="806450" y="3059113"/>
          <a:ext cx="327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3" name="Equation" r:id="rId27" imgW="3276360" imgH="469800" progId="Equation.DSMT4">
                  <p:embed/>
                </p:oleObj>
              </mc:Choice>
              <mc:Fallback>
                <p:oleObj name="Equation" r:id="rId27" imgW="3276360" imgH="469800" progId="Equation.DSMT4">
                  <p:embed/>
                  <p:pic>
                    <p:nvPicPr>
                      <p:cNvPr id="0" name="Picture 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3059113"/>
                        <a:ext cx="327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189430"/>
              </p:ext>
            </p:extLst>
          </p:nvPr>
        </p:nvGraphicFramePr>
        <p:xfrm>
          <a:off x="4184650" y="2843213"/>
          <a:ext cx="69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4" name="Equation" r:id="rId29" imgW="698400" imgH="888840" progId="Equation.DSMT4">
                  <p:embed/>
                </p:oleObj>
              </mc:Choice>
              <mc:Fallback>
                <p:oleObj name="Equation" r:id="rId29" imgW="698400" imgH="888840" progId="Equation.DSMT4">
                  <p:embed/>
                  <p:pic>
                    <p:nvPicPr>
                      <p:cNvPr id="0" name="Picture 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2843213"/>
                        <a:ext cx="698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54"/>
          <p:cNvSpPr>
            <a:spLocks noChangeArrowheads="1"/>
          </p:cNvSpPr>
          <p:nvPr/>
        </p:nvSpPr>
        <p:spPr bwMode="auto">
          <a:xfrm>
            <a:off x="7942263" y="1584276"/>
            <a:ext cx="227012" cy="1482725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55"/>
          <p:cNvSpPr>
            <a:spLocks noChangeArrowheads="1"/>
          </p:cNvSpPr>
          <p:nvPr/>
        </p:nvSpPr>
        <p:spPr bwMode="auto">
          <a:xfrm>
            <a:off x="7712075" y="1962101"/>
            <a:ext cx="227013" cy="11049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7254875" y="2555826"/>
            <a:ext cx="227013" cy="511175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57"/>
          <p:cNvSpPr>
            <a:spLocks noChangeArrowheads="1"/>
          </p:cNvSpPr>
          <p:nvPr/>
        </p:nvSpPr>
        <p:spPr bwMode="auto">
          <a:xfrm>
            <a:off x="7027863" y="2779664"/>
            <a:ext cx="227012" cy="287337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58"/>
          <p:cNvSpPr>
            <a:spLocks noChangeArrowheads="1"/>
          </p:cNvSpPr>
          <p:nvPr/>
        </p:nvSpPr>
        <p:spPr bwMode="auto">
          <a:xfrm>
            <a:off x="6797675" y="2930476"/>
            <a:ext cx="227013" cy="136525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59"/>
          <p:cNvSpPr>
            <a:spLocks noChangeArrowheads="1"/>
          </p:cNvSpPr>
          <p:nvPr/>
        </p:nvSpPr>
        <p:spPr bwMode="auto">
          <a:xfrm>
            <a:off x="6503988" y="3009851"/>
            <a:ext cx="277812" cy="5715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0"/>
          <p:cNvSpPr>
            <a:spLocks noChangeArrowheads="1"/>
          </p:cNvSpPr>
          <p:nvPr/>
        </p:nvSpPr>
        <p:spPr bwMode="auto">
          <a:xfrm>
            <a:off x="8185150" y="1125488"/>
            <a:ext cx="238125" cy="1941513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44383"/>
              </p:ext>
            </p:extLst>
          </p:nvPr>
        </p:nvGraphicFramePr>
        <p:xfrm>
          <a:off x="923925" y="3704902"/>
          <a:ext cx="17176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5" name="Equation" r:id="rId31" imgW="1701720" imgH="914400" progId="Equation.DSMT4">
                  <p:embed/>
                </p:oleObj>
              </mc:Choice>
              <mc:Fallback>
                <p:oleObj name="Equation" r:id="rId31" imgW="1701720" imgH="914400" progId="Equation.DSMT4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3704902"/>
                        <a:ext cx="17176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318866"/>
              </p:ext>
            </p:extLst>
          </p:nvPr>
        </p:nvGraphicFramePr>
        <p:xfrm>
          <a:off x="2711450" y="3704902"/>
          <a:ext cx="14192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6" name="Equation" r:id="rId33" imgW="1396800" imgH="914400" progId="Equation.DSMT4">
                  <p:embed/>
                </p:oleObj>
              </mc:Choice>
              <mc:Fallback>
                <p:oleObj name="Equation" r:id="rId33" imgW="1396800" imgH="914400" progId="Equation.DSMT4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704902"/>
                        <a:ext cx="14192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rId35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36203"/>
              </p:ext>
            </p:extLst>
          </p:nvPr>
        </p:nvGraphicFramePr>
        <p:xfrm>
          <a:off x="4165600" y="3743796"/>
          <a:ext cx="32734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7" name="Equation" r:id="rId36" imgW="3251160" imgH="838080" progId="Equation.DSMT4">
                  <p:embed/>
                </p:oleObj>
              </mc:Choice>
              <mc:Fallback>
                <p:oleObj name="Equation" r:id="rId36" imgW="3251160" imgH="838080" progId="Equation.DSMT4">
                  <p:embed/>
                  <p:pic>
                    <p:nvPicPr>
                      <p:cNvPr id="0" name="Picture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743796"/>
                        <a:ext cx="3273425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094727"/>
              </p:ext>
            </p:extLst>
          </p:nvPr>
        </p:nvGraphicFramePr>
        <p:xfrm>
          <a:off x="3059832" y="4653136"/>
          <a:ext cx="25114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8" name="Equation" r:id="rId38" imgW="2489040" imgH="838080" progId="Equation.DSMT4">
                  <p:embed/>
                </p:oleObj>
              </mc:Choice>
              <mc:Fallback>
                <p:oleObj name="Equation" r:id="rId38" imgW="2489040" imgH="838080" progId="Equation.DSMT4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653136"/>
                        <a:ext cx="25114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62175"/>
              </p:ext>
            </p:extLst>
          </p:nvPr>
        </p:nvGraphicFramePr>
        <p:xfrm>
          <a:off x="707256" y="5517232"/>
          <a:ext cx="52990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9" name="Equation" r:id="rId40" imgW="6222960" imgH="974520" progId="Equation.DSMT4">
                  <p:embed/>
                </p:oleObj>
              </mc:Choice>
              <mc:Fallback>
                <p:oleObj name="Equation" r:id="rId40" imgW="6222960" imgH="974520" progId="Equation.DSMT4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56" y="5517232"/>
                        <a:ext cx="529907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3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build="p" autoUpdateAnimBg="0"/>
      <p:bldP spid="24" grpId="0" autoUpdateAnimBg="0"/>
      <p:bldP spid="25" grpId="0" autoUpdateAnimBg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39750" y="358775"/>
            <a:ext cx="4824338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定积分的近似计算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185" y="945749"/>
            <a:ext cx="3516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矩形法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683568" y="1530524"/>
            <a:ext cx="47708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把曲边梯形面积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看作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被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251321" y="2171338"/>
            <a:ext cx="4993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等分后的个小矩形的面积之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176253"/>
              </p:ext>
            </p:extLst>
          </p:nvPr>
        </p:nvGraphicFramePr>
        <p:xfrm>
          <a:off x="683567" y="2754506"/>
          <a:ext cx="5111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6" name="Equation" r:id="rId3" imgW="5105160" imgH="838080" progId="Equation.DSMT4">
                  <p:embed/>
                </p:oleObj>
              </mc:Choice>
              <mc:Fallback>
                <p:oleObj name="Equation" r:id="rId3" imgW="5105160" imgH="83808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7" y="2754506"/>
                        <a:ext cx="51117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333872" y="402916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或者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577976" y="3501008"/>
            <a:ext cx="1988045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全取右端点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608317"/>
              </p:ext>
            </p:extLst>
          </p:nvPr>
        </p:nvGraphicFramePr>
        <p:xfrm>
          <a:off x="584348" y="4626714"/>
          <a:ext cx="5302251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7" name="Equation" r:id="rId5" imgW="5295600" imgH="838080" progId="Equation.DSMT4">
                  <p:embed/>
                </p:oleObj>
              </mc:Choice>
              <mc:Fallback>
                <p:oleObj name="Equation" r:id="rId5" imgW="5295600" imgH="83808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48" y="4626714"/>
                        <a:ext cx="5302251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5792285" y="358775"/>
            <a:ext cx="2956179" cy="1948949"/>
            <a:chOff x="3423" y="9842"/>
            <a:chExt cx="4025" cy="2319"/>
          </a:xfrm>
        </p:grpSpPr>
        <p:sp>
          <p:nvSpPr>
            <p:cNvPr id="17" name="Freeform 73" descr="浅色下对角线"/>
            <p:cNvSpPr>
              <a:spLocks/>
            </p:cNvSpPr>
            <p:nvPr/>
          </p:nvSpPr>
          <p:spPr bwMode="auto">
            <a:xfrm>
              <a:off x="4987" y="10823"/>
              <a:ext cx="330" cy="1080"/>
            </a:xfrm>
            <a:custGeom>
              <a:avLst/>
              <a:gdLst>
                <a:gd name="T0" fmla="*/ 16 w 330"/>
                <a:gd name="T1" fmla="*/ 0 h 1080"/>
                <a:gd name="T2" fmla="*/ 316 w 330"/>
                <a:gd name="T3" fmla="*/ 6 h 1080"/>
                <a:gd name="T4" fmla="*/ 330 w 330"/>
                <a:gd name="T5" fmla="*/ 1065 h 1080"/>
                <a:gd name="T6" fmla="*/ 0 w 330"/>
                <a:gd name="T7" fmla="*/ 1080 h 1080"/>
                <a:gd name="T8" fmla="*/ 16 w 330"/>
                <a:gd name="T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1080">
                  <a:moveTo>
                    <a:pt x="16" y="0"/>
                  </a:moveTo>
                  <a:lnTo>
                    <a:pt x="316" y="6"/>
                  </a:lnTo>
                  <a:lnTo>
                    <a:pt x="330" y="1065"/>
                  </a:lnTo>
                  <a:lnTo>
                    <a:pt x="0" y="1080"/>
                  </a:lnTo>
                  <a:lnTo>
                    <a:pt x="16" y="0"/>
                  </a:lnTo>
                  <a:close/>
                </a:path>
              </a:pathLst>
            </a:custGeom>
            <a:pattFill prst="ltDn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3423" y="9842"/>
              <a:ext cx="4025" cy="2319"/>
              <a:chOff x="3131" y="10079"/>
              <a:chExt cx="4025" cy="2319"/>
            </a:xfrm>
          </p:grpSpPr>
          <p:grpSp>
            <p:nvGrpSpPr>
              <p:cNvPr id="19" name="Group 61"/>
              <p:cNvGrpSpPr>
                <a:grpSpLocks/>
              </p:cNvGrpSpPr>
              <p:nvPr/>
            </p:nvGrpSpPr>
            <p:grpSpPr bwMode="auto">
              <a:xfrm>
                <a:off x="3131" y="10079"/>
                <a:ext cx="4025" cy="2319"/>
                <a:chOff x="1759" y="9884"/>
                <a:chExt cx="4024" cy="2320"/>
              </a:xfrm>
            </p:grpSpPr>
            <p:graphicFrame>
              <p:nvGraphicFramePr>
                <p:cNvPr id="40" name="对象 39"/>
                <p:cNvGraphicFramePr>
                  <a:graphicFrameLocks noChangeAspect="1"/>
                </p:cNvGraphicFramePr>
                <p:nvPr/>
              </p:nvGraphicFramePr>
              <p:xfrm>
                <a:off x="3581" y="11894"/>
                <a:ext cx="221" cy="2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08" name="Equation" r:id="rId7" imgW="152334" imgH="228501" progId="Equation.DSMT4">
                        <p:embed/>
                      </p:oleObj>
                    </mc:Choice>
                    <mc:Fallback>
                      <p:oleObj name="Equation" r:id="rId7" imgW="152334" imgH="228501" progId="Equation.DSMT4">
                        <p:embed/>
                        <p:pic>
                          <p:nvPicPr>
                            <p:cNvPr id="0" name="Picture 2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1" y="11894"/>
                              <a:ext cx="221" cy="2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" name="对象 40"/>
                <p:cNvGraphicFramePr>
                  <a:graphicFrameLocks noChangeAspect="1"/>
                </p:cNvGraphicFramePr>
                <p:nvPr/>
              </p:nvGraphicFramePr>
              <p:xfrm>
                <a:off x="3371" y="10514"/>
                <a:ext cx="676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09" name="Equation" r:id="rId9" imgW="583947" imgH="203112" progId="Equation.DSMT4">
                        <p:embed/>
                      </p:oleObj>
                    </mc:Choice>
                    <mc:Fallback>
                      <p:oleObj name="Equation" r:id="rId9" imgW="583947" imgH="203112" progId="Equation.DSMT4">
                        <p:embed/>
                        <p:pic>
                          <p:nvPicPr>
                            <p:cNvPr id="0" name="Picture 2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1" y="10514"/>
                              <a:ext cx="676" cy="23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对象 41"/>
                <p:cNvGraphicFramePr>
                  <a:graphicFrameLocks noChangeAspect="1"/>
                </p:cNvGraphicFramePr>
                <p:nvPr/>
              </p:nvGraphicFramePr>
              <p:xfrm>
                <a:off x="2006" y="11870"/>
                <a:ext cx="273" cy="3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10" name="Equation" r:id="rId11" imgW="165028" imgH="228501" progId="Equation.DSMT4">
                        <p:embed/>
                      </p:oleObj>
                    </mc:Choice>
                    <mc:Fallback>
                      <p:oleObj name="Equation" r:id="rId11" imgW="165028" imgH="228501" progId="Equation.DSMT4">
                        <p:embed/>
                        <p:pic>
                          <p:nvPicPr>
                            <p:cNvPr id="0" name="Picture 2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06" y="11870"/>
                              <a:ext cx="273" cy="3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对象 42"/>
                <p:cNvGraphicFramePr>
                  <a:graphicFrameLocks noChangeAspect="1"/>
                </p:cNvGraphicFramePr>
                <p:nvPr/>
              </p:nvGraphicFramePr>
              <p:xfrm>
                <a:off x="3266" y="11900"/>
                <a:ext cx="315" cy="2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11" name="Equation" r:id="rId13" imgW="228600" imgH="228600" progId="Equation.DSMT4">
                        <p:embed/>
                      </p:oleObj>
                    </mc:Choice>
                    <mc:Fallback>
                      <p:oleObj name="Equation" r:id="rId13" imgW="228600" imgH="228600" progId="Equation.DSMT4">
                        <p:embed/>
                        <p:pic>
                          <p:nvPicPr>
                            <p:cNvPr id="0" name="Picture 2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6" y="11900"/>
                              <a:ext cx="315" cy="28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对象 43"/>
                <p:cNvGraphicFramePr>
                  <a:graphicFrameLocks noChangeAspect="1"/>
                </p:cNvGraphicFramePr>
                <p:nvPr/>
              </p:nvGraphicFramePr>
              <p:xfrm>
                <a:off x="4526" y="11900"/>
                <a:ext cx="415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12" name="Equation" r:id="rId15" imgW="165028" imgH="228501" progId="Equation.DSMT4">
                        <p:embed/>
                      </p:oleObj>
                    </mc:Choice>
                    <mc:Fallback>
                      <p:oleObj name="Equation" r:id="rId15" imgW="165028" imgH="228501" progId="Equation.DSMT4">
                        <p:embed/>
                        <p:pic>
                          <p:nvPicPr>
                            <p:cNvPr id="0" name="Picture 2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26" y="11900"/>
                              <a:ext cx="415" cy="3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5" name="Line 67"/>
                <p:cNvSpPr>
                  <a:spLocks noChangeShapeType="1"/>
                </p:cNvSpPr>
                <p:nvPr/>
              </p:nvSpPr>
              <p:spPr bwMode="auto">
                <a:xfrm>
                  <a:off x="1823" y="11937"/>
                  <a:ext cx="39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823" y="9950"/>
                  <a:ext cx="0" cy="19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7" name="对象 46"/>
                <p:cNvGraphicFramePr>
                  <a:graphicFrameLocks noChangeAspect="1"/>
                </p:cNvGraphicFramePr>
                <p:nvPr/>
              </p:nvGraphicFramePr>
              <p:xfrm>
                <a:off x="5553" y="11933"/>
                <a:ext cx="147" cy="1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13" name="Equation" r:id="rId17" imgW="126835" imgH="139518" progId="Equation.DSMT4">
                        <p:embed/>
                      </p:oleObj>
                    </mc:Choice>
                    <mc:Fallback>
                      <p:oleObj name="Equation" r:id="rId17" imgW="126835" imgH="139518" progId="Equation.DSMT4">
                        <p:embed/>
                        <p:pic>
                          <p:nvPicPr>
                            <p:cNvPr id="0" name="Picture 25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53" y="11933"/>
                              <a:ext cx="147" cy="16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" name="对象 47"/>
                <p:cNvGraphicFramePr>
                  <a:graphicFrameLocks noChangeAspect="1"/>
                </p:cNvGraphicFramePr>
                <p:nvPr/>
              </p:nvGraphicFramePr>
              <p:xfrm>
                <a:off x="1885" y="9884"/>
                <a:ext cx="162" cy="1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14" name="Equation" r:id="rId19" imgW="139579" imgH="164957" progId="Equation.DSMT4">
                        <p:embed/>
                      </p:oleObj>
                    </mc:Choice>
                    <mc:Fallback>
                      <p:oleObj name="Equation" r:id="rId19" imgW="139579" imgH="164957" progId="Equation.DSMT4">
                        <p:embed/>
                        <p:pic>
                          <p:nvPicPr>
                            <p:cNvPr id="0" name="Picture 2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85" y="9884"/>
                              <a:ext cx="162" cy="1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9" name="对象 48"/>
                <p:cNvGraphicFramePr>
                  <a:graphicFrameLocks noChangeAspect="1"/>
                </p:cNvGraphicFramePr>
                <p:nvPr/>
              </p:nvGraphicFramePr>
              <p:xfrm>
                <a:off x="1759" y="11948"/>
                <a:ext cx="176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15" name="Equation" r:id="rId21" imgW="152202" imgH="177569" progId="Equation.DSMT4">
                        <p:embed/>
                      </p:oleObj>
                    </mc:Choice>
                    <mc:Fallback>
                      <p:oleObj name="Equation" r:id="rId21" imgW="152202" imgH="177569" progId="Equation.DSMT4">
                        <p:embed/>
                        <p:pic>
                          <p:nvPicPr>
                            <p:cNvPr id="0" name="Picture 2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59" y="11948"/>
                              <a:ext cx="176" cy="2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对象 49"/>
                <p:cNvGraphicFramePr>
                  <a:graphicFrameLocks noChangeAspect="1"/>
                </p:cNvGraphicFramePr>
                <p:nvPr/>
              </p:nvGraphicFramePr>
              <p:xfrm>
                <a:off x="3896" y="11888"/>
                <a:ext cx="332" cy="2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16" name="Equation" r:id="rId23" imgW="228600" imgH="228600" progId="Equation.DSMT4">
                        <p:embed/>
                      </p:oleObj>
                    </mc:Choice>
                    <mc:Fallback>
                      <p:oleObj name="Equation" r:id="rId23" imgW="228600" imgH="228600" progId="Equation.DSMT4">
                        <p:embed/>
                        <p:pic>
                          <p:nvPicPr>
                            <p:cNvPr id="0" name="Picture 2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96" y="11888"/>
                              <a:ext cx="332" cy="2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1" name="Group 41"/>
              <p:cNvGrpSpPr>
                <a:grpSpLocks/>
              </p:cNvGrpSpPr>
              <p:nvPr/>
            </p:nvGrpSpPr>
            <p:grpSpPr bwMode="auto">
              <a:xfrm>
                <a:off x="3446" y="10484"/>
                <a:ext cx="2531" cy="1676"/>
                <a:chOff x="3446" y="10484"/>
                <a:chExt cx="2531" cy="1676"/>
              </a:xfrm>
            </p:grpSpPr>
            <p:sp>
              <p:nvSpPr>
                <p:cNvPr id="22" name="Line 59"/>
                <p:cNvSpPr>
                  <a:spLocks noChangeShapeType="1"/>
                </p:cNvSpPr>
                <p:nvPr/>
              </p:nvSpPr>
              <p:spPr bwMode="auto">
                <a:xfrm>
                  <a:off x="5015" y="11051"/>
                  <a:ext cx="6" cy="108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Line 58"/>
                <p:cNvSpPr>
                  <a:spLocks noChangeShapeType="1"/>
                </p:cNvSpPr>
                <p:nvPr/>
              </p:nvSpPr>
              <p:spPr bwMode="auto">
                <a:xfrm>
                  <a:off x="5335" y="11048"/>
                  <a:ext cx="2" cy="109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761" y="10568"/>
                  <a:ext cx="0" cy="158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Line 56"/>
                <p:cNvSpPr>
                  <a:spLocks noChangeShapeType="1"/>
                </p:cNvSpPr>
                <p:nvPr/>
              </p:nvSpPr>
              <p:spPr bwMode="auto">
                <a:xfrm>
                  <a:off x="4076" y="10532"/>
                  <a:ext cx="0" cy="162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4391" y="10517"/>
                  <a:ext cx="0" cy="162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Line 54"/>
                <p:cNvSpPr>
                  <a:spLocks noChangeShapeType="1"/>
                </p:cNvSpPr>
                <p:nvPr/>
              </p:nvSpPr>
              <p:spPr bwMode="auto">
                <a:xfrm>
                  <a:off x="5652" y="10757"/>
                  <a:ext cx="0" cy="137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Line 53"/>
                <p:cNvSpPr>
                  <a:spLocks noChangeShapeType="1"/>
                </p:cNvSpPr>
                <p:nvPr/>
              </p:nvSpPr>
              <p:spPr bwMode="auto">
                <a:xfrm>
                  <a:off x="3446" y="10898"/>
                  <a:ext cx="1" cy="12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Line 52"/>
                <p:cNvSpPr>
                  <a:spLocks noChangeShapeType="1"/>
                </p:cNvSpPr>
                <p:nvPr/>
              </p:nvSpPr>
              <p:spPr bwMode="auto">
                <a:xfrm>
                  <a:off x="5967" y="10601"/>
                  <a:ext cx="10" cy="154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Line 51"/>
                <p:cNvSpPr>
                  <a:spLocks noChangeShapeType="1"/>
                </p:cNvSpPr>
                <p:nvPr/>
              </p:nvSpPr>
              <p:spPr bwMode="auto">
                <a:xfrm>
                  <a:off x="4709" y="10766"/>
                  <a:ext cx="0" cy="136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50"/>
                <p:cNvSpPr>
                  <a:spLocks/>
                </p:cNvSpPr>
                <p:nvPr/>
              </p:nvSpPr>
              <p:spPr bwMode="auto">
                <a:xfrm>
                  <a:off x="3446" y="10484"/>
                  <a:ext cx="2521" cy="702"/>
                </a:xfrm>
                <a:custGeom>
                  <a:avLst/>
                  <a:gdLst>
                    <a:gd name="T0" fmla="*/ 0 w 3960"/>
                    <a:gd name="T1" fmla="*/ 910 h 1482"/>
                    <a:gd name="T2" fmla="*/ 540 w 3960"/>
                    <a:gd name="T3" fmla="*/ 130 h 1482"/>
                    <a:gd name="T4" fmla="*/ 1080 w 3960"/>
                    <a:gd name="T5" fmla="*/ 130 h 1482"/>
                    <a:gd name="T6" fmla="*/ 1620 w 3960"/>
                    <a:gd name="T7" fmla="*/ 754 h 1482"/>
                    <a:gd name="T8" fmla="*/ 2160 w 3960"/>
                    <a:gd name="T9" fmla="*/ 1378 h 1482"/>
                    <a:gd name="T10" fmla="*/ 2700 w 3960"/>
                    <a:gd name="T11" fmla="*/ 1378 h 1482"/>
                    <a:gd name="T12" fmla="*/ 3060 w 3960"/>
                    <a:gd name="T13" fmla="*/ 1066 h 1482"/>
                    <a:gd name="T14" fmla="*/ 3600 w 3960"/>
                    <a:gd name="T15" fmla="*/ 442 h 1482"/>
                    <a:gd name="T16" fmla="*/ 3960 w 3960"/>
                    <a:gd name="T17" fmla="*/ 286 h 1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60" h="1482">
                      <a:moveTo>
                        <a:pt x="0" y="910"/>
                      </a:moveTo>
                      <a:cubicBezTo>
                        <a:pt x="180" y="585"/>
                        <a:pt x="360" y="260"/>
                        <a:pt x="540" y="130"/>
                      </a:cubicBezTo>
                      <a:cubicBezTo>
                        <a:pt x="720" y="0"/>
                        <a:pt x="900" y="26"/>
                        <a:pt x="1080" y="130"/>
                      </a:cubicBezTo>
                      <a:cubicBezTo>
                        <a:pt x="1260" y="234"/>
                        <a:pt x="1440" y="546"/>
                        <a:pt x="1620" y="754"/>
                      </a:cubicBezTo>
                      <a:cubicBezTo>
                        <a:pt x="1800" y="962"/>
                        <a:pt x="1980" y="1274"/>
                        <a:pt x="2160" y="1378"/>
                      </a:cubicBezTo>
                      <a:cubicBezTo>
                        <a:pt x="2340" y="1482"/>
                        <a:pt x="2550" y="1430"/>
                        <a:pt x="2700" y="1378"/>
                      </a:cubicBezTo>
                      <a:cubicBezTo>
                        <a:pt x="2850" y="1326"/>
                        <a:pt x="2910" y="1222"/>
                        <a:pt x="3060" y="1066"/>
                      </a:cubicBezTo>
                      <a:cubicBezTo>
                        <a:pt x="3210" y="910"/>
                        <a:pt x="3450" y="572"/>
                        <a:pt x="3600" y="442"/>
                      </a:cubicBezTo>
                      <a:cubicBezTo>
                        <a:pt x="3750" y="312"/>
                        <a:pt x="3855" y="299"/>
                        <a:pt x="3960" y="286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>
                  <a:off x="3449" y="10910"/>
                  <a:ext cx="308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Line 48"/>
                <p:cNvSpPr>
                  <a:spLocks noChangeShapeType="1"/>
                </p:cNvSpPr>
                <p:nvPr/>
              </p:nvSpPr>
              <p:spPr bwMode="auto">
                <a:xfrm>
                  <a:off x="4093" y="10526"/>
                  <a:ext cx="308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Line 47"/>
                <p:cNvSpPr>
                  <a:spLocks noChangeShapeType="1"/>
                </p:cNvSpPr>
                <p:nvPr/>
              </p:nvSpPr>
              <p:spPr bwMode="auto">
                <a:xfrm>
                  <a:off x="4411" y="10766"/>
                  <a:ext cx="308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Line 46"/>
                <p:cNvSpPr>
                  <a:spLocks noChangeShapeType="1"/>
                </p:cNvSpPr>
                <p:nvPr/>
              </p:nvSpPr>
              <p:spPr bwMode="auto">
                <a:xfrm>
                  <a:off x="4709" y="11063"/>
                  <a:ext cx="308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45"/>
                <p:cNvSpPr>
                  <a:spLocks noChangeShapeType="1"/>
                </p:cNvSpPr>
                <p:nvPr/>
              </p:nvSpPr>
              <p:spPr bwMode="auto">
                <a:xfrm>
                  <a:off x="5025" y="11171"/>
                  <a:ext cx="308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Line 44"/>
                <p:cNvSpPr>
                  <a:spLocks noChangeShapeType="1"/>
                </p:cNvSpPr>
                <p:nvPr/>
              </p:nvSpPr>
              <p:spPr bwMode="auto">
                <a:xfrm>
                  <a:off x="5345" y="11039"/>
                  <a:ext cx="308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43"/>
                <p:cNvSpPr>
                  <a:spLocks noChangeShapeType="1"/>
                </p:cNvSpPr>
                <p:nvPr/>
              </p:nvSpPr>
              <p:spPr bwMode="auto">
                <a:xfrm>
                  <a:off x="5647" y="10763"/>
                  <a:ext cx="308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42"/>
                <p:cNvSpPr>
                  <a:spLocks noChangeShapeType="1"/>
                </p:cNvSpPr>
                <p:nvPr/>
              </p:nvSpPr>
              <p:spPr bwMode="auto">
                <a:xfrm>
                  <a:off x="3769" y="10565"/>
                  <a:ext cx="308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1" name="TextBox 50"/>
          <p:cNvSpPr txBox="1"/>
          <p:nvPr/>
        </p:nvSpPr>
        <p:spPr bwMode="auto">
          <a:xfrm>
            <a:off x="3730375" y="5418802"/>
            <a:ext cx="1988045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全取左端点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50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3" grpId="0"/>
      <p:bldP spid="12" grpId="0"/>
      <p:bldP spid="13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876290" y="404664"/>
            <a:ext cx="2800166" cy="1743753"/>
            <a:chOff x="3023" y="1871"/>
            <a:chExt cx="4025" cy="2319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023" y="1871"/>
              <a:ext cx="4025" cy="2319"/>
              <a:chOff x="3023" y="1871"/>
              <a:chExt cx="4025" cy="2319"/>
            </a:xfrm>
          </p:grpSpPr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3023" y="1871"/>
                <a:ext cx="4025" cy="2319"/>
                <a:chOff x="3023" y="1871"/>
                <a:chExt cx="4025" cy="2319"/>
              </a:xfrm>
            </p:grpSpPr>
            <p:grpSp>
              <p:nvGrpSpPr>
                <p:cNvPr id="13" name="Group 26"/>
                <p:cNvGrpSpPr>
                  <a:grpSpLocks/>
                </p:cNvGrpSpPr>
                <p:nvPr/>
              </p:nvGrpSpPr>
              <p:grpSpPr bwMode="auto">
                <a:xfrm>
                  <a:off x="3023" y="1871"/>
                  <a:ext cx="4025" cy="2319"/>
                  <a:chOff x="1759" y="9884"/>
                  <a:chExt cx="4024" cy="2320"/>
                </a:xfrm>
              </p:grpSpPr>
              <p:graphicFrame>
                <p:nvGraphicFramePr>
                  <p:cNvPr id="31" name="对象 30"/>
                  <p:cNvGraphicFramePr>
                    <a:graphicFrameLocks noChangeAspect="1"/>
                  </p:cNvGraphicFramePr>
                  <p:nvPr/>
                </p:nvGraphicFramePr>
                <p:xfrm>
                  <a:off x="3581" y="11894"/>
                  <a:ext cx="221" cy="29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824" name="Equation" r:id="rId3" imgW="152334" imgH="228501" progId="Equation.DSMT4">
                          <p:embed/>
                        </p:oleObj>
                      </mc:Choice>
                      <mc:Fallback>
                        <p:oleObj name="Equation" r:id="rId3" imgW="152334" imgH="228501" progId="Equation.DSMT4">
                          <p:embed/>
                          <p:pic>
                            <p:nvPicPr>
                              <p:cNvPr id="0" name="Picture 30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81" y="11894"/>
                                <a:ext cx="221" cy="29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" name="对象 31"/>
                  <p:cNvGraphicFramePr>
                    <a:graphicFrameLocks noChangeAspect="1"/>
                  </p:cNvGraphicFramePr>
                  <p:nvPr/>
                </p:nvGraphicFramePr>
                <p:xfrm>
                  <a:off x="3371" y="10514"/>
                  <a:ext cx="676" cy="2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825" name="Equation" r:id="rId5" imgW="583947" imgH="203112" progId="Equation.DSMT4">
                          <p:embed/>
                        </p:oleObj>
                      </mc:Choice>
                      <mc:Fallback>
                        <p:oleObj name="Equation" r:id="rId5" imgW="583947" imgH="203112" progId="Equation.DSMT4">
                          <p:embed/>
                          <p:pic>
                            <p:nvPicPr>
                              <p:cNvPr id="0" name="Picture 30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71" y="10514"/>
                                <a:ext cx="676" cy="2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3" name="对象 32"/>
                  <p:cNvGraphicFramePr>
                    <a:graphicFrameLocks noChangeAspect="1"/>
                  </p:cNvGraphicFramePr>
                  <p:nvPr/>
                </p:nvGraphicFramePr>
                <p:xfrm>
                  <a:off x="2006" y="11870"/>
                  <a:ext cx="273" cy="3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826" name="Equation" r:id="rId7" imgW="165028" imgH="228501" progId="Equation.DSMT4">
                          <p:embed/>
                        </p:oleObj>
                      </mc:Choice>
                      <mc:Fallback>
                        <p:oleObj name="Equation" r:id="rId7" imgW="165028" imgH="228501" progId="Equation.DSMT4">
                          <p:embed/>
                          <p:pic>
                            <p:nvPicPr>
                              <p:cNvPr id="0" name="Picture 3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06" y="11870"/>
                                <a:ext cx="273" cy="32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4" name="对象 33"/>
                  <p:cNvGraphicFramePr>
                    <a:graphicFrameLocks noChangeAspect="1"/>
                  </p:cNvGraphicFramePr>
                  <p:nvPr/>
                </p:nvGraphicFramePr>
                <p:xfrm>
                  <a:off x="3266" y="11900"/>
                  <a:ext cx="315" cy="28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827" name="Equation" r:id="rId9" imgW="228600" imgH="228600" progId="Equation.DSMT4">
                          <p:embed/>
                        </p:oleObj>
                      </mc:Choice>
                      <mc:Fallback>
                        <p:oleObj name="Equation" r:id="rId9" imgW="228600" imgH="228600" progId="Equation.DSMT4">
                          <p:embed/>
                          <p:pic>
                            <p:nvPicPr>
                              <p:cNvPr id="0" name="Picture 3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266" y="11900"/>
                                <a:ext cx="315" cy="28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/>
                </p:nvGraphicFramePr>
                <p:xfrm>
                  <a:off x="4526" y="11900"/>
                  <a:ext cx="415" cy="3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828" name="Equation" r:id="rId11" imgW="165028" imgH="228501" progId="Equation.DSMT4">
                          <p:embed/>
                        </p:oleObj>
                      </mc:Choice>
                      <mc:Fallback>
                        <p:oleObj name="Equation" r:id="rId11" imgW="165028" imgH="228501" progId="Equation.DSMT4">
                          <p:embed/>
                          <p:pic>
                            <p:nvPicPr>
                              <p:cNvPr id="0" name="Picture 3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26" y="11900"/>
                                <a:ext cx="415" cy="3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823" y="11937"/>
                    <a:ext cx="396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23" y="9950"/>
                    <a:ext cx="0" cy="1987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8" name="对象 37"/>
                  <p:cNvGraphicFramePr>
                    <a:graphicFrameLocks noChangeAspect="1"/>
                  </p:cNvGraphicFramePr>
                  <p:nvPr/>
                </p:nvGraphicFramePr>
                <p:xfrm>
                  <a:off x="5553" y="11933"/>
                  <a:ext cx="147" cy="1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829" name="Equation" r:id="rId13" imgW="126835" imgH="139518" progId="Equation.DSMT4">
                          <p:embed/>
                        </p:oleObj>
                      </mc:Choice>
                      <mc:Fallback>
                        <p:oleObj name="Equation" r:id="rId13" imgW="126835" imgH="139518" progId="Equation.DSMT4">
                          <p:embed/>
                          <p:pic>
                            <p:nvPicPr>
                              <p:cNvPr id="0" name="Picture 3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53" y="11933"/>
                                <a:ext cx="147" cy="16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9" name="对象 38"/>
                  <p:cNvGraphicFramePr>
                    <a:graphicFrameLocks noChangeAspect="1"/>
                  </p:cNvGraphicFramePr>
                  <p:nvPr/>
                </p:nvGraphicFramePr>
                <p:xfrm>
                  <a:off x="1885" y="9884"/>
                  <a:ext cx="162" cy="19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830" name="Equation" r:id="rId15" imgW="139579" imgH="164957" progId="Equation.DSMT4">
                          <p:embed/>
                        </p:oleObj>
                      </mc:Choice>
                      <mc:Fallback>
                        <p:oleObj name="Equation" r:id="rId15" imgW="139579" imgH="164957" progId="Equation.DSMT4">
                          <p:embed/>
                          <p:pic>
                            <p:nvPicPr>
                              <p:cNvPr id="0" name="Picture 31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85" y="9884"/>
                                <a:ext cx="162" cy="19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0" name="对象 39"/>
                  <p:cNvGraphicFramePr>
                    <a:graphicFrameLocks noChangeAspect="1"/>
                  </p:cNvGraphicFramePr>
                  <p:nvPr/>
                </p:nvGraphicFramePr>
                <p:xfrm>
                  <a:off x="1759" y="11948"/>
                  <a:ext cx="176" cy="2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831" name="Equation" r:id="rId17" imgW="152202" imgH="177569" progId="Equation.DSMT4">
                          <p:embed/>
                        </p:oleObj>
                      </mc:Choice>
                      <mc:Fallback>
                        <p:oleObj name="Equation" r:id="rId17" imgW="152202" imgH="177569" progId="Equation.DSMT4">
                          <p:embed/>
                          <p:pic>
                            <p:nvPicPr>
                              <p:cNvPr id="0" name="Picture 31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59" y="11948"/>
                                <a:ext cx="176" cy="20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1" name="对象 40"/>
                  <p:cNvGraphicFramePr>
                    <a:graphicFrameLocks noChangeAspect="1"/>
                  </p:cNvGraphicFramePr>
                  <p:nvPr/>
                </p:nvGraphicFramePr>
                <p:xfrm>
                  <a:off x="3896" y="11888"/>
                  <a:ext cx="332" cy="29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832" name="Equation" r:id="rId19" imgW="228600" imgH="228600" progId="Equation.DSMT4">
                          <p:embed/>
                        </p:oleObj>
                      </mc:Choice>
                      <mc:Fallback>
                        <p:oleObj name="Equation" r:id="rId19" imgW="228600" imgH="228600" progId="Equation.DSMT4">
                          <p:embed/>
                          <p:pic>
                            <p:nvPicPr>
                              <p:cNvPr id="0" name="Picture 31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96" y="11888"/>
                                <a:ext cx="332" cy="29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>
                  <a:off x="3338" y="2315"/>
                  <a:ext cx="2531" cy="1637"/>
                  <a:chOff x="3338" y="2315"/>
                  <a:chExt cx="2531" cy="1637"/>
                </a:xfrm>
              </p:grpSpPr>
              <p:sp>
                <p:nvSpPr>
                  <p:cNvPr id="15" name="Freeform 25" descr="浅色下对角线"/>
                  <p:cNvSpPr>
                    <a:spLocks/>
                  </p:cNvSpPr>
                  <p:nvPr/>
                </p:nvSpPr>
                <p:spPr bwMode="auto">
                  <a:xfrm>
                    <a:off x="4595" y="2852"/>
                    <a:ext cx="316" cy="1074"/>
                  </a:xfrm>
                  <a:custGeom>
                    <a:avLst/>
                    <a:gdLst>
                      <a:gd name="T0" fmla="*/ 4 w 316"/>
                      <a:gd name="T1" fmla="*/ 0 h 1074"/>
                      <a:gd name="T2" fmla="*/ 0 w 316"/>
                      <a:gd name="T3" fmla="*/ 1074 h 1074"/>
                      <a:gd name="T4" fmla="*/ 316 w 316"/>
                      <a:gd name="T5" fmla="*/ 1071 h 1074"/>
                      <a:gd name="T6" fmla="*/ 310 w 316"/>
                      <a:gd name="T7" fmla="*/ 105 h 1074"/>
                      <a:gd name="T8" fmla="*/ 4 w 316"/>
                      <a:gd name="T9" fmla="*/ 0 h 10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6" h="1074">
                        <a:moveTo>
                          <a:pt x="4" y="0"/>
                        </a:moveTo>
                        <a:lnTo>
                          <a:pt x="0" y="1074"/>
                        </a:lnTo>
                        <a:lnTo>
                          <a:pt x="316" y="1071"/>
                        </a:lnTo>
                        <a:lnTo>
                          <a:pt x="310" y="105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pattFill prst="ltDnDiag">
                    <a:fgClr>
                      <a:srgbClr val="000000"/>
                    </a:fgClr>
                    <a:bgClr>
                      <a:srgbClr val="FFFFFF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5227" y="2840"/>
                    <a:ext cx="2" cy="109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53" y="2360"/>
                    <a:ext cx="0" cy="1589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968" y="2324"/>
                    <a:ext cx="0" cy="162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83" y="2546"/>
                    <a:ext cx="0" cy="138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5544" y="2549"/>
                    <a:ext cx="0" cy="137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338" y="2690"/>
                    <a:ext cx="1" cy="124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859" y="2393"/>
                    <a:ext cx="10" cy="154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41" y="2357"/>
                    <a:ext cx="310" cy="345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985" y="2318"/>
                    <a:ext cx="294" cy="234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285" y="2549"/>
                    <a:ext cx="314" cy="30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601" y="2855"/>
                    <a:ext cx="310" cy="108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17" y="2831"/>
                    <a:ext cx="308" cy="13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37" y="2555"/>
                    <a:ext cx="310" cy="27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39" y="2405"/>
                    <a:ext cx="326" cy="15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61" y="2315"/>
                    <a:ext cx="316" cy="42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3338" y="2276"/>
                <a:ext cx="2521" cy="702"/>
              </a:xfrm>
              <a:custGeom>
                <a:avLst/>
                <a:gdLst>
                  <a:gd name="T0" fmla="*/ 0 w 3960"/>
                  <a:gd name="T1" fmla="*/ 910 h 1482"/>
                  <a:gd name="T2" fmla="*/ 540 w 3960"/>
                  <a:gd name="T3" fmla="*/ 130 h 1482"/>
                  <a:gd name="T4" fmla="*/ 1080 w 3960"/>
                  <a:gd name="T5" fmla="*/ 130 h 1482"/>
                  <a:gd name="T6" fmla="*/ 1620 w 3960"/>
                  <a:gd name="T7" fmla="*/ 754 h 1482"/>
                  <a:gd name="T8" fmla="*/ 2160 w 3960"/>
                  <a:gd name="T9" fmla="*/ 1378 h 1482"/>
                  <a:gd name="T10" fmla="*/ 2700 w 3960"/>
                  <a:gd name="T11" fmla="*/ 1378 h 1482"/>
                  <a:gd name="T12" fmla="*/ 3060 w 3960"/>
                  <a:gd name="T13" fmla="*/ 1066 h 1482"/>
                  <a:gd name="T14" fmla="*/ 3600 w 3960"/>
                  <a:gd name="T15" fmla="*/ 442 h 1482"/>
                  <a:gd name="T16" fmla="*/ 3960 w 3960"/>
                  <a:gd name="T17" fmla="*/ 286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60" h="1482">
                    <a:moveTo>
                      <a:pt x="0" y="910"/>
                    </a:moveTo>
                    <a:cubicBezTo>
                      <a:pt x="180" y="585"/>
                      <a:pt x="360" y="260"/>
                      <a:pt x="540" y="130"/>
                    </a:cubicBezTo>
                    <a:cubicBezTo>
                      <a:pt x="720" y="0"/>
                      <a:pt x="900" y="26"/>
                      <a:pt x="1080" y="130"/>
                    </a:cubicBezTo>
                    <a:cubicBezTo>
                      <a:pt x="1260" y="234"/>
                      <a:pt x="1440" y="546"/>
                      <a:pt x="1620" y="754"/>
                    </a:cubicBezTo>
                    <a:cubicBezTo>
                      <a:pt x="1800" y="962"/>
                      <a:pt x="1980" y="1274"/>
                      <a:pt x="2160" y="1378"/>
                    </a:cubicBezTo>
                    <a:cubicBezTo>
                      <a:pt x="2340" y="1482"/>
                      <a:pt x="2550" y="1430"/>
                      <a:pt x="2700" y="1378"/>
                    </a:cubicBezTo>
                    <a:cubicBezTo>
                      <a:pt x="2850" y="1326"/>
                      <a:pt x="2910" y="1222"/>
                      <a:pt x="3060" y="1066"/>
                    </a:cubicBezTo>
                    <a:cubicBezTo>
                      <a:pt x="3210" y="910"/>
                      <a:pt x="3450" y="572"/>
                      <a:pt x="3600" y="442"/>
                    </a:cubicBezTo>
                    <a:cubicBezTo>
                      <a:pt x="3750" y="312"/>
                      <a:pt x="3855" y="299"/>
                      <a:pt x="3960" y="28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4907" y="2951"/>
              <a:ext cx="6" cy="97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>
              <a:off x="4597" y="2849"/>
              <a:ext cx="4" cy="10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51185" y="314155"/>
            <a:ext cx="3516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梯形法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1403648" y="1029528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每个小区间上的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曲边梯形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551185" y="1683030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面积用梯形面积</a:t>
            </a:r>
          </a:p>
        </p:txBody>
      </p:sp>
      <p:sp>
        <p:nvSpPr>
          <p:cNvPr id="79" name="Rectangle 8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527087"/>
              </p:ext>
            </p:extLst>
          </p:nvPr>
        </p:nvGraphicFramePr>
        <p:xfrm>
          <a:off x="3254157" y="1584084"/>
          <a:ext cx="208756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3" name="Equation" r:id="rId21" imgW="2095200" imgH="838080" progId="Equation.DSMT4">
                  <p:embed/>
                </p:oleObj>
              </mc:Choice>
              <mc:Fallback>
                <p:oleObj name="Equation" r:id="rId21" imgW="2095200" imgH="83808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157" y="1584084"/>
                        <a:ext cx="2087563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80"/>
          <p:cNvSpPr txBox="1"/>
          <p:nvPr/>
        </p:nvSpPr>
        <p:spPr bwMode="auto">
          <a:xfrm>
            <a:off x="551185" y="234888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表示，则</a:t>
            </a:r>
          </a:p>
        </p:txBody>
      </p:sp>
      <p:sp>
        <p:nvSpPr>
          <p:cNvPr id="82" name="Rectangle 8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67148"/>
              </p:ext>
            </p:extLst>
          </p:nvPr>
        </p:nvGraphicFramePr>
        <p:xfrm>
          <a:off x="755576" y="2996952"/>
          <a:ext cx="74596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4" name="Equation" r:id="rId23" imgW="7467480" imgH="939600" progId="Equation.DSMT4">
                  <p:embed/>
                </p:oleObj>
              </mc:Choice>
              <mc:Fallback>
                <p:oleObj name="Equation" r:id="rId23" imgW="7467480" imgH="93960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96952"/>
                        <a:ext cx="74596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Box 83"/>
          <p:cNvSpPr txBox="1"/>
          <p:nvPr/>
        </p:nvSpPr>
        <p:spPr bwMode="auto">
          <a:xfrm>
            <a:off x="551185" y="407707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6" name="对象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9891"/>
              </p:ext>
            </p:extLst>
          </p:nvPr>
        </p:nvGraphicFramePr>
        <p:xfrm>
          <a:off x="1112533" y="4630752"/>
          <a:ext cx="67437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5" name="Equation" r:id="rId25" imgW="6743520" imgH="939600" progId="Equation.DSMT4">
                  <p:embed/>
                </p:oleObj>
              </mc:Choice>
              <mc:Fallback>
                <p:oleObj name="Equation" r:id="rId25" imgW="6743520" imgH="93960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533" y="4630752"/>
                        <a:ext cx="67437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81" grpId="0"/>
      <p:bldP spid="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97809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抛物线法（又称辛普森法）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458673" y="951251"/>
            <a:ext cx="27174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作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等分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39552" y="1587982"/>
            <a:ext cx="4081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为偶数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），曲线在两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529655" y="215560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个小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弧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段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571545" y="3373889"/>
            <a:ext cx="2695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之和用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经过三点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559956" y="3939644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抛物线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863759"/>
              </p:ext>
            </p:extLst>
          </p:nvPr>
        </p:nvGraphicFramePr>
        <p:xfrm>
          <a:off x="1422786" y="5517232"/>
          <a:ext cx="76041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7" name="Equation" r:id="rId3" imgW="7607160" imgH="558720" progId="Equation.DSMT4">
                  <p:embed/>
                </p:oleObj>
              </mc:Choice>
              <mc:Fallback>
                <p:oleObj name="Equation" r:id="rId3" imgW="7607160" imgH="558720" progId="Equation.DSMT4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786" y="5517232"/>
                        <a:ext cx="760412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45920"/>
              </p:ext>
            </p:extLst>
          </p:nvPr>
        </p:nvGraphicFramePr>
        <p:xfrm>
          <a:off x="683568" y="4581128"/>
          <a:ext cx="370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8" name="Equation" r:id="rId5" imgW="3708360" imgH="838080" progId="Equation.DSMT4">
                  <p:embed/>
                </p:oleObj>
              </mc:Choice>
              <mc:Fallback>
                <p:oleObj name="Equation" r:id="rId5" imgW="3708360" imgH="838080" progId="Equation.DSMT4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581128"/>
                        <a:ext cx="3708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9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072733"/>
              </p:ext>
            </p:extLst>
          </p:nvPr>
        </p:nvGraphicFramePr>
        <p:xfrm>
          <a:off x="2182414" y="2164922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9" name="Equation" r:id="rId7" imgW="1066680" imgH="533160" progId="Equation.DSMT4">
                  <p:embed/>
                </p:oleObj>
              </mc:Choice>
              <mc:Fallback>
                <p:oleObj name="Equation" r:id="rId7" imgW="1066680" imgH="533160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414" y="2164922"/>
                        <a:ext cx="1066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1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40122"/>
              </p:ext>
            </p:extLst>
          </p:nvPr>
        </p:nvGraphicFramePr>
        <p:xfrm>
          <a:off x="3495303" y="2191984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0" name="Equation" r:id="rId9" imgW="1066680" imgH="533160" progId="Equation.DSMT4">
                  <p:embed/>
                </p:oleObj>
              </mc:Choice>
              <mc:Fallback>
                <p:oleObj name="Equation" r:id="rId9" imgW="1066680" imgH="53316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303" y="2191984"/>
                        <a:ext cx="1066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 bwMode="auto">
          <a:xfrm>
            <a:off x="558434" y="2775663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下的两个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曲边梯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形的面积</a:t>
            </a:r>
          </a:p>
        </p:txBody>
      </p:sp>
      <p:sp>
        <p:nvSpPr>
          <p:cNvPr id="54" name="Rectangle 20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037515"/>
              </p:ext>
            </p:extLst>
          </p:nvPr>
        </p:nvGraphicFramePr>
        <p:xfrm>
          <a:off x="3240978" y="3419599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1" name="Equation" r:id="rId11" imgW="1930320" imgH="431640" progId="Equation.DSMT4">
                  <p:embed/>
                </p:oleObj>
              </mc:Choice>
              <mc:Fallback>
                <p:oleObj name="Equation" r:id="rId11" imgW="1930320" imgH="431640" progId="Equation.DSMT4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978" y="3419599"/>
                        <a:ext cx="1930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组合 64"/>
          <p:cNvGrpSpPr/>
          <p:nvPr/>
        </p:nvGrpSpPr>
        <p:grpSpPr>
          <a:xfrm>
            <a:off x="5004048" y="856088"/>
            <a:ext cx="3672408" cy="2440248"/>
            <a:chOff x="5004048" y="856088"/>
            <a:chExt cx="3672408" cy="2440248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5004048" y="882584"/>
              <a:ext cx="3672408" cy="2413752"/>
              <a:chOff x="851" y="2099"/>
              <a:chExt cx="4025" cy="2319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851" y="2099"/>
                <a:ext cx="4025" cy="2319"/>
                <a:chOff x="869" y="1169"/>
                <a:chExt cx="3337" cy="1922"/>
              </a:xfrm>
            </p:grpSpPr>
            <p:sp>
              <p:nvSpPr>
                <p:cNvPr id="8" name="Freeform 4" descr="宽下对角线"/>
                <p:cNvSpPr>
                  <a:spLocks/>
                </p:cNvSpPr>
                <p:nvPr/>
              </p:nvSpPr>
              <p:spPr bwMode="auto">
                <a:xfrm>
                  <a:off x="2175" y="1957"/>
                  <a:ext cx="523" cy="917"/>
                </a:xfrm>
                <a:custGeom>
                  <a:avLst/>
                  <a:gdLst>
                    <a:gd name="T0" fmla="*/ 0 w 630"/>
                    <a:gd name="T1" fmla="*/ 1107 h 1107"/>
                    <a:gd name="T2" fmla="*/ 630 w 630"/>
                    <a:gd name="T3" fmla="*/ 1104 h 1107"/>
                    <a:gd name="T4" fmla="*/ 630 w 630"/>
                    <a:gd name="T5" fmla="*/ 0 h 1107"/>
                    <a:gd name="T6" fmla="*/ 630 w 630"/>
                    <a:gd name="T7" fmla="*/ 27 h 1107"/>
                    <a:gd name="T8" fmla="*/ 525 w 630"/>
                    <a:gd name="T9" fmla="*/ 84 h 1107"/>
                    <a:gd name="T10" fmla="*/ 420 w 630"/>
                    <a:gd name="T11" fmla="*/ 114 h 1107"/>
                    <a:gd name="T12" fmla="*/ 315 w 630"/>
                    <a:gd name="T13" fmla="*/ 132 h 1107"/>
                    <a:gd name="T14" fmla="*/ 210 w 630"/>
                    <a:gd name="T15" fmla="*/ 129 h 1107"/>
                    <a:gd name="T16" fmla="*/ 105 w 630"/>
                    <a:gd name="T17" fmla="*/ 78 h 1107"/>
                    <a:gd name="T18" fmla="*/ 0 w 630"/>
                    <a:gd name="T19" fmla="*/ 18 h 1107"/>
                    <a:gd name="T20" fmla="*/ 0 w 630"/>
                    <a:gd name="T21" fmla="*/ 1107 h 1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30" h="1107">
                      <a:moveTo>
                        <a:pt x="0" y="1107"/>
                      </a:moveTo>
                      <a:lnTo>
                        <a:pt x="630" y="1104"/>
                      </a:lnTo>
                      <a:lnTo>
                        <a:pt x="630" y="0"/>
                      </a:lnTo>
                      <a:lnTo>
                        <a:pt x="630" y="27"/>
                      </a:lnTo>
                      <a:lnTo>
                        <a:pt x="525" y="84"/>
                      </a:lnTo>
                      <a:lnTo>
                        <a:pt x="420" y="114"/>
                      </a:lnTo>
                      <a:lnTo>
                        <a:pt x="315" y="132"/>
                      </a:lnTo>
                      <a:lnTo>
                        <a:pt x="210" y="129"/>
                      </a:lnTo>
                      <a:lnTo>
                        <a:pt x="105" y="78"/>
                      </a:lnTo>
                      <a:lnTo>
                        <a:pt x="0" y="18"/>
                      </a:lnTo>
                      <a:lnTo>
                        <a:pt x="0" y="1107"/>
                      </a:lnTo>
                      <a:close/>
                    </a:path>
                  </a:pathLst>
                </a:custGeom>
                <a:pattFill prst="wdDn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" name="Group 6"/>
                <p:cNvGrpSpPr>
                  <a:grpSpLocks/>
                </p:cNvGrpSpPr>
                <p:nvPr/>
              </p:nvGrpSpPr>
              <p:grpSpPr bwMode="auto">
                <a:xfrm>
                  <a:off x="869" y="1169"/>
                  <a:ext cx="3337" cy="1922"/>
                  <a:chOff x="869" y="1169"/>
                  <a:chExt cx="3337" cy="1922"/>
                </a:xfrm>
              </p:grpSpPr>
              <p:grpSp>
                <p:nvGrpSpPr>
                  <p:cNvPr id="12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2436" y="1979"/>
                    <a:ext cx="262" cy="900"/>
                    <a:chOff x="2262" y="724"/>
                    <a:chExt cx="261" cy="900"/>
                  </a:xfrm>
                </p:grpSpPr>
                <p:sp>
                  <p:nvSpPr>
                    <p:cNvPr id="40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62" y="826"/>
                      <a:ext cx="0" cy="793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3" y="724"/>
                      <a:ext cx="0" cy="900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69" y="1169"/>
                    <a:ext cx="3337" cy="1922"/>
                    <a:chOff x="2531" y="1697"/>
                    <a:chExt cx="4024" cy="2320"/>
                  </a:xfrm>
                </p:grpSpPr>
                <p:grpSp>
                  <p:nvGrpSpPr>
                    <p:cNvPr id="14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31" y="1697"/>
                      <a:ext cx="4024" cy="2320"/>
                      <a:chOff x="2531" y="1697"/>
                      <a:chExt cx="4024" cy="2320"/>
                    </a:xfrm>
                  </p:grpSpPr>
                  <p:grpSp>
                    <p:nvGrpSpPr>
                      <p:cNvPr id="16" name="Group 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31" y="1697"/>
                        <a:ext cx="4024" cy="2320"/>
                        <a:chOff x="1759" y="9884"/>
                        <a:chExt cx="4024" cy="2320"/>
                      </a:xfrm>
                    </p:grpSpPr>
                    <p:graphicFrame>
                      <p:nvGraphicFramePr>
                        <p:cNvPr id="29" name="对象 28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581" y="11894"/>
                        <a:ext cx="221" cy="29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7942" name="Equation" r:id="rId13" imgW="152334" imgH="228501" progId="Equation.DSMT4">
                                <p:embed/>
                              </p:oleObj>
                            </mc:Choice>
                            <mc:Fallback>
                              <p:oleObj name="Equation" r:id="rId13" imgW="152334" imgH="228501" progId="Equation.DSMT4">
                                <p:embed/>
                                <p:pic>
                                  <p:nvPicPr>
                                    <p:cNvPr id="0" name="Picture 336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14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581" y="11894"/>
                                      <a:ext cx="221" cy="29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30" name="对象 29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371" y="10514"/>
                        <a:ext cx="676" cy="238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7943" name="Equation" r:id="rId15" imgW="583947" imgH="203112" progId="Equation.DSMT4">
                                <p:embed/>
                              </p:oleObj>
                            </mc:Choice>
                            <mc:Fallback>
                              <p:oleObj name="Equation" r:id="rId15" imgW="583947" imgH="203112" progId="Equation.DSMT4">
                                <p:embed/>
                                <p:pic>
                                  <p:nvPicPr>
                                    <p:cNvPr id="0" name="Picture 337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16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371" y="10514"/>
                                      <a:ext cx="676" cy="23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31" name="对象 30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2006" y="11870"/>
                        <a:ext cx="273" cy="32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7944" name="Equation" r:id="rId17" imgW="165028" imgH="228501" progId="Equation.DSMT4">
                                <p:embed/>
                              </p:oleObj>
                            </mc:Choice>
                            <mc:Fallback>
                              <p:oleObj name="Equation" r:id="rId17" imgW="165028" imgH="228501" progId="Equation.DSMT4">
                                <p:embed/>
                                <p:pic>
                                  <p:nvPicPr>
                                    <p:cNvPr id="0" name="Picture 338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18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2006" y="11870"/>
                                      <a:ext cx="273" cy="32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32" name="对象 31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266" y="11900"/>
                        <a:ext cx="315" cy="28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7945" name="Equation" r:id="rId19" imgW="228600" imgH="228600" progId="Equation.DSMT4">
                                <p:embed/>
                              </p:oleObj>
                            </mc:Choice>
                            <mc:Fallback>
                              <p:oleObj name="Equation" r:id="rId19" imgW="228600" imgH="228600" progId="Equation.DSMT4">
                                <p:embed/>
                                <p:pic>
                                  <p:nvPicPr>
                                    <p:cNvPr id="0" name="Picture 339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20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266" y="11900"/>
                                      <a:ext cx="315" cy="28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33" name="对象 32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4526" y="11900"/>
                        <a:ext cx="415" cy="30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7946" name="Equation" r:id="rId21" imgW="165028" imgH="228501" progId="Equation.DSMT4">
                                <p:embed/>
                              </p:oleObj>
                            </mc:Choice>
                            <mc:Fallback>
                              <p:oleObj name="Equation" r:id="rId21" imgW="165028" imgH="228501" progId="Equation.DSMT4">
                                <p:embed/>
                                <p:pic>
                                  <p:nvPicPr>
                                    <p:cNvPr id="0" name="Picture 340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22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4526" y="11900"/>
                                      <a:ext cx="415" cy="30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sp>
                      <p:nvSpPr>
                        <p:cNvPr id="34" name="Line 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23" y="11937"/>
                          <a:ext cx="396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5" name="Line 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23" y="9950"/>
                          <a:ext cx="0" cy="198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graphicFrame>
                      <p:nvGraphicFramePr>
                        <p:cNvPr id="36" name="对象 35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5553" y="11933"/>
                        <a:ext cx="147" cy="16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7947" name="Equation" r:id="rId23" imgW="126835" imgH="139518" progId="Equation.DSMT4">
                                <p:embed/>
                              </p:oleObj>
                            </mc:Choice>
                            <mc:Fallback>
                              <p:oleObj name="Equation" r:id="rId23" imgW="126835" imgH="139518" progId="Equation.DSMT4">
                                <p:embed/>
                                <p:pic>
                                  <p:nvPicPr>
                                    <p:cNvPr id="0" name="Picture 341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24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5553" y="11933"/>
                                      <a:ext cx="147" cy="16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37" name="对象 36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1885" y="9884"/>
                        <a:ext cx="162" cy="19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7948" name="Equation" r:id="rId25" imgW="139579" imgH="164957" progId="Equation.DSMT4">
                                <p:embed/>
                              </p:oleObj>
                            </mc:Choice>
                            <mc:Fallback>
                              <p:oleObj name="Equation" r:id="rId25" imgW="139579" imgH="164957" progId="Equation.DSMT4">
                                <p:embed/>
                                <p:pic>
                                  <p:nvPicPr>
                                    <p:cNvPr id="0" name="Picture 342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26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1885" y="9884"/>
                                      <a:ext cx="162" cy="19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38" name="对象 37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1759" y="11948"/>
                        <a:ext cx="176" cy="208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7949" name="Equation" r:id="rId27" imgW="152202" imgH="177569" progId="Equation.DSMT4">
                                <p:embed/>
                              </p:oleObj>
                            </mc:Choice>
                            <mc:Fallback>
                              <p:oleObj name="Equation" r:id="rId27" imgW="152202" imgH="177569" progId="Equation.DSMT4">
                                <p:embed/>
                                <p:pic>
                                  <p:nvPicPr>
                                    <p:cNvPr id="0" name="Picture 343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28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1759" y="11948"/>
                                      <a:ext cx="176" cy="20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39" name="对象 38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896" y="11888"/>
                        <a:ext cx="332" cy="29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7950" name="Equation" r:id="rId29" imgW="228600" imgH="228600" progId="Equation.DSMT4">
                                <p:embed/>
                              </p:oleObj>
                            </mc:Choice>
                            <mc:Fallback>
                              <p:oleObj name="Equation" r:id="rId29" imgW="228600" imgH="228600" progId="Equation.DSMT4">
                                <p:embed/>
                                <p:pic>
                                  <p:nvPicPr>
                                    <p:cNvPr id="0" name="Picture 344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30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896" y="11888"/>
                                      <a:ext cx="332" cy="29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17" name="Group 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46" y="2087"/>
                        <a:ext cx="2835" cy="1692"/>
                        <a:chOff x="2846" y="2087"/>
                        <a:chExt cx="2835" cy="1692"/>
                      </a:xfrm>
                    </p:grpSpPr>
                    <p:sp>
                      <p:nvSpPr>
                        <p:cNvPr id="18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161" y="2186"/>
                          <a:ext cx="0" cy="1590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476" y="2150"/>
                          <a:ext cx="0" cy="1629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791" y="2372"/>
                          <a:ext cx="0" cy="1389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1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51" y="2375"/>
                          <a:ext cx="0" cy="1371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2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846" y="2516"/>
                          <a:ext cx="1" cy="1243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3" name="Line 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366" y="2219"/>
                          <a:ext cx="10" cy="1549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" name="Line 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06" y="2660"/>
                          <a:ext cx="3" cy="1092"/>
                        </a:xfrm>
                        <a:prstGeom prst="line">
                          <a:avLst/>
                        </a:prstGeom>
                        <a:noFill/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ctr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5" name="Freeform 3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46" y="2087"/>
                          <a:ext cx="1050" cy="438"/>
                        </a:xfrm>
                        <a:custGeom>
                          <a:avLst/>
                          <a:gdLst>
                            <a:gd name="T0" fmla="*/ 0 w 1050"/>
                            <a:gd name="T1" fmla="*/ 438 h 438"/>
                            <a:gd name="T2" fmla="*/ 315 w 1050"/>
                            <a:gd name="T3" fmla="*/ 93 h 438"/>
                            <a:gd name="T4" fmla="*/ 630 w 1050"/>
                            <a:gd name="T5" fmla="*/ 57 h 438"/>
                            <a:gd name="T6" fmla="*/ 1050 w 1050"/>
                            <a:gd name="T7" fmla="*/ 435 h 43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1050" h="438">
                              <a:moveTo>
                                <a:pt x="0" y="438"/>
                              </a:moveTo>
                              <a:cubicBezTo>
                                <a:pt x="105" y="297"/>
                                <a:pt x="210" y="156"/>
                                <a:pt x="315" y="93"/>
                              </a:cubicBezTo>
                              <a:cubicBezTo>
                                <a:pt x="420" y="30"/>
                                <a:pt x="508" y="0"/>
                                <a:pt x="630" y="57"/>
                              </a:cubicBezTo>
                              <a:cubicBezTo>
                                <a:pt x="752" y="114"/>
                                <a:pt x="901" y="274"/>
                                <a:pt x="1050" y="435"/>
                              </a:cubicBezTo>
                            </a:path>
                          </a:pathLst>
                        </a:custGeom>
                        <a:noFill/>
                        <a:ln w="3175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6" name="Freeform 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76" y="2144"/>
                          <a:ext cx="1050" cy="762"/>
                        </a:xfrm>
                        <a:custGeom>
                          <a:avLst/>
                          <a:gdLst>
                            <a:gd name="T0" fmla="*/ 0 w 1050"/>
                            <a:gd name="T1" fmla="*/ 0 h 762"/>
                            <a:gd name="T2" fmla="*/ 315 w 1050"/>
                            <a:gd name="T3" fmla="*/ 240 h 762"/>
                            <a:gd name="T4" fmla="*/ 630 w 1050"/>
                            <a:gd name="T5" fmla="*/ 531 h 762"/>
                            <a:gd name="T6" fmla="*/ 1050 w 1050"/>
                            <a:gd name="T7" fmla="*/ 762 h 76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1050" h="762">
                              <a:moveTo>
                                <a:pt x="0" y="0"/>
                              </a:moveTo>
                              <a:cubicBezTo>
                                <a:pt x="105" y="76"/>
                                <a:pt x="210" y="152"/>
                                <a:pt x="315" y="240"/>
                              </a:cubicBezTo>
                              <a:cubicBezTo>
                                <a:pt x="420" y="328"/>
                                <a:pt x="508" y="444"/>
                                <a:pt x="630" y="531"/>
                              </a:cubicBezTo>
                              <a:cubicBezTo>
                                <a:pt x="752" y="618"/>
                                <a:pt x="901" y="690"/>
                                <a:pt x="1050" y="762"/>
                              </a:cubicBezTo>
                            </a:path>
                          </a:pathLst>
                        </a:custGeom>
                        <a:noFill/>
                        <a:ln w="28575" cmpd="sng">
                          <a:solidFill>
                            <a:srgbClr val="00206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" name="Freeform 3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106" y="2417"/>
                          <a:ext cx="840" cy="372"/>
                        </a:xfrm>
                        <a:custGeom>
                          <a:avLst/>
                          <a:gdLst>
                            <a:gd name="T0" fmla="*/ 0 w 840"/>
                            <a:gd name="T1" fmla="*/ 258 h 372"/>
                            <a:gd name="T2" fmla="*/ 315 w 840"/>
                            <a:gd name="T3" fmla="*/ 369 h 372"/>
                            <a:gd name="T4" fmla="*/ 630 w 840"/>
                            <a:gd name="T5" fmla="*/ 240 h 372"/>
                            <a:gd name="T6" fmla="*/ 840 w 840"/>
                            <a:gd name="T7" fmla="*/ 0 h 37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840" h="372">
                              <a:moveTo>
                                <a:pt x="0" y="258"/>
                              </a:moveTo>
                              <a:cubicBezTo>
                                <a:pt x="105" y="315"/>
                                <a:pt x="210" y="372"/>
                                <a:pt x="315" y="369"/>
                              </a:cubicBezTo>
                              <a:cubicBezTo>
                                <a:pt x="420" y="366"/>
                                <a:pt x="543" y="301"/>
                                <a:pt x="630" y="240"/>
                              </a:cubicBezTo>
                              <a:cubicBezTo>
                                <a:pt x="717" y="179"/>
                                <a:pt x="778" y="89"/>
                                <a:pt x="840" y="0"/>
                              </a:cubicBezTo>
                            </a:path>
                          </a:pathLst>
                        </a:custGeom>
                        <a:noFill/>
                        <a:ln w="3175" cmpd="sng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" name="Freeform 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736" y="2220"/>
                          <a:ext cx="945" cy="440"/>
                        </a:xfrm>
                        <a:custGeom>
                          <a:avLst/>
                          <a:gdLst>
                            <a:gd name="T0" fmla="*/ 0 w 945"/>
                            <a:gd name="T1" fmla="*/ 440 h 440"/>
                            <a:gd name="T2" fmla="*/ 315 w 945"/>
                            <a:gd name="T3" fmla="*/ 155 h 440"/>
                            <a:gd name="T4" fmla="*/ 630 w 945"/>
                            <a:gd name="T5" fmla="*/ 11 h 440"/>
                            <a:gd name="T6" fmla="*/ 945 w 945"/>
                            <a:gd name="T7" fmla="*/ 89 h 44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945" h="440">
                              <a:moveTo>
                                <a:pt x="0" y="440"/>
                              </a:moveTo>
                              <a:cubicBezTo>
                                <a:pt x="105" y="333"/>
                                <a:pt x="210" y="226"/>
                                <a:pt x="315" y="155"/>
                              </a:cubicBezTo>
                              <a:cubicBezTo>
                                <a:pt x="420" y="84"/>
                                <a:pt x="525" y="22"/>
                                <a:pt x="630" y="11"/>
                              </a:cubicBezTo>
                              <a:cubicBezTo>
                                <a:pt x="735" y="0"/>
                                <a:pt x="840" y="44"/>
                                <a:pt x="945" y="89"/>
                              </a:cubicBezTo>
                            </a:path>
                          </a:pathLst>
                        </a:custGeom>
                        <a:noFill/>
                        <a:ln w="38100" cmpd="sng">
                          <a:solidFill>
                            <a:srgbClr val="FFF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15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846" y="2102"/>
                      <a:ext cx="2520" cy="702"/>
                    </a:xfrm>
                    <a:custGeom>
                      <a:avLst/>
                      <a:gdLst>
                        <a:gd name="T0" fmla="*/ 0 w 3960"/>
                        <a:gd name="T1" fmla="*/ 910 h 1482"/>
                        <a:gd name="T2" fmla="*/ 540 w 3960"/>
                        <a:gd name="T3" fmla="*/ 130 h 1482"/>
                        <a:gd name="T4" fmla="*/ 1080 w 3960"/>
                        <a:gd name="T5" fmla="*/ 130 h 1482"/>
                        <a:gd name="T6" fmla="*/ 1620 w 3960"/>
                        <a:gd name="T7" fmla="*/ 754 h 1482"/>
                        <a:gd name="T8" fmla="*/ 2160 w 3960"/>
                        <a:gd name="T9" fmla="*/ 1378 h 1482"/>
                        <a:gd name="T10" fmla="*/ 2700 w 3960"/>
                        <a:gd name="T11" fmla="*/ 1378 h 1482"/>
                        <a:gd name="T12" fmla="*/ 3060 w 3960"/>
                        <a:gd name="T13" fmla="*/ 1066 h 1482"/>
                        <a:gd name="T14" fmla="*/ 3600 w 3960"/>
                        <a:gd name="T15" fmla="*/ 442 h 1482"/>
                        <a:gd name="T16" fmla="*/ 3960 w 3960"/>
                        <a:gd name="T17" fmla="*/ 286 h 14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960" h="1482">
                          <a:moveTo>
                            <a:pt x="0" y="910"/>
                          </a:moveTo>
                          <a:cubicBezTo>
                            <a:pt x="180" y="585"/>
                            <a:pt x="360" y="260"/>
                            <a:pt x="540" y="130"/>
                          </a:cubicBezTo>
                          <a:cubicBezTo>
                            <a:pt x="720" y="0"/>
                            <a:pt x="900" y="26"/>
                            <a:pt x="1080" y="130"/>
                          </a:cubicBezTo>
                          <a:cubicBezTo>
                            <a:pt x="1260" y="234"/>
                            <a:pt x="1440" y="546"/>
                            <a:pt x="1620" y="754"/>
                          </a:cubicBezTo>
                          <a:cubicBezTo>
                            <a:pt x="1800" y="962"/>
                            <a:pt x="1980" y="1274"/>
                            <a:pt x="2160" y="1378"/>
                          </a:cubicBezTo>
                          <a:cubicBezTo>
                            <a:pt x="2340" y="1482"/>
                            <a:pt x="2550" y="1430"/>
                            <a:pt x="2700" y="1378"/>
                          </a:cubicBezTo>
                          <a:cubicBezTo>
                            <a:pt x="2850" y="1326"/>
                            <a:pt x="2910" y="1222"/>
                            <a:pt x="3060" y="1066"/>
                          </a:cubicBezTo>
                          <a:cubicBezTo>
                            <a:pt x="3210" y="910"/>
                            <a:pt x="3450" y="572"/>
                            <a:pt x="3600" y="442"/>
                          </a:cubicBezTo>
                          <a:cubicBezTo>
                            <a:pt x="3750" y="312"/>
                            <a:pt x="3855" y="299"/>
                            <a:pt x="3960" y="286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" name="Freeform 38" descr="浅色上对角线"/>
              <p:cNvSpPr>
                <a:spLocks/>
              </p:cNvSpPr>
              <p:nvPr/>
            </p:nvSpPr>
            <p:spPr bwMode="auto">
              <a:xfrm>
                <a:off x="1737" y="2303"/>
                <a:ext cx="754" cy="2051"/>
              </a:xfrm>
              <a:custGeom>
                <a:avLst/>
                <a:gdLst>
                  <a:gd name="T0" fmla="*/ 62 w 754"/>
                  <a:gd name="T1" fmla="*/ 256 h 2051"/>
                  <a:gd name="T2" fmla="*/ 102 w 754"/>
                  <a:gd name="T3" fmla="*/ 256 h 2051"/>
                  <a:gd name="T4" fmla="*/ 152 w 754"/>
                  <a:gd name="T5" fmla="*/ 283 h 2051"/>
                  <a:gd name="T6" fmla="*/ 218 w 754"/>
                  <a:gd name="T7" fmla="*/ 325 h 2051"/>
                  <a:gd name="T8" fmla="*/ 350 w 754"/>
                  <a:gd name="T9" fmla="*/ 460 h 2051"/>
                  <a:gd name="T10" fmla="*/ 426 w 754"/>
                  <a:gd name="T11" fmla="*/ 526 h 2051"/>
                  <a:gd name="T12" fmla="*/ 506 w 754"/>
                  <a:gd name="T13" fmla="*/ 610 h 2051"/>
                  <a:gd name="T14" fmla="*/ 554 w 754"/>
                  <a:gd name="T15" fmla="*/ 658 h 2051"/>
                  <a:gd name="T16" fmla="*/ 612 w 754"/>
                  <a:gd name="T17" fmla="*/ 712 h 2051"/>
                  <a:gd name="T18" fmla="*/ 644 w 754"/>
                  <a:gd name="T19" fmla="*/ 742 h 2051"/>
                  <a:gd name="T20" fmla="*/ 674 w 754"/>
                  <a:gd name="T21" fmla="*/ 760 h 2051"/>
                  <a:gd name="T22" fmla="*/ 680 w 754"/>
                  <a:gd name="T23" fmla="*/ 799 h 2051"/>
                  <a:gd name="T24" fmla="*/ 686 w 754"/>
                  <a:gd name="T25" fmla="*/ 1840 h 2051"/>
                  <a:gd name="T26" fmla="*/ 656 w 754"/>
                  <a:gd name="T27" fmla="*/ 1837 h 2051"/>
                  <a:gd name="T28" fmla="*/ 96 w 754"/>
                  <a:gd name="T29" fmla="*/ 1846 h 2051"/>
                  <a:gd name="T30" fmla="*/ 80 w 754"/>
                  <a:gd name="T31" fmla="*/ 1810 h 2051"/>
                  <a:gd name="T32" fmla="*/ 62 w 754"/>
                  <a:gd name="T33" fmla="*/ 1792 h 2051"/>
                  <a:gd name="T34" fmla="*/ 62 w 754"/>
                  <a:gd name="T35" fmla="*/ 256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4" h="2051">
                    <a:moveTo>
                      <a:pt x="62" y="256"/>
                    </a:moveTo>
                    <a:cubicBezTo>
                      <a:pt x="69" y="0"/>
                      <a:pt x="87" y="252"/>
                      <a:pt x="102" y="256"/>
                    </a:cubicBezTo>
                    <a:cubicBezTo>
                      <a:pt x="117" y="260"/>
                      <a:pt x="133" y="272"/>
                      <a:pt x="152" y="283"/>
                    </a:cubicBezTo>
                    <a:cubicBezTo>
                      <a:pt x="171" y="294"/>
                      <a:pt x="185" y="296"/>
                      <a:pt x="218" y="325"/>
                    </a:cubicBezTo>
                    <a:cubicBezTo>
                      <a:pt x="251" y="354"/>
                      <a:pt x="315" y="427"/>
                      <a:pt x="350" y="460"/>
                    </a:cubicBezTo>
                    <a:cubicBezTo>
                      <a:pt x="385" y="493"/>
                      <a:pt x="400" y="501"/>
                      <a:pt x="426" y="526"/>
                    </a:cubicBezTo>
                    <a:cubicBezTo>
                      <a:pt x="452" y="551"/>
                      <a:pt x="485" y="588"/>
                      <a:pt x="506" y="610"/>
                    </a:cubicBezTo>
                    <a:cubicBezTo>
                      <a:pt x="527" y="632"/>
                      <a:pt x="536" y="641"/>
                      <a:pt x="554" y="658"/>
                    </a:cubicBezTo>
                    <a:cubicBezTo>
                      <a:pt x="572" y="675"/>
                      <a:pt x="597" y="698"/>
                      <a:pt x="612" y="712"/>
                    </a:cubicBezTo>
                    <a:cubicBezTo>
                      <a:pt x="627" y="726"/>
                      <a:pt x="634" y="734"/>
                      <a:pt x="644" y="742"/>
                    </a:cubicBezTo>
                    <a:cubicBezTo>
                      <a:pt x="654" y="750"/>
                      <a:pt x="668" y="751"/>
                      <a:pt x="674" y="760"/>
                    </a:cubicBezTo>
                    <a:cubicBezTo>
                      <a:pt x="680" y="769"/>
                      <a:pt x="678" y="619"/>
                      <a:pt x="680" y="799"/>
                    </a:cubicBezTo>
                    <a:cubicBezTo>
                      <a:pt x="682" y="979"/>
                      <a:pt x="690" y="1667"/>
                      <a:pt x="686" y="1840"/>
                    </a:cubicBezTo>
                    <a:cubicBezTo>
                      <a:pt x="682" y="2013"/>
                      <a:pt x="754" y="1836"/>
                      <a:pt x="656" y="1837"/>
                    </a:cubicBezTo>
                    <a:cubicBezTo>
                      <a:pt x="558" y="1838"/>
                      <a:pt x="192" y="1850"/>
                      <a:pt x="96" y="1846"/>
                    </a:cubicBezTo>
                    <a:cubicBezTo>
                      <a:pt x="0" y="1842"/>
                      <a:pt x="86" y="1819"/>
                      <a:pt x="80" y="1810"/>
                    </a:cubicBezTo>
                    <a:cubicBezTo>
                      <a:pt x="74" y="1801"/>
                      <a:pt x="64" y="2051"/>
                      <a:pt x="62" y="1792"/>
                    </a:cubicBezTo>
                    <a:cubicBezTo>
                      <a:pt x="60" y="1533"/>
                      <a:pt x="55" y="512"/>
                      <a:pt x="62" y="256"/>
                    </a:cubicBezTo>
                    <a:close/>
                  </a:path>
                </a:pathLst>
              </a:custGeom>
              <a:pattFill prst="ltUpDiag">
                <a:fgClr>
                  <a:srgbClr val="000000">
                    <a:alpha val="38000"/>
                  </a:srgbClr>
                </a:fgClr>
                <a:bgClr>
                  <a:srgbClr val="FFFFFF">
                    <a:alpha val="38000"/>
                  </a:srgbClr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pattFill prst="wdUp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39" descr="之字形"/>
              <p:cNvSpPr>
                <a:spLocks/>
              </p:cNvSpPr>
              <p:nvPr/>
            </p:nvSpPr>
            <p:spPr bwMode="auto">
              <a:xfrm>
                <a:off x="1093" y="2310"/>
                <a:ext cx="763" cy="2094"/>
              </a:xfrm>
              <a:custGeom>
                <a:avLst/>
                <a:gdLst>
                  <a:gd name="T0" fmla="*/ 82 w 763"/>
                  <a:gd name="T1" fmla="*/ 635 h 2094"/>
                  <a:gd name="T2" fmla="*/ 278 w 763"/>
                  <a:gd name="T3" fmla="*/ 380 h 2094"/>
                  <a:gd name="T4" fmla="*/ 458 w 763"/>
                  <a:gd name="T5" fmla="*/ 245 h 2094"/>
                  <a:gd name="T6" fmla="*/ 664 w 763"/>
                  <a:gd name="T7" fmla="*/ 233 h 2094"/>
                  <a:gd name="T8" fmla="*/ 688 w 763"/>
                  <a:gd name="T9" fmla="*/ 239 h 2094"/>
                  <a:gd name="T10" fmla="*/ 692 w 763"/>
                  <a:gd name="T11" fmla="*/ 266 h 2094"/>
                  <a:gd name="T12" fmla="*/ 694 w 763"/>
                  <a:gd name="T13" fmla="*/ 1835 h 2094"/>
                  <a:gd name="T14" fmla="*/ 664 w 763"/>
                  <a:gd name="T15" fmla="*/ 1823 h 2094"/>
                  <a:gd name="T16" fmla="*/ 98 w 763"/>
                  <a:gd name="T17" fmla="*/ 1832 h 2094"/>
                  <a:gd name="T18" fmla="*/ 76 w 763"/>
                  <a:gd name="T19" fmla="*/ 1811 h 2094"/>
                  <a:gd name="T20" fmla="*/ 82 w 763"/>
                  <a:gd name="T21" fmla="*/ 635 h 2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3" h="2094">
                    <a:moveTo>
                      <a:pt x="82" y="635"/>
                    </a:moveTo>
                    <a:cubicBezTo>
                      <a:pt x="116" y="397"/>
                      <a:pt x="215" y="445"/>
                      <a:pt x="278" y="380"/>
                    </a:cubicBezTo>
                    <a:cubicBezTo>
                      <a:pt x="341" y="315"/>
                      <a:pt x="394" y="270"/>
                      <a:pt x="458" y="245"/>
                    </a:cubicBezTo>
                    <a:cubicBezTo>
                      <a:pt x="522" y="220"/>
                      <a:pt x="626" y="234"/>
                      <a:pt x="664" y="233"/>
                    </a:cubicBezTo>
                    <a:cubicBezTo>
                      <a:pt x="702" y="232"/>
                      <a:pt x="683" y="234"/>
                      <a:pt x="688" y="239"/>
                    </a:cubicBezTo>
                    <a:cubicBezTo>
                      <a:pt x="693" y="244"/>
                      <a:pt x="691" y="0"/>
                      <a:pt x="692" y="266"/>
                    </a:cubicBezTo>
                    <a:cubicBezTo>
                      <a:pt x="693" y="532"/>
                      <a:pt x="699" y="1576"/>
                      <a:pt x="694" y="1835"/>
                    </a:cubicBezTo>
                    <a:cubicBezTo>
                      <a:pt x="689" y="2094"/>
                      <a:pt x="763" y="1824"/>
                      <a:pt x="664" y="1823"/>
                    </a:cubicBezTo>
                    <a:cubicBezTo>
                      <a:pt x="565" y="1822"/>
                      <a:pt x="196" y="1834"/>
                      <a:pt x="98" y="1832"/>
                    </a:cubicBezTo>
                    <a:cubicBezTo>
                      <a:pt x="0" y="1830"/>
                      <a:pt x="79" y="2011"/>
                      <a:pt x="76" y="1811"/>
                    </a:cubicBezTo>
                    <a:cubicBezTo>
                      <a:pt x="73" y="1611"/>
                      <a:pt x="48" y="873"/>
                      <a:pt x="82" y="635"/>
                    </a:cubicBezTo>
                    <a:close/>
                  </a:path>
                </a:pathLst>
              </a:custGeom>
              <a:pattFill prst="zigZag">
                <a:fgClr>
                  <a:srgbClr val="000000">
                    <a:alpha val="47000"/>
                  </a:srgbClr>
                </a:fgClr>
                <a:bgClr>
                  <a:srgbClr val="FFFFFF">
                    <a:alpha val="47000"/>
                  </a:srgbClr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40" descr="草皮"/>
              <p:cNvSpPr>
                <a:spLocks/>
              </p:cNvSpPr>
              <p:nvPr/>
            </p:nvSpPr>
            <p:spPr bwMode="auto">
              <a:xfrm>
                <a:off x="2983" y="2451"/>
                <a:ext cx="744" cy="1949"/>
              </a:xfrm>
              <a:custGeom>
                <a:avLst/>
                <a:gdLst>
                  <a:gd name="T0" fmla="*/ 92 w 744"/>
                  <a:gd name="T1" fmla="*/ 620 h 1949"/>
                  <a:gd name="T2" fmla="*/ 220 w 744"/>
                  <a:gd name="T3" fmla="*/ 491 h 1949"/>
                  <a:gd name="T4" fmla="*/ 382 w 744"/>
                  <a:gd name="T5" fmla="*/ 350 h 1949"/>
                  <a:gd name="T6" fmla="*/ 520 w 744"/>
                  <a:gd name="T7" fmla="*/ 248 h 1949"/>
                  <a:gd name="T8" fmla="*/ 640 w 744"/>
                  <a:gd name="T9" fmla="*/ 209 h 1949"/>
                  <a:gd name="T10" fmla="*/ 682 w 744"/>
                  <a:gd name="T11" fmla="*/ 197 h 1949"/>
                  <a:gd name="T12" fmla="*/ 686 w 744"/>
                  <a:gd name="T13" fmla="*/ 218 h 1949"/>
                  <a:gd name="T14" fmla="*/ 688 w 744"/>
                  <a:gd name="T15" fmla="*/ 248 h 1949"/>
                  <a:gd name="T16" fmla="*/ 700 w 744"/>
                  <a:gd name="T17" fmla="*/ 1709 h 1949"/>
                  <a:gd name="T18" fmla="*/ 682 w 744"/>
                  <a:gd name="T19" fmla="*/ 1688 h 1949"/>
                  <a:gd name="T20" fmla="*/ 646 w 744"/>
                  <a:gd name="T21" fmla="*/ 1694 h 1949"/>
                  <a:gd name="T22" fmla="*/ 92 w 744"/>
                  <a:gd name="T23" fmla="*/ 1694 h 1949"/>
                  <a:gd name="T24" fmla="*/ 92 w 744"/>
                  <a:gd name="T25" fmla="*/ 1676 h 1949"/>
                  <a:gd name="T26" fmla="*/ 92 w 744"/>
                  <a:gd name="T27" fmla="*/ 1628 h 1949"/>
                  <a:gd name="T28" fmla="*/ 92 w 744"/>
                  <a:gd name="T29" fmla="*/ 620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4" h="1949">
                    <a:moveTo>
                      <a:pt x="92" y="620"/>
                    </a:moveTo>
                    <a:cubicBezTo>
                      <a:pt x="113" y="431"/>
                      <a:pt x="172" y="536"/>
                      <a:pt x="220" y="491"/>
                    </a:cubicBezTo>
                    <a:cubicBezTo>
                      <a:pt x="268" y="446"/>
                      <a:pt x="332" y="391"/>
                      <a:pt x="382" y="350"/>
                    </a:cubicBezTo>
                    <a:cubicBezTo>
                      <a:pt x="432" y="309"/>
                      <a:pt x="477" y="271"/>
                      <a:pt x="520" y="248"/>
                    </a:cubicBezTo>
                    <a:cubicBezTo>
                      <a:pt x="563" y="225"/>
                      <a:pt x="613" y="217"/>
                      <a:pt x="640" y="209"/>
                    </a:cubicBezTo>
                    <a:cubicBezTo>
                      <a:pt x="667" y="201"/>
                      <a:pt x="674" y="196"/>
                      <a:pt x="682" y="197"/>
                    </a:cubicBezTo>
                    <a:cubicBezTo>
                      <a:pt x="690" y="198"/>
                      <a:pt x="685" y="210"/>
                      <a:pt x="686" y="218"/>
                    </a:cubicBezTo>
                    <a:cubicBezTo>
                      <a:pt x="687" y="226"/>
                      <a:pt x="686" y="0"/>
                      <a:pt x="688" y="248"/>
                    </a:cubicBezTo>
                    <a:cubicBezTo>
                      <a:pt x="690" y="496"/>
                      <a:pt x="701" y="1469"/>
                      <a:pt x="700" y="1709"/>
                    </a:cubicBezTo>
                    <a:cubicBezTo>
                      <a:pt x="699" y="1949"/>
                      <a:pt x="691" y="1691"/>
                      <a:pt x="682" y="1688"/>
                    </a:cubicBezTo>
                    <a:cubicBezTo>
                      <a:pt x="673" y="1685"/>
                      <a:pt x="744" y="1693"/>
                      <a:pt x="646" y="1694"/>
                    </a:cubicBezTo>
                    <a:cubicBezTo>
                      <a:pt x="548" y="1695"/>
                      <a:pt x="184" y="1697"/>
                      <a:pt x="92" y="1694"/>
                    </a:cubicBezTo>
                    <a:cubicBezTo>
                      <a:pt x="0" y="1691"/>
                      <a:pt x="92" y="1687"/>
                      <a:pt x="92" y="1676"/>
                    </a:cubicBezTo>
                    <a:cubicBezTo>
                      <a:pt x="92" y="1665"/>
                      <a:pt x="91" y="1803"/>
                      <a:pt x="92" y="1628"/>
                    </a:cubicBezTo>
                    <a:cubicBezTo>
                      <a:pt x="93" y="1453"/>
                      <a:pt x="71" y="809"/>
                      <a:pt x="92" y="620"/>
                    </a:cubicBezTo>
                    <a:close/>
                  </a:path>
                </a:pathLst>
              </a:custGeom>
              <a:pattFill prst="divot">
                <a:fgClr>
                  <a:srgbClr val="000000">
                    <a:alpha val="38000"/>
                  </a:srgbClr>
                </a:fgClr>
                <a:bgClr>
                  <a:srgbClr val="FFFFFF">
                    <a:alpha val="38000"/>
                  </a:srgbClr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1741213"/>
                </p:ext>
              </p:extLst>
            </p:nvPr>
          </p:nvGraphicFramePr>
          <p:xfrm>
            <a:off x="5932282" y="856544"/>
            <a:ext cx="635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51" name="Equation" r:id="rId31" imgW="634680" imgH="431640" progId="Equation.DSMT4">
                    <p:embed/>
                  </p:oleObj>
                </mc:Choice>
                <mc:Fallback>
                  <p:oleObj name="Equation" r:id="rId31" imgW="634680" imgH="431640" progId="Equation.DSMT4">
                    <p:embed/>
                    <p:pic>
                      <p:nvPicPr>
                        <p:cNvPr id="0" name="Picture 3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2282" y="856544"/>
                          <a:ext cx="635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4125582"/>
                </p:ext>
              </p:extLst>
            </p:nvPr>
          </p:nvGraphicFramePr>
          <p:xfrm>
            <a:off x="6935071" y="879136"/>
            <a:ext cx="444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52" name="Equation" r:id="rId33" imgW="444240" imgH="431640" progId="Equation.DSMT4">
                    <p:embed/>
                  </p:oleObj>
                </mc:Choice>
                <mc:Fallback>
                  <p:oleObj name="Equation" r:id="rId33" imgW="444240" imgH="431640" progId="Equation.DSMT4">
                    <p:embed/>
                    <p:pic>
                      <p:nvPicPr>
                        <p:cNvPr id="0" name="Picture 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5071" y="879136"/>
                          <a:ext cx="444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606140"/>
                </p:ext>
              </p:extLst>
            </p:nvPr>
          </p:nvGraphicFramePr>
          <p:xfrm>
            <a:off x="7846003" y="856088"/>
            <a:ext cx="635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53" name="Equation" r:id="rId35" imgW="634680" imgH="431640" progId="Equation.DSMT4">
                    <p:embed/>
                  </p:oleObj>
                </mc:Choice>
                <mc:Fallback>
                  <p:oleObj name="Equation" r:id="rId35" imgW="634680" imgH="431640" progId="Equation.DSMT4">
                    <p:embed/>
                    <p:pic>
                      <p:nvPicPr>
                        <p:cNvPr id="0" name="Picture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6003" y="856088"/>
                          <a:ext cx="635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0" name="直接箭头连接符 59"/>
            <p:cNvCxnSpPr>
              <a:endCxn id="5" idx="10"/>
            </p:cNvCxnSpPr>
            <p:nvPr/>
          </p:nvCxnSpPr>
          <p:spPr>
            <a:xfrm>
              <a:off x="6249782" y="1303950"/>
              <a:ext cx="177609" cy="5820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H="1">
              <a:off x="6728550" y="1248966"/>
              <a:ext cx="363730" cy="769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27" idx="2"/>
            </p:cNvCxnSpPr>
            <p:nvPr/>
          </p:nvCxnSpPr>
          <p:spPr>
            <a:xfrm flipH="1">
              <a:off x="7016389" y="1248966"/>
              <a:ext cx="939987" cy="6324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2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290507"/>
              </p:ext>
            </p:extLst>
          </p:nvPr>
        </p:nvGraphicFramePr>
        <p:xfrm>
          <a:off x="2127754" y="3939644"/>
          <a:ext cx="2278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4" name="Equation" r:id="rId37" imgW="2286000" imgH="457200" progId="Equation.DSMT4">
                  <p:embed/>
                </p:oleObj>
              </mc:Choice>
              <mc:Fallback>
                <p:oleObj name="Equation" r:id="rId37" imgW="2286000" imgH="45720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754" y="3939644"/>
                        <a:ext cx="22780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 bwMode="auto">
          <a:xfrm>
            <a:off x="4513103" y="3939644"/>
            <a:ext cx="3970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下的曲边梯形面积 代替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0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3" grpId="0"/>
      <p:bldP spid="44" grpId="0"/>
      <p:bldP spid="46" grpId="0"/>
      <p:bldP spid="48" grpId="0"/>
      <p:bldP spid="53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5.1.1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57200" y="894418"/>
            <a:ext cx="8263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的定积分是积分和的极限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，即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783687"/>
              </p:ext>
            </p:extLst>
          </p:nvPr>
        </p:nvGraphicFramePr>
        <p:xfrm>
          <a:off x="457200" y="1479485"/>
          <a:ext cx="1438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0" name="Equation" r:id="rId3" imgW="1435100" imgH="558800" progId="Equation.DSMT4">
                  <p:embed/>
                </p:oleObj>
              </mc:Choice>
              <mc:Fallback>
                <p:oleObj name="Equation" r:id="rId3" imgW="1435100" imgH="5588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79485"/>
                        <a:ext cx="14382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1907704" y="1417638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_________________ 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57200" y="2103307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7200" y="2688374"/>
            <a:ext cx="45111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和式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极限表示成定积分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778513"/>
              </p:ext>
            </p:extLst>
          </p:nvPr>
        </p:nvGraphicFramePr>
        <p:xfrm>
          <a:off x="457200" y="3273441"/>
          <a:ext cx="76469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Equation" r:id="rId5" imgW="7645320" imgH="939600" progId="Equation.DSMT4">
                  <p:embed/>
                </p:oleObj>
              </mc:Choice>
              <mc:Fallback>
                <p:oleObj name="Equation" r:id="rId5" imgW="7645320" imgH="9396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3441"/>
                        <a:ext cx="764698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57200" y="427508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7200" y="4860155"/>
            <a:ext cx="44214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根据定积分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的几何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意义，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935894"/>
              </p:ext>
            </p:extLst>
          </p:nvPr>
        </p:nvGraphicFramePr>
        <p:xfrm>
          <a:off x="4884060" y="4719900"/>
          <a:ext cx="3446462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Equation" r:id="rId7" imgW="3429000" imgH="685800" progId="Equation.DSMT4">
                  <p:embed/>
                </p:oleObj>
              </mc:Choice>
              <mc:Fallback>
                <p:oleObj name="Equation" r:id="rId7" imgW="3429000" imgH="6858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060" y="4719900"/>
                        <a:ext cx="3446462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457199" y="5445224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781423"/>
              </p:ext>
            </p:extLst>
          </p:nvPr>
        </p:nvGraphicFramePr>
        <p:xfrm>
          <a:off x="1979712" y="1903748"/>
          <a:ext cx="224631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Equation" r:id="rId9" imgW="2234880" imgH="914400" progId="Equation.DSMT4">
                  <p:embed/>
                </p:oleObj>
              </mc:Choice>
              <mc:Fallback>
                <p:oleObj name="Equation" r:id="rId9" imgW="2234880" imgH="9144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03748"/>
                        <a:ext cx="2246313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937546"/>
              </p:ext>
            </p:extLst>
          </p:nvPr>
        </p:nvGraphicFramePr>
        <p:xfrm>
          <a:off x="6444208" y="3140968"/>
          <a:ext cx="163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Equation" r:id="rId11" imgW="1638000" imgH="838080" progId="Equation.DSMT4">
                  <p:embed/>
                </p:oleObj>
              </mc:Choice>
              <mc:Fallback>
                <p:oleObj name="Equation" r:id="rId11" imgW="1638000" imgH="83808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140968"/>
                        <a:ext cx="1638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6882307" y="4213532"/>
            <a:ext cx="19880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梯形面积，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44015" y="273422"/>
            <a:ext cx="88924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</a:t>
            </a:r>
            <a:r>
              <a:rPr lang="en-US" altLang="zh-CN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5.1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定积分的概念与性质</a:t>
            </a:r>
          </a:p>
        </p:txBody>
      </p:sp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62930" y="1867471"/>
            <a:ext cx="6229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5.1.1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定积分的概念</a:t>
            </a:r>
          </a:p>
        </p:txBody>
      </p:sp>
      <p:sp>
        <p:nvSpPr>
          <p:cNvPr id="12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62930" y="3379639"/>
            <a:ext cx="6229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5.1.2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定积分的性质</a:t>
            </a:r>
          </a:p>
        </p:txBody>
      </p:sp>
      <p:sp>
        <p:nvSpPr>
          <p:cNvPr id="8" name="圆角矩形 7">
            <a:hlinkClick r:id="rId5" action="ppaction://hlinkpres?slideindex=9&amp;slidetitle=幻灯片 9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9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404664"/>
            <a:ext cx="6229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5.1.2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定积分的性质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55576" y="1340768"/>
            <a:ext cx="3249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（线性性质）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523232"/>
              </p:ext>
            </p:extLst>
          </p:nvPr>
        </p:nvGraphicFramePr>
        <p:xfrm>
          <a:off x="1117600" y="1865526"/>
          <a:ext cx="6908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" name="Equation" r:id="rId4" imgW="6908760" imgH="685800" progId="Equation.DSMT4">
                  <p:embed/>
                </p:oleObj>
              </mc:Choice>
              <mc:Fallback>
                <p:oleObj name="Equation" r:id="rId4" imgW="6908760" imgH="6858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865526"/>
                        <a:ext cx="6908800" cy="692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259489"/>
              </p:ext>
            </p:extLst>
          </p:nvPr>
        </p:nvGraphicFramePr>
        <p:xfrm>
          <a:off x="3943350" y="1414463"/>
          <a:ext cx="1625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" name="Equation" r:id="rId6" imgW="1625400" imgH="380880" progId="Equation.DSMT4">
                  <p:embed/>
                </p:oleObj>
              </mc:Choice>
              <mc:Fallback>
                <p:oleObj name="Equation" r:id="rId6" imgW="1625400" imgH="38088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1414463"/>
                        <a:ext cx="16256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827584" y="263691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证：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15513"/>
              </p:ext>
            </p:extLst>
          </p:nvPr>
        </p:nvGraphicFramePr>
        <p:xfrm>
          <a:off x="1973263" y="2740496"/>
          <a:ext cx="3048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Equation" r:id="rId8" imgW="3047760" imgH="685800" progId="Equation.DSMT4">
                  <p:embed/>
                </p:oleObj>
              </mc:Choice>
              <mc:Fallback>
                <p:oleObj name="Equation" r:id="rId8" imgW="3047760" imgH="6858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2740496"/>
                        <a:ext cx="3048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895150"/>
              </p:ext>
            </p:extLst>
          </p:nvPr>
        </p:nvGraphicFramePr>
        <p:xfrm>
          <a:off x="1839913" y="3451696"/>
          <a:ext cx="416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" name="Equation" r:id="rId10" imgW="4165560" imgH="914400" progId="Equation.DSMT4">
                  <p:embed/>
                </p:oleObj>
              </mc:Choice>
              <mc:Fallback>
                <p:oleObj name="Equation" r:id="rId10" imgW="4165560" imgH="91440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451696"/>
                        <a:ext cx="416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032195"/>
              </p:ext>
            </p:extLst>
          </p:nvPr>
        </p:nvGraphicFramePr>
        <p:xfrm>
          <a:off x="1897063" y="4366096"/>
          <a:ext cx="267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5" name="Equation" r:id="rId12" imgW="2679480" imgH="914400" progId="Equation.DSMT4">
                  <p:embed/>
                </p:oleObj>
              </mc:Choice>
              <mc:Fallback>
                <p:oleObj name="Equation" r:id="rId12" imgW="2679480" imgH="9144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4366096"/>
                        <a:ext cx="2679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002679"/>
              </p:ext>
            </p:extLst>
          </p:nvPr>
        </p:nvGraphicFramePr>
        <p:xfrm>
          <a:off x="4678363" y="4366096"/>
          <a:ext cx="2628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" name="Equation" r:id="rId14" imgW="2628720" imgH="914400" progId="Equation.DSMT4">
                  <p:embed/>
                </p:oleObj>
              </mc:Choice>
              <mc:Fallback>
                <p:oleObj name="Equation" r:id="rId14" imgW="2628720" imgH="9144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4366096"/>
                        <a:ext cx="2628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126980"/>
              </p:ext>
            </p:extLst>
          </p:nvPr>
        </p:nvGraphicFramePr>
        <p:xfrm>
          <a:off x="1828800" y="5407496"/>
          <a:ext cx="191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" name="Equation" r:id="rId16" imgW="1917360" imgH="685800" progId="Equation.DSMT4">
                  <p:embed/>
                </p:oleObj>
              </mc:Choice>
              <mc:Fallback>
                <p:oleObj name="Equation" r:id="rId16" imgW="1917360" imgH="6858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07496"/>
                        <a:ext cx="1917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103480"/>
              </p:ext>
            </p:extLst>
          </p:nvPr>
        </p:nvGraphicFramePr>
        <p:xfrm>
          <a:off x="3835400" y="5407496"/>
          <a:ext cx="1638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" name="Equation" r:id="rId18" imgW="1638000" imgH="685800" progId="Equation.DSMT4">
                  <p:embed/>
                </p:oleObj>
              </mc:Choice>
              <mc:Fallback>
                <p:oleObj name="Equation" r:id="rId18" imgW="1638000" imgH="6858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5407496"/>
                        <a:ext cx="1638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7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99592" y="260648"/>
            <a:ext cx="4692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（关于区间的可加性）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542793"/>
              </p:ext>
            </p:extLst>
          </p:nvPr>
        </p:nvGraphicFramePr>
        <p:xfrm>
          <a:off x="1403648" y="783868"/>
          <a:ext cx="47752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7" name="Equation" r:id="rId3" imgW="4775040" imgH="685800" progId="Equation.DSMT4">
                  <p:embed/>
                </p:oleObj>
              </mc:Choice>
              <mc:Fallback>
                <p:oleObj name="Equation" r:id="rId3" imgW="4775040" imgH="68580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783868"/>
                        <a:ext cx="4775200" cy="692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528" y="1548606"/>
            <a:ext cx="1568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09403"/>
              </p:ext>
            </p:extLst>
          </p:nvPr>
        </p:nvGraphicFramePr>
        <p:xfrm>
          <a:off x="1663700" y="1613366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8" name="Equation" r:id="rId5" imgW="1269720" imgH="393480" progId="Equation.DSMT4">
                  <p:embed/>
                </p:oleObj>
              </mc:Choice>
              <mc:Fallback>
                <p:oleObj name="Equation" r:id="rId5" imgW="1269720" imgH="39348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613366"/>
                        <a:ext cx="1270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76550" y="1550660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时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33350" y="215026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因</a:t>
            </a: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8804"/>
              </p:ext>
            </p:extLst>
          </p:nvPr>
        </p:nvGraphicFramePr>
        <p:xfrm>
          <a:off x="587376" y="2212974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9" name="Equation" r:id="rId7" imgW="736560" imgH="393480" progId="Equation.DSMT4">
                  <p:embed/>
                </p:oleObj>
              </mc:Choice>
              <mc:Fallback>
                <p:oleObj name="Equation" r:id="rId7" imgW="736560" imgH="393480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6" y="2212974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273176" y="215026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44656"/>
              </p:ext>
            </p:extLst>
          </p:nvPr>
        </p:nvGraphicFramePr>
        <p:xfrm>
          <a:off x="1800226" y="2212974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0" name="Equation" r:id="rId9" imgW="761760" imgH="393480" progId="Equation.DSMT4">
                  <p:embed/>
                </p:oleObj>
              </mc:Choice>
              <mc:Fallback>
                <p:oleObj name="Equation" r:id="rId9" imgW="761760" imgH="39348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6" y="2212974"/>
                        <a:ext cx="762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568576" y="215026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上可积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33350" y="2829718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所以在分割区间时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可以永远取</a:t>
            </a:r>
            <a:r>
              <a:rPr kumimoji="1"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为分点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610350" y="2831772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于是</a:t>
            </a: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374912"/>
              </p:ext>
            </p:extLst>
          </p:nvPr>
        </p:nvGraphicFramePr>
        <p:xfrm>
          <a:off x="831850" y="3590508"/>
          <a:ext cx="1854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" name="Equation" r:id="rId11" imgW="1854000" imgH="761760" progId="Equation.DSMT4">
                  <p:embed/>
                </p:oleObj>
              </mc:Choice>
              <mc:Fallback>
                <p:oleObj name="Equation" r:id="rId11" imgW="1854000" imgH="76176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590508"/>
                        <a:ext cx="1854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69316"/>
              </p:ext>
            </p:extLst>
          </p:nvPr>
        </p:nvGraphicFramePr>
        <p:xfrm>
          <a:off x="2890738" y="3573016"/>
          <a:ext cx="2329333" cy="79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2" name="Equation" r:id="rId13" imgW="1054080" imgH="355320" progId="Equation.DSMT4">
                  <p:embed/>
                </p:oleObj>
              </mc:Choice>
              <mc:Fallback>
                <p:oleObj name="Equation" r:id="rId13" imgW="1054080" imgH="35532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738" y="3573016"/>
                        <a:ext cx="2329333" cy="796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192464"/>
              </p:ext>
            </p:extLst>
          </p:nvPr>
        </p:nvGraphicFramePr>
        <p:xfrm>
          <a:off x="5276850" y="3590508"/>
          <a:ext cx="184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3" name="Equation" r:id="rId15" imgW="1841400" imgH="761760" progId="Equation.DSMT4">
                  <p:embed/>
                </p:oleObj>
              </mc:Choice>
              <mc:Fallback>
                <p:oleObj name="Equation" r:id="rId15" imgW="1841400" imgH="76176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3590508"/>
                        <a:ext cx="1841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5068888" y="1727993"/>
            <a:ext cx="3598862" cy="611188"/>
            <a:chOff x="3205" y="912"/>
            <a:chExt cx="2267" cy="385"/>
          </a:xfrm>
        </p:grpSpPr>
        <p:graphicFrame>
          <p:nvGraphicFramePr>
            <p:cNvPr id="2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4881511"/>
                </p:ext>
              </p:extLst>
            </p:nvPr>
          </p:nvGraphicFramePr>
          <p:xfrm>
            <a:off x="3205" y="1087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4" name="Equation" r:id="rId17" imgW="241200" imgH="304560" progId="Equation.DSMT4">
                    <p:embed/>
                  </p:oleObj>
                </mc:Choice>
                <mc:Fallback>
                  <p:oleObj name="Equation" r:id="rId17" imgW="241200" imgH="304560" progId="Equation.DSMT4">
                    <p:embed/>
                    <p:pic>
                      <p:nvPicPr>
                        <p:cNvPr id="0" name="Picture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5" y="1087"/>
                          <a:ext cx="1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9823050"/>
                </p:ext>
              </p:extLst>
            </p:nvPr>
          </p:nvGraphicFramePr>
          <p:xfrm>
            <a:off x="5336" y="1049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5" name="Equation" r:id="rId19" imgW="215640" imgH="393480" progId="Equation.DSMT4">
                    <p:embed/>
                  </p:oleObj>
                </mc:Choice>
                <mc:Fallback>
                  <p:oleObj name="Equation" r:id="rId19" imgW="215640" imgH="393480" progId="Equation.DSMT4">
                    <p:embed/>
                    <p:pic>
                      <p:nvPicPr>
                        <p:cNvPr id="0" name="Picture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6" y="1049"/>
                          <a:ext cx="1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9394484"/>
                </p:ext>
              </p:extLst>
            </p:nvPr>
          </p:nvGraphicFramePr>
          <p:xfrm>
            <a:off x="4623" y="1077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6" name="Equation" r:id="rId21" imgW="203040" imgH="304560" progId="Equation.DSMT4">
                    <p:embed/>
                  </p:oleObj>
                </mc:Choice>
                <mc:Fallback>
                  <p:oleObj name="Equation" r:id="rId21" imgW="203040" imgH="304560" progId="Equation.DSMT4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3" y="1077"/>
                          <a:ext cx="12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" name="Group 20"/>
            <p:cNvGrpSpPr>
              <a:grpSpLocks/>
            </p:cNvGrpSpPr>
            <p:nvPr/>
          </p:nvGrpSpPr>
          <p:grpSpPr bwMode="auto">
            <a:xfrm>
              <a:off x="3205" y="912"/>
              <a:ext cx="2267" cy="96"/>
              <a:chOff x="3024" y="912"/>
              <a:chExt cx="2496" cy="96"/>
            </a:xfrm>
          </p:grpSpPr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3024" y="1008"/>
                <a:ext cx="24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V="1">
                <a:off x="3024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 flipV="1">
                <a:off x="5520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V="1">
                <a:off x="4656" y="9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aphicFrame>
        <p:nvGraphicFramePr>
          <p:cNvPr id="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76872"/>
              </p:ext>
            </p:extLst>
          </p:nvPr>
        </p:nvGraphicFramePr>
        <p:xfrm>
          <a:off x="2840038" y="4657725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7" name="Equation" r:id="rId23" imgW="1320480" imgH="444240" progId="Equation.DSMT4">
                  <p:embed/>
                </p:oleObj>
              </mc:Choice>
              <mc:Fallback>
                <p:oleObj name="Equation" r:id="rId23" imgW="1320480" imgH="444240" progId="Equation.DSMT4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4657725"/>
                        <a:ext cx="1320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2571750" y="4353718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844811"/>
              </p:ext>
            </p:extLst>
          </p:nvPr>
        </p:nvGraphicFramePr>
        <p:xfrm>
          <a:off x="952500" y="5292308"/>
          <a:ext cx="1752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8" name="Equation" r:id="rId25" imgW="1752480" imgH="736560" progId="Equation.DSMT4">
                  <p:embed/>
                </p:oleObj>
              </mc:Choice>
              <mc:Fallback>
                <p:oleObj name="Equation" r:id="rId25" imgW="1752480" imgH="73656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292308"/>
                        <a:ext cx="1752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905727"/>
              </p:ext>
            </p:extLst>
          </p:nvPr>
        </p:nvGraphicFramePr>
        <p:xfrm>
          <a:off x="2817353" y="5262116"/>
          <a:ext cx="1466615" cy="79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9" name="Equation" r:id="rId27" imgW="660240" imgH="355320" progId="Equation.DSMT4">
                  <p:embed/>
                </p:oleObj>
              </mc:Choice>
              <mc:Fallback>
                <p:oleObj name="Equation" r:id="rId27" imgW="660240" imgH="355320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353" y="5262116"/>
                        <a:ext cx="1466615" cy="796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772046"/>
              </p:ext>
            </p:extLst>
          </p:nvPr>
        </p:nvGraphicFramePr>
        <p:xfrm>
          <a:off x="4356100" y="5292308"/>
          <a:ext cx="168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" name="Equation" r:id="rId29" imgW="1688760" imgH="736560" progId="Equation.DSMT4">
                  <p:embed/>
                </p:oleObj>
              </mc:Choice>
              <mc:Fallback>
                <p:oleObj name="Equation" r:id="rId29" imgW="1688760" imgH="736560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292308"/>
                        <a:ext cx="1689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36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0" grpId="0" autoUpdateAnimBg="0"/>
      <p:bldP spid="12" grpId="0" autoUpdateAnimBg="0"/>
      <p:bldP spid="14" grpId="0" autoUpdateAnimBg="0"/>
      <p:bldP spid="15" grpId="0" autoUpdateAnimBg="0"/>
      <p:bldP spid="16" grpId="0" autoUpdateAnimBg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18102" y="1225550"/>
            <a:ext cx="3635375" cy="547688"/>
            <a:chOff x="3182" y="986"/>
            <a:chExt cx="2290" cy="345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1313914"/>
                </p:ext>
              </p:extLst>
            </p:nvPr>
          </p:nvGraphicFramePr>
          <p:xfrm>
            <a:off x="3182" y="1097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2" name="Equation" r:id="rId3" imgW="241200" imgH="304560" progId="Equation.DSMT4">
                    <p:embed/>
                  </p:oleObj>
                </mc:Choice>
                <mc:Fallback>
                  <p:oleObj name="Equation" r:id="rId3" imgW="241200" imgH="304560" progId="Equation.DSMT4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" y="1097"/>
                          <a:ext cx="1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1275130"/>
                </p:ext>
              </p:extLst>
            </p:nvPr>
          </p:nvGraphicFramePr>
          <p:xfrm>
            <a:off x="3964" y="1083"/>
            <a:ext cx="1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3" name="Equation" r:id="rId5" imgW="215640" imgH="393480" progId="Equation.DSMT4">
                    <p:embed/>
                  </p:oleObj>
                </mc:Choice>
                <mc:Fallback>
                  <p:oleObj name="Equation" r:id="rId5" imgW="215640" imgH="393480" progId="Equation.DSMT4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1083"/>
                          <a:ext cx="1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187897"/>
                </p:ext>
              </p:extLst>
            </p:nvPr>
          </p:nvGraphicFramePr>
          <p:xfrm>
            <a:off x="5307" y="1134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4"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7" y="1134"/>
                          <a:ext cx="12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205" y="1082"/>
              <a:ext cx="22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205" y="98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5472" y="98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4032" y="98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39750" y="381000"/>
            <a:ext cx="69850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smtClean="0">
                <a:latin typeface="Times New Roman" pitchFamily="18" charset="0"/>
                <a:ea typeface="+mn-ea"/>
                <a:cs typeface="Times New Roman" pitchFamily="18" charset="0"/>
              </a:rPr>
              <a:t>当 </a:t>
            </a:r>
            <a:r>
              <a:rPr lang="en-US" altLang="zh-CN" sz="2800" b="1" i="1" smtClean="0">
                <a:latin typeface="Times New Roman" pitchFamily="18" charset="0"/>
                <a:ea typeface="+mn-ea"/>
                <a:cs typeface="Times New Roman" pitchFamily="18" charset="0"/>
              </a:rPr>
              <a:t>a , b , c</a:t>
            </a:r>
            <a:r>
              <a:rPr lang="en-US" altLang="zh-CN" sz="2800" b="1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smtClean="0">
                <a:latin typeface="Times New Roman" pitchFamily="18" charset="0"/>
                <a:ea typeface="+mn-ea"/>
                <a:cs typeface="Times New Roman" pitchFamily="18" charset="0"/>
              </a:rPr>
              <a:t>的相对位置任意时</a:t>
            </a:r>
            <a:r>
              <a:rPr lang="en-US" altLang="zh-CN" sz="2800" b="1" smtClean="0">
                <a:latin typeface="Times New Roman" pitchFamily="18" charset="0"/>
                <a:ea typeface="+mn-ea"/>
                <a:cs typeface="Times New Roman" pitchFamily="18" charset="0"/>
              </a:rPr>
              <a:t>,  </a:t>
            </a:r>
            <a:r>
              <a:rPr lang="zh-CN" altLang="en-US" sz="2800" b="1" smtClean="0">
                <a:latin typeface="Times New Roman" pitchFamily="18" charset="0"/>
                <a:ea typeface="+mn-ea"/>
                <a:cs typeface="Times New Roman" pitchFamily="18" charset="0"/>
              </a:rPr>
              <a:t>例如</a:t>
            </a:r>
            <a:endParaRPr lang="zh-CN" altLang="en-US" sz="2800" b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36283"/>
              </p:ext>
            </p:extLst>
          </p:nvPr>
        </p:nvGraphicFramePr>
        <p:xfrm>
          <a:off x="6692900" y="469900"/>
          <a:ext cx="1497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5" name="Equation" r:id="rId9" imgW="622080" imgH="203040" progId="Equation.DSMT4">
                  <p:embed/>
                </p:oleObj>
              </mc:Choice>
              <mc:Fallback>
                <p:oleObj name="Equation" r:id="rId9" imgW="622080" imgH="20304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469900"/>
                        <a:ext cx="14970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28600" y="1143000"/>
            <a:ext cx="1103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则有</a:t>
            </a: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14800"/>
              </p:ext>
            </p:extLst>
          </p:nvPr>
        </p:nvGraphicFramePr>
        <p:xfrm>
          <a:off x="1397000" y="2051050"/>
          <a:ext cx="1739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6" name="Equation" r:id="rId11" imgW="1739880" imgH="736560" progId="Equation.DSMT4">
                  <p:embed/>
                </p:oleObj>
              </mc:Choice>
              <mc:Fallback>
                <p:oleObj name="Equation" r:id="rId11" imgW="1739880" imgH="73656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051050"/>
                        <a:ext cx="1739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419263"/>
              </p:ext>
            </p:extLst>
          </p:nvPr>
        </p:nvGraphicFramePr>
        <p:xfrm>
          <a:off x="3221659" y="1988840"/>
          <a:ext cx="1559297" cy="83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7" name="Equation" r:id="rId13" imgW="672840" imgH="355320" progId="Equation.DSMT4">
                  <p:embed/>
                </p:oleObj>
              </mc:Choice>
              <mc:Fallback>
                <p:oleObj name="Equation" r:id="rId13" imgW="672840" imgH="35532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659" y="1988840"/>
                        <a:ext cx="1559297" cy="833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24592"/>
              </p:ext>
            </p:extLst>
          </p:nvPr>
        </p:nvGraphicFramePr>
        <p:xfrm>
          <a:off x="4845050" y="2051050"/>
          <a:ext cx="1676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8" name="Equation" r:id="rId15" imgW="1676160" imgH="736560" progId="Equation.DSMT4">
                  <p:embed/>
                </p:oleObj>
              </mc:Choice>
              <mc:Fallback>
                <p:oleObj name="Equation" r:id="rId15" imgW="1676160" imgH="73656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2051050"/>
                        <a:ext cx="1676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959118"/>
              </p:ext>
            </p:extLst>
          </p:nvPr>
        </p:nvGraphicFramePr>
        <p:xfrm>
          <a:off x="2997200" y="3041650"/>
          <a:ext cx="1739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9" name="Equation" r:id="rId17" imgW="1739880" imgH="736560" progId="Equation.DSMT4">
                  <p:embed/>
                </p:oleObj>
              </mc:Choice>
              <mc:Fallback>
                <p:oleObj name="Equation" r:id="rId17" imgW="1739880" imgH="73656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041650"/>
                        <a:ext cx="1739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141149"/>
              </p:ext>
            </p:extLst>
          </p:nvPr>
        </p:nvGraphicFramePr>
        <p:xfrm>
          <a:off x="899592" y="2979440"/>
          <a:ext cx="2079061" cy="83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0" name="Equation" r:id="rId19" imgW="901440" imgH="355320" progId="Equation.DSMT4">
                  <p:embed/>
                </p:oleObj>
              </mc:Choice>
              <mc:Fallback>
                <p:oleObj name="Equation" r:id="rId19" imgW="901440" imgH="35532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79440"/>
                        <a:ext cx="2079061" cy="833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955398"/>
              </p:ext>
            </p:extLst>
          </p:nvPr>
        </p:nvGraphicFramePr>
        <p:xfrm>
          <a:off x="4914900" y="3044825"/>
          <a:ext cx="1676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" name="Equation" r:id="rId21" imgW="1676160" imgH="736560" progId="Equation.DSMT4">
                  <p:embed/>
                </p:oleObj>
              </mc:Choice>
              <mc:Fallback>
                <p:oleObj name="Equation" r:id="rId21" imgW="1676160" imgH="73656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044825"/>
                        <a:ext cx="1676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819825"/>
              </p:ext>
            </p:extLst>
          </p:nvPr>
        </p:nvGraphicFramePr>
        <p:xfrm>
          <a:off x="2997200" y="4032250"/>
          <a:ext cx="1739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2" name="Equation" r:id="rId23" imgW="1739880" imgH="736560" progId="Equation.DSMT4">
                  <p:embed/>
                </p:oleObj>
              </mc:Choice>
              <mc:Fallback>
                <p:oleObj name="Equation" r:id="rId23" imgW="1739880" imgH="73656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032250"/>
                        <a:ext cx="1739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936148"/>
              </p:ext>
            </p:extLst>
          </p:nvPr>
        </p:nvGraphicFramePr>
        <p:xfrm>
          <a:off x="4908550" y="4032250"/>
          <a:ext cx="168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3" name="Equation" r:id="rId25" imgW="1688760" imgH="736560" progId="Equation.DSMT4">
                  <p:embed/>
                </p:oleObj>
              </mc:Choice>
              <mc:Fallback>
                <p:oleObj name="Equation" r:id="rId25" imgW="1688760" imgH="73656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032250"/>
                        <a:ext cx="1689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775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06512" y="249466"/>
            <a:ext cx="40607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（几何度量性）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17255"/>
              </p:ext>
            </p:extLst>
          </p:nvPr>
        </p:nvGraphicFramePr>
        <p:xfrm>
          <a:off x="4722837" y="315843"/>
          <a:ext cx="28273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1" name="Equation" r:id="rId3" imgW="2819160" imgH="393480" progId="Equation.DSMT4">
                  <p:embed/>
                </p:oleObj>
              </mc:Choice>
              <mc:Fallback>
                <p:oleObj name="Equation" r:id="rId3" imgW="2819160" imgH="39348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37" y="315843"/>
                        <a:ext cx="28273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7691288" y="249466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628367"/>
              </p:ext>
            </p:extLst>
          </p:nvPr>
        </p:nvGraphicFramePr>
        <p:xfrm>
          <a:off x="2074664" y="825530"/>
          <a:ext cx="2419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2" name="Equation" r:id="rId5" imgW="2425680" imgH="685800" progId="Equation.DSMT4">
                  <p:embed/>
                </p:oleObj>
              </mc:Choice>
              <mc:Fallback>
                <p:oleObj name="Equation" r:id="rId5" imgW="2425680" imgH="6858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664" y="825530"/>
                        <a:ext cx="2419350" cy="692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850528" y="1545610"/>
            <a:ext cx="38426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对于任意分划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6099"/>
              </p:ext>
            </p:extLst>
          </p:nvPr>
        </p:nvGraphicFramePr>
        <p:xfrm>
          <a:off x="4635500" y="1544638"/>
          <a:ext cx="22701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3" name="Equation" r:id="rId7" imgW="2260440" imgH="711000" progId="Equation.DSMT4">
                  <p:embed/>
                </p:oleObj>
              </mc:Choice>
              <mc:Fallback>
                <p:oleObj name="Equation" r:id="rId7" imgW="2260440" imgH="7110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1544638"/>
                        <a:ext cx="22701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1115616" y="2276872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707306" y="2246154"/>
            <a:ext cx="5016822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性质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charset="-122"/>
              </a:rPr>
              <a:t>（保号性）</a:t>
            </a:r>
            <a:r>
              <a:rPr lang="zh-CN" altLang="en-US" sz="2800" b="1" dirty="0">
                <a:ea typeface="楷体_GB2312" charset="-122"/>
              </a:rPr>
              <a:t>若</a:t>
            </a:r>
            <a:r>
              <a:rPr lang="zh-CN" altLang="en-US" sz="2800" b="1" dirty="0" smtClean="0">
                <a:ea typeface="楷体_GB2312" charset="-122"/>
              </a:rPr>
              <a:t>在 </a:t>
            </a:r>
            <a:r>
              <a:rPr lang="en-US" altLang="zh-CN" sz="2800" b="1" dirty="0" smtClean="0">
                <a:ea typeface="楷体_GB2312" charset="-122"/>
              </a:rPr>
              <a:t>[</a:t>
            </a:r>
            <a:r>
              <a:rPr lang="en-US" altLang="zh-CN" sz="2800" b="1" i="1" dirty="0" smtClean="0">
                <a:latin typeface="Times New Roman" pitchFamily="18" charset="0"/>
                <a:ea typeface="楷体_GB2312" charset="-122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ea typeface="楷体_GB2312" charset="-122"/>
                <a:cs typeface="Times New Roman" pitchFamily="18" charset="0"/>
              </a:rPr>
              <a:t> , </a:t>
            </a:r>
            <a:r>
              <a:rPr lang="en-US" altLang="zh-CN" sz="2800" b="1" i="1" dirty="0" smtClean="0">
                <a:latin typeface="Times New Roman" pitchFamily="18" charset="0"/>
                <a:ea typeface="楷体_GB231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ea typeface="楷体_GB2312" charset="-122"/>
              </a:rPr>
              <a:t>] </a:t>
            </a:r>
            <a:r>
              <a:rPr lang="zh-CN" altLang="zh-CN" sz="2800" b="1" dirty="0" smtClean="0">
                <a:ea typeface="楷体_GB2312" charset="-122"/>
              </a:rPr>
              <a:t>上</a:t>
            </a:r>
            <a:endParaRPr lang="zh-CN" altLang="en-US" sz="2800" b="1" dirty="0">
              <a:ea typeface="楷体_GB2312" charset="-122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842565"/>
              </p:ext>
            </p:extLst>
          </p:nvPr>
        </p:nvGraphicFramePr>
        <p:xfrm>
          <a:off x="1547664" y="3345338"/>
          <a:ext cx="281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" name="Equation" r:id="rId9" imgW="2819160" imgH="914400" progId="Equation.DSMT4">
                  <p:embed/>
                </p:oleObj>
              </mc:Choice>
              <mc:Fallback>
                <p:oleObj name="Equation" r:id="rId9" imgW="2819160" imgH="9144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345338"/>
                        <a:ext cx="2819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041976" y="2225591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则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797207"/>
              </p:ext>
            </p:extLst>
          </p:nvPr>
        </p:nvGraphicFramePr>
        <p:xfrm>
          <a:off x="3215717" y="2779554"/>
          <a:ext cx="208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5" name="Equation" r:id="rId11" imgW="2082600" imgH="736560" progId="Equation.DSMT4">
                  <p:embed/>
                </p:oleObj>
              </mc:Choice>
              <mc:Fallback>
                <p:oleObj name="Equation" r:id="rId11" imgW="2082600" imgH="73656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717" y="2779554"/>
                        <a:ext cx="20828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850528" y="3542982"/>
            <a:ext cx="83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49293"/>
              </p:ext>
            </p:extLst>
          </p:nvPr>
        </p:nvGraphicFramePr>
        <p:xfrm>
          <a:off x="5718770" y="2339578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6" name="Equation" r:id="rId13" imgW="1371600" imgH="393480" progId="Equation.DSMT4">
                  <p:embed/>
                </p:oleObj>
              </mc:Choice>
              <mc:Fallback>
                <p:oleObj name="Equation" r:id="rId13" imgW="1371600" imgH="39348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770" y="2339578"/>
                        <a:ext cx="1371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260682"/>
              </p:ext>
            </p:extLst>
          </p:nvPr>
        </p:nvGraphicFramePr>
        <p:xfrm>
          <a:off x="1470546" y="4303182"/>
          <a:ext cx="2044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7" name="Equation" r:id="rId15" imgW="2044440" imgH="736560" progId="Equation.DSMT4">
                  <p:embed/>
                </p:oleObj>
              </mc:Choice>
              <mc:Fallback>
                <p:oleObj name="Equation" r:id="rId15" imgW="2044440" imgH="73656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546" y="4303182"/>
                        <a:ext cx="2044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308453"/>
              </p:ext>
            </p:extLst>
          </p:nvPr>
        </p:nvGraphicFramePr>
        <p:xfrm>
          <a:off x="3635896" y="4214282"/>
          <a:ext cx="3057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8" name="Equation" r:id="rId17" imgW="3060360" imgH="914400" progId="Equation.DSMT4">
                  <p:embed/>
                </p:oleObj>
              </mc:Choice>
              <mc:Fallback>
                <p:oleObj name="Equation" r:id="rId17" imgW="3060360" imgH="9144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214282"/>
                        <a:ext cx="30575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707306" y="5139187"/>
            <a:ext cx="51608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推论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1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（保序性）</a:t>
            </a:r>
            <a:r>
              <a:rPr kumimoji="1" lang="en-US" altLang="zh-CN" sz="2800" b="1" dirty="0" smtClean="0">
                <a:latin typeface="Times New Roman" pitchFamily="18" charset="0"/>
                <a:ea typeface="楷体_GB2312" charset="-122"/>
              </a:rPr>
              <a:t> 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若在 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[</a:t>
            </a:r>
            <a:r>
              <a:rPr kumimoji="1" lang="en-US" altLang="zh-CN" sz="2800" b="1" i="1" dirty="0">
                <a:latin typeface="Times New Roman" pitchFamily="18" charset="0"/>
                <a:ea typeface="楷体_GB2312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 , </a:t>
            </a:r>
            <a:r>
              <a:rPr kumimoji="1" lang="en-US" altLang="zh-CN" sz="2800" b="1" i="1" dirty="0">
                <a:latin typeface="Times New Roman" pitchFamily="18" charset="0"/>
                <a:ea typeface="楷体_GB2312" charset="-122"/>
              </a:rPr>
              <a:t>b</a:t>
            </a: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] </a:t>
            </a:r>
            <a:r>
              <a:rPr kumimoji="1" lang="zh-CN" altLang="zh-CN" sz="2800" b="1" dirty="0">
                <a:latin typeface="Times New Roman" pitchFamily="18" charset="0"/>
                <a:ea typeface="楷体_GB2312" charset="-122"/>
              </a:rPr>
              <a:t>上</a:t>
            </a:r>
            <a:endParaRPr kumimoji="1" lang="zh-CN" altLang="en-US" sz="2800" b="1" dirty="0">
              <a:latin typeface="Times New Roman" pitchFamily="18" charset="0"/>
              <a:ea typeface="楷体_GB2312" charset="-122"/>
            </a:endParaRPr>
          </a:p>
        </p:txBody>
      </p:sp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868165"/>
              </p:ext>
            </p:extLst>
          </p:nvPr>
        </p:nvGraphicFramePr>
        <p:xfrm>
          <a:off x="5872311" y="5203947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" name="Equation" r:id="rId19" imgW="1854000" imgH="393480" progId="Equation.DSMT4">
                  <p:embed/>
                </p:oleObj>
              </mc:Choice>
              <mc:Fallback>
                <p:oleObj name="Equation" r:id="rId19" imgW="1854000" imgH="39348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311" y="5203947"/>
                        <a:ext cx="1854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7691288" y="514124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则</a:t>
            </a:r>
          </a:p>
        </p:txBody>
      </p:sp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89464"/>
              </p:ext>
            </p:extLst>
          </p:nvPr>
        </p:nvGraphicFramePr>
        <p:xfrm>
          <a:off x="2208213" y="5697538"/>
          <a:ext cx="1473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0" name="Equation" r:id="rId21" imgW="1473120" imgH="736560" progId="Equation.DSMT4">
                  <p:embed/>
                </p:oleObj>
              </mc:Choice>
              <mc:Fallback>
                <p:oleObj name="Equation" r:id="rId21" imgW="1473120" imgH="73656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697538"/>
                        <a:ext cx="1473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379760"/>
              </p:ext>
            </p:extLst>
          </p:nvPr>
        </p:nvGraphicFramePr>
        <p:xfrm>
          <a:off x="3714750" y="5688013"/>
          <a:ext cx="1714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" name="Equation" r:id="rId23" imgW="1714320" imgH="736560" progId="Equation.DSMT4">
                  <p:embed/>
                </p:oleObj>
              </mc:Choice>
              <mc:Fallback>
                <p:oleObj name="Equation" r:id="rId23" imgW="1714320" imgH="73656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688013"/>
                        <a:ext cx="1714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14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5" grpId="0"/>
      <p:bldP spid="17" grpId="0"/>
      <p:bldP spid="19" grpId="0" autoUpdateAnimBg="0"/>
      <p:bldP spid="23" grpId="0" autoUpdateAnimBg="0"/>
      <p:bldP spid="2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116632"/>
            <a:ext cx="4824338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推论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charset="-122"/>
              </a:rPr>
              <a:t>（</a:t>
            </a:r>
            <a:r>
              <a:rPr lang="zh-CN" altLang="en-US" sz="2800" b="1" dirty="0">
                <a:solidFill>
                  <a:srgbClr val="7030A0"/>
                </a:solidFill>
                <a:ea typeface="楷体_GB2312" charset="-122"/>
              </a:rPr>
              <a:t>积分绝对值不等式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charset="-122"/>
              </a:rPr>
              <a:t>）</a:t>
            </a:r>
            <a:endParaRPr lang="en-US" altLang="zh-CN" sz="2800" b="1" dirty="0">
              <a:solidFill>
                <a:srgbClr val="7030A0"/>
              </a:solidFill>
              <a:ea typeface="楷体_GB231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575779"/>
              </p:ext>
            </p:extLst>
          </p:nvPr>
        </p:nvGraphicFramePr>
        <p:xfrm>
          <a:off x="1857375" y="633338"/>
          <a:ext cx="1701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" name="Equation" r:id="rId3" imgW="1701720" imgH="787320" progId="Equation.DSMT4">
                  <p:embed/>
                </p:oleObj>
              </mc:Choice>
              <mc:Fallback>
                <p:oleObj name="Equation" r:id="rId3" imgW="1701720" imgH="78732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633338"/>
                        <a:ext cx="1701800" cy="787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667618"/>
              </p:ext>
            </p:extLst>
          </p:nvPr>
        </p:nvGraphicFramePr>
        <p:xfrm>
          <a:off x="3563888" y="650032"/>
          <a:ext cx="1968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" name="Equation" r:id="rId5" imgW="1968480" imgH="736560" progId="Equation.DSMT4">
                  <p:embed/>
                </p:oleObj>
              </mc:Choice>
              <mc:Fallback>
                <p:oleObj name="Equation" r:id="rId5" imgW="1968480" imgH="73656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650032"/>
                        <a:ext cx="19685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6723" y="1556792"/>
            <a:ext cx="755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029630"/>
              </p:ext>
            </p:extLst>
          </p:nvPr>
        </p:nvGraphicFramePr>
        <p:xfrm>
          <a:off x="1387475" y="1672828"/>
          <a:ext cx="290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" name="Equation" r:id="rId7" imgW="2908080" imgH="393480" progId="Equation.DSMT4">
                  <p:embed/>
                </p:oleObj>
              </mc:Choice>
              <mc:Fallback>
                <p:oleObj name="Equation" r:id="rId7" imgW="2908080" imgH="3934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1672828"/>
                        <a:ext cx="290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767384"/>
              </p:ext>
            </p:extLst>
          </p:nvPr>
        </p:nvGraphicFramePr>
        <p:xfrm>
          <a:off x="2028825" y="1609328"/>
          <a:ext cx="146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" name="Equation" r:id="rId9" imgW="1460160" imgH="482400" progId="Equation.DSMT4">
                  <p:embed/>
                </p:oleObj>
              </mc:Choice>
              <mc:Fallback>
                <p:oleObj name="Equation" r:id="rId9" imgW="1460160" imgH="482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1609328"/>
                        <a:ext cx="1460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629341"/>
              </p:ext>
            </p:extLst>
          </p:nvPr>
        </p:nvGraphicFramePr>
        <p:xfrm>
          <a:off x="4403725" y="1609328"/>
          <a:ext cx="1231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" name="Equation" r:id="rId11" imgW="1231560" imgH="482400" progId="Equation.DSMT4">
                  <p:embed/>
                </p:oleObj>
              </mc:Choice>
              <mc:Fallback>
                <p:oleObj name="Equation" r:id="rId11" imgW="1231560" imgH="4824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1609328"/>
                        <a:ext cx="1231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749991"/>
              </p:ext>
            </p:extLst>
          </p:nvPr>
        </p:nvGraphicFramePr>
        <p:xfrm>
          <a:off x="6080125" y="804788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" name="Equation" r:id="rId13" imgW="1002960" imgH="393480" progId="Equation.DSMT4">
                  <p:embed/>
                </p:oleObj>
              </mc:Choice>
              <mc:Fallback>
                <p:oleObj name="Equation" r:id="rId13" imgW="1002960" imgH="3934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804788"/>
                        <a:ext cx="100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9699"/>
              </p:ext>
            </p:extLst>
          </p:nvPr>
        </p:nvGraphicFramePr>
        <p:xfrm>
          <a:off x="1441450" y="2204864"/>
          <a:ext cx="62071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" name="Equation" r:id="rId15" imgW="6210000" imgH="736560" progId="Equation.DSMT4">
                  <p:embed/>
                </p:oleObj>
              </mc:Choice>
              <mc:Fallback>
                <p:oleObj name="Equation" r:id="rId15" imgW="6210000" imgH="73656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204864"/>
                        <a:ext cx="62071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303636" y="3171999"/>
            <a:ext cx="66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即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36530"/>
              </p:ext>
            </p:extLst>
          </p:nvPr>
        </p:nvGraphicFramePr>
        <p:xfrm>
          <a:off x="2282825" y="3068960"/>
          <a:ext cx="365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0" name="Equation" r:id="rId17" imgW="3657600" imgH="787320" progId="Equation.DSMT4">
                  <p:embed/>
                </p:oleObj>
              </mc:Choice>
              <mc:Fallback>
                <p:oleObj name="Equation" r:id="rId17" imgW="3657600" imgH="78732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3068960"/>
                        <a:ext cx="3657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22610" y="3933056"/>
            <a:ext cx="33401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性质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5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（估值定理）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271218"/>
              </p:ext>
            </p:extLst>
          </p:nvPr>
        </p:nvGraphicFramePr>
        <p:xfrm>
          <a:off x="1452811" y="4643338"/>
          <a:ext cx="44529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1" name="Equation" r:id="rId19" imgW="4457520" imgH="596880" progId="Equation.DSMT4">
                  <p:embed/>
                </p:oleObj>
              </mc:Choice>
              <mc:Fallback>
                <p:oleObj name="Equation" r:id="rId19" imgW="4457520" imgH="5968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811" y="4643338"/>
                        <a:ext cx="445293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969597" y="458112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则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518499"/>
              </p:ext>
            </p:extLst>
          </p:nvPr>
        </p:nvGraphicFramePr>
        <p:xfrm>
          <a:off x="1675061" y="5424388"/>
          <a:ext cx="46561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" name="Equation" r:id="rId21" imgW="4660560" imgH="736560" progId="Equation.DSMT4">
                  <p:embed/>
                </p:oleObj>
              </mc:Choice>
              <mc:Fallback>
                <p:oleObj name="Equation" r:id="rId21" imgW="4660560" imgH="73656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061" y="5424388"/>
                        <a:ext cx="4656137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129178"/>
              </p:ext>
            </p:extLst>
          </p:nvPr>
        </p:nvGraphicFramePr>
        <p:xfrm>
          <a:off x="6729661" y="5589488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name="Equation" r:id="rId23" imgW="1002960" imgH="393480" progId="Equation.DSMT4">
                  <p:embed/>
                </p:oleObj>
              </mc:Choice>
              <mc:Fallback>
                <p:oleObj name="Equation" r:id="rId23" imgW="1002960" imgH="3934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661" y="5589488"/>
                        <a:ext cx="100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09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1" grpId="0" autoUpdateAnimBg="0"/>
      <p:bldP spid="13" grpId="0" autoUpdateAnimBg="0"/>
      <p:bldP spid="1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08323" y="200740"/>
            <a:ext cx="8136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5.1.2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均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上仅在有限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18381" y="835398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个点处的函数值不同，则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911501"/>
              </p:ext>
            </p:extLst>
          </p:nvPr>
        </p:nvGraphicFramePr>
        <p:xfrm>
          <a:off x="2481482" y="1392898"/>
          <a:ext cx="30813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name="Equation" r:id="rId3" imgW="3073320" imgH="685800" progId="Equation.DSMT4">
                  <p:embed/>
                </p:oleObj>
              </mc:Choice>
              <mc:Fallback>
                <p:oleObj name="Equation" r:id="rId3" imgW="3073320" imgH="6858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482" y="1392898"/>
                        <a:ext cx="3081338" cy="6937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908323" y="2335694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 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037220" y="233569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77672"/>
              </p:ext>
            </p:extLst>
          </p:nvPr>
        </p:nvGraphicFramePr>
        <p:xfrm>
          <a:off x="3167856" y="2144351"/>
          <a:ext cx="39814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name="Equation" r:id="rId5" imgW="3987720" imgH="914400" progId="Equation.DSMT4">
                  <p:embed/>
                </p:oleObj>
              </mc:Choice>
              <mc:Fallback>
                <p:oleObj name="Equation" r:id="rId5" imgW="3987720" imgH="9144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56" y="2144351"/>
                        <a:ext cx="3981450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398538" y="3134316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由积分定义，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165390"/>
              </p:ext>
            </p:extLst>
          </p:nvPr>
        </p:nvGraphicFramePr>
        <p:xfrm>
          <a:off x="2474587" y="3049851"/>
          <a:ext cx="14049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Equation" r:id="rId7" imgW="1396800" imgH="685800" progId="Equation.DSMT4">
                  <p:embed/>
                </p:oleObj>
              </mc:Choice>
              <mc:Fallback>
                <p:oleObj name="Equation" r:id="rId7" imgW="1396800" imgH="6858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587" y="3049851"/>
                        <a:ext cx="140493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4070946" y="3134316"/>
            <a:ext cx="48461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的值与 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取法无关，所以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98538" y="3906630"/>
            <a:ext cx="28616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时避开使 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51893"/>
              </p:ext>
            </p:extLst>
          </p:nvPr>
        </p:nvGraphicFramePr>
        <p:xfrm>
          <a:off x="3465977" y="3923765"/>
          <a:ext cx="18415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Equation" r:id="rId9" imgW="1841400" imgH="482400" progId="Equation.DSMT4">
                  <p:embed/>
                </p:oleObj>
              </mc:Choice>
              <mc:Fallback>
                <p:oleObj name="Equation" r:id="rId9" imgW="1841400" imgH="4824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977" y="3923765"/>
                        <a:ext cx="18415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5410193" y="3906630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的点，就有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84981"/>
              </p:ext>
            </p:extLst>
          </p:nvPr>
        </p:nvGraphicFramePr>
        <p:xfrm>
          <a:off x="1311394" y="4592623"/>
          <a:ext cx="56308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name="Equation" r:id="rId11" imgW="5638680" imgH="914400" progId="Equation.DSMT4">
                  <p:embed/>
                </p:oleObj>
              </mc:Choice>
              <mc:Fallback>
                <p:oleObj name="Equation" r:id="rId11" imgW="5638680" imgH="9144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394" y="4592623"/>
                        <a:ext cx="563086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 bwMode="auto">
          <a:xfrm>
            <a:off x="398538" y="5456719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证毕．</a:t>
            </a:r>
          </a:p>
        </p:txBody>
      </p:sp>
    </p:spTree>
    <p:extLst>
      <p:ext uri="{BB962C8B-B14F-4D97-AF65-F5344CB8AC3E}">
        <p14:creationId xmlns:p14="http://schemas.microsoft.com/office/powerpoint/2010/main" val="17550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10" grpId="0"/>
      <p:bldP spid="13" grpId="0"/>
      <p:bldP spid="14" grpId="0"/>
      <p:bldP spid="17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96483" y="188640"/>
            <a:ext cx="82475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5.1.3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（积分的正则性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75731" y="783868"/>
            <a:ext cx="52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上连续非负且不衡为零，则必有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115348"/>
              </p:ext>
            </p:extLst>
          </p:nvPr>
        </p:nvGraphicFramePr>
        <p:xfrm>
          <a:off x="2012512" y="1361975"/>
          <a:ext cx="1960562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4" name="Equation" r:id="rId3" imgW="1968480" imgH="685800" progId="Equation.DSMT4">
                  <p:embed/>
                </p:oleObj>
              </mc:Choice>
              <mc:Fallback>
                <p:oleObj name="Equation" r:id="rId3" imgW="1968480" imgH="6858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512" y="1361975"/>
                        <a:ext cx="1960562" cy="693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904896" y="2329716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 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792045" y="2329716"/>
            <a:ext cx="74831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不妨设在某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)&gt;0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保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号性，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72849" y="2905780"/>
            <a:ext cx="8379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存在某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邻域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，使当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203574"/>
              </p:ext>
            </p:extLst>
          </p:nvPr>
        </p:nvGraphicFramePr>
        <p:xfrm>
          <a:off x="2177529" y="3437116"/>
          <a:ext cx="20526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5" name="Equation" r:id="rId5" imgW="2044440" imgH="825480" progId="Equation.DSMT4">
                  <p:embed/>
                </p:oleObj>
              </mc:Choice>
              <mc:Fallback>
                <p:oleObj name="Equation" r:id="rId5" imgW="2044440" imgH="82548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529" y="3437116"/>
                        <a:ext cx="20526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4434551" y="363397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314686"/>
              </p:ext>
            </p:extLst>
          </p:nvPr>
        </p:nvGraphicFramePr>
        <p:xfrm>
          <a:off x="494111" y="4287738"/>
          <a:ext cx="16367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6" name="Equation" r:id="rId7" imgW="1638000" imgH="685800" progId="Equation.DSMT4">
                  <p:embed/>
                </p:oleObj>
              </mc:Choice>
              <mc:Fallback>
                <p:oleObj name="Equation" r:id="rId7" imgW="1638000" imgH="6858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11" y="4287738"/>
                        <a:ext cx="1636712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503412"/>
              </p:ext>
            </p:extLst>
          </p:nvPr>
        </p:nvGraphicFramePr>
        <p:xfrm>
          <a:off x="2002564" y="5170859"/>
          <a:ext cx="2006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7" name="Equation" r:id="rId9" imgW="2006280" imgH="736560" progId="Equation.DSMT4">
                  <p:embed/>
                </p:oleObj>
              </mc:Choice>
              <mc:Fallback>
                <p:oleObj name="Equation" r:id="rId9" imgW="2006280" imgH="73656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564" y="5170859"/>
                        <a:ext cx="20066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520047" y="594928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572000" y="844469"/>
            <a:ext cx="4392488" cy="1441124"/>
            <a:chOff x="4572000" y="844469"/>
            <a:chExt cx="4392488" cy="1441124"/>
          </a:xfrm>
        </p:grpSpPr>
        <p:grpSp>
          <p:nvGrpSpPr>
            <p:cNvPr id="35" name="组合 34"/>
            <p:cNvGrpSpPr/>
            <p:nvPr/>
          </p:nvGrpSpPr>
          <p:grpSpPr>
            <a:xfrm>
              <a:off x="4572000" y="1298158"/>
              <a:ext cx="4392488" cy="987435"/>
              <a:chOff x="4572000" y="1307088"/>
              <a:chExt cx="4392488" cy="987435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4572000" y="1844824"/>
                <a:ext cx="439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4572000" y="1307088"/>
                <a:ext cx="0" cy="5377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任意多边形 20"/>
              <p:cNvSpPr/>
              <p:nvPr/>
            </p:nvSpPr>
            <p:spPr>
              <a:xfrm>
                <a:off x="4810125" y="1409163"/>
                <a:ext cx="3543300" cy="438687"/>
              </a:xfrm>
              <a:custGeom>
                <a:avLst/>
                <a:gdLst>
                  <a:gd name="connsiteX0" fmla="*/ 0 w 3543300"/>
                  <a:gd name="connsiteY0" fmla="*/ 429162 h 438687"/>
                  <a:gd name="connsiteX1" fmla="*/ 990600 w 3543300"/>
                  <a:gd name="connsiteY1" fmla="*/ 352962 h 438687"/>
                  <a:gd name="connsiteX2" fmla="*/ 1914525 w 3543300"/>
                  <a:gd name="connsiteY2" fmla="*/ 537 h 438687"/>
                  <a:gd name="connsiteX3" fmla="*/ 2562225 w 3543300"/>
                  <a:gd name="connsiteY3" fmla="*/ 276762 h 438687"/>
                  <a:gd name="connsiteX4" fmla="*/ 3543300 w 3543300"/>
                  <a:gd name="connsiteY4" fmla="*/ 438687 h 43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3300" h="438687">
                    <a:moveTo>
                      <a:pt x="0" y="429162"/>
                    </a:moveTo>
                    <a:cubicBezTo>
                      <a:pt x="335756" y="426780"/>
                      <a:pt x="671513" y="424399"/>
                      <a:pt x="990600" y="352962"/>
                    </a:cubicBezTo>
                    <a:cubicBezTo>
                      <a:pt x="1309688" y="281524"/>
                      <a:pt x="1652588" y="13237"/>
                      <a:pt x="1914525" y="537"/>
                    </a:cubicBezTo>
                    <a:cubicBezTo>
                      <a:pt x="2176462" y="-12163"/>
                      <a:pt x="2290763" y="203737"/>
                      <a:pt x="2562225" y="276762"/>
                    </a:cubicBezTo>
                    <a:cubicBezTo>
                      <a:pt x="2833688" y="349787"/>
                      <a:pt x="3188494" y="394237"/>
                      <a:pt x="3543300" y="438687"/>
                    </a:cubicBezTo>
                  </a:path>
                </a:pathLst>
              </a:cu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flipV="1">
                <a:off x="6951848" y="1484784"/>
                <a:ext cx="0" cy="3630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 bwMode="auto">
              <a:xfrm>
                <a:off x="4662458" y="1771303"/>
                <a:ext cx="40193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             </a:t>
                </a:r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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en-US" altLang="zh-CN" sz="2800" b="1" baseline="-25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0 </a:t>
                </a:r>
                <a:r>
                  <a:rPr lang="en-US" altLang="zh-CN" sz="2800" b="1" i="1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x</a:t>
                </a:r>
                <a:r>
                  <a:rPr lang="en-US" altLang="zh-CN" sz="2800" b="1" baseline="-25000" dirty="0" err="1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0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+</a:t>
                </a:r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     b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      </a:t>
                </a:r>
                <a:endParaRPr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4810125" y="1717774"/>
                <a:ext cx="0" cy="14704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8353425" y="1717774"/>
                <a:ext cx="0" cy="14704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7236296" y="1683283"/>
                <a:ext cx="0" cy="14704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653633" y="1697782"/>
                <a:ext cx="0" cy="14704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944964" y="1689235"/>
                <a:ext cx="0" cy="14704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接连接符 17"/>
            <p:cNvCxnSpPr/>
            <p:nvPr/>
          </p:nvCxnSpPr>
          <p:spPr>
            <a:xfrm flipV="1">
              <a:off x="6648175" y="1422835"/>
              <a:ext cx="0" cy="339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648175" y="1657387"/>
              <a:ext cx="5881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236296" y="1592604"/>
              <a:ext cx="0" cy="81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 bwMode="auto">
            <a:xfrm>
              <a:off x="6804248" y="844469"/>
              <a:ext cx="9295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800" b="1" i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b="1" baseline="-25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H="1">
              <a:off x="6951848" y="1298158"/>
              <a:ext cx="106220" cy="1776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648175" y="1657387"/>
              <a:ext cx="588121" cy="164008"/>
            </a:xfrm>
            <a:prstGeom prst="rect">
              <a:avLst/>
            </a:prstGeom>
            <a:solidFill>
              <a:srgbClr val="00B050">
                <a:alpha val="2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635502"/>
              </p:ext>
            </p:extLst>
          </p:nvPr>
        </p:nvGraphicFramePr>
        <p:xfrm>
          <a:off x="2151127" y="4306763"/>
          <a:ext cx="1993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8" name="Equation" r:id="rId11" imgW="1993680" imgH="685800" progId="Equation.DSMT4">
                  <p:embed/>
                </p:oleObj>
              </mc:Choice>
              <mc:Fallback>
                <p:oleObj name="Equation" r:id="rId11" imgW="1993680" imgH="6858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127" y="4306763"/>
                        <a:ext cx="1993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481661"/>
              </p:ext>
            </p:extLst>
          </p:nvPr>
        </p:nvGraphicFramePr>
        <p:xfrm>
          <a:off x="4081112" y="4306763"/>
          <a:ext cx="2006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" name="Equation" r:id="rId13" imgW="2006280" imgH="736560" progId="Equation.DSMT4">
                  <p:embed/>
                </p:oleObj>
              </mc:Choice>
              <mc:Fallback>
                <p:oleObj name="Equation" r:id="rId13" imgW="2006280" imgH="73656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112" y="4306763"/>
                        <a:ext cx="20066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791766"/>
              </p:ext>
            </p:extLst>
          </p:nvPr>
        </p:nvGraphicFramePr>
        <p:xfrm>
          <a:off x="6091893" y="4306763"/>
          <a:ext cx="168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" name="Equation" r:id="rId15" imgW="1688760" imgH="736560" progId="Equation.DSMT4">
                  <p:embed/>
                </p:oleObj>
              </mc:Choice>
              <mc:Fallback>
                <p:oleObj name="Equation" r:id="rId15" imgW="1688760" imgH="73656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893" y="4306763"/>
                        <a:ext cx="1689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66719"/>
              </p:ext>
            </p:extLst>
          </p:nvPr>
        </p:nvGraphicFramePr>
        <p:xfrm>
          <a:off x="4108374" y="5137447"/>
          <a:ext cx="1739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" name="Equation" r:id="rId17" imgW="1739880" imgH="825480" progId="Equation.DSMT4">
                  <p:embed/>
                </p:oleObj>
              </mc:Choice>
              <mc:Fallback>
                <p:oleObj name="Equation" r:id="rId17" imgW="1739880" imgH="82548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374" y="5137447"/>
                        <a:ext cx="1739900" cy="8255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687126"/>
              </p:ext>
            </p:extLst>
          </p:nvPr>
        </p:nvGraphicFramePr>
        <p:xfrm>
          <a:off x="5964335" y="5314875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2" name="Equation" r:id="rId19" imgW="558720" imgH="317160" progId="Equation.DSMT4">
                  <p:embed/>
                </p:oleObj>
              </mc:Choice>
              <mc:Fallback>
                <p:oleObj name="Equation" r:id="rId19" imgW="558720" imgH="31716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335" y="5314875"/>
                        <a:ext cx="558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/>
          <p:nvPr/>
        </p:nvCxnSpPr>
        <p:spPr>
          <a:xfrm>
            <a:off x="4810125" y="1855886"/>
            <a:ext cx="1838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203848" y="1855886"/>
            <a:ext cx="2592288" cy="258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648175" y="1855886"/>
            <a:ext cx="588121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269013" y="1855886"/>
            <a:ext cx="1084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860032" y="1855886"/>
            <a:ext cx="2082203" cy="2437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6666805" y="1855886"/>
            <a:ext cx="1144414" cy="258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095358" y="1739391"/>
            <a:ext cx="1708890" cy="3561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8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11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49" y="292100"/>
            <a:ext cx="8403887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5.1.1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charset="-122"/>
              </a:rPr>
              <a:t>（积分中值定理</a:t>
            </a:r>
            <a:r>
              <a:rPr lang="zh-CN" altLang="en-US" sz="2800" b="1" dirty="0" smtClean="0">
                <a:solidFill>
                  <a:srgbClr val="7030A0"/>
                </a:solidFill>
                <a:ea typeface="楷体_GB2312" charset="-122"/>
              </a:rPr>
              <a:t>）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设函数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在区间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zh-CN" altLang="en-US" sz="2800" b="1" dirty="0">
              <a:solidFill>
                <a:srgbClr val="7030A0"/>
              </a:solidFill>
              <a:latin typeface="楷体_GB2312" charset="-122"/>
              <a:ea typeface="楷体_GB231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865842"/>
            <a:ext cx="3873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楷体_GB2312" charset="-122"/>
                <a:ea typeface="楷体_GB2312" charset="-122"/>
              </a:rPr>
              <a:t>连续，</a:t>
            </a:r>
            <a:r>
              <a:rPr kumimoji="1" lang="zh-CN" altLang="en-US" sz="2800" b="1" dirty="0" smtClean="0">
                <a:latin typeface="楷体_GB2312" charset="-122"/>
                <a:ea typeface="楷体_GB2312" charset="-122"/>
              </a:rPr>
              <a:t>则</a:t>
            </a:r>
            <a:r>
              <a:rPr kumimoji="1" lang="zh-CN" altLang="en-US" sz="2800" b="1" dirty="0">
                <a:latin typeface="楷体_GB2312" charset="-122"/>
                <a:ea typeface="楷体_GB2312" charset="-122"/>
              </a:rPr>
              <a:t>至少存在一点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922025"/>
              </p:ext>
            </p:extLst>
          </p:nvPr>
        </p:nvGraphicFramePr>
        <p:xfrm>
          <a:off x="4024858" y="932210"/>
          <a:ext cx="14605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8" name="Equation" r:id="rId3" imgW="1460160" imgH="482400" progId="Equation.DSMT4">
                  <p:embed/>
                </p:oleObj>
              </mc:Choice>
              <mc:Fallback>
                <p:oleObj name="Equation" r:id="rId3" imgW="1460160" imgH="4824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858" y="932210"/>
                        <a:ext cx="14605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80112" y="9017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charset="-122"/>
                <a:ea typeface="楷体_GB2312" charset="-122"/>
              </a:rPr>
              <a:t>使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043131"/>
              </p:ext>
            </p:extLst>
          </p:nvPr>
        </p:nvGraphicFramePr>
        <p:xfrm>
          <a:off x="2197497" y="1412777"/>
          <a:ext cx="424671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9" name="Equation" r:id="rId5" imgW="1511280" imgH="355320" progId="Equation.DSMT4">
                  <p:embed/>
                </p:oleObj>
              </mc:Choice>
              <mc:Fallback>
                <p:oleObj name="Equation" r:id="rId5" imgW="1511280" imgH="35532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497" y="1412777"/>
                        <a:ext cx="4246711" cy="86409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750" y="2220913"/>
            <a:ext cx="106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980682"/>
              </p:ext>
            </p:extLst>
          </p:nvPr>
        </p:nvGraphicFramePr>
        <p:xfrm>
          <a:off x="1390650" y="2292350"/>
          <a:ext cx="745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0" name="Equation" r:id="rId7" imgW="7454880" imgH="444240" progId="Equation.DSMT4">
                  <p:embed/>
                </p:oleObj>
              </mc:Choice>
              <mc:Fallback>
                <p:oleObj name="Equation" r:id="rId7" imgW="7454880" imgH="4442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292350"/>
                        <a:ext cx="7454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8600" y="2833688"/>
            <a:ext cx="52697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楷体_GB2312" charset="-122"/>
                <a:ea typeface="楷体_GB2312" charset="-122"/>
              </a:rPr>
              <a:t>若</a:t>
            </a:r>
            <a:endParaRPr kumimoji="1" lang="zh-CN" altLang="en-US" sz="2800" b="1" dirty="0">
              <a:latin typeface="楷体_GB2312" charset="-122"/>
              <a:ea typeface="楷体_GB2312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05200" y="486916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charset="-122"/>
                <a:ea typeface="楷体_GB2312" charset="-122"/>
              </a:rPr>
              <a:t>根据闭区间上连续函数介值定理</a:t>
            </a:r>
            <a:r>
              <a:rPr kumimoji="1" lang="en-US" altLang="zh-CN" sz="2800" b="1" dirty="0">
                <a:latin typeface="楷体_GB2312" charset="-122"/>
                <a:ea typeface="楷体_GB2312" charset="-122"/>
              </a:rPr>
              <a:t>,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887776"/>
              </p:ext>
            </p:extLst>
          </p:nvPr>
        </p:nvGraphicFramePr>
        <p:xfrm>
          <a:off x="298450" y="5503316"/>
          <a:ext cx="260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1" name="Equation" r:id="rId9" imgW="2603160" imgH="482400" progId="Equation.DSMT4">
                  <p:embed/>
                </p:oleObj>
              </mc:Choice>
              <mc:Fallback>
                <p:oleObj name="Equation" r:id="rId9" imgW="2603160" imgH="4824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5503316"/>
                        <a:ext cx="2603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845269"/>
              </p:ext>
            </p:extLst>
          </p:nvPr>
        </p:nvGraphicFramePr>
        <p:xfrm>
          <a:off x="3622675" y="5337175"/>
          <a:ext cx="332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2" name="Equation" r:id="rId11" imgW="3327120" imgH="838080" progId="Equation.DSMT4">
                  <p:embed/>
                </p:oleObj>
              </mc:Choice>
              <mc:Fallback>
                <p:oleObj name="Equation" r:id="rId11" imgW="3327120" imgH="83808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5337175"/>
                        <a:ext cx="3327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242156" y="5484266"/>
            <a:ext cx="1289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证毕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kumimoji="1" lang="en-US" altLang="zh-CN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116666"/>
              </p:ext>
            </p:extLst>
          </p:nvPr>
        </p:nvGraphicFramePr>
        <p:xfrm>
          <a:off x="761926" y="2936548"/>
          <a:ext cx="107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3" name="Equation" r:id="rId13" imgW="1079280" imgH="317160" progId="Equation.DSMT4">
                  <p:embed/>
                </p:oleObj>
              </mc:Choice>
              <mc:Fallback>
                <p:oleObj name="Equation" r:id="rId13" imgW="1079280" imgH="31716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26" y="2936548"/>
                        <a:ext cx="1079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1935701" y="2833688"/>
            <a:ext cx="52725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是常值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可任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442517"/>
              </p:ext>
            </p:extLst>
          </p:nvPr>
        </p:nvGraphicFramePr>
        <p:xfrm>
          <a:off x="755576" y="3531860"/>
          <a:ext cx="107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4" name="Equation" r:id="rId15" imgW="1079280" imgH="317160" progId="Equation.DSMT4">
                  <p:embed/>
                </p:oleObj>
              </mc:Choice>
              <mc:Fallback>
                <p:oleObj name="Equation" r:id="rId15" imgW="1079280" imgH="317160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31860"/>
                        <a:ext cx="1079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228600" y="3356908"/>
            <a:ext cx="52697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楷体_GB2312" charset="-122"/>
                <a:ea typeface="楷体_GB2312" charset="-122"/>
              </a:rPr>
              <a:t>若</a:t>
            </a:r>
            <a:endParaRPr kumimoji="1" lang="zh-CN" altLang="en-US" sz="2800" b="1" dirty="0">
              <a:latin typeface="楷体_GB2312" charset="-122"/>
              <a:ea typeface="楷体_GB2312" charset="-122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979712" y="3429000"/>
            <a:ext cx="68210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存在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使得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 &gt;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，由正则性，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46146"/>
              </p:ext>
            </p:extLst>
          </p:nvPr>
        </p:nvGraphicFramePr>
        <p:xfrm>
          <a:off x="323528" y="3998957"/>
          <a:ext cx="29845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5" name="Equation" r:id="rId17" imgW="2984400" imgH="685800" progId="Equation.DSMT4">
                  <p:embed/>
                </p:oleObj>
              </mc:Choice>
              <mc:Fallback>
                <p:oleObj name="Equation" r:id="rId17" imgW="2984400" imgH="68580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998957"/>
                        <a:ext cx="29845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3434849" y="407707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784893"/>
              </p:ext>
            </p:extLst>
          </p:nvPr>
        </p:nvGraphicFramePr>
        <p:xfrm>
          <a:off x="4497388" y="3998913"/>
          <a:ext cx="30908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6" name="Equation" r:id="rId19" imgW="3098520" imgH="685800" progId="Equation.DSMT4">
                  <p:embed/>
                </p:oleObj>
              </mc:Choice>
              <mc:Fallback>
                <p:oleObj name="Equation" r:id="rId19" imgW="3098520" imgH="685800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3998913"/>
                        <a:ext cx="3090862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 bwMode="auto">
          <a:xfrm>
            <a:off x="7676944" y="4077072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同理，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58862"/>
              </p:ext>
            </p:extLst>
          </p:nvPr>
        </p:nvGraphicFramePr>
        <p:xfrm>
          <a:off x="323528" y="4756570"/>
          <a:ext cx="3001963" cy="67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7" name="Equation" r:id="rId21" imgW="3009600" imgH="685800" progId="Equation.DSMT4">
                  <p:embed/>
                </p:oleObj>
              </mc:Choice>
              <mc:Fallback>
                <p:oleObj name="Equation" r:id="rId21" imgW="3009600" imgH="6858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56570"/>
                        <a:ext cx="3001963" cy="679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106688" y="546033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charset="-122"/>
                <a:ea typeface="楷体_GB2312" charset="-122"/>
              </a:rPr>
              <a:t>使</a:t>
            </a:r>
          </a:p>
        </p:txBody>
      </p:sp>
    </p:spTree>
    <p:extLst>
      <p:ext uri="{BB962C8B-B14F-4D97-AF65-F5344CB8AC3E}">
        <p14:creationId xmlns:p14="http://schemas.microsoft.com/office/powerpoint/2010/main" val="16113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8" grpId="0" autoUpdateAnimBg="0"/>
      <p:bldP spid="10" grpId="0" autoUpdateAnimBg="0"/>
      <p:bldP spid="12" grpId="0" autoUpdateAnimBg="0"/>
      <p:bldP spid="17" grpId="0" autoUpdateAnimBg="0"/>
      <p:bldP spid="19" grpId="0"/>
      <p:bldP spid="21" grpId="0" autoUpdateAnimBg="0"/>
      <p:bldP spid="22" grpId="0"/>
      <p:bldP spid="25" grpId="0"/>
      <p:bldP spid="28" grpId="0"/>
      <p:bldP spid="3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490736" y="535782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黑体" pitchFamily="49" charset="-122"/>
              </a:rPr>
              <a:t>积分中值公式的几何解释：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873324" y="1435894"/>
            <a:ext cx="2944812" cy="2265363"/>
            <a:chOff x="817" y="2304"/>
            <a:chExt cx="1855" cy="1427"/>
          </a:xfrm>
        </p:grpSpPr>
        <p:graphicFrame>
          <p:nvGraphicFramePr>
            <p:cNvPr id="5" name="Object 23"/>
            <p:cNvGraphicFramePr>
              <a:graphicFrameLocks noChangeAspect="1"/>
            </p:cNvGraphicFramePr>
            <p:nvPr/>
          </p:nvGraphicFramePr>
          <p:xfrm>
            <a:off x="1449" y="2564"/>
            <a:ext cx="834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3" name="BMP 图象" r:id="rId3" imgW="1324160" imgH="1504762" progId="PBrush">
                    <p:embed/>
                  </p:oleObj>
                </mc:Choice>
                <mc:Fallback>
                  <p:oleObj name="BMP 图象" r:id="rId3" imgW="1324160" imgH="1504762" progId="PBrush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2564"/>
                          <a:ext cx="834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1017" y="350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 flipV="1">
              <a:off x="1017" y="2304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8" name="Object 25"/>
            <p:cNvGraphicFramePr>
              <a:graphicFrameLocks noChangeAspect="1"/>
            </p:cNvGraphicFramePr>
            <p:nvPr/>
          </p:nvGraphicFramePr>
          <p:xfrm>
            <a:off x="2505" y="3552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4" name="公式" r:id="rId5" imgW="266469" imgH="253780" progId="Equation.3">
                    <p:embed/>
                  </p:oleObj>
                </mc:Choice>
                <mc:Fallback>
                  <p:oleObj name="公式" r:id="rId5" imgW="266469" imgH="253780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3552"/>
                          <a:ext cx="167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6"/>
            <p:cNvGraphicFramePr>
              <a:graphicFrameLocks noChangeAspect="1"/>
            </p:cNvGraphicFramePr>
            <p:nvPr/>
          </p:nvGraphicFramePr>
          <p:xfrm>
            <a:off x="817" y="2304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5" name="公式" r:id="rId7" imgW="266584" imgH="330057" progId="Equation.3">
                    <p:embed/>
                  </p:oleObj>
                </mc:Choice>
                <mc:Fallback>
                  <p:oleObj name="公式" r:id="rId7" imgW="266584" imgH="330057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2304"/>
                          <a:ext cx="167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7"/>
            <p:cNvGraphicFramePr>
              <a:graphicFrameLocks noChangeAspect="1"/>
            </p:cNvGraphicFramePr>
            <p:nvPr/>
          </p:nvGraphicFramePr>
          <p:xfrm>
            <a:off x="912" y="3537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6" name="公式" r:id="rId9" imgW="228501" imgH="253890" progId="Equation.3">
                    <p:embed/>
                  </p:oleObj>
                </mc:Choice>
                <mc:Fallback>
                  <p:oleObj name="公式" r:id="rId9" imgW="228501" imgH="253890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537"/>
                          <a:ext cx="144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8"/>
            <p:cNvGraphicFramePr>
              <a:graphicFrameLocks noChangeAspect="1"/>
            </p:cNvGraphicFramePr>
            <p:nvPr/>
          </p:nvGraphicFramePr>
          <p:xfrm>
            <a:off x="1394" y="3552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7" name="公式" r:id="rId11" imgW="241195" imgH="253890" progId="Equation.3">
                    <p:embed/>
                  </p:oleObj>
                </mc:Choice>
                <mc:Fallback>
                  <p:oleObj name="公式" r:id="rId11" imgW="241195" imgH="253890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3552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9"/>
            <p:cNvGraphicFramePr>
              <a:graphicFrameLocks noChangeAspect="1"/>
            </p:cNvGraphicFramePr>
            <p:nvPr/>
          </p:nvGraphicFramePr>
          <p:xfrm>
            <a:off x="2217" y="3523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8" name="公式" r:id="rId13" imgW="228600" imgH="330200" progId="Equation.3">
                    <p:embed/>
                  </p:oleObj>
                </mc:Choice>
                <mc:Fallback>
                  <p:oleObj name="公式" r:id="rId13" imgW="228600" imgH="330200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" y="3523"/>
                          <a:ext cx="14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1881386" y="2077244"/>
            <a:ext cx="1295400" cy="1250950"/>
          </a:xfrm>
          <a:prstGeom prst="rect">
            <a:avLst/>
          </a:prstGeom>
          <a:solidFill>
            <a:srgbClr val="00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2446536" y="2121694"/>
            <a:ext cx="0" cy="121920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1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464314"/>
              </p:ext>
            </p:extLst>
          </p:nvPr>
        </p:nvGraphicFramePr>
        <p:xfrm>
          <a:off x="2332236" y="3402807"/>
          <a:ext cx="2159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" name="公式" r:id="rId15" imgW="269280" imgH="481680" progId="Equation.3">
                  <p:embed/>
                </p:oleObj>
              </mc:Choice>
              <mc:Fallback>
                <p:oleObj name="公式" r:id="rId15" imgW="269280" imgH="48168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236" y="3402807"/>
                        <a:ext cx="2159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34"/>
          <p:cNvSpPr>
            <a:spLocks noChangeShapeType="1"/>
          </p:cNvSpPr>
          <p:nvPr/>
        </p:nvSpPr>
        <p:spPr bwMode="auto">
          <a:xfrm flipH="1">
            <a:off x="1182886" y="2077244"/>
            <a:ext cx="12954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aphicFrame>
        <p:nvGraphicFramePr>
          <p:cNvPr id="1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20060"/>
              </p:ext>
            </p:extLst>
          </p:nvPr>
        </p:nvGraphicFramePr>
        <p:xfrm>
          <a:off x="492324" y="1921669"/>
          <a:ext cx="6842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" name="公式" r:id="rId17" imgW="941760" imgH="481680" progId="Equation.3">
                  <p:embed/>
                </p:oleObj>
              </mc:Choice>
              <mc:Fallback>
                <p:oleObj name="公式" r:id="rId17" imgW="941760" imgH="48168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24" y="1921669"/>
                        <a:ext cx="68421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463206"/>
              </p:ext>
            </p:extLst>
          </p:nvPr>
        </p:nvGraphicFramePr>
        <p:xfrm>
          <a:off x="4200893" y="3717032"/>
          <a:ext cx="3886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1" name="文档" r:id="rId19" imgW="3891280" imgH="594360" progId="">
                  <p:embed/>
                </p:oleObj>
              </mc:Choice>
              <mc:Fallback>
                <p:oleObj name="文档" r:id="rId19" imgW="3891280" imgH="594360" progId="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893" y="3717032"/>
                        <a:ext cx="3886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188813"/>
              </p:ext>
            </p:extLst>
          </p:nvPr>
        </p:nvGraphicFramePr>
        <p:xfrm>
          <a:off x="4200893" y="4418968"/>
          <a:ext cx="312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2" name="文档" r:id="rId21" imgW="3129280" imgH="426720" progId="">
                  <p:embed/>
                </p:oleObj>
              </mc:Choice>
              <mc:Fallback>
                <p:oleObj name="文档" r:id="rId21" imgW="3129280" imgH="426720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893" y="4418968"/>
                        <a:ext cx="3124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4067944" y="1174284"/>
            <a:ext cx="44101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在区间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至少存在一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067944" y="1808890"/>
            <a:ext cx="44775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个点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，使得以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067944" y="2443496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底边，在曲线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7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992279"/>
              </p:ext>
            </p:extLst>
          </p:nvPr>
        </p:nvGraphicFramePr>
        <p:xfrm>
          <a:off x="6416664" y="2506668"/>
          <a:ext cx="1295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" name="Equation" r:id="rId23" imgW="1295280" imgH="393480" progId="Equation.DSMT4">
                  <p:embed/>
                </p:oleObj>
              </mc:Choice>
              <mc:Fallback>
                <p:oleObj name="Equation" r:id="rId23" imgW="1295280" imgH="393480" progId="Equation.DSMT4">
                  <p:embed/>
                  <p:pic>
                    <p:nvPicPr>
                      <p:cNvPr id="0" name="Object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64" y="2506668"/>
                        <a:ext cx="12954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 bwMode="auto">
          <a:xfrm>
            <a:off x="4067944" y="3078102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为曲边的曲边梯形的面积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3" grpId="0" animBg="1"/>
      <p:bldP spid="14" grpId="0" animBg="1"/>
      <p:bldP spid="16" grpId="0" animBg="1"/>
      <p:bldP spid="27" grpId="0"/>
      <p:bldP spid="28" grpId="0"/>
      <p:bldP spid="29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40463" y="1436688"/>
            <a:ext cx="2751137" cy="2382837"/>
            <a:chOff x="3684" y="1151"/>
            <a:chExt cx="1733" cy="150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684" y="1151"/>
              <a:ext cx="1733" cy="1501"/>
              <a:chOff x="3684" y="1151"/>
              <a:chExt cx="1733" cy="1501"/>
            </a:xfrm>
          </p:grpSpPr>
          <p:graphicFrame>
            <p:nvGraphicFramePr>
              <p:cNvPr id="5" name="Object 4"/>
              <p:cNvGraphicFramePr>
                <a:graphicFrameLocks noChangeAspect="1"/>
              </p:cNvGraphicFramePr>
              <p:nvPr/>
            </p:nvGraphicFramePr>
            <p:xfrm>
              <a:off x="4032" y="1392"/>
              <a:ext cx="1080" cy="10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64" name="BMP 图象" r:id="rId3" imgW="1714739" imgH="1619476" progId="PBrush">
                      <p:embed/>
                    </p:oleObj>
                  </mc:Choice>
                  <mc:Fallback>
                    <p:oleObj name="BMP 图象" r:id="rId3" imgW="1714739" imgH="1619476" progId="PBrush">
                      <p:embed/>
                      <p:pic>
                        <p:nvPicPr>
                          <p:cNvPr id="0" name="Picture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392"/>
                            <a:ext cx="1080" cy="10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3178191"/>
                  </p:ext>
                </p:extLst>
              </p:nvPr>
            </p:nvGraphicFramePr>
            <p:xfrm>
              <a:off x="3776" y="2432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65" name="Equation" r:id="rId5" imgW="291960" imgH="317160" progId="Equation.DSMT4">
                      <p:embed/>
                    </p:oleObj>
                  </mc:Choice>
                  <mc:Fallback>
                    <p:oleObj name="Equation" r:id="rId5" imgW="291960" imgH="317160" progId="Equation.DSMT4">
                      <p:embed/>
                      <p:pic>
                        <p:nvPicPr>
                          <p:cNvPr id="0" name="Picture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6" y="2432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5451468"/>
                  </p:ext>
                </p:extLst>
              </p:nvPr>
            </p:nvGraphicFramePr>
            <p:xfrm>
              <a:off x="5273" y="2452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66" name="Equation" r:id="rId7" imgW="228600" imgH="304560" progId="Equation.DSMT4">
                      <p:embed/>
                    </p:oleObj>
                  </mc:Choice>
                  <mc:Fallback>
                    <p:oleObj name="Equation" r:id="rId7" imgW="228600" imgH="304560" progId="Equation.DSMT4">
                      <p:embed/>
                      <p:pic>
                        <p:nvPicPr>
                          <p:cNvPr id="0" name="Picture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3" y="2452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2832289"/>
                  </p:ext>
                </p:extLst>
              </p:nvPr>
            </p:nvGraphicFramePr>
            <p:xfrm>
              <a:off x="5048" y="2404"/>
              <a:ext cx="13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67" name="Equation" r:id="rId9" imgW="215640" imgH="393480" progId="Equation.DSMT4">
                      <p:embed/>
                    </p:oleObj>
                  </mc:Choice>
                  <mc:Fallback>
                    <p:oleObj name="Equation" r:id="rId9" imgW="215640" imgH="393480" progId="Equation.DSMT4">
                      <p:embed/>
                      <p:pic>
                        <p:nvPicPr>
                          <p:cNvPr id="0" name="Picture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8" y="2404"/>
                            <a:ext cx="136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6051549"/>
                  </p:ext>
                </p:extLst>
              </p:nvPr>
            </p:nvGraphicFramePr>
            <p:xfrm>
              <a:off x="4028" y="2452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68" name="Equation" r:id="rId11" imgW="241200" imgH="304560" progId="Equation.DSMT4">
                      <p:embed/>
                    </p:oleObj>
                  </mc:Choice>
                  <mc:Fallback>
                    <p:oleObj name="Equation" r:id="rId11" imgW="241200" imgH="304560" progId="Equation.DSMT4">
                      <p:embed/>
                      <p:pic>
                        <p:nvPicPr>
                          <p:cNvPr id="0" name="Picture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8" y="2452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766321"/>
                  </p:ext>
                </p:extLst>
              </p:nvPr>
            </p:nvGraphicFramePr>
            <p:xfrm>
              <a:off x="3684" y="1436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69" name="Equation" r:id="rId13" imgW="253800" imgH="304560" progId="Equation.DSMT4">
                      <p:embed/>
                    </p:oleObj>
                  </mc:Choice>
                  <mc:Fallback>
                    <p:oleObj name="Equation" r:id="rId13" imgW="253800" imgH="304560" progId="Equation.DSMT4">
                      <p:embed/>
                      <p:pic>
                        <p:nvPicPr>
                          <p:cNvPr id="0" name="Picture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4" y="1436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8213918"/>
                  </p:ext>
                </p:extLst>
              </p:nvPr>
            </p:nvGraphicFramePr>
            <p:xfrm>
              <a:off x="4024" y="1151"/>
              <a:ext cx="81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70" name="Equation" r:id="rId15" imgW="1295280" imgH="393480" progId="Equation.DSMT4">
                      <p:embed/>
                    </p:oleObj>
                  </mc:Choice>
                  <mc:Fallback>
                    <p:oleObj name="Equation" r:id="rId15" imgW="1295280" imgH="393480" progId="Equation.DSMT4">
                      <p:embed/>
                      <p:pic>
                        <p:nvPicPr>
                          <p:cNvPr id="0" name="Picture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4" y="1151"/>
                            <a:ext cx="816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3888" y="2400"/>
                <a:ext cx="1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4" name="Line 12"/>
            <p:cNvSpPr>
              <a:spLocks noChangeShapeType="1"/>
            </p:cNvSpPr>
            <p:nvPr/>
          </p:nvSpPr>
          <p:spPr bwMode="auto">
            <a:xfrm flipV="1">
              <a:off x="3888" y="144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3" name="Rectangle 13"/>
          <p:cNvSpPr txBox="1">
            <a:spLocks noChangeArrowheads="1"/>
          </p:cNvSpPr>
          <p:nvPr/>
        </p:nvSpPr>
        <p:spPr>
          <a:xfrm>
            <a:off x="539750" y="358775"/>
            <a:ext cx="1212850" cy="54994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说明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9473"/>
              </p:ext>
            </p:extLst>
          </p:nvPr>
        </p:nvGraphicFramePr>
        <p:xfrm>
          <a:off x="3553717" y="1042660"/>
          <a:ext cx="306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1" name="Equation" r:id="rId17" imgW="3060360" imgH="444240" progId="Equation.DSMT4">
                  <p:embed/>
                </p:oleObj>
              </mc:Choice>
              <mc:Fallback>
                <p:oleObj name="Equation" r:id="rId17" imgW="3060360" imgH="44424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717" y="1042660"/>
                        <a:ext cx="3060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33648" y="216467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800" b="1">
                <a:latin typeface="Times New Roman" pitchFamily="18" charset="0"/>
                <a:ea typeface="楷体_GB2312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可把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97408"/>
              </p:ext>
            </p:extLst>
          </p:nvPr>
        </p:nvGraphicFramePr>
        <p:xfrm>
          <a:off x="2189634" y="1583670"/>
          <a:ext cx="2848148" cy="1335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2" name="Equation" r:id="rId19" imgW="1143000" imgH="533160" progId="Equation.DSMT4">
                  <p:embed/>
                </p:oleObj>
              </mc:Choice>
              <mc:Fallback>
                <p:oleObj name="Equation" r:id="rId19" imgW="1143000" imgH="53316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634" y="1583670"/>
                        <a:ext cx="2848148" cy="1335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864083"/>
              </p:ext>
            </p:extLst>
          </p:nvPr>
        </p:nvGraphicFramePr>
        <p:xfrm>
          <a:off x="768970" y="3013075"/>
          <a:ext cx="480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3" name="Equation" r:id="rId21" imgW="4800600" imgH="444240" progId="Equation.DSMT4">
                  <p:embed/>
                </p:oleObj>
              </mc:Choice>
              <mc:Fallback>
                <p:oleObj name="Equation" r:id="rId21" imgW="4800600" imgH="44424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70" y="3013075"/>
                        <a:ext cx="4800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55576" y="52292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故它是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有限个数的平均值概念的推广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charset="-122"/>
              </a:rPr>
              <a:t>.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840538" y="1998663"/>
            <a:ext cx="1601787" cy="142081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7315200" y="2047875"/>
            <a:ext cx="239713" cy="1838325"/>
            <a:chOff x="4361" y="1536"/>
            <a:chExt cx="151" cy="1158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416" y="153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0627437"/>
                </p:ext>
              </p:extLst>
            </p:nvPr>
          </p:nvGraphicFramePr>
          <p:xfrm>
            <a:off x="4361" y="2448"/>
            <a:ext cx="15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4" name="Equation" r:id="rId23" imgW="241200" imgH="393480" progId="Equation.DSMT4">
                    <p:embed/>
                  </p:oleObj>
                </mc:Choice>
                <mc:Fallback>
                  <p:oleObj name="Equation" r:id="rId23" imgW="241200" imgH="393480" progId="Equation.DSMT4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1" y="2448"/>
                          <a:ext cx="151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556517" y="1003300"/>
            <a:ext cx="3013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en-US" altLang="zh-CN" sz="2800" b="1" dirty="0">
                <a:latin typeface="Times New Roman" pitchFamily="18" charset="0"/>
                <a:ea typeface="楷体_GB2312" charset="-122"/>
              </a:rPr>
              <a:t>  </a:t>
            </a:r>
            <a:r>
              <a:rPr kumimoji="1" lang="zh-CN" altLang="en-US" sz="2800" b="1" dirty="0">
                <a:latin typeface="Times New Roman" pitchFamily="18" charset="0"/>
                <a:ea typeface="楷体_GB2312" charset="-122"/>
              </a:rPr>
              <a:t>积分中值定理对</a:t>
            </a:r>
          </a:p>
        </p:txBody>
      </p:sp>
      <p:graphicFrame>
        <p:nvGraphicFramePr>
          <p:cNvPr id="2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156023"/>
              </p:ext>
            </p:extLst>
          </p:nvPr>
        </p:nvGraphicFramePr>
        <p:xfrm>
          <a:off x="899592" y="3861048"/>
          <a:ext cx="1524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5" name="Equation" r:id="rId25" imgW="1523880" imgH="1143000" progId="Equation.DSMT4">
                  <p:embed/>
                </p:oleObj>
              </mc:Choice>
              <mc:Fallback>
                <p:oleObj name="Equation" r:id="rId25" imgW="1523880" imgH="11430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861048"/>
                        <a:ext cx="1524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5652120" y="297371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楷体_GB2312" charset="-122"/>
              </a:rPr>
              <a:t>因</a:t>
            </a:r>
          </a:p>
        </p:txBody>
      </p:sp>
      <p:graphicFrame>
        <p:nvGraphicFramePr>
          <p:cNvPr id="2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5449"/>
              </p:ext>
            </p:extLst>
          </p:nvPr>
        </p:nvGraphicFramePr>
        <p:xfrm>
          <a:off x="2501762" y="4077072"/>
          <a:ext cx="369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6" name="Equation" r:id="rId27" imgW="3695400" imgH="914400" progId="Equation.DSMT4">
                  <p:embed/>
                </p:oleObj>
              </mc:Choice>
              <mc:Fallback>
                <p:oleObj name="Equation" r:id="rId27" imgW="3695400" imgH="9144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762" y="4077072"/>
                        <a:ext cx="3695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899478"/>
              </p:ext>
            </p:extLst>
          </p:nvPr>
        </p:nvGraphicFramePr>
        <p:xfrm>
          <a:off x="6400800" y="4077072"/>
          <a:ext cx="228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7" name="Equation" r:id="rId29" imgW="2286000" imgH="914400" progId="Equation.DSMT4">
                  <p:embed/>
                </p:oleObj>
              </mc:Choice>
              <mc:Fallback>
                <p:oleObj name="Equation" r:id="rId29" imgW="2286000" imgH="9144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077072"/>
                        <a:ext cx="2286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76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8" grpId="0" autoUpdateAnimBg="0"/>
      <p:bldP spid="19" grpId="0" animBg="1"/>
      <p:bldP spid="23" grpId="0" build="p" autoUpdateAnimBg="0"/>
      <p:bldP spid="2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92789" y="620688"/>
            <a:ext cx="6229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5.1.1 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定积分的概念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2592" y="1550025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05980" y="2484760"/>
            <a:ext cx="420618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一．问题的背景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805980" y="3304872"/>
            <a:ext cx="38142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二．定积分的定义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805980" y="4125559"/>
            <a:ext cx="43937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定积分的几何意义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2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805980" y="4946246"/>
            <a:ext cx="43937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定积分的近似计算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077169" y="195590"/>
            <a:ext cx="9361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11849" y="161406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53128" y="302915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令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824645"/>
              </p:ext>
            </p:extLst>
          </p:nvPr>
        </p:nvGraphicFramePr>
        <p:xfrm>
          <a:off x="2460471" y="3060901"/>
          <a:ext cx="19685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0" name="Equation" r:id="rId3" imgW="1968480" imgH="457200" progId="Equation.DSMT4">
                  <p:embed/>
                </p:oleObj>
              </mc:Choice>
              <mc:Fallback>
                <p:oleObj name="Equation" r:id="rId3" imgW="1968480" imgH="4572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471" y="3060901"/>
                        <a:ext cx="19685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72154"/>
              </p:ext>
            </p:extLst>
          </p:nvPr>
        </p:nvGraphicFramePr>
        <p:xfrm>
          <a:off x="4665260" y="3048201"/>
          <a:ext cx="15494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1" name="Equation" r:id="rId5" imgW="1549080" imgH="482400" progId="Equation.DSMT4">
                  <p:embed/>
                </p:oleObj>
              </mc:Choice>
              <mc:Fallback>
                <p:oleObj name="Equation" r:id="rId5" imgW="1549080" imgH="4824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260" y="3048201"/>
                        <a:ext cx="15494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568149"/>
              </p:ext>
            </p:extLst>
          </p:nvPr>
        </p:nvGraphicFramePr>
        <p:xfrm>
          <a:off x="1986908" y="3910586"/>
          <a:ext cx="1727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2" name="Equation" r:id="rId7" imgW="1726920" imgH="431640" progId="Equation.DSMT4">
                  <p:embed/>
                </p:oleObj>
              </mc:Choice>
              <mc:Fallback>
                <p:oleObj name="Equation" r:id="rId7" imgW="1726920" imgH="4316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908" y="3910586"/>
                        <a:ext cx="17272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965706"/>
              </p:ext>
            </p:extLst>
          </p:nvPr>
        </p:nvGraphicFramePr>
        <p:xfrm>
          <a:off x="4155433" y="3696273"/>
          <a:ext cx="316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3" name="Equation" r:id="rId9" imgW="3162240" imgH="723600" progId="Equation.DSMT4">
                  <p:embed/>
                </p:oleObj>
              </mc:Choice>
              <mc:Fallback>
                <p:oleObj name="Equation" r:id="rId9" imgW="3162240" imgH="7236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433" y="3696273"/>
                        <a:ext cx="31623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653400"/>
              </p:ext>
            </p:extLst>
          </p:nvPr>
        </p:nvGraphicFramePr>
        <p:xfrm>
          <a:off x="1980434" y="4632377"/>
          <a:ext cx="2044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4" name="Equation" r:id="rId11" imgW="2044440" imgH="723600" progId="Equation.DSMT4">
                  <p:embed/>
                </p:oleObj>
              </mc:Choice>
              <mc:Fallback>
                <p:oleObj name="Equation" r:id="rId11" imgW="2044440" imgH="7236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434" y="4632377"/>
                        <a:ext cx="2044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77546"/>
              </p:ext>
            </p:extLst>
          </p:nvPr>
        </p:nvGraphicFramePr>
        <p:xfrm>
          <a:off x="4216734" y="4604621"/>
          <a:ext cx="1371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5" name="Equation" r:id="rId13" imgW="1371600" imgH="723600" progId="Equation.DSMT4">
                  <p:embed/>
                </p:oleObj>
              </mc:Choice>
              <mc:Fallback>
                <p:oleObj name="Equation" r:id="rId13" imgW="1371600" imgH="7236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734" y="4604621"/>
                        <a:ext cx="1371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827684" y="55847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于是</a:t>
            </a: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2864763" y="5502151"/>
            <a:ext cx="3995372" cy="723900"/>
            <a:chOff x="1844" y="2924"/>
            <a:chExt cx="1752" cy="456"/>
          </a:xfrm>
        </p:grpSpPr>
        <p:graphicFrame>
          <p:nvGraphicFramePr>
            <p:cNvPr id="1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2412180"/>
                </p:ext>
              </p:extLst>
            </p:nvPr>
          </p:nvGraphicFramePr>
          <p:xfrm>
            <a:off x="1844" y="2924"/>
            <a:ext cx="743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6" name="Equation" r:id="rId15" imgW="1180800" imgH="723600" progId="Equation.DSMT4">
                    <p:embed/>
                  </p:oleObj>
                </mc:Choice>
                <mc:Fallback>
                  <p:oleObj name="Equation" r:id="rId15" imgW="1180800" imgH="72360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" y="2924"/>
                          <a:ext cx="743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2616167"/>
                </p:ext>
              </p:extLst>
            </p:nvPr>
          </p:nvGraphicFramePr>
          <p:xfrm>
            <a:off x="2715" y="2924"/>
            <a:ext cx="88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7" name="Equation" r:id="rId17" imgW="1396800" imgH="723600" progId="Equation.DSMT4">
                    <p:embed/>
                  </p:oleObj>
                </mc:Choice>
                <mc:Fallback>
                  <p:oleObj name="Equation" r:id="rId17" imgW="1396800" imgH="7236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5" y="2924"/>
                          <a:ext cx="881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 bwMode="auto">
          <a:xfrm>
            <a:off x="1850926" y="195590"/>
            <a:ext cx="35205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比较积分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值的大小：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002602"/>
              </p:ext>
            </p:extLst>
          </p:nvPr>
        </p:nvGraphicFramePr>
        <p:xfrm>
          <a:off x="5740161" y="778017"/>
          <a:ext cx="11811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8" name="Equation" r:id="rId19" imgW="1180800" imgH="723600" progId="Equation.DSMT4">
                  <p:embed/>
                </p:oleObj>
              </mc:Choice>
              <mc:Fallback>
                <p:oleObj name="Equation" r:id="rId19" imgW="1180800" imgH="7236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161" y="778017"/>
                        <a:ext cx="11811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1098292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50385"/>
              </p:ext>
            </p:extLst>
          </p:nvPr>
        </p:nvGraphicFramePr>
        <p:xfrm>
          <a:off x="7505086" y="778017"/>
          <a:ext cx="10445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9" name="Equation" r:id="rId21" imgW="1041120" imgH="723600" progId="Equation.DSMT4">
                  <p:embed/>
                </p:oleObj>
              </mc:Choice>
              <mc:Fallback>
                <p:oleObj name="Equation" r:id="rId21" imgW="1041120" imgH="7236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086" y="778017"/>
                        <a:ext cx="104457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6940503" y="876769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578023" y="876770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730032"/>
              </p:ext>
            </p:extLst>
          </p:nvPr>
        </p:nvGraphicFramePr>
        <p:xfrm>
          <a:off x="1201918" y="778018"/>
          <a:ext cx="889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0" name="Equation" r:id="rId23" imgW="888840" imgH="723600" progId="Equation.DSMT4">
                  <p:embed/>
                </p:oleObj>
              </mc:Choice>
              <mc:Fallback>
                <p:oleObj name="Equation" r:id="rId23" imgW="888840" imgH="7236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918" y="778018"/>
                        <a:ext cx="8890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2110160" y="87677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22366"/>
              </p:ext>
            </p:extLst>
          </p:nvPr>
        </p:nvGraphicFramePr>
        <p:xfrm>
          <a:off x="2674744" y="778018"/>
          <a:ext cx="20701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1" name="Equation" r:id="rId25" imgW="2070000" imgH="723600" progId="Equation.DSMT4">
                  <p:embed/>
                </p:oleObj>
              </mc:Choice>
              <mc:Fallback>
                <p:oleObj name="Equation" r:id="rId25" imgW="2070000" imgH="7236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744" y="778018"/>
                        <a:ext cx="20701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5116266" y="876769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1549963" y="1573868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143975" y="1573868"/>
            <a:ext cx="65742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(1+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(0, 1)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上总有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207599" y="2320016"/>
            <a:ext cx="2483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730201"/>
              </p:ext>
            </p:extLst>
          </p:nvPr>
        </p:nvGraphicFramePr>
        <p:xfrm>
          <a:off x="3680556" y="2265744"/>
          <a:ext cx="889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2" name="Equation" r:id="rId27" imgW="888614" imgH="723586" progId="Equation.DSMT4">
                  <p:embed/>
                </p:oleObj>
              </mc:Choice>
              <mc:Fallback>
                <p:oleObj name="Equation" r:id="rId27" imgW="888614" imgH="723586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556" y="2265744"/>
                        <a:ext cx="8890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5206"/>
              </p:ext>
            </p:extLst>
          </p:nvPr>
        </p:nvGraphicFramePr>
        <p:xfrm>
          <a:off x="4690365" y="2461769"/>
          <a:ext cx="2413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3" name="Equation" r:id="rId29" imgW="241200" imgH="241200" progId="Equation.DSMT4">
                  <p:embed/>
                </p:oleObj>
              </mc:Choice>
              <mc:Fallback>
                <p:oleObj name="Equation" r:id="rId29" imgW="241200" imgH="2412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0365" y="2461769"/>
                        <a:ext cx="2413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845049"/>
              </p:ext>
            </p:extLst>
          </p:nvPr>
        </p:nvGraphicFramePr>
        <p:xfrm>
          <a:off x="4978397" y="2221263"/>
          <a:ext cx="1968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4" name="Equation" r:id="rId31" imgW="1968480" imgH="723600" progId="Equation.DSMT4">
                  <p:embed/>
                </p:oleObj>
              </mc:Choice>
              <mc:Fallback>
                <p:oleObj name="Equation" r:id="rId31" imgW="1968480" imgH="7236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397" y="2221263"/>
                        <a:ext cx="19685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1041857" y="3027097"/>
            <a:ext cx="6046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4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27" grpId="0"/>
      <p:bldP spid="28" grpId="0"/>
      <p:bldP spid="29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261144"/>
            <a:ext cx="1981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 smtClean="0">
                <a:ea typeface="楷体_GB2312" pitchFamily="49" charset="-122"/>
              </a:rPr>
              <a:t>试证</a:t>
            </a:r>
            <a:r>
              <a:rPr lang="en-US" altLang="zh-CN" sz="2800" b="1" dirty="0" smtClean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82726"/>
              </p:ext>
            </p:extLst>
          </p:nvPr>
        </p:nvGraphicFramePr>
        <p:xfrm>
          <a:off x="2339975" y="146844"/>
          <a:ext cx="264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9" name="Equation" r:id="rId3" imgW="2641320" imgH="838080" progId="Equation.DSMT4">
                  <p:embed/>
                </p:oleObj>
              </mc:Choice>
              <mc:Fallback>
                <p:oleObj name="Equation" r:id="rId3" imgW="2641320" imgH="83808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46844"/>
                        <a:ext cx="2641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2925" y="1292424"/>
            <a:ext cx="128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800" b="1" dirty="0">
                <a:solidFill>
                  <a:srgbClr val="7030A0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设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717675" y="1140024"/>
            <a:ext cx="1943100" cy="823912"/>
            <a:chOff x="1080" y="825"/>
            <a:chExt cx="1224" cy="519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1080" y="977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0" name="Equation" r:id="rId5" imgW="1199880" imgH="470520" progId="Equation.3">
                    <p:embed/>
                  </p:oleObj>
                </mc:Choice>
                <mc:Fallback>
                  <p:oleObj name="Equation" r:id="rId5" imgW="1199880" imgH="470520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977"/>
                          <a:ext cx="64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1785" y="825"/>
            <a:ext cx="519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1" name="Equation" r:id="rId7" imgW="986760" imgH="985680" progId="Equation.3">
                    <p:embed/>
                  </p:oleObj>
                </mc:Choice>
                <mc:Fallback>
                  <p:oleObj name="Equation" r:id="rId7" imgW="986760" imgH="98568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" y="825"/>
                          <a:ext cx="519" cy="5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660775" y="1133674"/>
            <a:ext cx="3276600" cy="762000"/>
            <a:chOff x="2304" y="821"/>
            <a:chExt cx="2064" cy="480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04" y="899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则在</a:t>
              </a: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2323956"/>
                </p:ext>
              </p:extLst>
            </p:nvPr>
          </p:nvGraphicFramePr>
          <p:xfrm>
            <a:off x="2828" y="821"/>
            <a:ext cx="57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2" name="Equation" r:id="rId9" imgW="914400" imgH="761760" progId="Equation.DSMT4">
                    <p:embed/>
                  </p:oleObj>
                </mc:Choice>
                <mc:Fallback>
                  <p:oleObj name="Equation" r:id="rId9" imgW="914400" imgH="76176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821"/>
                          <a:ext cx="576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408" y="899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上 </a:t>
              </a:r>
              <a:r>
                <a:rPr lang="en-US" altLang="zh-CN" sz="2800" b="1">
                  <a:ea typeface="楷体_GB2312" pitchFamily="49" charset="-122"/>
                </a:rPr>
                <a:t>, </a:t>
              </a:r>
              <a:r>
                <a:rPr lang="zh-CN" altLang="en-US" sz="2800" b="1">
                  <a:ea typeface="楷体_GB2312" pitchFamily="49" charset="-122"/>
                </a:rPr>
                <a:t>有</a:t>
              </a:r>
            </a:p>
          </p:txBody>
        </p:sp>
      </p:grp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898561"/>
              </p:ext>
            </p:extLst>
          </p:nvPr>
        </p:nvGraphicFramePr>
        <p:xfrm>
          <a:off x="1184275" y="2255540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3" name="Equation" r:id="rId11" imgW="1289520" imgH="481680" progId="Equation.3">
                  <p:embed/>
                </p:oleObj>
              </mc:Choice>
              <mc:Fallback>
                <p:oleObj name="Equation" r:id="rId11" imgW="1289520" imgH="48168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2255540"/>
                        <a:ext cx="110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103947"/>
              </p:ext>
            </p:extLst>
          </p:nvPr>
        </p:nvGraphicFramePr>
        <p:xfrm>
          <a:off x="2333625" y="2026940"/>
          <a:ext cx="19367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4" name="Equation" r:id="rId13" imgW="2332080" imgH="1019160" progId="Equation.3">
                  <p:embed/>
                </p:oleObj>
              </mc:Choice>
              <mc:Fallback>
                <p:oleObj name="Equation" r:id="rId13" imgW="2332080" imgH="101916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2026940"/>
                        <a:ext cx="19367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605489"/>
              </p:ext>
            </p:extLst>
          </p:nvPr>
        </p:nvGraphicFramePr>
        <p:xfrm>
          <a:off x="4346575" y="2255540"/>
          <a:ext cx="262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5" name="Equation" r:id="rId15" imgW="3083400" imgH="470520" progId="Equation.3">
                  <p:embed/>
                </p:oleObj>
              </mc:Choice>
              <mc:Fallback>
                <p:oleObj name="Equation" r:id="rId15" imgW="3083400" imgH="47052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2255540"/>
                        <a:ext cx="2628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809920"/>
              </p:ext>
            </p:extLst>
          </p:nvPr>
        </p:nvGraphicFramePr>
        <p:xfrm>
          <a:off x="4651375" y="1988840"/>
          <a:ext cx="774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6" name="Equation" r:id="rId17" imgW="897120" imgH="1019160" progId="Equation.3">
                  <p:embed/>
                </p:oleObj>
              </mc:Choice>
              <mc:Fallback>
                <p:oleObj name="Equation" r:id="rId17" imgW="897120" imgH="101916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1988840"/>
                        <a:ext cx="774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7924"/>
              </p:ext>
            </p:extLst>
          </p:nvPr>
        </p:nvGraphicFramePr>
        <p:xfrm>
          <a:off x="7013575" y="228094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7" name="Equation" r:id="rId19" imgW="571680" imgH="358560" progId="Equation.3">
                  <p:embed/>
                </p:oleObj>
              </mc:Choice>
              <mc:Fallback>
                <p:oleObj name="Equation" r:id="rId19" imgW="571680" imgH="35856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2280940"/>
                        <a:ext cx="495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1558925" y="2925961"/>
            <a:ext cx="4010025" cy="623888"/>
            <a:chOff x="962" y="1967"/>
            <a:chExt cx="2526" cy="393"/>
          </a:xfrm>
        </p:grpSpPr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6020585"/>
                </p:ext>
              </p:extLst>
            </p:nvPr>
          </p:nvGraphicFramePr>
          <p:xfrm>
            <a:off x="962" y="1967"/>
            <a:ext cx="252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8" name="Equation" r:id="rId21" imgW="4709160" imgH="604800" progId="Equation.DSMT4">
                    <p:embed/>
                  </p:oleObj>
                </mc:Choice>
                <mc:Fallback>
                  <p:oleObj name="Equation" r:id="rId21" imgW="4709160" imgH="604800" progId="Equation.DSMT4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967"/>
                          <a:ext cx="252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1433203"/>
                </p:ext>
              </p:extLst>
            </p:nvPr>
          </p:nvGraphicFramePr>
          <p:xfrm>
            <a:off x="1625" y="1974"/>
            <a:ext cx="193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9" name="Equation" r:id="rId23" imgW="215640" imgH="431640" progId="Equation.DSMT4">
                    <p:embed/>
                  </p:oleObj>
                </mc:Choice>
                <mc:Fallback>
                  <p:oleObj name="Equation" r:id="rId23" imgW="215640" imgH="431640" progId="Equation.DSMT4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1974"/>
                          <a:ext cx="193" cy="3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42280" y="3749874"/>
            <a:ext cx="62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668999"/>
              </p:ext>
            </p:extLst>
          </p:nvPr>
        </p:nvGraphicFramePr>
        <p:xfrm>
          <a:off x="2171700" y="3555405"/>
          <a:ext cx="27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0" name="Equation" r:id="rId25" imgW="279360" imgH="838080" progId="Equation.DSMT4">
                  <p:embed/>
                </p:oleObj>
              </mc:Choice>
              <mc:Fallback>
                <p:oleObj name="Equation" r:id="rId25" imgW="279360" imgH="8380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555405"/>
                        <a:ext cx="279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72197"/>
              </p:ext>
            </p:extLst>
          </p:nvPr>
        </p:nvGraphicFramePr>
        <p:xfrm>
          <a:off x="2520950" y="3789561"/>
          <a:ext cx="161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1" name="Equation" r:id="rId27" imgW="1883880" imgH="470520" progId="Equation.3">
                  <p:embed/>
                </p:oleObj>
              </mc:Choice>
              <mc:Fallback>
                <p:oleObj name="Equation" r:id="rId27" imgW="1883880" imgH="47052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789561"/>
                        <a:ext cx="1612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4464050" y="3429000"/>
            <a:ext cx="1422400" cy="743148"/>
            <a:chOff x="2976" y="2246"/>
            <a:chExt cx="896" cy="443"/>
          </a:xfrm>
        </p:grpSpPr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2976" y="2433"/>
            <a:ext cx="8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2" name="Equation" r:id="rId29" imgW="1659600" imgH="470520" progId="Equation.3">
                    <p:embed/>
                  </p:oleObj>
                </mc:Choice>
                <mc:Fallback>
                  <p:oleObj name="Equation" r:id="rId29" imgW="1659600" imgH="470520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433"/>
                          <a:ext cx="896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7206801"/>
                </p:ext>
              </p:extLst>
            </p:nvPr>
          </p:nvGraphicFramePr>
          <p:xfrm>
            <a:off x="3578" y="2246"/>
            <a:ext cx="17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3" name="Equation" r:id="rId31" imgW="279360" imgH="685800" progId="Equation.DSMT4">
                    <p:embed/>
                  </p:oleObj>
                </mc:Choice>
                <mc:Fallback>
                  <p:oleObj name="Equation" r:id="rId31" imgW="279360" imgH="685800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8" y="2246"/>
                          <a:ext cx="17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42280" y="4679355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757902"/>
              </p:ext>
            </p:extLst>
          </p:nvPr>
        </p:nvGraphicFramePr>
        <p:xfrm>
          <a:off x="2269480" y="4545211"/>
          <a:ext cx="411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4" name="Equation" r:id="rId33" imgW="4114800" imgH="787320" progId="Equation.DSMT4">
                  <p:embed/>
                </p:oleObj>
              </mc:Choice>
              <mc:Fallback>
                <p:oleObj name="Equation" r:id="rId33" imgW="4114800" imgH="78732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480" y="4545211"/>
                        <a:ext cx="4114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63637" y="5639922"/>
            <a:ext cx="588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28633"/>
              </p:ext>
            </p:extLst>
          </p:nvPr>
        </p:nvGraphicFramePr>
        <p:xfrm>
          <a:off x="3059832" y="5480378"/>
          <a:ext cx="264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" name="Equation" r:id="rId35" imgW="2641320" imgH="838080" progId="Equation.DSMT4">
                  <p:embed/>
                </p:oleObj>
              </mc:Choice>
              <mc:Fallback>
                <p:oleObj name="Equation" r:id="rId35" imgW="2641320" imgH="83808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480378"/>
                        <a:ext cx="2641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 bwMode="auto">
          <a:xfrm>
            <a:off x="6825605" y="5637868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8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20" grpId="0" autoUpdateAnimBg="0"/>
      <p:bldP spid="26" grpId="0" autoUpdateAnimBg="0"/>
      <p:bldP spid="28" grpId="0" autoUpdateAnimBg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17798" y="1424558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754032"/>
              </p:ext>
            </p:extLst>
          </p:nvPr>
        </p:nvGraphicFramePr>
        <p:xfrm>
          <a:off x="1997075" y="1296988"/>
          <a:ext cx="251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" name="Equation" r:id="rId3" imgW="2514600" imgH="838080" progId="Equation.DSMT4">
                  <p:embed/>
                </p:oleObj>
              </mc:Choice>
              <mc:Fallback>
                <p:oleObj name="Equation" r:id="rId3" imgW="2514600" imgH="8380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1296988"/>
                        <a:ext cx="2514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275336"/>
              </p:ext>
            </p:extLst>
          </p:nvPr>
        </p:nvGraphicFramePr>
        <p:xfrm>
          <a:off x="5229225" y="1582738"/>
          <a:ext cx="1727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9" name="Equation" r:id="rId5" imgW="1726920" imgH="393480" progId="Equation.DSMT4">
                  <p:embed/>
                </p:oleObj>
              </mc:Choice>
              <mc:Fallback>
                <p:oleObj name="Equation" r:id="rId5" imgW="1726920" imgH="393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1582738"/>
                        <a:ext cx="17272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644816"/>
              </p:ext>
            </p:extLst>
          </p:nvPr>
        </p:nvGraphicFramePr>
        <p:xfrm>
          <a:off x="1978025" y="2592388"/>
          <a:ext cx="189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" name="Equation" r:id="rId7" imgW="1892160" imgH="457200" progId="Equation.DSMT4">
                  <p:embed/>
                </p:oleObj>
              </mc:Choice>
              <mc:Fallback>
                <p:oleObj name="Equation" r:id="rId7" imgW="1892160" imgH="457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2592388"/>
                        <a:ext cx="1892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01036"/>
              </p:ext>
            </p:extLst>
          </p:nvPr>
        </p:nvGraphicFramePr>
        <p:xfrm>
          <a:off x="4752975" y="2363788"/>
          <a:ext cx="261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" name="Equation" r:id="rId9" imgW="2616120" imgH="838080" progId="Equation.DSMT4">
                  <p:embed/>
                </p:oleObj>
              </mc:Choice>
              <mc:Fallback>
                <p:oleObj name="Equation" r:id="rId9" imgW="2616120" imgH="8380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2363788"/>
                        <a:ext cx="261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629892"/>
              </p:ext>
            </p:extLst>
          </p:nvPr>
        </p:nvGraphicFramePr>
        <p:xfrm>
          <a:off x="1985963" y="3429000"/>
          <a:ext cx="505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2" name="Equation" r:id="rId11" imgW="5054400" imgH="888840" progId="Equation.DSMT4">
                  <p:embed/>
                </p:oleObj>
              </mc:Choice>
              <mc:Fallback>
                <p:oleObj name="Equation" r:id="rId11" imgW="5054400" imgH="8888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3429000"/>
                        <a:ext cx="5054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43751"/>
              </p:ext>
            </p:extLst>
          </p:nvPr>
        </p:nvGraphicFramePr>
        <p:xfrm>
          <a:off x="1941513" y="4649788"/>
          <a:ext cx="477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3" name="Equation" r:id="rId13" imgW="3873240" imgH="888840" progId="Equation.DSMT4">
                  <p:embed/>
                </p:oleObj>
              </mc:Choice>
              <mc:Fallback>
                <p:oleObj name="Equation" r:id="rId13" imgW="3873240" imgH="88884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4649788"/>
                        <a:ext cx="477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82148"/>
              </p:ext>
            </p:extLst>
          </p:nvPr>
        </p:nvGraphicFramePr>
        <p:xfrm>
          <a:off x="4313238" y="220663"/>
          <a:ext cx="22066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4" name="Equation" r:id="rId15" imgW="2209680" imgH="888840" progId="Equation.DSMT4">
                  <p:embed/>
                </p:oleObj>
              </mc:Choice>
              <mc:Fallback>
                <p:oleObj name="Equation" r:id="rId15" imgW="2209680" imgH="88884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220663"/>
                        <a:ext cx="2206625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1115616" y="404664"/>
            <a:ext cx="32480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估计积分的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值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7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99039" y="191549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53095" y="18811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由积分中值定理知有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484673"/>
              </p:ext>
            </p:extLst>
          </p:nvPr>
        </p:nvGraphicFramePr>
        <p:xfrm>
          <a:off x="4716016" y="1954610"/>
          <a:ext cx="1917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4" name="Equation" r:id="rId3" imgW="1917360" imgH="393480" progId="Equation.DSMT4">
                  <p:embed/>
                </p:oleObj>
              </mc:Choice>
              <mc:Fallback>
                <p:oleObj name="Equation" r:id="rId3" imgW="1917360" imgH="3934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954610"/>
                        <a:ext cx="19177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3095" y="27955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使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934268"/>
              </p:ext>
            </p:extLst>
          </p:nvPr>
        </p:nvGraphicFramePr>
        <p:xfrm>
          <a:off x="1911350" y="2592388"/>
          <a:ext cx="2527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5" name="Equation" r:id="rId5" imgW="2527200" imgH="888840" progId="Equation.DSMT4">
                  <p:embed/>
                </p:oleObj>
              </mc:Choice>
              <mc:Fallback>
                <p:oleObj name="Equation" r:id="rId5" imgW="2527200" imgH="8888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2592388"/>
                        <a:ext cx="2527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497142"/>
              </p:ext>
            </p:extLst>
          </p:nvPr>
        </p:nvGraphicFramePr>
        <p:xfrm>
          <a:off x="4483249" y="2604294"/>
          <a:ext cx="3517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6" name="Equation" r:id="rId7" imgW="3517560" imgH="901440" progId="Equation.DSMT4">
                  <p:embed/>
                </p:oleObj>
              </mc:Choice>
              <mc:Fallback>
                <p:oleObj name="Equation" r:id="rId7" imgW="3517560" imgH="90144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249" y="2604294"/>
                        <a:ext cx="3517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85314"/>
              </p:ext>
            </p:extLst>
          </p:nvPr>
        </p:nvGraphicFramePr>
        <p:xfrm>
          <a:off x="1905545" y="3573016"/>
          <a:ext cx="321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7" name="Equation" r:id="rId9" imgW="3213000" imgH="888840" progId="Equation.DSMT4">
                  <p:embed/>
                </p:oleObj>
              </mc:Choice>
              <mc:Fallback>
                <p:oleObj name="Equation" r:id="rId9" imgW="3213000" imgH="88884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545" y="3573016"/>
                        <a:ext cx="321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413386"/>
              </p:ext>
            </p:extLst>
          </p:nvPr>
        </p:nvGraphicFramePr>
        <p:xfrm>
          <a:off x="5182269" y="3660452"/>
          <a:ext cx="2857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8" name="Equation" r:id="rId11" imgW="2857320" imgH="901440" progId="Equation.DSMT4">
                  <p:embed/>
                </p:oleObj>
              </mc:Choice>
              <mc:Fallback>
                <p:oleObj name="Equation" r:id="rId11" imgW="2857320" imgH="9014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269" y="3660452"/>
                        <a:ext cx="2857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479785"/>
              </p:ext>
            </p:extLst>
          </p:nvPr>
        </p:nvGraphicFramePr>
        <p:xfrm>
          <a:off x="2123728" y="4797152"/>
          <a:ext cx="2032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9" name="Equation" r:id="rId13" imgW="2031840" imgH="583920" progId="Equation.DSMT4">
                  <p:embed/>
                </p:oleObj>
              </mc:Choice>
              <mc:Fallback>
                <p:oleObj name="Equation" r:id="rId13" imgW="2031840" imgH="58392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797152"/>
                        <a:ext cx="20320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045843"/>
              </p:ext>
            </p:extLst>
          </p:nvPr>
        </p:nvGraphicFramePr>
        <p:xfrm>
          <a:off x="4246092" y="4869160"/>
          <a:ext cx="57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0" name="Equation" r:id="rId15" imgW="571320" imgH="393480" progId="Equation.DSMT4">
                  <p:embed/>
                </p:oleObj>
              </mc:Choice>
              <mc:Fallback>
                <p:oleObj name="Equation" r:id="rId15" imgW="571320" imgH="3934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092" y="4869160"/>
                        <a:ext cx="571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53463"/>
              </p:ext>
            </p:extLst>
          </p:nvPr>
        </p:nvGraphicFramePr>
        <p:xfrm>
          <a:off x="4727824" y="260845"/>
          <a:ext cx="1828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1" name="Equation" r:id="rId17" imgW="1828800" imgH="545760" progId="Equation.DSMT4">
                  <p:embed/>
                </p:oleObj>
              </mc:Choice>
              <mc:Fallback>
                <p:oleObj name="Equation" r:id="rId17" imgW="1828800" imgH="54576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24" y="260845"/>
                        <a:ext cx="18288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033579"/>
              </p:ext>
            </p:extLst>
          </p:nvPr>
        </p:nvGraphicFramePr>
        <p:xfrm>
          <a:off x="2965450" y="908720"/>
          <a:ext cx="3213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2" name="Equation" r:id="rId19" imgW="3213000" imgH="888840" progId="Equation.DSMT4">
                  <p:embed/>
                </p:oleObj>
              </mc:Choice>
              <mc:Fallback>
                <p:oleObj name="Equation" r:id="rId19" imgW="3213000" imgH="88884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908720"/>
                        <a:ext cx="32131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1115616" y="195590"/>
            <a:ext cx="814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930263" y="195590"/>
            <a:ext cx="28873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导，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且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516216" y="19559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353640" y="3789040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故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236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490103" y="241636"/>
            <a:ext cx="814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210183" y="243199"/>
            <a:ext cx="82317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1]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连续，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内可导，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581314"/>
              </p:ext>
            </p:extLst>
          </p:nvPr>
        </p:nvGraphicFramePr>
        <p:xfrm>
          <a:off x="395536" y="836712"/>
          <a:ext cx="26241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5" name="Equation" r:id="rId3" imgW="2616120" imgH="812520" progId="Equation.DSMT4">
                  <p:embed/>
                </p:oleObj>
              </mc:Choice>
              <mc:Fallback>
                <p:oleObj name="Equation" r:id="rId3" imgW="2616120" imgH="81252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836712"/>
                        <a:ext cx="2624138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3131840" y="981502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则存在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97451"/>
              </p:ext>
            </p:extLst>
          </p:nvPr>
        </p:nvGraphicFramePr>
        <p:xfrm>
          <a:off x="4333875" y="1049437"/>
          <a:ext cx="13160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6" name="Equation" r:id="rId5" imgW="1307880" imgH="393480" progId="Equation.DSMT4">
                  <p:embed/>
                </p:oleObj>
              </mc:Choice>
              <mc:Fallback>
                <p:oleObj name="Equation" r:id="rId5" imgW="1307880" imgH="3934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1049437"/>
                        <a:ext cx="131603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5796136" y="98150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574635"/>
              </p:ext>
            </p:extLst>
          </p:nvPr>
        </p:nvGraphicFramePr>
        <p:xfrm>
          <a:off x="3186311" y="1628800"/>
          <a:ext cx="14097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7" name="Equation" r:id="rId7" imgW="1409400" imgH="406080" progId="Equation.DSMT4">
                  <p:embed/>
                </p:oleObj>
              </mc:Choice>
              <mc:Fallback>
                <p:oleObj name="Equation" r:id="rId7" imgW="1409400" imgH="4060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311" y="1628800"/>
                        <a:ext cx="14097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1585092" y="2191108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由积分中值定理，存在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70445" y="2195216"/>
            <a:ext cx="93610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证</a:t>
            </a:r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：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091491"/>
              </p:ext>
            </p:extLst>
          </p:nvPr>
        </p:nvGraphicFramePr>
        <p:xfrm>
          <a:off x="5306209" y="1988840"/>
          <a:ext cx="155416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8" name="Equation" r:id="rId9" imgW="1562040" imgH="939600" progId="Equation.DSMT4">
                  <p:embed/>
                </p:oleObj>
              </mc:Choice>
              <mc:Fallback>
                <p:oleObj name="Equation" r:id="rId9" imgW="1562040" imgH="9396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209" y="1988840"/>
                        <a:ext cx="1554163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6963133" y="219521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075026"/>
              </p:ext>
            </p:extLst>
          </p:nvPr>
        </p:nvGraphicFramePr>
        <p:xfrm>
          <a:off x="2116244" y="3007092"/>
          <a:ext cx="3683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Equation" r:id="rId11" imgW="3682800" imgH="965160" progId="Equation.DSMT4">
                  <p:embed/>
                </p:oleObj>
              </mc:Choice>
              <mc:Fallback>
                <p:oleObj name="Equation" r:id="rId11" imgW="3682800" imgH="96516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244" y="3007092"/>
                        <a:ext cx="36830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700254" y="378904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302478"/>
              </p:ext>
            </p:extLst>
          </p:nvPr>
        </p:nvGraphicFramePr>
        <p:xfrm>
          <a:off x="2144042" y="4168244"/>
          <a:ext cx="25606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0" name="Equation" r:id="rId13" imgW="2552400" imgH="812520" progId="Equation.DSMT4">
                  <p:embed/>
                </p:oleObj>
              </mc:Choice>
              <mc:Fallback>
                <p:oleObj name="Equation" r:id="rId13" imgW="2552400" imgH="81252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042" y="4168244"/>
                        <a:ext cx="2560638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009726"/>
              </p:ext>
            </p:extLst>
          </p:nvPr>
        </p:nvGraphicFramePr>
        <p:xfrm>
          <a:off x="4704794" y="4433649"/>
          <a:ext cx="10715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1" name="Equation" r:id="rId15" imgW="1079280" imgH="393480" progId="Equation.DSMT4">
                  <p:embed/>
                </p:oleObj>
              </mc:Choice>
              <mc:Fallback>
                <p:oleObj name="Equation" r:id="rId15" imgW="1079280" imgH="3934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4794" y="4433649"/>
                        <a:ext cx="10715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712465" y="5016380"/>
            <a:ext cx="8136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 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上满足罗尔中值定理，故存在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585895"/>
              </p:ext>
            </p:extLst>
          </p:nvPr>
        </p:nvGraphicFramePr>
        <p:xfrm>
          <a:off x="467544" y="5778842"/>
          <a:ext cx="2387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2" name="Equation" r:id="rId17" imgW="2387520" imgH="393480" progId="Equation.DSMT4">
                  <p:embed/>
                </p:oleObj>
              </mc:Choice>
              <mc:Fallback>
                <p:oleObj name="Equation" r:id="rId17" imgW="2387520" imgH="3934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778842"/>
                        <a:ext cx="23876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2971353" y="569602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675472"/>
              </p:ext>
            </p:extLst>
          </p:nvPr>
        </p:nvGraphicFramePr>
        <p:xfrm>
          <a:off x="3797631" y="5757608"/>
          <a:ext cx="1409700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3" name="Equation" r:id="rId19" imgW="1409400" imgH="406080" progId="Equation.DSMT4">
                  <p:embed/>
                </p:oleObj>
              </mc:Choice>
              <mc:Fallback>
                <p:oleObj name="Equation" r:id="rId19" imgW="1409400" imgH="4060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631" y="5757608"/>
                        <a:ext cx="1409700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 bwMode="auto">
          <a:xfrm>
            <a:off x="5253359" y="5696024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utoUpdateAnimBg="0"/>
      <p:bldP spid="16" grpId="0"/>
      <p:bldP spid="19" grpId="0"/>
      <p:bldP spid="24" grpId="0"/>
      <p:bldP spid="27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5993" y="1133897"/>
            <a:ext cx="838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44193" y="1133897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比较大小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925007"/>
              </p:ext>
            </p:extLst>
          </p:nvPr>
        </p:nvGraphicFramePr>
        <p:xfrm>
          <a:off x="605993" y="1785705"/>
          <a:ext cx="316224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4" imgW="3162240" imgH="685800" progId="Equation.DSMT4">
                  <p:embed/>
                </p:oleObj>
              </mc:Choice>
              <mc:Fallback>
                <p:oleObj name="Equation" r:id="rId4" imgW="316224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93" y="1785705"/>
                        <a:ext cx="316224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351420"/>
              </p:ext>
            </p:extLst>
          </p:nvPr>
        </p:nvGraphicFramePr>
        <p:xfrm>
          <a:off x="4220372" y="1699275"/>
          <a:ext cx="33019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Equation" r:id="rId6" imgW="3301920" imgH="685800" progId="Equation.DSMT4">
                  <p:embed/>
                </p:oleObj>
              </mc:Choice>
              <mc:Fallback>
                <p:oleObj name="Equation" r:id="rId6" imgW="3301920" imgH="685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372" y="1699275"/>
                        <a:ext cx="330192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57877" y="1829549"/>
            <a:ext cx="389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948564" y="1754887"/>
            <a:ext cx="389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82794"/>
              </p:ext>
            </p:extLst>
          </p:nvPr>
        </p:nvGraphicFramePr>
        <p:xfrm>
          <a:off x="605993" y="2492569"/>
          <a:ext cx="4203360" cy="96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Equation" r:id="rId8" imgW="4203360" imgH="965160" progId="Equation.DSMT4">
                  <p:embed/>
                </p:oleObj>
              </mc:Choice>
              <mc:Fallback>
                <p:oleObj name="Equation" r:id="rId8" imgW="4203360" imgH="9651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93" y="2492569"/>
                        <a:ext cx="4203360" cy="965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915773" y="2765653"/>
            <a:ext cx="389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51137" y="184334"/>
            <a:ext cx="8229600" cy="7829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5.1.2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05993" y="3566847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05993" y="4266153"/>
            <a:ext cx="1175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证明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62964"/>
              </p:ext>
            </p:extLst>
          </p:nvPr>
        </p:nvGraphicFramePr>
        <p:xfrm>
          <a:off x="1860791" y="4083263"/>
          <a:ext cx="3543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10" imgW="3543120" imgH="888840" progId="Equation.DSMT4">
                  <p:embed/>
                </p:oleObj>
              </mc:Choice>
              <mc:Fallback>
                <p:oleObj name="Equation" r:id="rId10" imgW="3543120" imgH="8888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791" y="4083263"/>
                        <a:ext cx="3543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605993" y="508298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提示：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740935"/>
              </p:ext>
            </p:extLst>
          </p:nvPr>
        </p:nvGraphicFramePr>
        <p:xfrm>
          <a:off x="1954419" y="4938972"/>
          <a:ext cx="4394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12" imgW="4394160" imgH="939600" progId="Equation.DSMT4">
                  <p:embed/>
                </p:oleObj>
              </mc:Choice>
              <mc:Fallback>
                <p:oleObj name="Equation" r:id="rId12" imgW="4394160" imgH="939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419" y="4938972"/>
                        <a:ext cx="4394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7054240" y="180205"/>
            <a:ext cx="1945914" cy="1476912"/>
            <a:chOff x="5508105" y="223896"/>
            <a:chExt cx="1945914" cy="1476912"/>
          </a:xfrm>
        </p:grpSpPr>
        <p:grpSp>
          <p:nvGrpSpPr>
            <p:cNvPr id="24" name="组合 23"/>
            <p:cNvGrpSpPr/>
            <p:nvPr/>
          </p:nvGrpSpPr>
          <p:grpSpPr>
            <a:xfrm>
              <a:off x="5509803" y="617349"/>
              <a:ext cx="1944216" cy="1083459"/>
              <a:chOff x="5580112" y="188640"/>
              <a:chExt cx="1944216" cy="1083459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5580112" y="1272099"/>
                <a:ext cx="1944216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5580112" y="188640"/>
                <a:ext cx="0" cy="107812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5580112" y="188640"/>
                <a:ext cx="1080120" cy="1078126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 24"/>
            <p:cNvSpPr/>
            <p:nvPr/>
          </p:nvSpPr>
          <p:spPr>
            <a:xfrm>
              <a:off x="5508105" y="223896"/>
              <a:ext cx="936104" cy="1476375"/>
            </a:xfrm>
            <a:custGeom>
              <a:avLst/>
              <a:gdLst>
                <a:gd name="connsiteX0" fmla="*/ 0 w 1038225"/>
                <a:gd name="connsiteY0" fmla="*/ 1476375 h 1476375"/>
                <a:gd name="connsiteX1" fmla="*/ 438150 w 1038225"/>
                <a:gd name="connsiteY1" fmla="*/ 1228725 h 1476375"/>
                <a:gd name="connsiteX2" fmla="*/ 1038225 w 1038225"/>
                <a:gd name="connsiteY2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8225" h="1476375">
                  <a:moveTo>
                    <a:pt x="0" y="1476375"/>
                  </a:moveTo>
                  <a:cubicBezTo>
                    <a:pt x="132556" y="1475581"/>
                    <a:pt x="265113" y="1474787"/>
                    <a:pt x="438150" y="1228725"/>
                  </a:cubicBezTo>
                  <a:cubicBezTo>
                    <a:pt x="611187" y="982663"/>
                    <a:pt x="824706" y="491331"/>
                    <a:pt x="1038225" y="0"/>
                  </a:cubicBezTo>
                </a:path>
              </a:pathLst>
            </a:cu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7593232" y="1081053"/>
            <a:ext cx="0" cy="575527"/>
          </a:xfrm>
          <a:prstGeom prst="line">
            <a:avLst/>
          </a:prstGeom>
          <a:ln w="158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695898" y="3098398"/>
            <a:ext cx="2304256" cy="1315308"/>
            <a:chOff x="5508104" y="2708920"/>
            <a:chExt cx="2304256" cy="1315308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508104" y="3501008"/>
              <a:ext cx="23042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6554316" y="2708920"/>
              <a:ext cx="0" cy="13153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任意多边形 36"/>
            <p:cNvSpPr/>
            <p:nvPr/>
          </p:nvSpPr>
          <p:spPr>
            <a:xfrm>
              <a:off x="5686425" y="3524250"/>
              <a:ext cx="857250" cy="352678"/>
            </a:xfrm>
            <a:custGeom>
              <a:avLst/>
              <a:gdLst>
                <a:gd name="connsiteX0" fmla="*/ 0 w 857250"/>
                <a:gd name="connsiteY0" fmla="*/ 352425 h 352678"/>
                <a:gd name="connsiteX1" fmla="*/ 276225 w 857250"/>
                <a:gd name="connsiteY1" fmla="*/ 323850 h 352678"/>
                <a:gd name="connsiteX2" fmla="*/ 647700 w 857250"/>
                <a:gd name="connsiteY2" fmla="*/ 171450 h 352678"/>
                <a:gd name="connsiteX3" fmla="*/ 857250 w 857250"/>
                <a:gd name="connsiteY3" fmla="*/ 0 h 35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352678">
                  <a:moveTo>
                    <a:pt x="0" y="352425"/>
                  </a:moveTo>
                  <a:cubicBezTo>
                    <a:pt x="84137" y="353218"/>
                    <a:pt x="168275" y="354012"/>
                    <a:pt x="276225" y="323850"/>
                  </a:cubicBezTo>
                  <a:cubicBezTo>
                    <a:pt x="384175" y="293688"/>
                    <a:pt x="550863" y="225425"/>
                    <a:pt x="647700" y="171450"/>
                  </a:cubicBezTo>
                  <a:cubicBezTo>
                    <a:pt x="744537" y="117475"/>
                    <a:pt x="800893" y="58737"/>
                    <a:pt x="857250" y="0"/>
                  </a:cubicBezTo>
                </a:path>
              </a:pathLst>
            </a:cu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flipH="1" flipV="1">
              <a:off x="6543675" y="3171572"/>
              <a:ext cx="857250" cy="352678"/>
            </a:xfrm>
            <a:custGeom>
              <a:avLst/>
              <a:gdLst>
                <a:gd name="connsiteX0" fmla="*/ 0 w 857250"/>
                <a:gd name="connsiteY0" fmla="*/ 352425 h 352678"/>
                <a:gd name="connsiteX1" fmla="*/ 276225 w 857250"/>
                <a:gd name="connsiteY1" fmla="*/ 323850 h 352678"/>
                <a:gd name="connsiteX2" fmla="*/ 647700 w 857250"/>
                <a:gd name="connsiteY2" fmla="*/ 171450 h 352678"/>
                <a:gd name="connsiteX3" fmla="*/ 857250 w 857250"/>
                <a:gd name="connsiteY3" fmla="*/ 0 h 35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352678">
                  <a:moveTo>
                    <a:pt x="0" y="352425"/>
                  </a:moveTo>
                  <a:cubicBezTo>
                    <a:pt x="84137" y="353218"/>
                    <a:pt x="168275" y="354012"/>
                    <a:pt x="276225" y="323850"/>
                  </a:cubicBezTo>
                  <a:cubicBezTo>
                    <a:pt x="384175" y="293688"/>
                    <a:pt x="550863" y="225425"/>
                    <a:pt x="647700" y="171450"/>
                  </a:cubicBezTo>
                  <a:cubicBezTo>
                    <a:pt x="744537" y="117475"/>
                    <a:pt x="800893" y="58737"/>
                    <a:pt x="857250" y="0"/>
                  </a:cubicBezTo>
                </a:path>
              </a:pathLst>
            </a:cu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8025280" y="151656"/>
            <a:ext cx="0" cy="1499782"/>
          </a:xfrm>
          <a:prstGeom prst="line">
            <a:avLst/>
          </a:prstGeom>
          <a:ln w="158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7" idx="0"/>
          </p:cNvCxnSpPr>
          <p:nvPr/>
        </p:nvCxnSpPr>
        <p:spPr>
          <a:xfrm flipV="1">
            <a:off x="6874219" y="3890486"/>
            <a:ext cx="0" cy="375667"/>
          </a:xfrm>
          <a:prstGeom prst="line">
            <a:avLst/>
          </a:prstGeom>
          <a:ln w="158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8588719" y="3475635"/>
            <a:ext cx="0" cy="375667"/>
          </a:xfrm>
          <a:prstGeom prst="line">
            <a:avLst/>
          </a:prstGeom>
          <a:ln w="158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6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9" grpId="0" build="p" autoUpdateAnimBg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87624" y="188640"/>
            <a:ext cx="420618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一．问题的背景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706208"/>
              </p:ext>
            </p:extLst>
          </p:nvPr>
        </p:nvGraphicFramePr>
        <p:xfrm>
          <a:off x="5300142" y="1734716"/>
          <a:ext cx="356235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BMP 图象" r:id="rId3" imgW="3561905" imgH="2400635" progId="PBrush">
                  <p:embed/>
                </p:oleObj>
              </mc:Choice>
              <mc:Fallback>
                <p:oleObj name="BMP 图象" r:id="rId3" imgW="3561905" imgH="2400635" progId="PBrush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142" y="1734716"/>
                        <a:ext cx="356235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021014"/>
              </p:ext>
            </p:extLst>
          </p:nvPr>
        </p:nvGraphicFramePr>
        <p:xfrm>
          <a:off x="6138342" y="2180804"/>
          <a:ext cx="17240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BMP 图象" r:id="rId5" imgW="1724266" imgH="1523810" progId="PBrush">
                  <p:embed/>
                </p:oleObj>
              </mc:Choice>
              <mc:Fallback>
                <p:oleObj name="BMP 图象" r:id="rId5" imgW="1724266" imgH="1523810" progId="PBrush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342" y="2180804"/>
                        <a:ext cx="17240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4942" y="1163216"/>
            <a:ext cx="3860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曲边梯形的面积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9592" y="1772816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设曲边梯形是由连续曲线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41299"/>
              </p:ext>
            </p:extLst>
          </p:nvPr>
        </p:nvGraphicFramePr>
        <p:xfrm>
          <a:off x="1312863" y="2465388"/>
          <a:ext cx="302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Equation" r:id="rId7" imgW="3022560" imgH="393480" progId="Equation.DSMT4">
                  <p:embed/>
                </p:oleObj>
              </mc:Choice>
              <mc:Fallback>
                <p:oleObj name="Equation" r:id="rId7" imgW="3022560" imgH="3934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465388"/>
                        <a:ext cx="3022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726350"/>
              </p:ext>
            </p:extLst>
          </p:nvPr>
        </p:nvGraphicFramePr>
        <p:xfrm>
          <a:off x="233363" y="3081338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Equation" r:id="rId9" imgW="1091880" imgH="444240" progId="Equation.DSMT4">
                  <p:embed/>
                </p:oleObj>
              </mc:Choice>
              <mc:Fallback>
                <p:oleObj name="Equation" r:id="rId9" imgW="1091880" imgH="44424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3081338"/>
                        <a:ext cx="1092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56792" y="299201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以及两直线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385044"/>
              </p:ext>
            </p:extLst>
          </p:nvPr>
        </p:nvGraphicFramePr>
        <p:xfrm>
          <a:off x="3351213" y="3125788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Equation" r:id="rId11" imgW="1676160" imgH="393480" progId="Equation.DSMT4">
                  <p:embed/>
                </p:oleObj>
              </mc:Choice>
              <mc:Fallback>
                <p:oleObj name="Equation" r:id="rId11" imgW="1676160" imgH="39348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3125788"/>
                        <a:ext cx="1676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89992" y="3630191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所围成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737792" y="3615903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求其面积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.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734470"/>
              </p:ext>
            </p:extLst>
          </p:nvPr>
        </p:nvGraphicFramePr>
        <p:xfrm>
          <a:off x="6443142" y="2992016"/>
          <a:ext cx="10398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公式" r:id="rId13" imgW="426240" imgH="201600" progId="Equation.3">
                  <p:embed/>
                </p:oleObj>
              </mc:Choice>
              <mc:Fallback>
                <p:oleObj name="公式" r:id="rId13" imgW="426240" imgH="201600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142" y="2992016"/>
                        <a:ext cx="1039813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42971"/>
              </p:ext>
            </p:extLst>
          </p:nvPr>
        </p:nvGraphicFramePr>
        <p:xfrm>
          <a:off x="6138342" y="2061741"/>
          <a:ext cx="1371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Equation" r:id="rId15" imgW="672840" imgH="223920" progId="Equation.DSMT4">
                  <p:embed/>
                </p:oleObj>
              </mc:Choice>
              <mc:Fallback>
                <p:oleObj name="Equation" r:id="rId15" imgW="672840" imgH="22392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342" y="2061741"/>
                        <a:ext cx="13716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0" grpId="0" autoUpdateAnimBg="0"/>
      <p:bldP spid="12" grpId="0" autoUpdateAnimBg="0"/>
      <p:bldP spid="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57836" y="1043286"/>
            <a:ext cx="3962400" cy="2476500"/>
            <a:chOff x="3218" y="1634"/>
            <a:chExt cx="2013" cy="1428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3596" y="1946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BMP 图象" r:id="rId3" imgW="1828571" imgH="1857143" progId="PBrush">
                    <p:embed/>
                  </p:oleObj>
                </mc:Choice>
                <mc:Fallback>
                  <p:oleObj name="BMP 图象" r:id="rId3" imgW="1828571" imgH="1857143" progId="PBrush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946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604" y="2749"/>
              <a:ext cx="18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604" y="2762"/>
              <a:ext cx="9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761" y="2789"/>
              <a:ext cx="18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709" y="2790"/>
              <a:ext cx="9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3218" y="1634"/>
              <a:ext cx="2013" cy="1427"/>
              <a:chOff x="3218" y="1634"/>
              <a:chExt cx="2013" cy="1427"/>
            </a:xfrm>
          </p:grpSpPr>
          <p:grpSp>
            <p:nvGrpSpPr>
              <p:cNvPr id="9" name="Group 9"/>
              <p:cNvGrpSpPr>
                <a:grpSpLocks/>
              </p:cNvGrpSpPr>
              <p:nvPr/>
            </p:nvGrpSpPr>
            <p:grpSpPr bwMode="auto">
              <a:xfrm>
                <a:off x="3218" y="2771"/>
                <a:ext cx="1866" cy="80"/>
                <a:chOff x="3218" y="2771"/>
                <a:chExt cx="1866" cy="80"/>
              </a:xfrm>
            </p:grpSpPr>
            <p:sp>
              <p:nvSpPr>
                <p:cNvPr id="19" name="Rectangle 10"/>
                <p:cNvSpPr>
                  <a:spLocks noChangeArrowheads="1"/>
                </p:cNvSpPr>
                <p:nvPr/>
              </p:nvSpPr>
              <p:spPr bwMode="auto">
                <a:xfrm>
                  <a:off x="3218" y="2803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0" name="Freeform 11"/>
                <p:cNvSpPr>
                  <a:spLocks/>
                </p:cNvSpPr>
                <p:nvPr/>
              </p:nvSpPr>
              <p:spPr bwMode="auto">
                <a:xfrm>
                  <a:off x="5005" y="2771"/>
                  <a:ext cx="79" cy="80"/>
                </a:xfrm>
                <a:custGeom>
                  <a:avLst/>
                  <a:gdLst>
                    <a:gd name="T0" fmla="*/ 0 w 158"/>
                    <a:gd name="T1" fmla="*/ 159 h 159"/>
                    <a:gd name="T2" fmla="*/ 158 w 158"/>
                    <a:gd name="T3" fmla="*/ 79 h 159"/>
                    <a:gd name="T4" fmla="*/ 0 w 158"/>
                    <a:gd name="T5" fmla="*/ 0 h 159"/>
                    <a:gd name="T6" fmla="*/ 0 w 158"/>
                    <a:gd name="T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3361" y="1700"/>
                <a:ext cx="79" cy="1275"/>
                <a:chOff x="3361" y="1700"/>
                <a:chExt cx="79" cy="1275"/>
              </a:xfrm>
            </p:grpSpPr>
            <p:sp>
              <p:nvSpPr>
                <p:cNvPr id="17" name="Rectangle 13"/>
                <p:cNvSpPr>
                  <a:spLocks noChangeArrowheads="1"/>
                </p:cNvSpPr>
                <p:nvPr/>
              </p:nvSpPr>
              <p:spPr bwMode="auto">
                <a:xfrm>
                  <a:off x="3392" y="17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" name="Freeform 14"/>
                <p:cNvSpPr>
                  <a:spLocks/>
                </p:cNvSpPr>
                <p:nvPr/>
              </p:nvSpPr>
              <p:spPr bwMode="auto">
                <a:xfrm>
                  <a:off x="3361" y="1700"/>
                  <a:ext cx="79" cy="79"/>
                </a:xfrm>
                <a:custGeom>
                  <a:avLst/>
                  <a:gdLst>
                    <a:gd name="T0" fmla="*/ 160 w 160"/>
                    <a:gd name="T1" fmla="*/ 157 h 157"/>
                    <a:gd name="T2" fmla="*/ 79 w 160"/>
                    <a:gd name="T3" fmla="*/ 0 h 157"/>
                    <a:gd name="T4" fmla="*/ 0 w 160"/>
                    <a:gd name="T5" fmla="*/ 157 h 157"/>
                    <a:gd name="T6" fmla="*/ 160 w 160"/>
                    <a:gd name="T7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5022" y="2786"/>
                <a:ext cx="20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5022" y="2800"/>
                <a:ext cx="91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altLang="zh-CN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236" y="1634"/>
                <a:ext cx="1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236" y="1647"/>
                <a:ext cx="81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altLang="zh-CN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Rectangle 19"/>
              <p:cNvSpPr>
                <a:spLocks noChangeArrowheads="1"/>
              </p:cNvSpPr>
              <p:nvPr/>
            </p:nvSpPr>
            <p:spPr bwMode="auto">
              <a:xfrm>
                <a:off x="3246" y="2762"/>
                <a:ext cx="23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3246" y="2779"/>
                <a:ext cx="91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en-US" altLang="zh-CN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862123" y="1022648"/>
            <a:ext cx="3962400" cy="2476500"/>
            <a:chOff x="3218" y="1634"/>
            <a:chExt cx="2013" cy="1428"/>
          </a:xfrm>
        </p:grpSpPr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3596" y="1946"/>
            <a:ext cx="120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BMP 图象" r:id="rId5" imgW="1828571" imgH="1857143" progId="PBrush">
                    <p:embed/>
                  </p:oleObj>
                </mc:Choice>
                <mc:Fallback>
                  <p:oleObj name="BMP 图象" r:id="rId5" imgW="1828571" imgH="1857143" progId="PBrush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946"/>
                          <a:ext cx="1200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604" y="2749"/>
              <a:ext cx="18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604" y="2762"/>
              <a:ext cx="9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761" y="2789"/>
              <a:ext cx="18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709" y="2790"/>
              <a:ext cx="9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3218" y="1634"/>
              <a:ext cx="2013" cy="1427"/>
              <a:chOff x="3218" y="1634"/>
              <a:chExt cx="2013" cy="1427"/>
            </a:xfrm>
          </p:grpSpPr>
          <p:grpSp>
            <p:nvGrpSpPr>
              <p:cNvPr id="28" name="Group 28"/>
              <p:cNvGrpSpPr>
                <a:grpSpLocks/>
              </p:cNvGrpSpPr>
              <p:nvPr/>
            </p:nvGrpSpPr>
            <p:grpSpPr bwMode="auto">
              <a:xfrm>
                <a:off x="3218" y="2771"/>
                <a:ext cx="1866" cy="80"/>
                <a:chOff x="3218" y="2771"/>
                <a:chExt cx="1866" cy="80"/>
              </a:xfrm>
            </p:grpSpPr>
            <p:sp>
              <p:nvSpPr>
                <p:cNvPr id="38" name="Rectangle 29"/>
                <p:cNvSpPr>
                  <a:spLocks noChangeArrowheads="1"/>
                </p:cNvSpPr>
                <p:nvPr/>
              </p:nvSpPr>
              <p:spPr bwMode="auto">
                <a:xfrm>
                  <a:off x="3218" y="2803"/>
                  <a:ext cx="178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5005" y="2771"/>
                  <a:ext cx="79" cy="80"/>
                </a:xfrm>
                <a:custGeom>
                  <a:avLst/>
                  <a:gdLst>
                    <a:gd name="T0" fmla="*/ 0 w 158"/>
                    <a:gd name="T1" fmla="*/ 159 h 159"/>
                    <a:gd name="T2" fmla="*/ 158 w 158"/>
                    <a:gd name="T3" fmla="*/ 79 h 159"/>
                    <a:gd name="T4" fmla="*/ 0 w 158"/>
                    <a:gd name="T5" fmla="*/ 0 h 159"/>
                    <a:gd name="T6" fmla="*/ 0 w 158"/>
                    <a:gd name="T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8" h="159">
                      <a:moveTo>
                        <a:pt x="0" y="159"/>
                      </a:moveTo>
                      <a:lnTo>
                        <a:pt x="158" y="79"/>
                      </a:lnTo>
                      <a:lnTo>
                        <a:pt x="0" y="0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9" name="Group 31"/>
              <p:cNvGrpSpPr>
                <a:grpSpLocks/>
              </p:cNvGrpSpPr>
              <p:nvPr/>
            </p:nvGrpSpPr>
            <p:grpSpPr bwMode="auto">
              <a:xfrm>
                <a:off x="3361" y="1700"/>
                <a:ext cx="79" cy="1275"/>
                <a:chOff x="3361" y="1700"/>
                <a:chExt cx="79" cy="1275"/>
              </a:xfrm>
            </p:grpSpPr>
            <p:sp>
              <p:nvSpPr>
                <p:cNvPr id="36" name="Rectangle 32"/>
                <p:cNvSpPr>
                  <a:spLocks noChangeArrowheads="1"/>
                </p:cNvSpPr>
                <p:nvPr/>
              </p:nvSpPr>
              <p:spPr bwMode="auto">
                <a:xfrm>
                  <a:off x="3392" y="1777"/>
                  <a:ext cx="16" cy="119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7" name="Freeform 33"/>
                <p:cNvSpPr>
                  <a:spLocks/>
                </p:cNvSpPr>
                <p:nvPr/>
              </p:nvSpPr>
              <p:spPr bwMode="auto">
                <a:xfrm>
                  <a:off x="3361" y="1700"/>
                  <a:ext cx="79" cy="79"/>
                </a:xfrm>
                <a:custGeom>
                  <a:avLst/>
                  <a:gdLst>
                    <a:gd name="T0" fmla="*/ 160 w 160"/>
                    <a:gd name="T1" fmla="*/ 157 h 157"/>
                    <a:gd name="T2" fmla="*/ 79 w 160"/>
                    <a:gd name="T3" fmla="*/ 0 h 157"/>
                    <a:gd name="T4" fmla="*/ 0 w 160"/>
                    <a:gd name="T5" fmla="*/ 157 h 157"/>
                    <a:gd name="T6" fmla="*/ 160 w 160"/>
                    <a:gd name="T7" fmla="*/ 157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0" h="157">
                      <a:moveTo>
                        <a:pt x="160" y="157"/>
                      </a:moveTo>
                      <a:lnTo>
                        <a:pt x="79" y="0"/>
                      </a:lnTo>
                      <a:lnTo>
                        <a:pt x="0" y="157"/>
                      </a:lnTo>
                      <a:lnTo>
                        <a:pt x="160" y="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0" name="Rectangle 34"/>
              <p:cNvSpPr>
                <a:spLocks noChangeArrowheads="1"/>
              </p:cNvSpPr>
              <p:nvPr/>
            </p:nvSpPr>
            <p:spPr bwMode="auto">
              <a:xfrm>
                <a:off x="5022" y="2786"/>
                <a:ext cx="20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5022" y="2800"/>
                <a:ext cx="91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altLang="zh-CN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Rectangle 36"/>
              <p:cNvSpPr>
                <a:spLocks noChangeArrowheads="1"/>
              </p:cNvSpPr>
              <p:nvPr/>
            </p:nvSpPr>
            <p:spPr bwMode="auto">
              <a:xfrm>
                <a:off x="3236" y="1634"/>
                <a:ext cx="1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Rectangle 37"/>
              <p:cNvSpPr>
                <a:spLocks noChangeArrowheads="1"/>
              </p:cNvSpPr>
              <p:nvPr/>
            </p:nvSpPr>
            <p:spPr bwMode="auto">
              <a:xfrm>
                <a:off x="3236" y="1647"/>
                <a:ext cx="81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altLang="zh-CN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Rectangle 38"/>
              <p:cNvSpPr>
                <a:spLocks noChangeArrowheads="1"/>
              </p:cNvSpPr>
              <p:nvPr/>
            </p:nvSpPr>
            <p:spPr bwMode="auto">
              <a:xfrm>
                <a:off x="3246" y="2762"/>
                <a:ext cx="23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3246" y="2779"/>
                <a:ext cx="91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en-US" altLang="zh-CN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1131998" y="260648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用矩形面积近似取代曲边梯形面积</a:t>
            </a: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1630473" y="2275186"/>
            <a:ext cx="644525" cy="785812"/>
          </a:xfrm>
          <a:prstGeom prst="rect">
            <a:avLst/>
          </a:prstGeom>
          <a:solidFill>
            <a:srgbClr val="99FF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274998" y="2221211"/>
            <a:ext cx="685800" cy="839787"/>
          </a:xfrm>
          <a:prstGeom prst="rect">
            <a:avLst/>
          </a:prstGeom>
          <a:solidFill>
            <a:srgbClr val="FF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960798" y="1776711"/>
            <a:ext cx="477838" cy="1284287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438636" y="1614786"/>
            <a:ext cx="501650" cy="1446212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5419836" y="2325986"/>
            <a:ext cx="360362" cy="754062"/>
          </a:xfrm>
          <a:prstGeom prst="rect">
            <a:avLst/>
          </a:prstGeom>
          <a:solidFill>
            <a:srgbClr val="FF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5778611" y="2367261"/>
            <a:ext cx="195262" cy="712787"/>
          </a:xfrm>
          <a:prstGeom prst="rect">
            <a:avLst/>
          </a:prstGeom>
          <a:solidFill>
            <a:srgbClr val="FF00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5980223" y="2287886"/>
            <a:ext cx="207963" cy="792162"/>
          </a:xfrm>
          <a:prstGeom prst="rect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6188186" y="2164061"/>
            <a:ext cx="222250" cy="9159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6402498" y="2013248"/>
            <a:ext cx="290513" cy="1066800"/>
          </a:xfrm>
          <a:prstGeom prst="rect">
            <a:avLst/>
          </a:prstGeom>
          <a:solidFill>
            <a:srgbClr val="99FF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6694598" y="1827511"/>
            <a:ext cx="304800" cy="1252537"/>
          </a:xfrm>
          <a:prstGeom prst="rect">
            <a:avLst/>
          </a:prstGeom>
          <a:solidFill>
            <a:srgbClr val="CC99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999398" y="1702098"/>
            <a:ext cx="304800" cy="137795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7304198" y="1632248"/>
            <a:ext cx="228600" cy="1447800"/>
          </a:xfrm>
          <a:prstGeom prst="rect">
            <a:avLst/>
          </a:prstGeom>
          <a:solidFill>
            <a:srgbClr val="FF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7532798" y="1665586"/>
            <a:ext cx="196850" cy="1414462"/>
          </a:xfrm>
          <a:prstGeom prst="rect">
            <a:avLst/>
          </a:prstGeom>
          <a:solidFill>
            <a:srgbClr val="99FF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1208198" y="4115098"/>
            <a:ext cx="655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显然，小矩形越多，矩形面积和越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接近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1741598" y="3308648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（四个小矩形）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5780198" y="3308648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（九个小矩形）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1143605" y="4725144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曲边梯形面积．</a:t>
            </a:r>
          </a:p>
        </p:txBody>
      </p:sp>
    </p:spTree>
    <p:extLst>
      <p:ext uri="{BB962C8B-B14F-4D97-AF65-F5344CB8AC3E}">
        <p14:creationId xmlns:p14="http://schemas.microsoft.com/office/powerpoint/2010/main" val="363531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utoUpdateAnimBg="0"/>
      <p:bldP spid="55" grpId="0" autoUpdateAnimBg="0"/>
      <p:bldP spid="56" grpId="0" autoUpdateAnimBg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87624" y="1144711"/>
            <a:ext cx="3878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曲边梯形如图所示，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173274" y="2427312"/>
            <a:ext cx="4648200" cy="2438400"/>
            <a:chOff x="2736" y="1440"/>
            <a:chExt cx="2928" cy="1536"/>
          </a:xfrm>
        </p:grpSpPr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3272" y="1559"/>
            <a:ext cx="1680" cy="1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" name="BMP 图象" r:id="rId3" imgW="1905266" imgH="1352381" progId="PBrush">
                    <p:embed/>
                  </p:oleObj>
                </mc:Choice>
                <mc:Fallback>
                  <p:oleObj name="BMP 图象" r:id="rId3" imgW="1905266" imgH="1352381" progId="PBrush">
                    <p:embed/>
                    <p:pic>
                      <p:nvPicPr>
                        <p:cNvPr id="0" name="Picture 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" y="1559"/>
                          <a:ext cx="1680" cy="1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3209" y="278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6" name="公式" r:id="rId5" imgW="241195" imgH="253890" progId="Equation.3">
                    <p:embed/>
                  </p:oleObj>
                </mc:Choice>
                <mc:Fallback>
                  <p:oleObj name="公式" r:id="rId5" imgW="241195" imgH="253890" progId="Equation.3">
                    <p:embed/>
                    <p:pic>
                      <p:nvPicPr>
                        <p:cNvPr id="0" name="Picture 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2784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4944" y="2768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7" name="公式" r:id="rId7" imgW="228600" imgH="330200" progId="Equation.3">
                    <p:embed/>
                  </p:oleObj>
                </mc:Choice>
                <mc:Fallback>
                  <p:oleObj name="公式" r:id="rId7" imgW="228600" imgH="330200" progId="Equation.3">
                    <p:embed/>
                    <p:pic>
                      <p:nvPicPr>
                        <p:cNvPr id="0" name="Picture 3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768"/>
                          <a:ext cx="14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769" y="2737"/>
              <a:ext cx="27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41" y="1440"/>
              <a:ext cx="0" cy="1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5427" y="2785"/>
            <a:ext cx="23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8" name="公式" r:id="rId9" imgW="266469" imgH="253780" progId="Equation.3">
                    <p:embed/>
                  </p:oleObj>
                </mc:Choice>
                <mc:Fallback>
                  <p:oleObj name="公式" r:id="rId9" imgW="266469" imgH="253780" progId="Equation.3">
                    <p:embed/>
                    <p:pic>
                      <p:nvPicPr>
                        <p:cNvPr id="0" name="Picture 3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7" y="2785"/>
                          <a:ext cx="237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2736" y="1440"/>
            <a:ext cx="23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9" name="公式" r:id="rId11" imgW="266584" imgH="330057" progId="Equation.3">
                    <p:embed/>
                  </p:oleObj>
                </mc:Choice>
                <mc:Fallback>
                  <p:oleObj name="公式" r:id="rId11" imgW="266584" imgH="330057" progId="Equation.3">
                    <p:embed/>
                    <p:pic>
                      <p:nvPicPr>
                        <p:cNvPr id="0" name="Picture 3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237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2797" y="2765"/>
            <a:ext cx="22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0" name="公式" r:id="rId13" imgW="228501" imgH="253890" progId="Equation.3">
                    <p:embed/>
                  </p:oleObj>
                </mc:Choice>
                <mc:Fallback>
                  <p:oleObj name="公式" r:id="rId13" imgW="228501" imgH="253890" progId="Equation.3">
                    <p:embed/>
                    <p:pic>
                      <p:nvPicPr>
                        <p:cNvPr id="0" name="Picture 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2765"/>
                          <a:ext cx="224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5424224" y="2935312"/>
            <a:ext cx="1905000" cy="1560513"/>
            <a:chOff x="3620" y="1856"/>
            <a:chExt cx="1200" cy="983"/>
          </a:xfrm>
        </p:grpSpPr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620" y="1856"/>
              <a:ext cx="0" cy="9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860" y="1872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052" y="206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244" y="22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484" y="235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4676" y="2180"/>
              <a:ext cx="0" cy="6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820" y="196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5043224" y="2960712"/>
            <a:ext cx="2559050" cy="806450"/>
            <a:chOff x="3380" y="1872"/>
            <a:chExt cx="1612" cy="508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380" y="2160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620" y="1872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3860" y="2092"/>
              <a:ext cx="2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4052" y="2304"/>
              <a:ext cx="2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4244" y="2380"/>
              <a:ext cx="28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4452" y="2380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4664" y="2168"/>
              <a:ext cx="17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848" y="1968"/>
              <a:ext cx="14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5240074" y="2992462"/>
            <a:ext cx="2209800" cy="1873250"/>
            <a:chOff x="3504" y="1892"/>
            <a:chExt cx="1392" cy="1180"/>
          </a:xfrm>
        </p:grpSpPr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744" y="1892"/>
              <a:ext cx="0" cy="94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4128" y="2304"/>
              <a:ext cx="0" cy="52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4368" y="2400"/>
              <a:ext cx="0" cy="44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>
              <a:off x="4760" y="2180"/>
              <a:ext cx="0" cy="65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4560" y="2381"/>
              <a:ext cx="0" cy="42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936" y="2084"/>
              <a:ext cx="0" cy="76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>
              <a:off x="3504" y="2160"/>
              <a:ext cx="0" cy="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4896" y="1968"/>
              <a:ext cx="0" cy="86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8" name="Object 39"/>
            <p:cNvGraphicFramePr>
              <a:graphicFrameLocks noChangeAspect="1"/>
            </p:cNvGraphicFramePr>
            <p:nvPr/>
          </p:nvGraphicFramePr>
          <p:xfrm>
            <a:off x="4320" y="2859"/>
            <a:ext cx="14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1" name="公式" r:id="rId15" imgW="347760" imgH="526320" progId="Equation.3">
                    <p:embed/>
                  </p:oleObj>
                </mc:Choice>
                <mc:Fallback>
                  <p:oleObj name="公式" r:id="rId15" imgW="347760" imgH="526320" progId="Equation.3">
                    <p:embed/>
                    <p:pic>
                      <p:nvPicPr>
                        <p:cNvPr id="0" name="Picture 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859"/>
                          <a:ext cx="141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40"/>
          <p:cNvGrpSpPr>
            <a:grpSpLocks/>
          </p:cNvGrpSpPr>
          <p:nvPr/>
        </p:nvGrpSpPr>
        <p:grpSpPr bwMode="auto">
          <a:xfrm>
            <a:off x="5336912" y="4484712"/>
            <a:ext cx="2341562" cy="339725"/>
            <a:chOff x="3565" y="2832"/>
            <a:chExt cx="1475" cy="214"/>
          </a:xfrm>
        </p:grpSpPr>
        <p:graphicFrame>
          <p:nvGraphicFramePr>
            <p:cNvPr id="40" name="Object 41"/>
            <p:cNvGraphicFramePr>
              <a:graphicFrameLocks noChangeAspect="1"/>
            </p:cNvGraphicFramePr>
            <p:nvPr/>
          </p:nvGraphicFramePr>
          <p:xfrm>
            <a:off x="4441" y="2832"/>
            <a:ext cx="15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2" name="公式" r:id="rId17" imgW="342751" imgH="457002" progId="Equation.3">
                    <p:embed/>
                  </p:oleObj>
                </mc:Choice>
                <mc:Fallback>
                  <p:oleObj name="公式" r:id="rId17" imgW="342751" imgH="457002" progId="Equation.3">
                    <p:embed/>
                    <p:pic>
                      <p:nvPicPr>
                        <p:cNvPr id="0" name="Picture 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2832"/>
                          <a:ext cx="158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" name="Group 42"/>
            <p:cNvGrpSpPr>
              <a:grpSpLocks/>
            </p:cNvGrpSpPr>
            <p:nvPr/>
          </p:nvGrpSpPr>
          <p:grpSpPr bwMode="auto">
            <a:xfrm>
              <a:off x="3565" y="2832"/>
              <a:ext cx="1475" cy="214"/>
              <a:chOff x="3565" y="2832"/>
              <a:chExt cx="1475" cy="214"/>
            </a:xfrm>
          </p:grpSpPr>
          <p:graphicFrame>
            <p:nvGraphicFramePr>
              <p:cNvPr id="42" name="Object 43"/>
              <p:cNvGraphicFramePr>
                <a:graphicFrameLocks noChangeAspect="1"/>
              </p:cNvGraphicFramePr>
              <p:nvPr/>
            </p:nvGraphicFramePr>
            <p:xfrm>
              <a:off x="3565" y="2834"/>
              <a:ext cx="164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3" name="公式" r:id="rId19" imgW="355446" imgH="457002" progId="Equation.3">
                      <p:embed/>
                    </p:oleObj>
                  </mc:Choice>
                  <mc:Fallback>
                    <p:oleObj name="公式" r:id="rId19" imgW="355446" imgH="457002" progId="Equation.3">
                      <p:embed/>
                      <p:pic>
                        <p:nvPicPr>
                          <p:cNvPr id="0" name="Picture 3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5" y="2834"/>
                            <a:ext cx="164" cy="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44"/>
              <p:cNvGraphicFramePr>
                <a:graphicFrameLocks noChangeAspect="1"/>
              </p:cNvGraphicFramePr>
              <p:nvPr/>
            </p:nvGraphicFramePr>
            <p:xfrm>
              <a:off x="4097" y="2832"/>
              <a:ext cx="270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4" name="公式" r:id="rId21" imgW="583947" imgH="457002" progId="Equation.3">
                      <p:embed/>
                    </p:oleObj>
                  </mc:Choice>
                  <mc:Fallback>
                    <p:oleObj name="公式" r:id="rId21" imgW="583947" imgH="457002" progId="Equation.3">
                      <p:embed/>
                      <p:pic>
                        <p:nvPicPr>
                          <p:cNvPr id="0" name="Picture 3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7" y="2832"/>
                            <a:ext cx="270" cy="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45"/>
              <p:cNvGraphicFramePr>
                <a:graphicFrameLocks noChangeAspect="1"/>
              </p:cNvGraphicFramePr>
              <p:nvPr/>
            </p:nvGraphicFramePr>
            <p:xfrm>
              <a:off x="4752" y="2832"/>
              <a:ext cx="288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5" name="公式" r:id="rId23" imgW="622300" imgH="457200" progId="Equation.3">
                      <p:embed/>
                    </p:oleObj>
                  </mc:Choice>
                  <mc:Fallback>
                    <p:oleObj name="公式" r:id="rId23" imgW="622300" imgH="457200" progId="Equation.3">
                      <p:embed/>
                      <p:pic>
                        <p:nvPicPr>
                          <p:cNvPr id="0" name="Picture 3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832"/>
                            <a:ext cx="288" cy="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5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51355"/>
              </p:ext>
            </p:extLst>
          </p:nvPr>
        </p:nvGraphicFramePr>
        <p:xfrm>
          <a:off x="754608" y="2401964"/>
          <a:ext cx="297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" name="Equation" r:id="rId25" imgW="2971800" imgH="444240" progId="Equation.DSMT4">
                  <p:embed/>
                </p:oleObj>
              </mc:Choice>
              <mc:Fallback>
                <p:oleObj name="Equation" r:id="rId25" imgW="2971800" imgH="444240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08" y="2401964"/>
                        <a:ext cx="2971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42559"/>
              </p:ext>
            </p:extLst>
          </p:nvPr>
        </p:nvGraphicFramePr>
        <p:xfrm>
          <a:off x="825730" y="4563293"/>
          <a:ext cx="32639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7" name="Equation" r:id="rId27" imgW="3263760" imgH="457200" progId="Equation.DSMT4">
                  <p:embed/>
                </p:oleObj>
              </mc:Choice>
              <mc:Fallback>
                <p:oleObj name="Equation" r:id="rId27" imgW="3263760" imgH="457200" progId="Equation.DSMT4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730" y="4563293"/>
                        <a:ext cx="32639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754618"/>
              </p:ext>
            </p:extLst>
          </p:nvPr>
        </p:nvGraphicFramePr>
        <p:xfrm>
          <a:off x="2070705" y="5733256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" name="Equation" r:id="rId29" imgW="1942920" imgH="431640" progId="Equation.DSMT4">
                  <p:embed/>
                </p:oleObj>
              </mc:Choice>
              <mc:Fallback>
                <p:oleObj name="Equation" r:id="rId29" imgW="1942920" imgH="43164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705" y="5733256"/>
                        <a:ext cx="1943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664615"/>
              </p:ext>
            </p:extLst>
          </p:nvPr>
        </p:nvGraphicFramePr>
        <p:xfrm>
          <a:off x="3126755" y="5157192"/>
          <a:ext cx="53228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" name="Equation" r:id="rId31" imgW="5321160" imgH="457200" progId="Equation.DSMT4">
                  <p:embed/>
                </p:oleObj>
              </mc:Choice>
              <mc:Fallback>
                <p:oleObj name="Equation" r:id="rId31" imgW="5321160" imgH="4572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755" y="5157192"/>
                        <a:ext cx="5322888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AutoShape 50"/>
          <p:cNvSpPr>
            <a:spLocks noChangeAspect="1" noChangeArrowheads="1" noTextEdit="1"/>
          </p:cNvSpPr>
          <p:nvPr/>
        </p:nvSpPr>
        <p:spPr bwMode="auto">
          <a:xfrm>
            <a:off x="754608" y="1471689"/>
            <a:ext cx="8022389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6158684" y="1184351"/>
            <a:ext cx="35012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3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5674939" y="1184351"/>
            <a:ext cx="45668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en-US" altLang="zh-CN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83568" y="1730451"/>
            <a:ext cx="7650278" cy="553224"/>
            <a:chOff x="683568" y="1730451"/>
            <a:chExt cx="7650278" cy="553224"/>
          </a:xfrm>
        </p:grpSpPr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8026008" y="1773314"/>
              <a:ext cx="3078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7212437" y="1773314"/>
              <a:ext cx="204661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6131621" y="1773314"/>
              <a:ext cx="204661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4560295" y="1773314"/>
              <a:ext cx="204661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3773786" y="1773314"/>
              <a:ext cx="204661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2968672" y="1773314"/>
              <a:ext cx="204661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2336082" y="1773314"/>
              <a:ext cx="204661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7434012" y="2006676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6639046" y="2006676"/>
              <a:ext cx="12516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6353197" y="2006676"/>
              <a:ext cx="1282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4790328" y="2006676"/>
              <a:ext cx="12516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3988596" y="2006676"/>
              <a:ext cx="12516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3193630" y="2006676"/>
              <a:ext cx="12516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7709713" y="1730451"/>
              <a:ext cx="233416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6882610" y="1730451"/>
              <a:ext cx="233416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5801795" y="1730451"/>
              <a:ext cx="233416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5040657" y="1730451"/>
              <a:ext cx="233416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endParaRPr lang="en-US" altLang="zh-CN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4232160" y="1730451"/>
              <a:ext cx="233416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endParaRPr lang="en-US" altLang="zh-CN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3445652" y="1730451"/>
              <a:ext cx="233416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&lt;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2640537" y="1730451"/>
              <a:ext cx="233416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6503733" y="1986039"/>
              <a:ext cx="811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endParaRPr lang="en-US" altLang="zh-C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683568" y="1786014"/>
              <a:ext cx="164574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个分点，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6" name="Rectangle 77"/>
          <p:cNvSpPr>
            <a:spLocks noChangeArrowheads="1"/>
          </p:cNvSpPr>
          <p:nvPr/>
        </p:nvSpPr>
        <p:spPr bwMode="auto">
          <a:xfrm>
            <a:off x="6539253" y="1197051"/>
            <a:ext cx="205845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内插入若干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8"/>
          <p:cNvSpPr>
            <a:spLocks noChangeArrowheads="1"/>
          </p:cNvSpPr>
          <p:nvPr/>
        </p:nvSpPr>
        <p:spPr bwMode="auto">
          <a:xfrm>
            <a:off x="4402993" y="1197051"/>
            <a:ext cx="82372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在区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9"/>
          <p:cNvSpPr>
            <a:spLocks noChangeArrowheads="1"/>
          </p:cNvSpPr>
          <p:nvPr/>
        </p:nvSpPr>
        <p:spPr bwMode="auto">
          <a:xfrm>
            <a:off x="5228405" y="1197051"/>
            <a:ext cx="41101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85135" y="1624053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80" name="Rectangle 16"/>
          <p:cNvSpPr txBox="1">
            <a:spLocks noChangeArrowheads="1"/>
          </p:cNvSpPr>
          <p:nvPr/>
        </p:nvSpPr>
        <p:spPr>
          <a:xfrm>
            <a:off x="688512" y="94631"/>
            <a:ext cx="2051050" cy="609600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解决步骤 </a:t>
            </a:r>
            <a:r>
              <a:rPr lang="en-US" altLang="zh-CN" sz="2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479738" y="718447"/>
            <a:ext cx="1415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分划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489590" y="3958455"/>
            <a:ext cx="1415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近似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265156"/>
              </p:ext>
            </p:extLst>
          </p:nvPr>
        </p:nvGraphicFramePr>
        <p:xfrm>
          <a:off x="813162" y="5157192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" name="Equation" r:id="rId33" imgW="2184120" imgH="457200" progId="Equation.DSMT4">
                  <p:embed/>
                </p:oleObj>
              </mc:Choice>
              <mc:Fallback>
                <p:oleObj name="Equation" r:id="rId33" imgW="2184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3162" y="5157192"/>
                        <a:ext cx="2184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456476"/>
              </p:ext>
            </p:extLst>
          </p:nvPr>
        </p:nvGraphicFramePr>
        <p:xfrm>
          <a:off x="715963" y="2913063"/>
          <a:ext cx="271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" name="Equation" r:id="rId35" imgW="2717640" imgH="457200" progId="Equation.DSMT4">
                  <p:embed/>
                </p:oleObj>
              </mc:Choice>
              <mc:Fallback>
                <p:oleObj name="Equation" r:id="rId35" imgW="2717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15963" y="2913063"/>
                        <a:ext cx="2717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774671"/>
              </p:ext>
            </p:extLst>
          </p:nvPr>
        </p:nvGraphicFramePr>
        <p:xfrm>
          <a:off x="780332" y="3435392"/>
          <a:ext cx="311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" name="Equation" r:id="rId37" imgW="3111480" imgH="457200" progId="Equation.DSMT4">
                  <p:embed/>
                </p:oleObj>
              </mc:Choice>
              <mc:Fallback>
                <p:oleObj name="Equation" r:id="rId37" imgW="3111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80332" y="3435392"/>
                        <a:ext cx="3111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607647"/>
              </p:ext>
            </p:extLst>
          </p:nvPr>
        </p:nvGraphicFramePr>
        <p:xfrm>
          <a:off x="825862" y="5733256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" name="Equation" r:id="rId39" imgW="1079280" imgH="393480" progId="Equation.DSMT4">
                  <p:embed/>
                </p:oleObj>
              </mc:Choice>
              <mc:Fallback>
                <p:oleObj name="Equation" r:id="rId39" imgW="1079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25862" y="5733256"/>
                        <a:ext cx="1079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0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8" grpId="0"/>
      <p:bldP spid="59" grpId="0"/>
      <p:bldP spid="76" grpId="0"/>
      <p:bldP spid="77" grpId="0"/>
      <p:bldP spid="78" grpId="0"/>
      <p:bldP spid="79" grpId="0"/>
      <p:bldP spid="81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02287"/>
              </p:ext>
            </p:extLst>
          </p:nvPr>
        </p:nvGraphicFramePr>
        <p:xfrm>
          <a:off x="1619672" y="1439054"/>
          <a:ext cx="228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3" imgW="2286000" imgH="914400" progId="Equation.DSMT4">
                  <p:embed/>
                </p:oleObj>
              </mc:Choice>
              <mc:Fallback>
                <p:oleObj name="Equation" r:id="rId3" imgW="2286000" imgH="9144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439054"/>
                        <a:ext cx="2286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891089" y="833421"/>
            <a:ext cx="439502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曲边梯形面积的近似值为</a:t>
            </a:r>
          </a:p>
        </p:txBody>
      </p:sp>
      <p:graphicFrame>
        <p:nvGraphicFramePr>
          <p:cNvPr id="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146629"/>
              </p:ext>
            </p:extLst>
          </p:nvPr>
        </p:nvGraphicFramePr>
        <p:xfrm>
          <a:off x="3418571" y="5006590"/>
          <a:ext cx="279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5" imgW="2793960" imgH="914400" progId="Equation.DSMT4">
                  <p:embed/>
                </p:oleObj>
              </mc:Choice>
              <mc:Fallback>
                <p:oleObj name="Equation" r:id="rId5" imgW="2793960" imgH="9144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571" y="5006590"/>
                        <a:ext cx="2794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29771"/>
              </p:ext>
            </p:extLst>
          </p:nvPr>
        </p:nvGraphicFramePr>
        <p:xfrm>
          <a:off x="914580" y="3191334"/>
          <a:ext cx="6323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7" imgW="5867280" imgH="444240" progId="Equation.DSMT4">
                  <p:embed/>
                </p:oleObj>
              </mc:Choice>
              <mc:Fallback>
                <p:oleObj name="Equation" r:id="rId7" imgW="5867280" imgH="4442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580" y="3191334"/>
                        <a:ext cx="63230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860286" y="448747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曲边梯形面积为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20525" y="205061"/>
            <a:ext cx="1415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求和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3363" y="2475828"/>
            <a:ext cx="1686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极限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801924" y="89678"/>
            <a:ext cx="4278313" cy="2438400"/>
            <a:chOff x="2736" y="1440"/>
            <a:chExt cx="2695" cy="1536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272" y="1559"/>
            <a:ext cx="1680" cy="1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" name="BMP 图象" r:id="rId9" imgW="1905266" imgH="1352381" progId="PBrush">
                    <p:embed/>
                  </p:oleObj>
                </mc:Choice>
                <mc:Fallback>
                  <p:oleObj name="BMP 图象" r:id="rId9" imgW="1905266" imgH="1352381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" y="1559"/>
                          <a:ext cx="1680" cy="1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3209" y="278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3" name="公式" r:id="rId11" imgW="241195" imgH="253890" progId="Equation.3">
                    <p:embed/>
                  </p:oleObj>
                </mc:Choice>
                <mc:Fallback>
                  <p:oleObj name="公式" r:id="rId11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2784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4944" y="2768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" name="公式" r:id="rId13" imgW="228600" imgH="330200" progId="Equation.3">
                    <p:embed/>
                  </p:oleObj>
                </mc:Choice>
                <mc:Fallback>
                  <p:oleObj name="公式" r:id="rId13" imgW="2286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768"/>
                          <a:ext cx="14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769" y="2737"/>
              <a:ext cx="2544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3041" y="1440"/>
              <a:ext cx="0" cy="1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855234"/>
                </p:ext>
              </p:extLst>
            </p:nvPr>
          </p:nvGraphicFramePr>
          <p:xfrm>
            <a:off x="5194" y="2796"/>
            <a:ext cx="23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5" name="公式" r:id="rId15" imgW="266469" imgH="253780" progId="Equation.3">
                    <p:embed/>
                  </p:oleObj>
                </mc:Choice>
                <mc:Fallback>
                  <p:oleObj name="公式" r:id="rId15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4" y="2796"/>
                          <a:ext cx="237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1"/>
            <p:cNvGraphicFramePr>
              <a:graphicFrameLocks noChangeAspect="1"/>
            </p:cNvGraphicFramePr>
            <p:nvPr/>
          </p:nvGraphicFramePr>
          <p:xfrm>
            <a:off x="2736" y="1440"/>
            <a:ext cx="23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" name="公式" r:id="rId17" imgW="266584" imgH="330057" progId="Equation.3">
                    <p:embed/>
                  </p:oleObj>
                </mc:Choice>
                <mc:Fallback>
                  <p:oleObj name="公式" r:id="rId17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237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0419708"/>
                </p:ext>
              </p:extLst>
            </p:nvPr>
          </p:nvGraphicFramePr>
          <p:xfrm>
            <a:off x="2818" y="2725"/>
            <a:ext cx="28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7" name="Equation" r:id="rId19" imgW="291960" imgH="317160" progId="Equation.DSMT4">
                    <p:embed/>
                  </p:oleObj>
                </mc:Choice>
                <mc:Fallback>
                  <p:oleObj name="Equation" r:id="rId19" imgW="29196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8" y="2725"/>
                          <a:ext cx="286" cy="21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6052874" y="597678"/>
            <a:ext cx="1905000" cy="1560513"/>
            <a:chOff x="3620" y="1856"/>
            <a:chExt cx="1200" cy="983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620" y="1856"/>
              <a:ext cx="0" cy="9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3860" y="1872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052" y="206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4244" y="225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484" y="235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676" y="2180"/>
              <a:ext cx="0" cy="6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4820" y="196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5671874" y="623078"/>
            <a:ext cx="2559050" cy="806450"/>
            <a:chOff x="3380" y="1872"/>
            <a:chExt cx="1612" cy="508"/>
          </a:xfrm>
        </p:grpSpPr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380" y="2160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3620" y="1872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3860" y="2092"/>
              <a:ext cx="2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4052" y="2304"/>
              <a:ext cx="2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4244" y="2380"/>
              <a:ext cx="28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4452" y="2380"/>
              <a:ext cx="2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4664" y="2168"/>
              <a:ext cx="17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848" y="1968"/>
              <a:ext cx="14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5868724" y="654828"/>
            <a:ext cx="2209800" cy="1873250"/>
            <a:chOff x="3504" y="1892"/>
            <a:chExt cx="1392" cy="1180"/>
          </a:xfrm>
        </p:grpSpPr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3744" y="1892"/>
              <a:ext cx="0" cy="94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4128" y="2304"/>
              <a:ext cx="0" cy="52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4368" y="2400"/>
              <a:ext cx="0" cy="448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H="1">
              <a:off x="4760" y="2180"/>
              <a:ext cx="0" cy="65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4560" y="2381"/>
              <a:ext cx="0" cy="42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3936" y="2084"/>
              <a:ext cx="0" cy="76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H="1">
              <a:off x="3504" y="2160"/>
              <a:ext cx="0" cy="688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4896" y="1968"/>
              <a:ext cx="0" cy="86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4" name="Object 39"/>
            <p:cNvGraphicFramePr>
              <a:graphicFrameLocks noChangeAspect="1"/>
            </p:cNvGraphicFramePr>
            <p:nvPr/>
          </p:nvGraphicFramePr>
          <p:xfrm>
            <a:off x="4320" y="2859"/>
            <a:ext cx="14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" name="公式" r:id="rId21" imgW="347760" imgH="526320" progId="Equation.3">
                    <p:embed/>
                  </p:oleObj>
                </mc:Choice>
                <mc:Fallback>
                  <p:oleObj name="公式" r:id="rId21" imgW="347760" imgH="526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859"/>
                          <a:ext cx="141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Group 40"/>
          <p:cNvGrpSpPr>
            <a:grpSpLocks/>
          </p:cNvGrpSpPr>
          <p:nvPr/>
        </p:nvGrpSpPr>
        <p:grpSpPr bwMode="auto">
          <a:xfrm>
            <a:off x="5965562" y="2147078"/>
            <a:ext cx="2341562" cy="339725"/>
            <a:chOff x="3565" y="2832"/>
            <a:chExt cx="1475" cy="214"/>
          </a:xfrm>
        </p:grpSpPr>
        <p:graphicFrame>
          <p:nvGraphicFramePr>
            <p:cNvPr id="46" name="Object 41"/>
            <p:cNvGraphicFramePr>
              <a:graphicFrameLocks noChangeAspect="1"/>
            </p:cNvGraphicFramePr>
            <p:nvPr/>
          </p:nvGraphicFramePr>
          <p:xfrm>
            <a:off x="4441" y="2832"/>
            <a:ext cx="15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" name="公式" r:id="rId23" imgW="342751" imgH="457002" progId="Equation.3">
                    <p:embed/>
                  </p:oleObj>
                </mc:Choice>
                <mc:Fallback>
                  <p:oleObj name="公式" r:id="rId23" imgW="342751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2832"/>
                          <a:ext cx="158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Group 42"/>
            <p:cNvGrpSpPr>
              <a:grpSpLocks/>
            </p:cNvGrpSpPr>
            <p:nvPr/>
          </p:nvGrpSpPr>
          <p:grpSpPr bwMode="auto">
            <a:xfrm>
              <a:off x="3565" y="2832"/>
              <a:ext cx="1475" cy="214"/>
              <a:chOff x="3565" y="2832"/>
              <a:chExt cx="1475" cy="214"/>
            </a:xfrm>
          </p:grpSpPr>
          <p:graphicFrame>
            <p:nvGraphicFramePr>
              <p:cNvPr id="48" name="Object 43"/>
              <p:cNvGraphicFramePr>
                <a:graphicFrameLocks noChangeAspect="1"/>
              </p:cNvGraphicFramePr>
              <p:nvPr/>
            </p:nvGraphicFramePr>
            <p:xfrm>
              <a:off x="3565" y="2834"/>
              <a:ext cx="164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0" name="公式" r:id="rId25" imgW="355446" imgH="457002" progId="Equation.3">
                      <p:embed/>
                    </p:oleObj>
                  </mc:Choice>
                  <mc:Fallback>
                    <p:oleObj name="公式" r:id="rId25" imgW="355446" imgH="457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5" y="2834"/>
                            <a:ext cx="164" cy="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44"/>
              <p:cNvGraphicFramePr>
                <a:graphicFrameLocks noChangeAspect="1"/>
              </p:cNvGraphicFramePr>
              <p:nvPr/>
            </p:nvGraphicFramePr>
            <p:xfrm>
              <a:off x="4097" y="2832"/>
              <a:ext cx="270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1" name="公式" r:id="rId27" imgW="583947" imgH="457002" progId="Equation.3">
                      <p:embed/>
                    </p:oleObj>
                  </mc:Choice>
                  <mc:Fallback>
                    <p:oleObj name="公式" r:id="rId27" imgW="583947" imgH="457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7" y="2832"/>
                            <a:ext cx="270" cy="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45"/>
              <p:cNvGraphicFramePr>
                <a:graphicFrameLocks noChangeAspect="1"/>
              </p:cNvGraphicFramePr>
              <p:nvPr/>
            </p:nvGraphicFramePr>
            <p:xfrm>
              <a:off x="4752" y="2832"/>
              <a:ext cx="288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92" name="公式" r:id="rId29" imgW="622300" imgH="457200" progId="Equation.3">
                      <p:embed/>
                    </p:oleObj>
                  </mc:Choice>
                  <mc:Fallback>
                    <p:oleObj name="公式" r:id="rId29" imgW="6223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832"/>
                            <a:ext cx="288" cy="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886344"/>
              </p:ext>
            </p:extLst>
          </p:nvPr>
        </p:nvGraphicFramePr>
        <p:xfrm>
          <a:off x="4644121" y="3839406"/>
          <a:ext cx="318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Equation" r:id="rId31" imgW="3187440" imgH="431640" progId="Equation.DSMT4">
                  <p:embed/>
                </p:oleObj>
              </mc:Choice>
              <mc:Fallback>
                <p:oleObj name="Equation" r:id="rId31" imgW="3187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44121" y="3839406"/>
                        <a:ext cx="3187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393596"/>
              </p:ext>
            </p:extLst>
          </p:nvPr>
        </p:nvGraphicFramePr>
        <p:xfrm>
          <a:off x="1000611" y="3839406"/>
          <a:ext cx="356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Equation" r:id="rId33" imgW="3568680" imgH="431640" progId="Equation.DSMT4">
                  <p:embed/>
                </p:oleObj>
              </mc:Choice>
              <mc:Fallback>
                <p:oleObj name="Equation" r:id="rId33" imgW="3568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000611" y="3839406"/>
                        <a:ext cx="3568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95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5950" y="280804"/>
            <a:ext cx="4648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变速直线运动的路程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46100" y="975519"/>
            <a:ext cx="365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设某物体作直线运动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98401"/>
              </p:ext>
            </p:extLst>
          </p:nvPr>
        </p:nvGraphicFramePr>
        <p:xfrm>
          <a:off x="5562600" y="1019175"/>
          <a:ext cx="275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" name="Equation" r:id="rId3" imgW="2755800" imgH="431640" progId="Equation.DSMT4">
                  <p:embed/>
                </p:oleObj>
              </mc:Choice>
              <mc:Fallback>
                <p:oleObj name="Equation" r:id="rId3" imgW="2755800" imgH="43164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019175"/>
                        <a:ext cx="275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8350" y="975519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且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851542"/>
              </p:ext>
            </p:extLst>
          </p:nvPr>
        </p:nvGraphicFramePr>
        <p:xfrm>
          <a:off x="171450" y="1647825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" name="Equation" r:id="rId5" imgW="1206360" imgH="393480" progId="Equation.DSMT4">
                  <p:embed/>
                </p:oleObj>
              </mc:Choice>
              <mc:Fallback>
                <p:oleObj name="Equation" r:id="rId5" imgW="1206360" imgH="39348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647825"/>
                        <a:ext cx="1206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0650" y="1585119"/>
            <a:ext cx="606167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求在运动时间内物体所经过的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路程  </a:t>
            </a:r>
            <a:r>
              <a:rPr kumimoji="1" lang="en-US" altLang="zh-CN" sz="28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46100" y="2266950"/>
            <a:ext cx="189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解决步骤</a:t>
            </a:r>
            <a:r>
              <a:rPr kumimoji="1"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58750" y="2815759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分划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kumimoji="1" lang="en-US" altLang="zh-CN" sz="2800" b="1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73460"/>
              </p:ext>
            </p:extLst>
          </p:nvPr>
        </p:nvGraphicFramePr>
        <p:xfrm>
          <a:off x="2171700" y="4826000"/>
          <a:ext cx="254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" name="Equation" r:id="rId7" imgW="2539800" imgH="507960" progId="Equation.DSMT4">
                  <p:embed/>
                </p:oleObj>
              </mc:Choice>
              <mc:Fallback>
                <p:oleObj name="Equation" r:id="rId7" imgW="2539800" imgH="50796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826000"/>
                        <a:ext cx="2540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245350" y="28178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将它分成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013477"/>
              </p:ext>
            </p:extLst>
          </p:nvPr>
        </p:nvGraphicFramePr>
        <p:xfrm>
          <a:off x="2254250" y="3454400"/>
          <a:ext cx="325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" name="Equation" r:id="rId9" imgW="3251160" imgH="482400" progId="Equation.DSMT4">
                  <p:embed/>
                </p:oleObj>
              </mc:Choice>
              <mc:Fallback>
                <p:oleObj name="Equation" r:id="rId9" imgW="3251160" imgH="48240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3454400"/>
                        <a:ext cx="3251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568950" y="3436144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在每个小段上物体经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58750" y="4818390"/>
            <a:ext cx="1898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近似</a:t>
            </a: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kumimoji="1" lang="en-US" altLang="zh-CN" sz="2800" b="1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84118"/>
              </p:ext>
            </p:extLst>
          </p:nvPr>
        </p:nvGraphicFramePr>
        <p:xfrm>
          <a:off x="4984750" y="4826000"/>
          <a:ext cx="266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" name="Equation" r:id="rId11" imgW="2666880" imgH="507960" progId="Equation.DSMT4">
                  <p:embed/>
                </p:oleObj>
              </mc:Choice>
              <mc:Fallback>
                <p:oleObj name="Equation" r:id="rId11" imgW="2666880" imgH="50796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4826000"/>
                        <a:ext cx="2667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778750" y="4820444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得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97340"/>
              </p:ext>
            </p:extLst>
          </p:nvPr>
        </p:nvGraphicFramePr>
        <p:xfrm>
          <a:off x="2482850" y="5556250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" name="Equation" r:id="rId13" imgW="1993680" imgH="482400" progId="Equation.DSMT4">
                  <p:embed/>
                </p:oleObj>
              </mc:Choice>
              <mc:Fallback>
                <p:oleObj name="Equation" r:id="rId13" imgW="1993680" imgH="48240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5556250"/>
                        <a:ext cx="1993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94277"/>
              </p:ext>
            </p:extLst>
          </p:nvPr>
        </p:nvGraphicFramePr>
        <p:xfrm>
          <a:off x="2101850" y="2848769"/>
          <a:ext cx="508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" name="Equation" r:id="rId15" imgW="5079960" imgH="457200" progId="Equation.DSMT4">
                  <p:embed/>
                </p:oleObj>
              </mc:Choice>
              <mc:Fallback>
                <p:oleObj name="Equation" r:id="rId15" imgW="5079960" imgH="45720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848769"/>
                        <a:ext cx="5080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937432"/>
              </p:ext>
            </p:extLst>
          </p:nvPr>
        </p:nvGraphicFramePr>
        <p:xfrm>
          <a:off x="2654300" y="4147344"/>
          <a:ext cx="2679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" name="Equation" r:id="rId17" imgW="2679480" imgH="482400" progId="Equation.DSMT4">
                  <p:embed/>
                </p:oleObj>
              </mc:Choice>
              <mc:Fallback>
                <p:oleObj name="Equation" r:id="rId17" imgW="2679480" imgH="48240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147344"/>
                        <a:ext cx="2679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36249"/>
              </p:ext>
            </p:extLst>
          </p:nvPr>
        </p:nvGraphicFramePr>
        <p:xfrm>
          <a:off x="4933950" y="5600700"/>
          <a:ext cx="198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" name="Equation" r:id="rId19" imgW="1981080" imgH="393480" progId="Equation.DSMT4">
                  <p:embed/>
                </p:oleObj>
              </mc:Choice>
              <mc:Fallback>
                <p:oleObj name="Equation" r:id="rId19" imgW="1981080" imgH="393480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5600700"/>
                        <a:ext cx="1981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892550" y="973465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已知速度</a:t>
            </a: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615950" y="3436144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个小段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539750" y="41290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过的路程为</a:t>
            </a:r>
          </a:p>
        </p:txBody>
      </p:sp>
    </p:spTree>
    <p:extLst>
      <p:ext uri="{BB962C8B-B14F-4D97-AF65-F5344CB8AC3E}">
        <p14:creationId xmlns:p14="http://schemas.microsoft.com/office/powerpoint/2010/main" val="159971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  <p:bldP spid="8" grpId="0" autoUpdateAnimBg="0"/>
      <p:bldP spid="9" grpId="0" autoUpdateAnimBg="0"/>
      <p:bldP spid="11" grpId="0" autoUpdateAnimBg="0"/>
      <p:bldP spid="13" grpId="0" autoUpdateAnimBg="0"/>
      <p:bldP spid="14" grpId="0" autoUpdateAnimBg="0"/>
      <p:bldP spid="16" grpId="0" autoUpdateAnimBg="0"/>
      <p:bldP spid="21" grpId="0" build="p" autoUpdateAnimBg="0"/>
      <p:bldP spid="22" grpId="0" autoUpdateAnimBg="0"/>
      <p:bldP spid="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53616" y="1740382"/>
            <a:ext cx="2133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(3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求和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2219"/>
              </p:ext>
            </p:extLst>
          </p:nvPr>
        </p:nvGraphicFramePr>
        <p:xfrm>
          <a:off x="2339752" y="2349982"/>
          <a:ext cx="2159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3" imgW="2158920" imgH="914400" progId="Equation.DSMT4">
                  <p:embed/>
                </p:oleObj>
              </mc:Choice>
              <mc:Fallback>
                <p:oleObj name="Equation" r:id="rId3" imgW="2158920" imgH="9144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349982"/>
                        <a:ext cx="2159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3616" y="3354870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(4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取极限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35197"/>
              </p:ext>
            </p:extLst>
          </p:nvPr>
        </p:nvGraphicFramePr>
        <p:xfrm>
          <a:off x="2374404" y="3873982"/>
          <a:ext cx="266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5" imgW="2666880" imgH="914400" progId="Equation.DSMT4">
                  <p:embed/>
                </p:oleObj>
              </mc:Choice>
              <mc:Fallback>
                <p:oleObj name="Equation" r:id="rId5" imgW="2666880" imgH="9144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404" y="3873982"/>
                        <a:ext cx="2667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650248"/>
              </p:ext>
            </p:extLst>
          </p:nvPr>
        </p:nvGraphicFramePr>
        <p:xfrm>
          <a:off x="5156096" y="4098801"/>
          <a:ext cx="1981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7" imgW="1981080" imgH="596880" progId="Equation.DSMT4">
                  <p:embed/>
                </p:oleObj>
              </mc:Choice>
              <mc:Fallback>
                <p:oleObj name="Equation" r:id="rId7" imgW="1981080" imgH="59688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096" y="4098801"/>
                        <a:ext cx="19812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1763688" y="963723"/>
            <a:ext cx="5616624" cy="612233"/>
            <a:chOff x="3059832" y="963723"/>
            <a:chExt cx="5616624" cy="61223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203848" y="1158751"/>
              <a:ext cx="489654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 bwMode="auto">
            <a:xfrm>
              <a:off x="3059832" y="1052736"/>
              <a:ext cx="56166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800" b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800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800" b="1" baseline="-25000" dirty="0" smtClean="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800" b="1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800" b="1" baseline="-25000" dirty="0" smtClean="0"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</a:t>
              </a:r>
              <a:r>
                <a:rPr lang="en-US" altLang="zh-CN" sz="2800" b="1" i="1" baseline="-25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i="1" dirty="0" err="1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800" b="1" i="1" baseline="-250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          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800" b="1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 b="1" baseline="-25000" dirty="0" smtClean="0"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i="1" dirty="0" err="1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800" b="1" i="1" baseline="-25000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203848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876256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79912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427984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220072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012160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80312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8100392" y="963723"/>
              <a:ext cx="0" cy="1780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5652120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660232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563888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139952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932040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7092280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7596336" y="1056805"/>
              <a:ext cx="72008" cy="89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77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>
          <a:spcBef>
            <a:spcPct val="50000"/>
          </a:spcBef>
          <a:defRPr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884</TotalTime>
  <Words>1323</Words>
  <Application>Microsoft Office PowerPoint</Application>
  <PresentationFormat>全屏显示(4:3)</PresentationFormat>
  <Paragraphs>288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严4</vt:lpstr>
      <vt:lpstr>BMP 图象</vt:lpstr>
      <vt:lpstr>Equation</vt:lpstr>
      <vt:lpstr>公式</vt:lpstr>
      <vt:lpstr>MathType 5.0 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80</cp:revision>
  <dcterms:created xsi:type="dcterms:W3CDTF">2019-06-06T15:05:35Z</dcterms:created>
  <dcterms:modified xsi:type="dcterms:W3CDTF">2019-08-23T12:53:55Z</dcterms:modified>
</cp:coreProperties>
</file>