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8" r:id="rId22"/>
    <p:sldId id="281" r:id="rId23"/>
    <p:sldId id="282" r:id="rId24"/>
    <p:sldId id="283" r:id="rId25"/>
    <p:sldId id="265" r:id="rId26"/>
    <p:sldId id="269" r:id="rId27"/>
    <p:sldId id="266" r:id="rId28"/>
    <p:sldId id="267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13.wmf"/><Relationship Id="rId7" Type="http://schemas.openxmlformats.org/officeDocument/2006/relationships/image" Target="../media/image48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43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0" Type="http://schemas.openxmlformats.org/officeDocument/2006/relationships/image" Target="../media/image245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5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4" Type="http://schemas.openxmlformats.org/officeDocument/2006/relationships/image" Target="../media/image2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4" Type="http://schemas.openxmlformats.org/officeDocument/2006/relationships/image" Target="../media/image2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4" Type="http://schemas.openxmlformats.org/officeDocument/2006/relationships/image" Target="../media/image27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4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e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emf"/><Relationship Id="rId5" Type="http://schemas.openxmlformats.org/officeDocument/2006/relationships/image" Target="../media/image58.w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4" Type="http://schemas.openxmlformats.org/officeDocument/2006/relationships/image" Target="../media/image57.w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9. &#24187;&#28783;&#29255; 9" TargetMode="External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4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11" Type="http://schemas.openxmlformats.org/officeDocument/2006/relationships/image" Target="../media/image110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19" Type="http://schemas.openxmlformats.org/officeDocument/2006/relationships/image" Target="../media/image117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30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1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1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3.wmf"/><Relationship Id="rId26" Type="http://schemas.openxmlformats.org/officeDocument/2006/relationships/image" Target="../media/image197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93.bin"/><Relationship Id="rId25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0.bin"/><Relationship Id="rId24" Type="http://schemas.openxmlformats.org/officeDocument/2006/relationships/image" Target="../media/image196.wmf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oleObject" Target="../embeddings/oleObject196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3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3.xml"/><Relationship Id="rId4" Type="http://schemas.openxmlformats.org/officeDocument/2006/relationships/slide" Target="slide3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5.wmf"/><Relationship Id="rId9" Type="http://schemas.openxmlformats.org/officeDocument/2006/relationships/image" Target="../media/image20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1.wmf"/><Relationship Id="rId22" Type="http://schemas.openxmlformats.org/officeDocument/2006/relationships/image" Target="../media/image22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3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243.wmf"/><Relationship Id="rId26" Type="http://schemas.openxmlformats.org/officeDocument/2006/relationships/image" Target="../media/image247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1.bin"/><Relationship Id="rId24" Type="http://schemas.openxmlformats.org/officeDocument/2006/relationships/image" Target="../media/image246.wmf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7.bin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5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6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76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7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oleObject" Target="../embeddings/oleObject278.bin"/><Relationship Id="rId7" Type="http://schemas.openxmlformats.org/officeDocument/2006/relationships/image" Target="../media/image285.png"/><Relationship Id="rId12" Type="http://schemas.openxmlformats.org/officeDocument/2006/relationships/image" Target="../media/image2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8.wmf"/><Relationship Id="rId11" Type="http://schemas.openxmlformats.org/officeDocument/2006/relationships/image" Target="../media/image280.wmf"/><Relationship Id="rId5" Type="http://schemas.openxmlformats.org/officeDocument/2006/relationships/oleObject" Target="../embeddings/oleObject279.bin"/><Relationship Id="rId10" Type="http://schemas.openxmlformats.org/officeDocument/2006/relationships/oleObject" Target="../embeddings/oleObject281.bin"/><Relationship Id="rId4" Type="http://schemas.openxmlformats.org/officeDocument/2006/relationships/image" Target="../media/image277.wmf"/><Relationship Id="rId9" Type="http://schemas.openxmlformats.org/officeDocument/2006/relationships/image" Target="../media/image27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47.bin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53.emf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52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49.bin"/><Relationship Id="rId35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png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6.e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1520" y="260648"/>
            <a:ext cx="80648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§5.5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反常积分              一元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微积分总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回顾</a:t>
            </a:r>
            <a:endParaRPr lang="zh-CN" altLang="en-US" sz="5400" b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0021" y="2589295"/>
            <a:ext cx="64322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5.5.1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反常积分</a:t>
            </a:r>
          </a:p>
        </p:txBody>
      </p:sp>
      <p:sp>
        <p:nvSpPr>
          <p:cNvPr id="9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0020" y="3933056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5.5.2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一元微积分总回顾</a:t>
            </a:r>
          </a:p>
        </p:txBody>
      </p:sp>
      <p:sp>
        <p:nvSpPr>
          <p:cNvPr id="10" name="圆角矩形 9">
            <a:hlinkClick r:id="rId5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5194" y="266700"/>
            <a:ext cx="2305211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5.5.2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38753"/>
              </p:ext>
            </p:extLst>
          </p:nvPr>
        </p:nvGraphicFramePr>
        <p:xfrm>
          <a:off x="2019300" y="311150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3" imgW="3085920" imgH="444240" progId="Equation.DSMT4">
                  <p:embed/>
                </p:oleObj>
              </mc:Choice>
              <mc:Fallback>
                <p:oleObj name="Equation" r:id="rId3" imgW="3085920" imgH="4442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11150"/>
                        <a:ext cx="3086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49837" y="274637"/>
            <a:ext cx="40324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点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的右邻域内无界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89490" y="97387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存在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47901"/>
              </p:ext>
            </p:extLst>
          </p:nvPr>
        </p:nvGraphicFramePr>
        <p:xfrm>
          <a:off x="2629281" y="2276872"/>
          <a:ext cx="143496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5" imgW="1434960" imgH="736560" progId="Equation.DSMT4">
                  <p:embed/>
                </p:oleObj>
              </mc:Choice>
              <mc:Fallback>
                <p:oleObj name="Equation" r:id="rId5" imgW="1434960" imgH="73656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281" y="2276872"/>
                        <a:ext cx="143496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2400" y="31877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这时称反常积分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20914"/>
              </p:ext>
            </p:extLst>
          </p:nvPr>
        </p:nvGraphicFramePr>
        <p:xfrm>
          <a:off x="2813050" y="3105150"/>
          <a:ext cx="144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7" imgW="1447560" imgH="736560" progId="Equation.DSMT4">
                  <p:embed/>
                </p:oleObj>
              </mc:Choice>
              <mc:Fallback>
                <p:oleObj name="Equation" r:id="rId7" imgW="1447560" imgH="7365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105150"/>
                        <a:ext cx="1447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67200" y="31877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收敛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257800" y="31877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如果上述极限不存在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52400" y="39211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就称反常积分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48398"/>
              </p:ext>
            </p:extLst>
          </p:nvPr>
        </p:nvGraphicFramePr>
        <p:xfrm>
          <a:off x="2425700" y="3867150"/>
          <a:ext cx="1447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9" imgW="1447560" imgH="736560" progId="Equation.DSMT4">
                  <p:embed/>
                </p:oleObj>
              </mc:Choice>
              <mc:Fallback>
                <p:oleObj name="Equation" r:id="rId9" imgW="1447560" imgH="7365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867150"/>
                        <a:ext cx="1447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86200" y="3937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发散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33400" y="458152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类似地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,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73119"/>
              </p:ext>
            </p:extLst>
          </p:nvPr>
        </p:nvGraphicFramePr>
        <p:xfrm>
          <a:off x="1968500" y="4618831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11" imgW="2984400" imgH="444240" progId="Equation.DSMT4">
                  <p:embed/>
                </p:oleObj>
              </mc:Choice>
              <mc:Fallback>
                <p:oleObj name="Equation" r:id="rId11" imgW="2984400" imgH="4442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618831"/>
                        <a:ext cx="298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991100" y="458152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而在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的左邻域内无界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01136"/>
              </p:ext>
            </p:extLst>
          </p:nvPr>
        </p:nvGraphicFramePr>
        <p:xfrm>
          <a:off x="2195736" y="5286375"/>
          <a:ext cx="369540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13" imgW="3695400" imgH="761760" progId="Equation.DSMT4">
                  <p:embed/>
                </p:oleObj>
              </mc:Choice>
              <mc:Fallback>
                <p:oleObj name="Equation" r:id="rId13" imgW="3695400" imgH="7617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86375"/>
                        <a:ext cx="3695400" cy="7617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587465" y="973872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若极限</a:t>
            </a:r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25675"/>
              </p:ext>
            </p:extLst>
          </p:nvPr>
        </p:nvGraphicFramePr>
        <p:xfrm>
          <a:off x="2984520" y="877928"/>
          <a:ext cx="196848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15" imgW="1968480" imgH="711000" progId="Equation.DSMT4">
                  <p:embed/>
                </p:oleObj>
              </mc:Choice>
              <mc:Fallback>
                <p:oleObj name="Equation" r:id="rId15" imgW="1968480" imgH="7110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20" y="877928"/>
                        <a:ext cx="1968480" cy="71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52400" y="16525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数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 b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]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上的反常积分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266318" y="5373216"/>
            <a:ext cx="17553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则定义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061040" y="971818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则称此极限为函 </a:t>
            </a:r>
          </a:p>
        </p:txBody>
      </p:sp>
      <p:graphicFrame>
        <p:nvGraphicFramePr>
          <p:cNvPr id="2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099768"/>
              </p:ext>
            </p:extLst>
          </p:nvPr>
        </p:nvGraphicFramePr>
        <p:xfrm>
          <a:off x="615100" y="1061978"/>
          <a:ext cx="863601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17" imgW="863280" imgH="342720" progId="Equation.DSMT4">
                  <p:embed/>
                </p:oleObj>
              </mc:Choice>
              <mc:Fallback>
                <p:oleObj name="Equation" r:id="rId17" imgW="863280" imgH="3427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00" y="1061978"/>
                        <a:ext cx="863601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36491" y="973872"/>
            <a:ext cx="827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26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27713"/>
              </p:ext>
            </p:extLst>
          </p:nvPr>
        </p:nvGraphicFramePr>
        <p:xfrm>
          <a:off x="4070460" y="2276872"/>
          <a:ext cx="222228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19" imgW="2222280" imgH="711000" progId="Equation.DSMT4">
                  <p:embed/>
                </p:oleObj>
              </mc:Choice>
              <mc:Fallback>
                <p:oleObj name="Equation" r:id="rId19" imgW="2222280" imgH="7110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60" y="2276872"/>
                        <a:ext cx="2222280" cy="71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0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1" grpId="0" autoUpdateAnimBg="0"/>
      <p:bldP spid="2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69546"/>
              </p:ext>
            </p:extLst>
          </p:nvPr>
        </p:nvGraphicFramePr>
        <p:xfrm>
          <a:off x="687388" y="350838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3" imgW="6210000" imgH="444240" progId="Equation.DSMT4">
                  <p:embed/>
                </p:oleObj>
              </mc:Choice>
              <mc:Fallback>
                <p:oleObj name="Equation" r:id="rId3" imgW="6210000" imgH="44424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50838"/>
                        <a:ext cx="6210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012319" y="282799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而在点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70232" y="4868664"/>
            <a:ext cx="518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无界函数的积分又称作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瑕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积分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54319" y="1052736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邻域内无界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985012"/>
              </p:ext>
            </p:extLst>
          </p:nvPr>
        </p:nvGraphicFramePr>
        <p:xfrm>
          <a:off x="1043608" y="1761121"/>
          <a:ext cx="19923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5" imgW="1726920" imgH="736560" progId="Equation.DSMT4">
                  <p:embed/>
                </p:oleObj>
              </mc:Choice>
              <mc:Fallback>
                <p:oleObj name="Equation" r:id="rId5" imgW="1726920" imgH="7365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61121"/>
                        <a:ext cx="1992312" cy="849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654101"/>
              </p:ext>
            </p:extLst>
          </p:nvPr>
        </p:nvGraphicFramePr>
        <p:xfrm>
          <a:off x="2994025" y="1761121"/>
          <a:ext cx="16684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7" imgW="1447560" imgH="736560" progId="Equation.DSMT4">
                  <p:embed/>
                </p:oleObj>
              </mc:Choice>
              <mc:Fallback>
                <p:oleObj name="Equation" r:id="rId7" imgW="1447560" imgH="73656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761121"/>
                        <a:ext cx="1668463" cy="849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59777"/>
              </p:ext>
            </p:extLst>
          </p:nvPr>
        </p:nvGraphicFramePr>
        <p:xfrm>
          <a:off x="4644008" y="1761121"/>
          <a:ext cx="19177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9" imgW="1663560" imgH="736560" progId="Equation.DSMT4">
                  <p:embed/>
                </p:oleObj>
              </mc:Choice>
              <mc:Fallback>
                <p:oleObj name="Equation" r:id="rId9" imgW="1663560" imgH="7365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61121"/>
                        <a:ext cx="1917700" cy="8493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70232" y="4005064"/>
            <a:ext cx="4391025" cy="519112"/>
            <a:chOff x="295" y="2659"/>
            <a:chExt cx="2766" cy="327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95" y="2659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无界点常称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429" y="2659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ea typeface="楷体_GB2312" pitchFamily="49" charset="-122"/>
                </a:rPr>
                <a:t>为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瑕点</a:t>
              </a:r>
              <a:r>
                <a:rPr kumimoji="1" lang="en-US" altLang="zh-CN" sz="2800" b="1" dirty="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211719" y="105273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则定义</a:t>
            </a:r>
          </a:p>
        </p:txBody>
      </p:sp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13318"/>
              </p:ext>
            </p:extLst>
          </p:nvPr>
        </p:nvGraphicFramePr>
        <p:xfrm>
          <a:off x="2461017" y="2924944"/>
          <a:ext cx="2209680" cy="7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11" imgW="2209680" imgH="761760" progId="Equation.DSMT4">
                  <p:embed/>
                </p:oleObj>
              </mc:Choice>
              <mc:Fallback>
                <p:oleObj name="Equation" r:id="rId11" imgW="2209680" imgH="76176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017" y="2924944"/>
                        <a:ext cx="2209680" cy="76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39452"/>
              </p:ext>
            </p:extLst>
          </p:nvPr>
        </p:nvGraphicFramePr>
        <p:xfrm>
          <a:off x="4794467" y="2924944"/>
          <a:ext cx="217152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13" imgW="2171520" imgH="711000" progId="Equation.DSMT4">
                  <p:embed/>
                </p:oleObj>
              </mc:Choice>
              <mc:Fallback>
                <p:oleObj name="Equation" r:id="rId13" imgW="2171520" imgH="7110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467" y="2924944"/>
                        <a:ext cx="2171520" cy="71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0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32656"/>
            <a:ext cx="703590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下列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积分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如果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瑕积分，瑕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点在哪里？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957321"/>
              </p:ext>
            </p:extLst>
          </p:nvPr>
        </p:nvGraphicFramePr>
        <p:xfrm>
          <a:off x="479128" y="1052736"/>
          <a:ext cx="22209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" name="Equation" r:id="rId3" imgW="2247840" imgH="927000" progId="Equation.DSMT4">
                  <p:embed/>
                </p:oleObj>
              </mc:Choice>
              <mc:Fallback>
                <p:oleObj name="Equation" r:id="rId3" imgW="2247840" imgH="9270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28" y="1052736"/>
                        <a:ext cx="22209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332708"/>
              </p:ext>
            </p:extLst>
          </p:nvPr>
        </p:nvGraphicFramePr>
        <p:xfrm>
          <a:off x="3423209" y="1096393"/>
          <a:ext cx="1854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5" imgW="1892160" imgH="838080" progId="Equation.DSMT4">
                  <p:embed/>
                </p:oleObj>
              </mc:Choice>
              <mc:Fallback>
                <p:oleObj name="Equation" r:id="rId5" imgW="1892160" imgH="8380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209" y="1096393"/>
                        <a:ext cx="18542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76581"/>
              </p:ext>
            </p:extLst>
          </p:nvPr>
        </p:nvGraphicFramePr>
        <p:xfrm>
          <a:off x="6012160" y="1097186"/>
          <a:ext cx="1876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7" imgW="1904760" imgH="838080" progId="Equation.DSMT4">
                  <p:embed/>
                </p:oleObj>
              </mc:Choice>
              <mc:Fallback>
                <p:oleObj name="Equation" r:id="rId7" imgW="1904760" imgH="8380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097186"/>
                        <a:ext cx="1876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6966" y="2204864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6626" y="2204864"/>
            <a:ext cx="132600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因为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81127"/>
              </p:ext>
            </p:extLst>
          </p:nvPr>
        </p:nvGraphicFramePr>
        <p:xfrm>
          <a:off x="2836647" y="1996574"/>
          <a:ext cx="2541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Equation" r:id="rId9" imgW="2577960" imgH="927000" progId="Equation.DSMT4">
                  <p:embed/>
                </p:oleObj>
              </mc:Choice>
              <mc:Fallback>
                <p:oleObj name="Equation" r:id="rId9" imgW="2577960" imgH="9270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647" y="1996574"/>
                        <a:ext cx="25415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368366" y="3943196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789158"/>
              </p:ext>
            </p:extLst>
          </p:nvPr>
        </p:nvGraphicFramePr>
        <p:xfrm>
          <a:off x="6100900" y="2304549"/>
          <a:ext cx="6715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11" imgW="685800" imgH="317160" progId="Equation.DSMT4">
                  <p:embed/>
                </p:oleObj>
              </mc:Choice>
              <mc:Fallback>
                <p:oleObj name="Equation" r:id="rId11" imgW="685800" imgH="31716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900" y="2304549"/>
                        <a:ext cx="6715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27908" y="2221124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是瑕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302" y="3068960"/>
            <a:ext cx="132600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</a:t>
            </a:r>
            <a:endParaRPr lang="zh-CN" altLang="en-US" sz="2800" b="1" dirty="0" smtClean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71445"/>
              </p:ext>
            </p:extLst>
          </p:nvPr>
        </p:nvGraphicFramePr>
        <p:xfrm>
          <a:off x="2077714" y="3168645"/>
          <a:ext cx="6715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13" imgW="685502" imgH="317362" progId="Equation.DSMT4">
                  <p:embed/>
                </p:oleObj>
              </mc:Choice>
              <mc:Fallback>
                <p:oleObj name="Equation" r:id="rId13" imgW="685502" imgH="317362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14" y="3168645"/>
                        <a:ext cx="671513" cy="3238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19907" y="3068960"/>
            <a:ext cx="1717137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不是瑕点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92524"/>
              </p:ext>
            </p:extLst>
          </p:nvPr>
        </p:nvGraphicFramePr>
        <p:xfrm>
          <a:off x="690575" y="3778563"/>
          <a:ext cx="25431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15" imgW="2577960" imgH="838080" progId="Equation.DSMT4">
                  <p:embed/>
                </p:oleObj>
              </mc:Choice>
              <mc:Fallback>
                <p:oleObj name="Equation" r:id="rId15" imgW="2577960" imgH="8380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75" y="3778563"/>
                        <a:ext cx="254317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31796" y="2204864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30836"/>
              </p:ext>
            </p:extLst>
          </p:nvPr>
        </p:nvGraphicFramePr>
        <p:xfrm>
          <a:off x="3841812" y="4042881"/>
          <a:ext cx="733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17" imgW="749160" imgH="317160" progId="Equation.DSMT4">
                  <p:embed/>
                </p:oleObj>
              </mc:Choice>
              <mc:Fallback>
                <p:oleObj name="Equation" r:id="rId17" imgW="749160" imgH="31716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12" y="4042881"/>
                        <a:ext cx="7334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97938" y="3943196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是瑕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5734" y="4975200"/>
            <a:ext cx="141577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83386"/>
              </p:ext>
            </p:extLst>
          </p:nvPr>
        </p:nvGraphicFramePr>
        <p:xfrm>
          <a:off x="2221506" y="4821679"/>
          <a:ext cx="1854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Equation" r:id="rId19" imgW="1854000" imgH="838080" progId="Equation.DSMT4">
                  <p:embed/>
                </p:oleObj>
              </mc:Choice>
              <mc:Fallback>
                <p:oleObj name="Equation" r:id="rId19" imgW="1854000" imgH="83808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506" y="4821679"/>
                        <a:ext cx="18542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2691"/>
              </p:ext>
            </p:extLst>
          </p:nvPr>
        </p:nvGraphicFramePr>
        <p:xfrm>
          <a:off x="4585633" y="4811360"/>
          <a:ext cx="13763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" name="Equation" r:id="rId21" imgW="1396800" imgH="838080" progId="Equation.DSMT4">
                  <p:embed/>
                </p:oleObj>
              </mc:Choice>
              <mc:Fallback>
                <p:oleObj name="Equation" r:id="rId21" imgW="1396800" imgH="83808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633" y="4811360"/>
                        <a:ext cx="13763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968719" y="4975200"/>
            <a:ext cx="20778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不是瑕积分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56379" y="4975200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4404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20" grpId="0"/>
      <p:bldP spid="22" grpId="0" animBg="1"/>
      <p:bldP spid="25" grpId="0"/>
      <p:bldP spid="27" grpId="0"/>
      <p:bldP spid="30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188640"/>
            <a:ext cx="799269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讨论反常积分的敛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散性，如果收敛试求其值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84247"/>
              </p:ext>
            </p:extLst>
          </p:nvPr>
        </p:nvGraphicFramePr>
        <p:xfrm>
          <a:off x="580517" y="798240"/>
          <a:ext cx="35036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3" imgW="3517560" imgH="927000" progId="Equation.DSMT4">
                  <p:embed/>
                </p:oleObj>
              </mc:Choice>
              <mc:Fallback>
                <p:oleObj name="Equation" r:id="rId3" imgW="3517560" imgH="9270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17" y="798240"/>
                        <a:ext cx="3503613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49359"/>
              </p:ext>
            </p:extLst>
          </p:nvPr>
        </p:nvGraphicFramePr>
        <p:xfrm>
          <a:off x="4493581" y="843484"/>
          <a:ext cx="16494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5" imgW="1638000" imgH="838080" progId="Equation.DSMT4">
                  <p:embed/>
                </p:oleObj>
              </mc:Choice>
              <mc:Fallback>
                <p:oleObj name="Equation" r:id="rId5" imgW="1638000" imgH="8380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581" y="843484"/>
                        <a:ext cx="1649412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1775"/>
              </p:ext>
            </p:extLst>
          </p:nvPr>
        </p:nvGraphicFramePr>
        <p:xfrm>
          <a:off x="6881440" y="912540"/>
          <a:ext cx="165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7" imgW="1650960" imgH="685800" progId="Equation.DSMT4">
                  <p:embed/>
                </p:oleObj>
              </mc:Choice>
              <mc:Fallback>
                <p:oleObj name="Equation" r:id="rId7" imgW="1650960" imgH="6858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440" y="912540"/>
                        <a:ext cx="1651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6819" y="1925732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3831"/>
              </p:ext>
            </p:extLst>
          </p:nvPr>
        </p:nvGraphicFramePr>
        <p:xfrm>
          <a:off x="2098069" y="1745283"/>
          <a:ext cx="4267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9" imgW="4267080" imgH="927000" progId="Equation.DSMT4">
                  <p:embed/>
                </p:oleObj>
              </mc:Choice>
              <mc:Fallback>
                <p:oleObj name="Equation" r:id="rId9" imgW="4267080" imgH="9270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069" y="1745283"/>
                        <a:ext cx="42672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03648" y="1925732"/>
            <a:ext cx="69442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38389"/>
              </p:ext>
            </p:extLst>
          </p:nvPr>
        </p:nvGraphicFramePr>
        <p:xfrm>
          <a:off x="2053245" y="2679835"/>
          <a:ext cx="24828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11" imgW="2476440" imgH="1015920" progId="Equation.DSMT4">
                  <p:embed/>
                </p:oleObj>
              </mc:Choice>
              <mc:Fallback>
                <p:oleObj name="Equation" r:id="rId11" imgW="2476440" imgH="101592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245" y="2679835"/>
                        <a:ext cx="24828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59174"/>
              </p:ext>
            </p:extLst>
          </p:nvPr>
        </p:nvGraphicFramePr>
        <p:xfrm>
          <a:off x="4613882" y="2800485"/>
          <a:ext cx="20383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Equation" r:id="rId13" imgW="2031840" imgH="838080" progId="Equation.DSMT4">
                  <p:embed/>
                </p:oleObj>
              </mc:Choice>
              <mc:Fallback>
                <p:oleObj name="Equation" r:id="rId13" imgW="2031840" imgH="8380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882" y="2800485"/>
                        <a:ext cx="20383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22010"/>
              </p:ext>
            </p:extLst>
          </p:nvPr>
        </p:nvGraphicFramePr>
        <p:xfrm>
          <a:off x="6752245" y="2803660"/>
          <a:ext cx="6397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Equation" r:id="rId15" imgW="647640" imgH="825480" progId="Equation.DSMT4">
                  <p:embed/>
                </p:oleObj>
              </mc:Choice>
              <mc:Fallback>
                <p:oleObj name="Equation" r:id="rId15" imgW="647640" imgH="8254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245" y="2803660"/>
                        <a:ext cx="63976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6512" y="4077072"/>
            <a:ext cx="60465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633013"/>
              </p:ext>
            </p:extLst>
          </p:nvPr>
        </p:nvGraphicFramePr>
        <p:xfrm>
          <a:off x="1085437" y="4005064"/>
          <a:ext cx="2647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Equation" r:id="rId17" imgW="2654280" imgH="838080" progId="Equation.DSMT4">
                  <p:embed/>
                </p:oleObj>
              </mc:Choice>
              <mc:Fallback>
                <p:oleObj name="Equation" r:id="rId17" imgW="2654280" imgH="83808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437" y="4005064"/>
                        <a:ext cx="26479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85842"/>
              </p:ext>
            </p:extLst>
          </p:nvPr>
        </p:nvGraphicFramePr>
        <p:xfrm>
          <a:off x="3844064" y="3882998"/>
          <a:ext cx="4046538" cy="1022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Equation" r:id="rId19" imgW="4038480" imgH="1015920" progId="Equation.DSMT4">
                  <p:embed/>
                </p:oleObj>
              </mc:Choice>
              <mc:Fallback>
                <p:oleObj name="Equation" r:id="rId19" imgW="4038480" imgH="101592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064" y="3882998"/>
                        <a:ext cx="4046538" cy="1022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18445"/>
              </p:ext>
            </p:extLst>
          </p:nvPr>
        </p:nvGraphicFramePr>
        <p:xfrm>
          <a:off x="7948613" y="4310063"/>
          <a:ext cx="819150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Equation" r:id="rId21" imgW="825480" imgH="253800" progId="Equation.DSMT4">
                  <p:embed/>
                </p:oleObj>
              </mc:Choice>
              <mc:Fallback>
                <p:oleObj name="Equation" r:id="rId21" imgW="825480" imgH="2538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4310063"/>
                        <a:ext cx="819150" cy="25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70413" y="5214447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01833"/>
              </p:ext>
            </p:extLst>
          </p:nvPr>
        </p:nvGraphicFramePr>
        <p:xfrm>
          <a:off x="1710240" y="5060132"/>
          <a:ext cx="10255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Equation" r:id="rId23" imgW="1028520" imgH="838080" progId="Equation.DSMT4">
                  <p:embed/>
                </p:oleObj>
              </mc:Choice>
              <mc:Fallback>
                <p:oleObj name="Equation" r:id="rId23" imgW="1028520" imgH="8380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40" y="5060132"/>
                        <a:ext cx="10255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30250" y="5214447"/>
            <a:ext cx="198804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发散，从而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58227"/>
              </p:ext>
            </p:extLst>
          </p:nvPr>
        </p:nvGraphicFramePr>
        <p:xfrm>
          <a:off x="4712780" y="5060926"/>
          <a:ext cx="11239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Equation" r:id="rId25" imgW="1117440" imgH="838080" progId="Equation.DSMT4">
                  <p:embed/>
                </p:oleObj>
              </mc:Choice>
              <mc:Fallback>
                <p:oleObj name="Equation" r:id="rId25" imgW="1117440" imgH="83808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780" y="5060926"/>
                        <a:ext cx="11239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831214" y="5214447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2201" y="2986561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8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9" grpId="0"/>
      <p:bldP spid="26" grpId="0"/>
      <p:bldP spid="28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39" y="476672"/>
            <a:ext cx="141577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因为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90752"/>
              </p:ext>
            </p:extLst>
          </p:nvPr>
        </p:nvGraphicFramePr>
        <p:xfrm>
          <a:off x="1043608" y="1071900"/>
          <a:ext cx="44878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" imgW="4495680" imgH="787320" progId="Equation.DSMT4">
                  <p:embed/>
                </p:oleObj>
              </mc:Choice>
              <mc:Fallback>
                <p:oleObj name="Equation" r:id="rId3" imgW="4495680" imgH="787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71900"/>
                        <a:ext cx="44878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18467"/>
              </p:ext>
            </p:extLst>
          </p:nvPr>
        </p:nvGraphicFramePr>
        <p:xfrm>
          <a:off x="2267744" y="2132856"/>
          <a:ext cx="3359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5" imgW="3352680" imgH="622080" progId="Equation.DSMT4">
                  <p:embed/>
                </p:oleObj>
              </mc:Choice>
              <mc:Fallback>
                <p:oleObj name="Equation" r:id="rId5" imgW="3352680" imgH="622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33591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72808"/>
              </p:ext>
            </p:extLst>
          </p:nvPr>
        </p:nvGraphicFramePr>
        <p:xfrm>
          <a:off x="2246784" y="3140968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7" imgW="761760" imgH="317160" progId="Equation.DSMT4">
                  <p:embed/>
                </p:oleObj>
              </mc:Choice>
              <mc:Fallback>
                <p:oleObj name="Equation" r:id="rId7" imgW="761760" imgH="31716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84" y="3140968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5712" y="379656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14744"/>
              </p:ext>
            </p:extLst>
          </p:nvPr>
        </p:nvGraphicFramePr>
        <p:xfrm>
          <a:off x="2051720" y="3687768"/>
          <a:ext cx="1143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9" imgW="1143000" imgH="685800" progId="Equation.DSMT4">
                  <p:embed/>
                </p:oleObj>
              </mc:Choice>
              <mc:Fallback>
                <p:oleObj name="Equation" r:id="rId9" imgW="1143000" imgH="685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87768"/>
                        <a:ext cx="1143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03944" y="3796560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40152" y="1071900"/>
            <a:ext cx="2876086" cy="2502445"/>
            <a:chOff x="5940152" y="1071900"/>
            <a:chExt cx="2876086" cy="2502445"/>
          </a:xfrm>
        </p:grpSpPr>
        <p:pic>
          <p:nvPicPr>
            <p:cNvPr id="16452" name="Picture 6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071900"/>
              <a:ext cx="2876086" cy="2502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88224" y="2061512"/>
              <a:ext cx="364202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4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2479" y="307046"/>
            <a:ext cx="849674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讨论                          的敛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散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性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93672"/>
              </p:ext>
            </p:extLst>
          </p:nvPr>
        </p:nvGraphicFramePr>
        <p:xfrm>
          <a:off x="3527424" y="200248"/>
          <a:ext cx="2089151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Equation" r:id="rId3" imgW="2108160" imgH="838080" progId="Equation.DSMT4">
                  <p:embed/>
                </p:oleObj>
              </mc:Choice>
              <mc:Fallback>
                <p:oleObj name="Equation" r:id="rId3" imgW="2108160" imgH="83808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4" y="200248"/>
                        <a:ext cx="2089151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238" y="105273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1052736"/>
            <a:ext cx="52293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是瑕点，对任意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(0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),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346709"/>
              </p:ext>
            </p:extLst>
          </p:nvPr>
        </p:nvGraphicFramePr>
        <p:xfrm>
          <a:off x="1346200" y="2062163"/>
          <a:ext cx="42719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Equation" r:id="rId5" imgW="4356000" imgH="1066680" progId="Equation.DSMT4">
                  <p:embed/>
                </p:oleObj>
              </mc:Choice>
              <mc:Fallback>
                <p:oleObj name="Equation" r:id="rId5" imgW="4356000" imgH="10666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062163"/>
                        <a:ext cx="4271963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994467"/>
              </p:ext>
            </p:extLst>
          </p:nvPr>
        </p:nvGraphicFramePr>
        <p:xfrm>
          <a:off x="2629123" y="1844824"/>
          <a:ext cx="215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Equation" r:id="rId7" imgW="2158920" imgH="901440" progId="Equation.DSMT4">
                  <p:embed/>
                </p:oleObj>
              </mc:Choice>
              <mc:Fallback>
                <p:oleObj name="Equation" r:id="rId7" imgW="2158920" imgH="9014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123" y="1844824"/>
                        <a:ext cx="21590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93985"/>
              </p:ext>
            </p:extLst>
          </p:nvPr>
        </p:nvGraphicFramePr>
        <p:xfrm>
          <a:off x="2771800" y="2780928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9" name="Equation" r:id="rId9" imgW="850680" imgH="368280" progId="Equation.DSMT4">
                  <p:embed/>
                </p:oleObj>
              </mc:Choice>
              <mc:Fallback>
                <p:oleObj name="Equation" r:id="rId9" imgW="850680" imgH="3682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780928"/>
                        <a:ext cx="850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3356992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令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74398"/>
              </p:ext>
            </p:extLst>
          </p:nvPr>
        </p:nvGraphicFramePr>
        <p:xfrm>
          <a:off x="1263650" y="3424927"/>
          <a:ext cx="11350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424927"/>
                        <a:ext cx="11350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5776" y="3356992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77401"/>
              </p:ext>
            </p:extLst>
          </p:nvPr>
        </p:nvGraphicFramePr>
        <p:xfrm>
          <a:off x="1187624" y="4077072"/>
          <a:ext cx="51212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13" imgW="5219640" imgH="1498320" progId="Equation.DSMT4">
                  <p:embed/>
                </p:oleObj>
              </mc:Choice>
              <mc:Fallback>
                <p:oleObj name="Equation" r:id="rId13" imgW="5219640" imgH="149832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77072"/>
                        <a:ext cx="5121275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76587"/>
              </p:ext>
            </p:extLst>
          </p:nvPr>
        </p:nvGraphicFramePr>
        <p:xfrm>
          <a:off x="3635896" y="4341681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15" imgW="812520" imgH="419040" progId="Equation.DSMT4">
                  <p:embed/>
                </p:oleObj>
              </mc:Choice>
              <mc:Fallback>
                <p:oleObj name="Equation" r:id="rId15" imgW="812520" imgH="4190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341681"/>
                        <a:ext cx="8128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3624"/>
              </p:ext>
            </p:extLst>
          </p:nvPr>
        </p:nvGraphicFramePr>
        <p:xfrm>
          <a:off x="3635896" y="5013176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7" imgW="825480" imgH="406080" progId="Equation.DSMT4">
                  <p:embed/>
                </p:oleObj>
              </mc:Choice>
              <mc:Fallback>
                <p:oleObj name="Equation" r:id="rId17" imgW="825480" imgH="406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013176"/>
                        <a:ext cx="8255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45" name="Picture 13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703" y="1700808"/>
            <a:ext cx="2952328" cy="250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7544" y="116632"/>
            <a:ext cx="6792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反常积分的计算和审敛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6986" y="701407"/>
            <a:ext cx="4968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广义牛顿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莱布尼茨公式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88646"/>
              </p:ext>
            </p:extLst>
          </p:nvPr>
        </p:nvGraphicFramePr>
        <p:xfrm>
          <a:off x="731505" y="1378471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Equation" r:id="rId3" imgW="3848040" imgH="444240" progId="Equation.DSMT4">
                  <p:embed/>
                </p:oleObj>
              </mc:Choice>
              <mc:Fallback>
                <p:oleObj name="Equation" r:id="rId3" imgW="3848040" imgH="4442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05" y="1378471"/>
                        <a:ext cx="384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4436" y="1351790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引入记号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926772"/>
              </p:ext>
            </p:extLst>
          </p:nvPr>
        </p:nvGraphicFramePr>
        <p:xfrm>
          <a:off x="1296654" y="1987104"/>
          <a:ext cx="2882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" name="Equation" r:id="rId5" imgW="2882880" imgH="583920" progId="Equation.DSMT4">
                  <p:embed/>
                </p:oleObj>
              </mc:Choice>
              <mc:Fallback>
                <p:oleObj name="Equation" r:id="rId5" imgW="2882880" imgH="58392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654" y="1987104"/>
                        <a:ext cx="2882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7054"/>
              </p:ext>
            </p:extLst>
          </p:nvPr>
        </p:nvGraphicFramePr>
        <p:xfrm>
          <a:off x="4681204" y="1987104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" name="Equation" r:id="rId7" imgW="2717640" imgH="583920" progId="Equation.DSMT4">
                  <p:embed/>
                </p:oleObj>
              </mc:Choice>
              <mc:Fallback>
                <p:oleObj name="Equation" r:id="rId7" imgW="2717640" imgH="58392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204" y="1987104"/>
                        <a:ext cx="2717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5536" y="2636912"/>
            <a:ext cx="78473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有广义牛顿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–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莱布尼茨公式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的计算表达式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92714"/>
              </p:ext>
            </p:extLst>
          </p:nvPr>
        </p:nvGraphicFramePr>
        <p:xfrm>
          <a:off x="1203835" y="3284984"/>
          <a:ext cx="1567965" cy="76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" name="Equation" r:id="rId9" imgW="736560" imgH="355320" progId="Equation.DSMT4">
                  <p:embed/>
                </p:oleObj>
              </mc:Choice>
              <mc:Fallback>
                <p:oleObj name="Equation" r:id="rId9" imgW="736560" imgH="35532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835" y="3284984"/>
                        <a:ext cx="1567965" cy="7661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73609"/>
              </p:ext>
            </p:extLst>
          </p:nvPr>
        </p:nvGraphicFramePr>
        <p:xfrm>
          <a:off x="3006725" y="3504754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7" name="Equation" r:id="rId11" imgW="1028520" imgH="393480" progId="Equation.DSMT4">
                  <p:embed/>
                </p:oleObj>
              </mc:Choice>
              <mc:Fallback>
                <p:oleObj name="Equation" r:id="rId11" imgW="1028520" imgH="3934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504754"/>
                        <a:ext cx="102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40845"/>
              </p:ext>
            </p:extLst>
          </p:nvPr>
        </p:nvGraphicFramePr>
        <p:xfrm>
          <a:off x="3871974" y="3212976"/>
          <a:ext cx="52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8" name="Equation" r:id="rId13" imgW="520560" imgH="761760" progId="Equation.DSMT4">
                  <p:embed/>
                </p:oleObj>
              </mc:Choice>
              <mc:Fallback>
                <p:oleObj name="Equation" r:id="rId13" imgW="520560" imgH="76176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74" y="3212976"/>
                        <a:ext cx="520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75119"/>
              </p:ext>
            </p:extLst>
          </p:nvPr>
        </p:nvGraphicFramePr>
        <p:xfrm>
          <a:off x="4363290" y="3501008"/>
          <a:ext cx="232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15" imgW="2323800" imgH="393480" progId="Equation.DSMT4">
                  <p:embed/>
                </p:oleObj>
              </mc:Choice>
              <mc:Fallback>
                <p:oleObj name="Equation" r:id="rId15" imgW="2323800" imgH="3934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290" y="3501008"/>
                        <a:ext cx="23241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60350"/>
              </p:ext>
            </p:extLst>
          </p:nvPr>
        </p:nvGraphicFramePr>
        <p:xfrm>
          <a:off x="1222895" y="4173985"/>
          <a:ext cx="1520330" cy="76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17" imgW="711000" imgH="355320" progId="Equation.DSMT4">
                  <p:embed/>
                </p:oleObj>
              </mc:Choice>
              <mc:Fallback>
                <p:oleObj name="Equation" r:id="rId17" imgW="711000" imgH="35532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895" y="4173985"/>
                        <a:ext cx="1520330" cy="7661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1220"/>
              </p:ext>
            </p:extLst>
          </p:nvPr>
        </p:nvGraphicFramePr>
        <p:xfrm>
          <a:off x="3035300" y="4382641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19" imgW="1028520" imgH="393480" progId="Equation.DSMT4">
                  <p:embed/>
                </p:oleObj>
              </mc:Choice>
              <mc:Fallback>
                <p:oleObj name="Equation" r:id="rId19" imgW="1028520" imgH="393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382641"/>
                        <a:ext cx="102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39106"/>
              </p:ext>
            </p:extLst>
          </p:nvPr>
        </p:nvGraphicFramePr>
        <p:xfrm>
          <a:off x="4369640" y="4365104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21" imgW="2311200" imgH="393480" progId="Equation.DSMT4">
                  <p:embed/>
                </p:oleObj>
              </mc:Choice>
              <mc:Fallback>
                <p:oleObj name="Equation" r:id="rId21" imgW="2311200" imgH="3934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640" y="4365104"/>
                        <a:ext cx="23114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6412"/>
              </p:ext>
            </p:extLst>
          </p:nvPr>
        </p:nvGraphicFramePr>
        <p:xfrm>
          <a:off x="1178436" y="5228084"/>
          <a:ext cx="1575901" cy="76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23" imgW="736560" imgH="355320" progId="Equation.DSMT4">
                  <p:embed/>
                </p:oleObj>
              </mc:Choice>
              <mc:Fallback>
                <p:oleObj name="Equation" r:id="rId23" imgW="736560" imgH="35532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436" y="5228084"/>
                        <a:ext cx="1575901" cy="7661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308699"/>
              </p:ext>
            </p:extLst>
          </p:nvPr>
        </p:nvGraphicFramePr>
        <p:xfrm>
          <a:off x="3035300" y="5449441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25" imgW="1028520" imgH="393480" progId="Equation.DSMT4">
                  <p:embed/>
                </p:oleObj>
              </mc:Choice>
              <mc:Fallback>
                <p:oleObj name="Equation" r:id="rId25" imgW="1028520" imgH="393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449441"/>
                        <a:ext cx="102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44482"/>
              </p:ext>
            </p:extLst>
          </p:nvPr>
        </p:nvGraphicFramePr>
        <p:xfrm>
          <a:off x="4486331" y="5373216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27" imgW="2590560" imgH="393480" progId="Equation.DSMT4">
                  <p:embed/>
                </p:oleObj>
              </mc:Choice>
              <mc:Fallback>
                <p:oleObj name="Equation" r:id="rId27" imgW="2590560" imgH="39348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31" y="5373216"/>
                        <a:ext cx="25908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80360"/>
              </p:ext>
            </p:extLst>
          </p:nvPr>
        </p:nvGraphicFramePr>
        <p:xfrm>
          <a:off x="3870273" y="4149080"/>
          <a:ext cx="52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29" imgW="520560" imgH="761760" progId="Equation.DSMT4">
                  <p:embed/>
                </p:oleObj>
              </mc:Choice>
              <mc:Fallback>
                <p:oleObj name="Equation" r:id="rId29" imgW="520560" imgH="76176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273" y="4149080"/>
                        <a:ext cx="520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019278"/>
              </p:ext>
            </p:extLst>
          </p:nvPr>
        </p:nvGraphicFramePr>
        <p:xfrm>
          <a:off x="3892161" y="5157192"/>
          <a:ext cx="520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31" imgW="520560" imgH="761760" progId="Equation.DSMT4">
                  <p:embed/>
                </p:oleObj>
              </mc:Choice>
              <mc:Fallback>
                <p:oleObj name="Equation" r:id="rId31" imgW="520560" imgH="76176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161" y="5157192"/>
                        <a:ext cx="520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2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6991" y="4047954"/>
            <a:ext cx="235585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ea typeface="楷体_GB2312" pitchFamily="49" charset="-122"/>
              </a:rPr>
              <a:t>注意</a:t>
            </a:r>
            <a:r>
              <a:rPr lang="en-US" altLang="zh-CN" sz="2800" b="1" smtClean="0">
                <a:ea typeface="楷体_GB2312" pitchFamily="49" charset="-122"/>
              </a:rPr>
              <a:t>: </a:t>
            </a:r>
            <a:r>
              <a:rPr lang="zh-CN" altLang="en-US" sz="2800" b="1" smtClean="0">
                <a:ea typeface="楷体_GB2312" pitchFamily="49" charset="-122"/>
              </a:rPr>
              <a:t>若瑕点</a:t>
            </a:r>
            <a:endParaRPr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606661"/>
              </p:ext>
            </p:extLst>
          </p:nvPr>
        </p:nvGraphicFramePr>
        <p:xfrm>
          <a:off x="3229149" y="980728"/>
          <a:ext cx="1574155" cy="85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3" imgW="660240" imgH="355320" progId="Equation.DSMT4">
                  <p:embed/>
                </p:oleObj>
              </mc:Choice>
              <mc:Fallback>
                <p:oleObj name="Equation" r:id="rId3" imgW="660240" imgH="35532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149" y="980728"/>
                        <a:ext cx="1574155" cy="851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0803"/>
              </p:ext>
            </p:extLst>
          </p:nvPr>
        </p:nvGraphicFramePr>
        <p:xfrm>
          <a:off x="4856163" y="1177814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5" imgW="2197080" imgH="457200" progId="Equation.DSMT4">
                  <p:embed/>
                </p:oleObj>
              </mc:Choice>
              <mc:Fallback>
                <p:oleObj name="Equation" r:id="rId5" imgW="2197080" imgH="4572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1177814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07230"/>
              </p:ext>
            </p:extLst>
          </p:nvPr>
        </p:nvGraphicFramePr>
        <p:xfrm>
          <a:off x="3216449" y="1814497"/>
          <a:ext cx="1574155" cy="85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7" imgW="660240" imgH="355320" progId="Equation.DSMT4">
                  <p:embed/>
                </p:oleObj>
              </mc:Choice>
              <mc:Fallback>
                <p:oleObj name="Equation" r:id="rId7" imgW="660240" imgH="35532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449" y="1814497"/>
                        <a:ext cx="1574155" cy="855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59651"/>
              </p:ext>
            </p:extLst>
          </p:nvPr>
        </p:nvGraphicFramePr>
        <p:xfrm>
          <a:off x="4856163" y="1975644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9" imgW="2197080" imgH="457200" progId="Equation.DSMT4">
                  <p:embed/>
                </p:oleObj>
              </mc:Choice>
              <mc:Fallback>
                <p:oleObj name="Equation" r:id="rId9" imgW="2197080" imgH="4572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1975644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24691"/>
              </p:ext>
            </p:extLst>
          </p:nvPr>
        </p:nvGraphicFramePr>
        <p:xfrm>
          <a:off x="1947178" y="3182751"/>
          <a:ext cx="1574155" cy="85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1" imgW="660240" imgH="355320" progId="Equation.DSMT4">
                  <p:embed/>
                </p:oleObj>
              </mc:Choice>
              <mc:Fallback>
                <p:oleObj name="Equation" r:id="rId11" imgW="660240" imgH="35532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178" y="3182751"/>
                        <a:ext cx="1574155" cy="85580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36054"/>
              </p:ext>
            </p:extLst>
          </p:nvPr>
        </p:nvGraphicFramePr>
        <p:xfrm>
          <a:off x="3528636" y="3356992"/>
          <a:ext cx="236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3" imgW="2361960" imgH="457200" progId="Equation.DSMT4">
                  <p:embed/>
                </p:oleObj>
              </mc:Choice>
              <mc:Fallback>
                <p:oleObj name="Equation" r:id="rId13" imgW="2361960" imgH="4572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636" y="3356992"/>
                        <a:ext cx="2360613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95631" y="350580"/>
            <a:ext cx="705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对于瑕积分 ，也有广义牛顿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莱布尼茨公式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4512" y="114685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为瑕点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4512" y="1944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为瑕点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4512" y="26162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都为瑕点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48308"/>
              </p:ext>
            </p:extLst>
          </p:nvPr>
        </p:nvGraphicFramePr>
        <p:xfrm>
          <a:off x="2690542" y="4077072"/>
          <a:ext cx="1547547" cy="49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5" imgW="647640" imgH="203040" progId="Equation.DSMT4">
                  <p:embed/>
                </p:oleObj>
              </mc:Choice>
              <mc:Fallback>
                <p:oleObj name="Equation" r:id="rId15" imgW="647640" imgH="203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542" y="4077072"/>
                        <a:ext cx="1547547" cy="492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52041" y="4047954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353221"/>
              </p:ext>
            </p:extLst>
          </p:nvPr>
        </p:nvGraphicFramePr>
        <p:xfrm>
          <a:off x="1213753" y="4617851"/>
          <a:ext cx="1880116" cy="85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7" imgW="787320" imgH="355320" progId="Equation.DSMT4">
                  <p:embed/>
                </p:oleObj>
              </mc:Choice>
              <mc:Fallback>
                <p:oleObj name="Equation" r:id="rId17" imgW="787320" imgH="35532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753" y="4617851"/>
                        <a:ext cx="1880116" cy="855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81127"/>
              </p:ext>
            </p:extLst>
          </p:nvPr>
        </p:nvGraphicFramePr>
        <p:xfrm>
          <a:off x="3059842" y="4784554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9" imgW="1892160" imgH="457200" progId="Equation.DSMT4">
                  <p:embed/>
                </p:oleObj>
              </mc:Choice>
              <mc:Fallback>
                <p:oleObj name="Equation" r:id="rId19" imgW="1892160" imgH="4572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42" y="4784554"/>
                        <a:ext cx="1892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34117"/>
              </p:ext>
            </p:extLst>
          </p:nvPr>
        </p:nvGraphicFramePr>
        <p:xfrm>
          <a:off x="5087079" y="4784554"/>
          <a:ext cx="2119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21" imgW="2120760" imgH="457200" progId="Equation.DSMT4">
                  <p:embed/>
                </p:oleObj>
              </mc:Choice>
              <mc:Fallback>
                <p:oleObj name="Equation" r:id="rId21" imgW="2120760" imgH="4572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079" y="4784554"/>
                        <a:ext cx="2119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847241" y="5267154"/>
            <a:ext cx="2362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075841" y="5267154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可相消吗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085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autoUpdateAnimBg="0"/>
      <p:bldP spid="13" grpId="0" autoUpdateAnimBg="0"/>
      <p:bldP spid="14" grpId="0" autoUpdateAnimBg="0"/>
      <p:bldP spid="16" grpId="0" autoUpdateAnimBg="0"/>
      <p:bldP spid="20" grpId="0" animBg="1"/>
      <p:bldP spid="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32656"/>
            <a:ext cx="165598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6 .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0800"/>
              </p:ext>
            </p:extLst>
          </p:nvPr>
        </p:nvGraphicFramePr>
        <p:xfrm>
          <a:off x="1871441" y="158031"/>
          <a:ext cx="2724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" imgW="2730240" imgH="952200" progId="Equation.DSMT4">
                  <p:embed/>
                </p:oleObj>
              </mc:Choice>
              <mc:Fallback>
                <p:oleObj name="Equation" r:id="rId3" imgW="2730240" imgH="9522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441" y="158031"/>
                        <a:ext cx="27241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96165"/>
              </p:ext>
            </p:extLst>
          </p:nvPr>
        </p:nvGraphicFramePr>
        <p:xfrm>
          <a:off x="4762500" y="158750"/>
          <a:ext cx="2559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5" imgW="2565360" imgH="952200" progId="Equation.DSMT4">
                  <p:embed/>
                </p:oleObj>
              </mc:Choice>
              <mc:Fallback>
                <p:oleObj name="Equation" r:id="rId5" imgW="2565360" imgH="952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58750"/>
                        <a:ext cx="25590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1052736"/>
            <a:ext cx="468910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下列结论正确的是（          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1628800"/>
            <a:ext cx="324640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都收敛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6017" y="1628800"/>
            <a:ext cx="31069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都发散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660" y="2276872"/>
            <a:ext cx="348845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发散，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1734" y="2276872"/>
            <a:ext cx="348845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收敛，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056" y="3119997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0578"/>
              </p:ext>
            </p:extLst>
          </p:nvPr>
        </p:nvGraphicFramePr>
        <p:xfrm>
          <a:off x="1518062" y="2905357"/>
          <a:ext cx="2663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7" imgW="2666880" imgH="952200" progId="Equation.DSMT4">
                  <p:embed/>
                </p:oleObj>
              </mc:Choice>
              <mc:Fallback>
                <p:oleObj name="Equation" r:id="rId7" imgW="2666880" imgH="952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62" y="2905357"/>
                        <a:ext cx="26638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55617"/>
              </p:ext>
            </p:extLst>
          </p:nvPr>
        </p:nvGraphicFramePr>
        <p:xfrm>
          <a:off x="4141788" y="2873375"/>
          <a:ext cx="287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9" imgW="2869920" imgH="1015920" progId="Equation.DSMT4">
                  <p:embed/>
                </p:oleObj>
              </mc:Choice>
              <mc:Fallback>
                <p:oleObj name="Equation" r:id="rId9" imgW="2869920" imgH="1015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2873375"/>
                        <a:ext cx="2870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83138"/>
              </p:ext>
            </p:extLst>
          </p:nvPr>
        </p:nvGraphicFramePr>
        <p:xfrm>
          <a:off x="1589088" y="3914775"/>
          <a:ext cx="53498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11" imgW="5359320" imgH="1054080" progId="Equation.DSMT4">
                  <p:embed/>
                </p:oleObj>
              </mc:Choice>
              <mc:Fallback>
                <p:oleObj name="Equation" r:id="rId11" imgW="5359320" imgH="1054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914775"/>
                        <a:ext cx="53498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57681" y="5207548"/>
            <a:ext cx="269817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所以（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）正确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88640"/>
            <a:ext cx="4968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广义的换元法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773415"/>
            <a:ext cx="848020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当积分上下限为无穷大或瑕点时，可以像定积分那样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00013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换元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2132" y="1999581"/>
            <a:ext cx="216509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070637"/>
              </p:ext>
            </p:extLst>
          </p:nvPr>
        </p:nvGraphicFramePr>
        <p:xfrm>
          <a:off x="2353170" y="1793851"/>
          <a:ext cx="2997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3" imgW="2997000" imgH="1104840" progId="Equation.DSMT4">
                  <p:embed/>
                </p:oleObj>
              </mc:Choice>
              <mc:Fallback>
                <p:oleObj name="Equation" r:id="rId3" imgW="2997000" imgH="11048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170" y="1793851"/>
                        <a:ext cx="299720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9782" y="306896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18274"/>
              </p:ext>
            </p:extLst>
          </p:nvPr>
        </p:nvGraphicFramePr>
        <p:xfrm>
          <a:off x="1439786" y="2924944"/>
          <a:ext cx="629126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5" imgW="6286320" imgH="1384200" progId="Equation.DSMT4">
                  <p:embed/>
                </p:oleObj>
              </mc:Choice>
              <mc:Fallback>
                <p:oleObj name="Equation" r:id="rId5" imgW="6286320" imgH="13842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786" y="2924944"/>
                        <a:ext cx="6291263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9446"/>
              </p:ext>
            </p:extLst>
          </p:nvPr>
        </p:nvGraphicFramePr>
        <p:xfrm>
          <a:off x="1304102" y="4365104"/>
          <a:ext cx="353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7" imgW="3530520" imgH="1218960" progId="Equation.DSMT4">
                  <p:embed/>
                </p:oleObj>
              </mc:Choice>
              <mc:Fallback>
                <p:oleObj name="Equation" r:id="rId7" imgW="3530520" imgH="12189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102" y="4365104"/>
                        <a:ext cx="3530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24911"/>
              </p:ext>
            </p:extLst>
          </p:nvPr>
        </p:nvGraphicFramePr>
        <p:xfrm>
          <a:off x="4834922" y="4365104"/>
          <a:ext cx="3549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9" imgW="3555720" imgH="901440" progId="Equation.DSMT4">
                  <p:embed/>
                </p:oleObj>
              </mc:Choice>
              <mc:Fallback>
                <p:oleObj name="Equation" r:id="rId9" imgW="3555720" imgH="9014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922" y="4365104"/>
                        <a:ext cx="35496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080669"/>
              </p:ext>
            </p:extLst>
          </p:nvPr>
        </p:nvGraphicFramePr>
        <p:xfrm>
          <a:off x="1319313" y="5661248"/>
          <a:ext cx="25336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1" imgW="2527200" imgH="812520" progId="Equation.DSMT4">
                  <p:embed/>
                </p:oleObj>
              </mc:Choice>
              <mc:Fallback>
                <p:oleObj name="Equation" r:id="rId11" imgW="2527200" imgH="8125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313" y="5661248"/>
                        <a:ext cx="25336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5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80100" y="332656"/>
            <a:ext cx="64322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5.5.1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反常积分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531" y="140769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2359624"/>
            <a:ext cx="860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一．无穷限积分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无穷区间上的反常积分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3249997"/>
            <a:ext cx="6792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二．瑕积分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无界函数的积分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4140369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反常积分的计算和审敛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7093" y="314747"/>
            <a:ext cx="216509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8 .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41014"/>
              </p:ext>
            </p:extLst>
          </p:nvPr>
        </p:nvGraphicFramePr>
        <p:xfrm>
          <a:off x="2420139" y="152822"/>
          <a:ext cx="4794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Equation" r:id="rId3" imgW="4800600" imgH="927000" progId="Equation.DSMT4">
                  <p:embed/>
                </p:oleObj>
              </mc:Choice>
              <mc:Fallback>
                <p:oleObj name="Equation" r:id="rId3" imgW="4800600" imgH="9270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39" y="152822"/>
                        <a:ext cx="47942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473" y="129589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8632" y="1305595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记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3140"/>
              </p:ext>
            </p:extLst>
          </p:nvPr>
        </p:nvGraphicFramePr>
        <p:xfrm>
          <a:off x="1690134" y="1151979"/>
          <a:ext cx="22891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5" imgW="2298600" imgH="838080" progId="Equation.DSMT4">
                  <p:embed/>
                </p:oleObj>
              </mc:Choice>
              <mc:Fallback>
                <p:oleObj name="Equation" r:id="rId5" imgW="2298600" imgH="83808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134" y="1151979"/>
                        <a:ext cx="22891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911445"/>
              </p:ext>
            </p:extLst>
          </p:nvPr>
        </p:nvGraphicFramePr>
        <p:xfrm>
          <a:off x="4153934" y="1140867"/>
          <a:ext cx="11699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7" imgW="1180800" imgH="838080" progId="Equation.DSMT4">
                  <p:embed/>
                </p:oleObj>
              </mc:Choice>
              <mc:Fallback>
                <p:oleObj name="Equation" r:id="rId7" imgW="1180800" imgH="83808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934" y="1140867"/>
                        <a:ext cx="11699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3382" y="2232000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04089"/>
              </p:ext>
            </p:extLst>
          </p:nvPr>
        </p:nvGraphicFramePr>
        <p:xfrm>
          <a:off x="1825617" y="2049110"/>
          <a:ext cx="4222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Equation" r:id="rId9" imgW="4228920" imgH="888840" progId="Equation.DSMT4">
                  <p:embed/>
                </p:oleObj>
              </mc:Choice>
              <mc:Fallback>
                <p:oleObj name="Equation" r:id="rId9" imgW="4228920" imgH="88884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17" y="2049110"/>
                        <a:ext cx="42227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3381" y="321297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从而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26770"/>
              </p:ext>
            </p:extLst>
          </p:nvPr>
        </p:nvGraphicFramePr>
        <p:xfrm>
          <a:off x="1263388" y="3068960"/>
          <a:ext cx="25161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Equation" r:id="rId11" imgW="2514600" imgH="888840" progId="Equation.DSMT4">
                  <p:embed/>
                </p:oleObj>
              </mc:Choice>
              <mc:Fallback>
                <p:oleObj name="Equation" r:id="rId11" imgW="2514600" imgH="88884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388" y="3068960"/>
                        <a:ext cx="251618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52755"/>
              </p:ext>
            </p:extLst>
          </p:nvPr>
        </p:nvGraphicFramePr>
        <p:xfrm>
          <a:off x="3896597" y="3083268"/>
          <a:ext cx="4068595" cy="142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Equation" r:id="rId13" imgW="4203360" imgH="1473120" progId="Equation.DSMT4">
                  <p:embed/>
                </p:oleObj>
              </mc:Choice>
              <mc:Fallback>
                <p:oleObj name="Equation" r:id="rId13" imgW="4203360" imgH="147312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597" y="3083268"/>
                        <a:ext cx="4068595" cy="142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16012"/>
              </p:ext>
            </p:extLst>
          </p:nvPr>
        </p:nvGraphicFramePr>
        <p:xfrm>
          <a:off x="1331640" y="4365104"/>
          <a:ext cx="4590506" cy="19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6" name="Equation" r:id="rId15" imgW="4838400" imgH="2006280" progId="Equation.DSMT4">
                  <p:embed/>
                </p:oleObj>
              </mc:Choice>
              <mc:Fallback>
                <p:oleObj name="Equation" r:id="rId15" imgW="4838400" imgH="20062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65104"/>
                        <a:ext cx="4590506" cy="1903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46789"/>
              </p:ext>
            </p:extLst>
          </p:nvPr>
        </p:nvGraphicFramePr>
        <p:xfrm>
          <a:off x="2411760" y="301248"/>
          <a:ext cx="30448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3" imgW="3098520" imgH="685800" progId="Equation.DSMT4">
                  <p:embed/>
                </p:oleObj>
              </mc:Choice>
              <mc:Fallback>
                <p:oleObj name="Equation" r:id="rId3" imgW="3098520" imgH="685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01248"/>
                        <a:ext cx="30448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5" y="357937"/>
            <a:ext cx="2088232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9 .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357937"/>
            <a:ext cx="394050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珈玛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任何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278818"/>
              </p:ext>
            </p:extLst>
          </p:nvPr>
        </p:nvGraphicFramePr>
        <p:xfrm>
          <a:off x="588963" y="1235075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5" imgW="723600" imgH="317160" progId="Equation.DSMT4">
                  <p:embed/>
                </p:oleObj>
              </mc:Choice>
              <mc:Fallback>
                <p:oleObj name="Equation" r:id="rId5" imgW="723600" imgH="3171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235075"/>
                        <a:ext cx="723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656" y="1124744"/>
            <a:ext cx="20778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都是收敛的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345175"/>
              </p:ext>
            </p:extLst>
          </p:nvPr>
        </p:nvGraphicFramePr>
        <p:xfrm>
          <a:off x="4436304" y="1039485"/>
          <a:ext cx="13620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7" imgW="1384200" imgH="685800" progId="Equation.DSMT4">
                  <p:embed/>
                </p:oleObj>
              </mc:Choice>
              <mc:Fallback>
                <p:oleObj name="Equation" r:id="rId7" imgW="1384200" imgH="685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304" y="1039485"/>
                        <a:ext cx="13620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5936" y="2564904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13035"/>
              </p:ext>
            </p:extLst>
          </p:nvPr>
        </p:nvGraphicFramePr>
        <p:xfrm>
          <a:off x="1679353" y="2492896"/>
          <a:ext cx="3211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" name="Equation" r:id="rId9" imgW="3263760" imgH="685800" progId="Equation.DSMT4">
                  <p:embed/>
                </p:oleObj>
              </mc:Choice>
              <mc:Fallback>
                <p:oleObj name="Equation" r:id="rId9" imgW="326376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53" y="2492896"/>
                        <a:ext cx="321151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03650"/>
              </p:ext>
            </p:extLst>
          </p:nvPr>
        </p:nvGraphicFramePr>
        <p:xfrm>
          <a:off x="3057152" y="3429000"/>
          <a:ext cx="1898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Equation" r:id="rId11" imgW="1930320" imgH="812520" progId="Equation.DSMT4">
                  <p:embed/>
                </p:oleObj>
              </mc:Choice>
              <mc:Fallback>
                <p:oleObj name="Equation" r:id="rId11" imgW="1930320" imgH="81252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152" y="3429000"/>
                        <a:ext cx="18986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20539" y="1844824"/>
            <a:ext cx="46025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试用珈玛函数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表示泊松积分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3469" y="1124744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0152" y="1124744"/>
            <a:ext cx="307007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（称为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泊松积分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4754" y="1844824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9993" y="4653136"/>
            <a:ext cx="523412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《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高等数学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》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（下册）将证明：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44139"/>
              </p:ext>
            </p:extLst>
          </p:nvPr>
        </p:nvGraphicFramePr>
        <p:xfrm>
          <a:off x="6228184" y="4567877"/>
          <a:ext cx="21621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Equation" r:id="rId13" imgW="2197080" imgH="685800" progId="Equation.DSMT4">
                  <p:embed/>
                </p:oleObj>
              </mc:Choice>
              <mc:Fallback>
                <p:oleObj name="Equation" r:id="rId13" imgW="2197080" imgH="685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567877"/>
                        <a:ext cx="2162175" cy="6937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1950" y="465313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505190"/>
              </p:ext>
            </p:extLst>
          </p:nvPr>
        </p:nvGraphicFramePr>
        <p:xfrm>
          <a:off x="4935255" y="2368044"/>
          <a:ext cx="276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8" name="Equation" r:id="rId15" imgW="2768400" imgH="888840" progId="Equation.DSMT4">
                  <p:embed/>
                </p:oleObj>
              </mc:Choice>
              <mc:Fallback>
                <p:oleObj name="Equation" r:id="rId15" imgW="2768400" imgH="8888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255" y="2368044"/>
                        <a:ext cx="2768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211634"/>
              </p:ext>
            </p:extLst>
          </p:nvPr>
        </p:nvGraphicFramePr>
        <p:xfrm>
          <a:off x="5033963" y="3429000"/>
          <a:ext cx="123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" name="Equation" r:id="rId17" imgW="1231560" imgH="939600" progId="Equation.DSMT4">
                  <p:embed/>
                </p:oleObj>
              </mc:Choice>
              <mc:Fallback>
                <p:oleObj name="Equation" r:id="rId17" imgW="1231560" imgH="939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429000"/>
                        <a:ext cx="1231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2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892" y="476672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注意：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5323" y="476672"/>
            <a:ext cx="6676828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对反常积分用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“分部积分法”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时要谨慎！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928" y="1216195"/>
            <a:ext cx="1094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例如，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425932"/>
              </p:ext>
            </p:extLst>
          </p:nvPr>
        </p:nvGraphicFramePr>
        <p:xfrm>
          <a:off x="3851920" y="1167289"/>
          <a:ext cx="42973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3" name="Equation" r:id="rId3" imgW="4292280" imgH="838080" progId="Equation.DSMT4">
                  <p:embed/>
                </p:oleObj>
              </mc:Choice>
              <mc:Fallback>
                <p:oleObj name="Equation" r:id="rId3" imgW="4292280" imgH="838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67289"/>
                        <a:ext cx="42973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3779912" y="1124744"/>
            <a:ext cx="432048" cy="904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79912" y="1124744"/>
            <a:ext cx="360040" cy="904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8546" y="2174709"/>
            <a:ext cx="3070071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这两项都是无穷大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9892" y="2924944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处理方法：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394" y="3501008"/>
            <a:ext cx="433163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）改变“凑的函数”：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38137"/>
              </p:ext>
            </p:extLst>
          </p:nvPr>
        </p:nvGraphicFramePr>
        <p:xfrm>
          <a:off x="569892" y="4139412"/>
          <a:ext cx="6605829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Equation" r:id="rId5" imgW="7365960" imgH="838080" progId="Equation.DSMT4">
                  <p:embed/>
                </p:oleObj>
              </mc:Choice>
              <mc:Fallback>
                <p:oleObj name="Equation" r:id="rId5" imgW="7365960" imgH="8380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92" y="4139412"/>
                        <a:ext cx="6605829" cy="830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07886"/>
              </p:ext>
            </p:extLst>
          </p:nvPr>
        </p:nvGraphicFramePr>
        <p:xfrm>
          <a:off x="7194550" y="4365625"/>
          <a:ext cx="1714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7" imgW="1714320" imgH="317160" progId="Equation.DSMT4">
                  <p:embed/>
                </p:oleObj>
              </mc:Choice>
              <mc:Fallback>
                <p:oleObj name="Equation" r:id="rId7" imgW="1714320" imgH="31716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4365625"/>
                        <a:ext cx="1714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1041" y="5013176"/>
            <a:ext cx="613501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）先算出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不定积分，再代上下限：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773580"/>
              </p:ext>
            </p:extLst>
          </p:nvPr>
        </p:nvGraphicFramePr>
        <p:xfrm>
          <a:off x="1265115" y="5547582"/>
          <a:ext cx="612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9" imgW="6121080" imgH="711000" progId="Equation.DSMT4">
                  <p:embed/>
                </p:oleObj>
              </mc:Choice>
              <mc:Fallback>
                <p:oleObj name="Equation" r:id="rId9" imgW="6121080" imgH="7110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115" y="5547582"/>
                        <a:ext cx="61214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4069677" y="2013229"/>
            <a:ext cx="1963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00192" y="2029510"/>
            <a:ext cx="1751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02713"/>
              </p:ext>
            </p:extLst>
          </p:nvPr>
        </p:nvGraphicFramePr>
        <p:xfrm>
          <a:off x="1836585" y="1159024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11" imgW="1904760" imgH="685800" progId="Equation.DSMT4">
                  <p:embed/>
                </p:oleObj>
              </mc:Choice>
              <mc:Fallback>
                <p:oleObj name="Equation" r:id="rId11" imgW="1904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6585" y="1159024"/>
                        <a:ext cx="1905000" cy="685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2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8" grpId="0" animBg="1"/>
      <p:bldP spid="19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58187"/>
            <a:ext cx="4968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反常积分的审敛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5453" y="836712"/>
            <a:ext cx="460094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的结论、广义换元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346" y="836712"/>
            <a:ext cx="198804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主要工具：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8141" y="1421311"/>
            <a:ext cx="5134211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10 .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判别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反常积分的敛散性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9742"/>
              </p:ext>
            </p:extLst>
          </p:nvPr>
        </p:nvGraphicFramePr>
        <p:xfrm>
          <a:off x="679824" y="2035124"/>
          <a:ext cx="27638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3" imgW="2819160" imgH="1066680" progId="Equation.DSMT4">
                  <p:embed/>
                </p:oleObj>
              </mc:Choice>
              <mc:Fallback>
                <p:oleObj name="Equation" r:id="rId3" imgW="2819160" imgH="10666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24" y="2035124"/>
                        <a:ext cx="2763838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17757"/>
              </p:ext>
            </p:extLst>
          </p:nvPr>
        </p:nvGraphicFramePr>
        <p:xfrm>
          <a:off x="4984504" y="1861642"/>
          <a:ext cx="20748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5" imgW="2108160" imgH="1117440" progId="Equation.DSMT4">
                  <p:embed/>
                </p:oleObj>
              </mc:Choice>
              <mc:Fallback>
                <p:oleObj name="Equation" r:id="rId5" imgW="2108160" imgH="11174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504" y="1861642"/>
                        <a:ext cx="20748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1228" y="337926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6927" y="3391764"/>
            <a:ext cx="60465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56861"/>
              </p:ext>
            </p:extLst>
          </p:nvPr>
        </p:nvGraphicFramePr>
        <p:xfrm>
          <a:off x="1438712" y="3212976"/>
          <a:ext cx="646271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7" imgW="6578280" imgH="1066680" progId="Equation.DSMT4">
                  <p:embed/>
                </p:oleObj>
              </mc:Choice>
              <mc:Fallback>
                <p:oleObj name="Equation" r:id="rId7" imgW="6578280" imgH="10666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712" y="3212976"/>
                        <a:ext cx="6462712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206189"/>
              </p:ext>
            </p:extLst>
          </p:nvPr>
        </p:nvGraphicFramePr>
        <p:xfrm>
          <a:off x="686846" y="4488185"/>
          <a:ext cx="13335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9" imgW="1333440" imgH="393480" progId="Equation.DSMT4">
                  <p:embed/>
                </p:oleObj>
              </mc:Choice>
              <mc:Fallback>
                <p:oleObj name="Equation" r:id="rId9" imgW="1333440" imgH="393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846" y="4488185"/>
                        <a:ext cx="13335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99188" y="4437112"/>
            <a:ext cx="315983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故此无穷积分收敛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25623"/>
              </p:ext>
            </p:extLst>
          </p:nvPr>
        </p:nvGraphicFramePr>
        <p:xfrm>
          <a:off x="1127052" y="5067275"/>
          <a:ext cx="34210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11" imgW="3479760" imgH="1130040" progId="Equation.DSMT4">
                  <p:embed/>
                </p:oleObj>
              </mc:Choice>
              <mc:Fallback>
                <p:oleObj name="Equation" r:id="rId11" imgW="3479760" imgH="11300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052" y="5067275"/>
                        <a:ext cx="34210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4074" y="5267821"/>
            <a:ext cx="60465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82531"/>
              </p:ext>
            </p:extLst>
          </p:nvPr>
        </p:nvGraphicFramePr>
        <p:xfrm>
          <a:off x="4727502" y="5229200"/>
          <a:ext cx="14097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13" imgW="1409400" imgH="825480" progId="Equation.DSMT4">
                  <p:embed/>
                </p:oleObj>
              </mc:Choice>
              <mc:Fallback>
                <p:oleObj name="Equation" r:id="rId13" imgW="1409400" imgH="825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02" y="5229200"/>
                        <a:ext cx="14097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86054" y="5411837"/>
            <a:ext cx="279916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此瑕积分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11" grpId="0"/>
      <p:bldP spid="12" grpId="0"/>
      <p:bldP spid="17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3568" y="106716"/>
            <a:ext cx="4968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baseline="30000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反常积分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的比较审敛法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8666" y="670300"/>
            <a:ext cx="231915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744053"/>
              </p:ext>
            </p:extLst>
          </p:nvPr>
        </p:nvGraphicFramePr>
        <p:xfrm>
          <a:off x="2927772" y="642792"/>
          <a:ext cx="2724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Equation" r:id="rId3" imgW="2730240" imgH="952200" progId="Equation.DSMT4">
                  <p:embed/>
                </p:oleObj>
              </mc:Choice>
              <mc:Fallback>
                <p:oleObj name="Equation" r:id="rId3" imgW="2730240" imgH="9522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772" y="642792"/>
                        <a:ext cx="27241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47254"/>
              </p:ext>
            </p:extLst>
          </p:nvPr>
        </p:nvGraphicFramePr>
        <p:xfrm>
          <a:off x="5796127" y="656179"/>
          <a:ext cx="2508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Equation" r:id="rId5" imgW="2514600" imgH="952200" progId="Equation.DSMT4">
                  <p:embed/>
                </p:oleObj>
              </mc:Choice>
              <mc:Fallback>
                <p:oleObj name="Equation" r:id="rId5" imgW="2514600" imgH="9522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27" y="656179"/>
                        <a:ext cx="25082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8957" y="162880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思考：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7910" y="1628800"/>
            <a:ext cx="5753498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如何不求值而看出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收敛和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274" y="2267250"/>
            <a:ext cx="698913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了解一下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判别法见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P299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阅读材料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033490"/>
              </p:ext>
            </p:extLst>
          </p:nvPr>
        </p:nvGraphicFramePr>
        <p:xfrm>
          <a:off x="3433763" y="2924175"/>
          <a:ext cx="204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Equation" r:id="rId7" imgW="2044440" imgH="952200" progId="Equation.DSMT4">
                  <p:embed/>
                </p:oleObj>
              </mc:Choice>
              <mc:Fallback>
                <p:oleObj name="Equation" r:id="rId7" imgW="2044440" imgH="9522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924175"/>
                        <a:ext cx="2044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91137" y="3138815"/>
            <a:ext cx="225734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足够大时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484" y="3138815"/>
            <a:ext cx="60465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7179" y="4923388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20503"/>
              </p:ext>
            </p:extLst>
          </p:nvPr>
        </p:nvGraphicFramePr>
        <p:xfrm>
          <a:off x="6124549" y="2978150"/>
          <a:ext cx="12795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Equation" r:id="rId9" imgW="1282680" imgH="838080" progId="Equation.DSMT4">
                  <p:embed/>
                </p:oleObj>
              </mc:Choice>
              <mc:Fallback>
                <p:oleObj name="Equation" r:id="rId9" imgW="1282680" imgH="8380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49" y="2978150"/>
                        <a:ext cx="12795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99150" y="3138815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4325" y="3939669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96366"/>
              </p:ext>
            </p:extLst>
          </p:nvPr>
        </p:nvGraphicFramePr>
        <p:xfrm>
          <a:off x="1627990" y="3983792"/>
          <a:ext cx="254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11" imgW="253800" imgH="431640" progId="Equation.DSMT4">
                  <p:embed/>
                </p:oleObj>
              </mc:Choice>
              <mc:Fallback>
                <p:oleObj name="Equation" r:id="rId11" imgW="253800" imgH="43164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990" y="3983792"/>
                        <a:ext cx="254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20312" y="3939669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也收敛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484" y="4923388"/>
            <a:ext cx="60465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09147"/>
              </p:ext>
            </p:extLst>
          </p:nvPr>
        </p:nvGraphicFramePr>
        <p:xfrm>
          <a:off x="3978466" y="4708748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Equation" r:id="rId13" imgW="1904760" imgH="952200" progId="Equation.DSMT4">
                  <p:embed/>
                </p:oleObj>
              </mc:Choice>
              <mc:Fallback>
                <p:oleObj name="Equation" r:id="rId13" imgW="1904760" imgH="9522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466" y="4708748"/>
                        <a:ext cx="1905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91137" y="4923388"/>
            <a:ext cx="288732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充分接近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3624" y="3138815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54722"/>
              </p:ext>
            </p:extLst>
          </p:nvPr>
        </p:nvGraphicFramePr>
        <p:xfrm>
          <a:off x="6517677" y="4763517"/>
          <a:ext cx="9382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15" imgW="939600" imgH="838080" progId="Equation.DSMT4">
                  <p:embed/>
                </p:oleObj>
              </mc:Choice>
              <mc:Fallback>
                <p:oleObj name="Equation" r:id="rId15" imgW="939600" imgH="8380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677" y="4763517"/>
                        <a:ext cx="938212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480054" y="4923388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67680"/>
              </p:ext>
            </p:extLst>
          </p:nvPr>
        </p:nvGraphicFramePr>
        <p:xfrm>
          <a:off x="1463520" y="5741375"/>
          <a:ext cx="292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17" imgW="291960" imgH="431640" progId="Equation.DSMT4">
                  <p:embed/>
                </p:oleObj>
              </mc:Choice>
              <mc:Fallback>
                <p:oleObj name="Equation" r:id="rId17" imgW="291960" imgH="4316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520" y="5741375"/>
                        <a:ext cx="2921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44264" y="5697252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也发散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1016" y="5697252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35714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 animBg="1"/>
      <p:bldP spid="13" grpId="0"/>
      <p:bldP spid="16" grpId="0"/>
      <p:bldP spid="17" grpId="0"/>
      <p:bldP spid="19" grpId="0"/>
      <p:bldP spid="20" grpId="0"/>
      <p:bldP spid="22" grpId="0"/>
      <p:bldP spid="23" grpId="0"/>
      <p:bldP spid="27" grpId="0"/>
      <p:bldP spid="30" grpId="0"/>
      <p:bldP spid="33" grpId="0"/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5.5.1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02816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判别下列反常积分的收敛性，如果收敛计算其值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08186"/>
              </p:ext>
            </p:extLst>
          </p:nvPr>
        </p:nvGraphicFramePr>
        <p:xfrm>
          <a:off x="755576" y="1503948"/>
          <a:ext cx="1508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3" imgW="1498320" imgH="888840" progId="Equation.DSMT4">
                  <p:embed/>
                </p:oleObj>
              </mc:Choice>
              <mc:Fallback>
                <p:oleObj name="Equation" r:id="rId3" imgW="1498320" imgH="8888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03948"/>
                        <a:ext cx="15081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61674"/>
              </p:ext>
            </p:extLst>
          </p:nvPr>
        </p:nvGraphicFramePr>
        <p:xfrm>
          <a:off x="3454797" y="1503948"/>
          <a:ext cx="14382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5" imgW="1447560" imgH="838080" progId="Equation.DSMT4">
                  <p:embed/>
                </p:oleObj>
              </mc:Choice>
              <mc:Fallback>
                <p:oleObj name="Equation" r:id="rId5" imgW="144756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797" y="1503948"/>
                        <a:ext cx="14382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63514"/>
              </p:ext>
            </p:extLst>
          </p:nvPr>
        </p:nvGraphicFramePr>
        <p:xfrm>
          <a:off x="6084168" y="1503948"/>
          <a:ext cx="1854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7" imgW="1854000" imgH="838080" progId="Equation.DSMT4">
                  <p:embed/>
                </p:oleObj>
              </mc:Choice>
              <mc:Fallback>
                <p:oleObj name="Equation" r:id="rId7" imgW="1854000" imgH="83808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503948"/>
                        <a:ext cx="1854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2564904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18570"/>
              </p:ext>
            </p:extLst>
          </p:nvPr>
        </p:nvGraphicFramePr>
        <p:xfrm>
          <a:off x="1628775" y="2584450"/>
          <a:ext cx="1201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9" imgW="1193760" imgH="482400" progId="Equation.DSMT4">
                  <p:embed/>
                </p:oleObj>
              </mc:Choice>
              <mc:Fallback>
                <p:oleObj name="Equation" r:id="rId9" imgW="1193760" imgH="482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584450"/>
                        <a:ext cx="12017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35211"/>
              </p:ext>
            </p:extLst>
          </p:nvPr>
        </p:nvGraphicFramePr>
        <p:xfrm>
          <a:off x="3549291" y="2537686"/>
          <a:ext cx="1816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11" imgW="1828800" imgH="482400" progId="Equation.DSMT4">
                  <p:embed/>
                </p:oleObj>
              </mc:Choice>
              <mc:Fallback>
                <p:oleObj name="Equation" r:id="rId11" imgW="1828800" imgH="482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291" y="2537686"/>
                        <a:ext cx="18161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92553"/>
              </p:ext>
            </p:extLst>
          </p:nvPr>
        </p:nvGraphicFramePr>
        <p:xfrm>
          <a:off x="6084168" y="2416145"/>
          <a:ext cx="20574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13" imgW="2057400" imgH="825480" progId="Equation.DSMT4">
                  <p:embed/>
                </p:oleObj>
              </mc:Choice>
              <mc:Fallback>
                <p:oleObj name="Equation" r:id="rId13" imgW="2057400" imgH="8254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416145"/>
                        <a:ext cx="205740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3212976"/>
            <a:ext cx="802816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判别下列反常积分的收敛性，如果收敛计算其值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34241"/>
              </p:ext>
            </p:extLst>
          </p:nvPr>
        </p:nvGraphicFramePr>
        <p:xfrm>
          <a:off x="771737" y="3889676"/>
          <a:ext cx="12842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15" imgW="1295280" imgH="888840" progId="Equation.DSMT4">
                  <p:embed/>
                </p:oleObj>
              </mc:Choice>
              <mc:Fallback>
                <p:oleObj name="Equation" r:id="rId15" imgW="1295280" imgH="8888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737" y="3889676"/>
                        <a:ext cx="128428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31711"/>
              </p:ext>
            </p:extLst>
          </p:nvPr>
        </p:nvGraphicFramePr>
        <p:xfrm>
          <a:off x="3491880" y="3861048"/>
          <a:ext cx="1244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17" imgW="1244520" imgH="838080" progId="Equation.DSMT4">
                  <p:embed/>
                </p:oleObj>
              </mc:Choice>
              <mc:Fallback>
                <p:oleObj name="Equation" r:id="rId17" imgW="1244520" imgH="838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861048"/>
                        <a:ext cx="1244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64322"/>
              </p:ext>
            </p:extLst>
          </p:nvPr>
        </p:nvGraphicFramePr>
        <p:xfrm>
          <a:off x="6172337" y="3857989"/>
          <a:ext cx="1546225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19" imgW="1536480" imgH="838080" progId="Equation.DSMT4">
                  <p:embed/>
                </p:oleObj>
              </mc:Choice>
              <mc:Fallback>
                <p:oleObj name="Equation" r:id="rId19" imgW="1536480" imgH="8380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337" y="3857989"/>
                        <a:ext cx="1546225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8723" y="4869884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94488"/>
              </p:ext>
            </p:extLst>
          </p:nvPr>
        </p:nvGraphicFramePr>
        <p:xfrm>
          <a:off x="1749425" y="4910138"/>
          <a:ext cx="1839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21" imgW="1828800" imgH="482400" progId="Equation.DSMT4">
                  <p:embed/>
                </p:oleObj>
              </mc:Choice>
              <mc:Fallback>
                <p:oleObj name="Equation" r:id="rId21" imgW="1828800" imgH="4824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4910138"/>
                        <a:ext cx="18399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97253"/>
              </p:ext>
            </p:extLst>
          </p:nvPr>
        </p:nvGraphicFramePr>
        <p:xfrm>
          <a:off x="4195300" y="4869160"/>
          <a:ext cx="1260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23" imgW="1269720" imgH="482400" progId="Equation.DSMT4">
                  <p:embed/>
                </p:oleObj>
              </mc:Choice>
              <mc:Fallback>
                <p:oleObj name="Equation" r:id="rId23" imgW="1269720" imgH="482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300" y="4869160"/>
                        <a:ext cx="12604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7284"/>
              </p:ext>
            </p:extLst>
          </p:nvPr>
        </p:nvGraphicFramePr>
        <p:xfrm>
          <a:off x="6365387" y="4891781"/>
          <a:ext cx="1244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25" imgW="1244520" imgH="482400" progId="Equation.DSMT4">
                  <p:embed/>
                </p:oleObj>
              </mc:Choice>
              <mc:Fallback>
                <p:oleObj name="Equation" r:id="rId25" imgW="1244520" imgH="4824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387" y="4891781"/>
                        <a:ext cx="1244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332656"/>
            <a:ext cx="64322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5.5.2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一元微积分总回顾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750" y="131046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2165166"/>
            <a:ext cx="860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．定积分与函数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的表示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2958310"/>
            <a:ext cx="6792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定积分与极限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3751454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定积分与函数的性态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4544598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定积分与微分中值定理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5337744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 定积分与恒等式和不等式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1216" y="188640"/>
            <a:ext cx="62644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．定积分与函数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的表示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773415"/>
            <a:ext cx="831458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的性质越好，它的局部逼近式也越好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883" y="1412776"/>
            <a:ext cx="378661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收敛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063746"/>
              </p:ext>
            </p:extLst>
          </p:nvPr>
        </p:nvGraphicFramePr>
        <p:xfrm>
          <a:off x="4407497" y="1443879"/>
          <a:ext cx="1924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3" imgW="1917360" imgH="622080" progId="Equation.DSMT4">
                  <p:embed/>
                </p:oleObj>
              </mc:Choice>
              <mc:Fallback>
                <p:oleObj name="Equation" r:id="rId3" imgW="1917360" imgH="6220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497" y="1443879"/>
                        <a:ext cx="19240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809842"/>
              </p:ext>
            </p:extLst>
          </p:nvPr>
        </p:nvGraphicFramePr>
        <p:xfrm>
          <a:off x="2339752" y="2060848"/>
          <a:ext cx="2406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5" imgW="2412720" imgH="482400" progId="Equation.DSMT4">
                  <p:embed/>
                </p:oleObj>
              </mc:Choice>
              <mc:Fallback>
                <p:oleObj name="Equation" r:id="rId5" imgW="2412720" imgH="4824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60848"/>
                        <a:ext cx="2406650" cy="488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33297"/>
              </p:ext>
            </p:extLst>
          </p:nvPr>
        </p:nvGraphicFramePr>
        <p:xfrm>
          <a:off x="6444208" y="1988840"/>
          <a:ext cx="184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7" imgW="1841400" imgH="622080" progId="Equation.DSMT4">
                  <p:embed/>
                </p:oleObj>
              </mc:Choice>
              <mc:Fallback>
                <p:oleObj name="Equation" r:id="rId7" imgW="1841400" imgH="622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988840"/>
                        <a:ext cx="1841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80112" y="198884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其中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883" y="2708920"/>
            <a:ext cx="402706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处连续：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480428"/>
              </p:ext>
            </p:extLst>
          </p:nvPr>
        </p:nvGraphicFramePr>
        <p:xfrm>
          <a:off x="2339752" y="3356992"/>
          <a:ext cx="3041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9" imgW="3047760" imgH="482400" progId="Equation.DSMT4">
                  <p:embed/>
                </p:oleObj>
              </mc:Choice>
              <mc:Fallback>
                <p:oleObj name="Equation" r:id="rId9" imgW="3047760" imgH="482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3041650" cy="488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0883" y="3933056"/>
            <a:ext cx="402706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(3)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导：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01680"/>
              </p:ext>
            </p:extLst>
          </p:nvPr>
        </p:nvGraphicFramePr>
        <p:xfrm>
          <a:off x="2339752" y="4456276"/>
          <a:ext cx="62563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11" imgW="6248160" imgH="558720" progId="Equation.DSMT4">
                  <p:embed/>
                </p:oleObj>
              </mc:Choice>
              <mc:Fallback>
                <p:oleObj name="Equation" r:id="rId11" imgW="6248160" imgH="55872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56276"/>
                        <a:ext cx="6256338" cy="566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43608" y="5013176"/>
            <a:ext cx="763284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包含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一个区间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b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导：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99354"/>
              </p:ext>
            </p:extLst>
          </p:nvPr>
        </p:nvGraphicFramePr>
        <p:xfrm>
          <a:off x="2339752" y="5661248"/>
          <a:ext cx="19907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13" imgW="1993680" imgH="482400" progId="Equation.DSMT4">
                  <p:embed/>
                </p:oleObj>
              </mc:Choice>
              <mc:Fallback>
                <p:oleObj name="Equation" r:id="rId13" imgW="1993680" imgH="482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661248"/>
                        <a:ext cx="1990725" cy="488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78431"/>
              </p:ext>
            </p:extLst>
          </p:nvPr>
        </p:nvGraphicFramePr>
        <p:xfrm>
          <a:off x="4280711" y="5661248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15" imgW="2234880" imgH="482400" progId="Equation.DSMT4">
                  <p:embed/>
                </p:oleObj>
              </mc:Choice>
              <mc:Fallback>
                <p:oleObj name="Equation" r:id="rId15" imgW="2234880" imgH="4824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11" y="5661248"/>
                        <a:ext cx="22352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4" grpId="0"/>
      <p:bldP spid="17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416652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(4)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处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12020"/>
              </p:ext>
            </p:extLst>
          </p:nvPr>
        </p:nvGraphicFramePr>
        <p:xfrm>
          <a:off x="611560" y="980728"/>
          <a:ext cx="755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3" imgW="7556400" imgH="888840" progId="Equation.DSMT4">
                  <p:embed/>
                </p:oleObj>
              </mc:Choice>
              <mc:Fallback>
                <p:oleObj name="Equation" r:id="rId3" imgW="7556400" imgH="888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75565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73789"/>
              </p:ext>
            </p:extLst>
          </p:nvPr>
        </p:nvGraphicFramePr>
        <p:xfrm>
          <a:off x="6228184" y="1844824"/>
          <a:ext cx="1938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5" imgW="1930320" imgH="583920" progId="Equation.DSMT4">
                  <p:embed/>
                </p:oleObj>
              </mc:Choice>
              <mc:Fallback>
                <p:oleObj name="Equation" r:id="rId5" imgW="1930320" imgH="5839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844824"/>
                        <a:ext cx="1938337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4162" y="2575826"/>
            <a:ext cx="767549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在包含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一个区间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b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+1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导：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214599"/>
              </p:ext>
            </p:extLst>
          </p:nvPr>
        </p:nvGraphicFramePr>
        <p:xfrm>
          <a:off x="683568" y="3212976"/>
          <a:ext cx="755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7" imgW="7556400" imgH="888840" progId="Equation.DSMT4">
                  <p:embed/>
                </p:oleObj>
              </mc:Choice>
              <mc:Fallback>
                <p:oleObj name="Equation" r:id="rId7" imgW="7556400" imgH="8888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12976"/>
                        <a:ext cx="7556500" cy="889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4570"/>
              </p:ext>
            </p:extLst>
          </p:nvPr>
        </p:nvGraphicFramePr>
        <p:xfrm>
          <a:off x="5292080" y="4077072"/>
          <a:ext cx="29400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8" imgW="2946240" imgH="952200" progId="Equation.DSMT4">
                  <p:embed/>
                </p:oleObj>
              </mc:Choice>
              <mc:Fallback>
                <p:oleObj name="Equation" r:id="rId8" imgW="2946240" imgH="952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077072"/>
                        <a:ext cx="2940050" cy="958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3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240" y="332656"/>
            <a:ext cx="758252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连续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可导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Euclid Symbol"/>
              </a:rPr>
              <a:t>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):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948199"/>
              </p:ext>
            </p:extLst>
          </p:nvPr>
        </p:nvGraphicFramePr>
        <p:xfrm>
          <a:off x="1597998" y="1233289"/>
          <a:ext cx="19986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3" imgW="1993680" imgH="482400" progId="Equation.DSMT4">
                  <p:embed/>
                </p:oleObj>
              </mc:Choice>
              <mc:Fallback>
                <p:oleObj name="Equation" r:id="rId3" imgW="1993680" imgH="482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998" y="1233289"/>
                        <a:ext cx="19986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889153"/>
              </p:ext>
            </p:extLst>
          </p:nvPr>
        </p:nvGraphicFramePr>
        <p:xfrm>
          <a:off x="6334552" y="1116806"/>
          <a:ext cx="14779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5" imgW="1485720" imgH="482400" progId="Equation.DSMT4">
                  <p:embed/>
                </p:oleObj>
              </mc:Choice>
              <mc:Fallback>
                <p:oleObj name="Equation" r:id="rId5" imgW="1485720" imgH="482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552" y="1116806"/>
                        <a:ext cx="14779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31569"/>
              </p:ext>
            </p:extLst>
          </p:nvPr>
        </p:nvGraphicFramePr>
        <p:xfrm>
          <a:off x="3692952" y="1124744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7" imgW="1688760" imgH="736560" progId="Equation.DSMT4">
                  <p:embed/>
                </p:oleObj>
              </mc:Choice>
              <mc:Fallback>
                <p:oleObj name="Equation" r:id="rId7" imgW="1688760" imgH="73656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952" y="1124744"/>
                        <a:ext cx="1689100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124082" y="2204864"/>
            <a:ext cx="71304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定积分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的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出现使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函数的表示方法更完美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0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560" y="116632"/>
            <a:ext cx="86042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一．无穷限积分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无穷区间上的反常积分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7200" y="92247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引例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41843"/>
              </p:ext>
            </p:extLst>
          </p:nvPr>
        </p:nvGraphicFramePr>
        <p:xfrm>
          <a:off x="2216150" y="788988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3" imgW="990360" imgH="838080" progId="Equation.DSMT4">
                  <p:embed/>
                </p:oleObj>
              </mc:Choice>
              <mc:Fallback>
                <p:oleObj name="Equation" r:id="rId3" imgW="990360" imgH="83808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788988"/>
                        <a:ext cx="99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87700" y="92247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和直线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24546"/>
              </p:ext>
            </p:extLst>
          </p:nvPr>
        </p:nvGraphicFramePr>
        <p:xfrm>
          <a:off x="4406900" y="1023938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023938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81600" y="92247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及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轴所围成的开口曲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2400" y="1736859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边梯形的面积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715000" y="1874971"/>
            <a:ext cx="3028950" cy="2743200"/>
            <a:chOff x="3456" y="1392"/>
            <a:chExt cx="1908" cy="1728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456" y="1392"/>
            <a:ext cx="1908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" name="BMP 图象" r:id="rId7" imgW="3029373" imgH="2676899" progId="PBrush">
                    <p:embed/>
                  </p:oleObj>
                </mc:Choice>
                <mc:Fallback>
                  <p:oleObj name="BMP 图象" r:id="rId7" imgW="3029373" imgH="2676899" progId="PBrush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392"/>
                          <a:ext cx="1908" cy="1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080" y="1968"/>
            <a:ext cx="63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" name="Equation" r:id="rId9" imgW="1166040" imgH="1019160" progId="Equation.3">
                    <p:embed/>
                  </p:oleObj>
                </mc:Choice>
                <mc:Fallback>
                  <p:oleObj name="Equation" r:id="rId9" imgW="1166040" imgH="101916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68"/>
                          <a:ext cx="632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936" y="25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" name="Equation" r:id="rId11" imgW="313920" imgH="347040" progId="Equation.3">
                    <p:embed/>
                  </p:oleObj>
                </mc:Choice>
                <mc:Fallback>
                  <p:oleObj name="Equation" r:id="rId11" imgW="313920" imgH="347040" progId="Equation.3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3792" y="292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" name="Equation" r:id="rId13" imgW="168120" imgH="347040" progId="Equation.3">
                    <p:embed/>
                  </p:oleObj>
                </mc:Choice>
                <mc:Fallback>
                  <p:oleObj name="Equation" r:id="rId13" imgW="168120" imgH="347040" progId="Equation.3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28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362200" y="1736859"/>
            <a:ext cx="2425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，可记作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7838"/>
              </p:ext>
            </p:extLst>
          </p:nvPr>
        </p:nvGraphicFramePr>
        <p:xfrm>
          <a:off x="1485900" y="2389188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15" imgW="1536480" imgH="838080" progId="Equation.DSMT4">
                  <p:embed/>
                </p:oleObj>
              </mc:Choice>
              <mc:Fallback>
                <p:oleObj name="Equation" r:id="rId15" imgW="1536480" imgH="83808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389188"/>
                        <a:ext cx="1536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52400" y="324657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理解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 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57432"/>
              </p:ext>
            </p:extLst>
          </p:nvPr>
        </p:nvGraphicFramePr>
        <p:xfrm>
          <a:off x="1149350" y="3875088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17" imgW="2070000" imgH="838080" progId="Equation.DSMT4">
                  <p:embed/>
                </p:oleObj>
              </mc:Choice>
              <mc:Fallback>
                <p:oleObj name="Equation" r:id="rId17" imgW="2070000" imgH="8380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875088"/>
                        <a:ext cx="2070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7162800" y="4008571"/>
            <a:ext cx="327025" cy="687388"/>
            <a:chOff x="4368" y="2784"/>
            <a:chExt cx="206" cy="433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64" y="2784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368" y="2928"/>
            <a:ext cx="20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" name="Equation" r:id="rId19" imgW="134640" imgH="201600" progId="Equation.3">
                    <p:embed/>
                  </p:oleObj>
                </mc:Choice>
                <mc:Fallback>
                  <p:oleObj name="Equation" r:id="rId19" imgW="134640" imgH="20160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928"/>
                          <a:ext cx="206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89244"/>
              </p:ext>
            </p:extLst>
          </p:nvPr>
        </p:nvGraphicFramePr>
        <p:xfrm>
          <a:off x="3397250" y="3741738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21" imgW="1993680" imgH="1015920" progId="Equation.DSMT4">
                  <p:embed/>
                </p:oleObj>
              </mc:Choice>
              <mc:Fallback>
                <p:oleObj name="Equation" r:id="rId21" imgW="1993680" imgH="101592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741738"/>
                        <a:ext cx="19939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05600"/>
              </p:ext>
            </p:extLst>
          </p:nvPr>
        </p:nvGraphicFramePr>
        <p:xfrm>
          <a:off x="1416050" y="4986338"/>
          <a:ext cx="200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23" imgW="2006280" imgH="939600" progId="Equation.DSMT4">
                  <p:embed/>
                </p:oleObj>
              </mc:Choice>
              <mc:Fallback>
                <p:oleObj name="Equation" r:id="rId23" imgW="2006280" imgH="9396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986338"/>
                        <a:ext cx="2006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847407"/>
              </p:ext>
            </p:extLst>
          </p:nvPr>
        </p:nvGraphicFramePr>
        <p:xfrm>
          <a:off x="3505200" y="5259388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25" imgW="431640" imgH="393480" progId="Equation.DSMT4">
                  <p:embed/>
                </p:oleObj>
              </mc:Choice>
              <mc:Fallback>
                <p:oleObj name="Equation" r:id="rId25" imgW="431640" imgH="393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259388"/>
                        <a:ext cx="43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14" grpId="0" autoUpdateAnimBg="0"/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40702" y="174326"/>
            <a:ext cx="4148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定积分与极限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908720"/>
            <a:ext cx="784862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来看看定积分如何扩展了计算极限的方法和范围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693550"/>
            <a:ext cx="241707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11.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计算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极限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58976"/>
              </p:ext>
            </p:extLst>
          </p:nvPr>
        </p:nvGraphicFramePr>
        <p:xfrm>
          <a:off x="3172648" y="1431940"/>
          <a:ext cx="1143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3" imgW="1143000" imgH="927000" progId="Equation.DSMT4">
                  <p:embed/>
                </p:oleObj>
              </mc:Choice>
              <mc:Fallback>
                <p:oleObj name="Equation" r:id="rId3" imgW="1143000" imgH="927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648" y="1431940"/>
                        <a:ext cx="11430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5937" y="268249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39574"/>
              </p:ext>
            </p:extLst>
          </p:nvPr>
        </p:nvGraphicFramePr>
        <p:xfrm>
          <a:off x="1741906" y="2455158"/>
          <a:ext cx="447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Equation" r:id="rId5" imgW="4470120" imgH="977760" progId="Equation.DSMT4">
                  <p:embed/>
                </p:oleObj>
              </mc:Choice>
              <mc:Fallback>
                <p:oleObj name="Equation" r:id="rId5" imgW="4470120" imgH="9777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06" y="2455158"/>
                        <a:ext cx="4470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29569"/>
              </p:ext>
            </p:extLst>
          </p:nvPr>
        </p:nvGraphicFramePr>
        <p:xfrm>
          <a:off x="2987824" y="3722433"/>
          <a:ext cx="3402376" cy="8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7" imgW="2666880" imgH="672840" progId="Equation.DSMT4">
                  <p:embed/>
                </p:oleObj>
              </mc:Choice>
              <mc:Fallback>
                <p:oleObj name="Equation" r:id="rId7" imgW="2666880" imgH="6728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22433"/>
                        <a:ext cx="3402376" cy="858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94680"/>
              </p:ext>
            </p:extLst>
          </p:nvPr>
        </p:nvGraphicFramePr>
        <p:xfrm>
          <a:off x="2987824" y="4811554"/>
          <a:ext cx="1476388" cy="77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9" imgW="1155600" imgH="609480" progId="Equation.DSMT4">
                  <p:embed/>
                </p:oleObj>
              </mc:Choice>
              <mc:Fallback>
                <p:oleObj name="Equation" r:id="rId9" imgW="1155600" imgH="609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811554"/>
                        <a:ext cx="1476388" cy="777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03567"/>
              </p:ext>
            </p:extLst>
          </p:nvPr>
        </p:nvGraphicFramePr>
        <p:xfrm>
          <a:off x="4544997" y="4941168"/>
          <a:ext cx="283531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11" imgW="2222280" imgH="507960" progId="Equation.DSMT4">
                  <p:embed/>
                </p:oleObj>
              </mc:Choice>
              <mc:Fallback>
                <p:oleObj name="Equation" r:id="rId11" imgW="2222280" imgH="5079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4997" y="4941168"/>
                        <a:ext cx="283531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8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090" y="332656"/>
            <a:ext cx="135485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12.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608413"/>
              </p:ext>
            </p:extLst>
          </p:nvPr>
        </p:nvGraphicFramePr>
        <p:xfrm>
          <a:off x="2106613" y="247650"/>
          <a:ext cx="33321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1" name="Equation" r:id="rId3" imgW="3340080" imgH="685800" progId="Equation.DSMT4">
                  <p:embed/>
                </p:oleObj>
              </mc:Choice>
              <mc:Fallback>
                <p:oleObj name="Equation" r:id="rId3" imgW="3340080" imgH="6858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47650"/>
                        <a:ext cx="33321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33265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求极限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0206"/>
              </p:ext>
            </p:extLst>
          </p:nvPr>
        </p:nvGraphicFramePr>
        <p:xfrm>
          <a:off x="6846805" y="332656"/>
          <a:ext cx="819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2" name="Equation" r:id="rId5" imgW="825480" imgH="545760" progId="Equation.DSMT4">
                  <p:embed/>
                </p:oleObj>
              </mc:Choice>
              <mc:Fallback>
                <p:oleObj name="Equation" r:id="rId5" imgW="825480" imgH="5457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05" y="332656"/>
                        <a:ext cx="8191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720" y="134076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5737" y="1340768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28644"/>
              </p:ext>
            </p:extLst>
          </p:nvPr>
        </p:nvGraphicFramePr>
        <p:xfrm>
          <a:off x="2387600" y="1371600"/>
          <a:ext cx="115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3" name="Equation" r:id="rId7" imgW="1155600" imgH="482400" progId="Equation.DSMT4">
                  <p:embed/>
                </p:oleObj>
              </mc:Choice>
              <mc:Fallback>
                <p:oleObj name="Equation" r:id="rId7" imgW="1155600" imgH="482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371600"/>
                        <a:ext cx="1155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07904" y="134076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时，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532145"/>
              </p:ext>
            </p:extLst>
          </p:nvPr>
        </p:nvGraphicFramePr>
        <p:xfrm>
          <a:off x="4300538" y="1408113"/>
          <a:ext cx="1955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4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1408113"/>
                        <a:ext cx="19558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372200" y="134076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160634"/>
              </p:ext>
            </p:extLst>
          </p:nvPr>
        </p:nvGraphicFramePr>
        <p:xfrm>
          <a:off x="1469084" y="2060848"/>
          <a:ext cx="3144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5" name="Equation" r:id="rId11" imgW="3136680" imgH="685800" progId="Equation.DSMT4">
                  <p:embed/>
                </p:oleObj>
              </mc:Choice>
              <mc:Fallback>
                <p:oleObj name="Equation" r:id="rId11" imgW="3136680" imgH="685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084" y="2060848"/>
                        <a:ext cx="31448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97835"/>
              </p:ext>
            </p:extLst>
          </p:nvPr>
        </p:nvGraphicFramePr>
        <p:xfrm>
          <a:off x="4684116" y="2060848"/>
          <a:ext cx="17081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6" name="Equation" r:id="rId13" imgW="1701720" imgH="685800" progId="Equation.DSMT4">
                  <p:embed/>
                </p:oleObj>
              </mc:Choice>
              <mc:Fallback>
                <p:oleObj name="Equation" r:id="rId13" imgW="1701720" imgH="6858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116" y="2060848"/>
                        <a:ext cx="17081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2" y="3089892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而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615002"/>
              </p:ext>
            </p:extLst>
          </p:nvPr>
        </p:nvGraphicFramePr>
        <p:xfrm>
          <a:off x="1301750" y="3002257"/>
          <a:ext cx="34258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" name="Equation" r:id="rId15" imgW="3429000" imgH="685800" progId="Equation.DSMT4">
                  <p:embed/>
                </p:oleObj>
              </mc:Choice>
              <mc:Fallback>
                <p:oleObj name="Equation" r:id="rId15" imgW="3429000" imgH="6858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002257"/>
                        <a:ext cx="34258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99203"/>
              </p:ext>
            </p:extLst>
          </p:nvPr>
        </p:nvGraphicFramePr>
        <p:xfrm>
          <a:off x="4767808" y="2792702"/>
          <a:ext cx="4114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8" name="Equation" r:id="rId17" imgW="4114800" imgH="1117440" progId="Equation.DSMT4">
                  <p:embed/>
                </p:oleObj>
              </mc:Choice>
              <mc:Fallback>
                <p:oleObj name="Equation" r:id="rId17" imgW="4114800" imgH="11174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08" y="2792702"/>
                        <a:ext cx="41148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4696"/>
              </p:ext>
            </p:extLst>
          </p:nvPr>
        </p:nvGraphicFramePr>
        <p:xfrm>
          <a:off x="2771800" y="3881980"/>
          <a:ext cx="33083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9" name="Equation" r:id="rId19" imgW="3314520" imgH="1002960" progId="Equation.DSMT4">
                  <p:embed/>
                </p:oleObj>
              </mc:Choice>
              <mc:Fallback>
                <p:oleObj name="Equation" r:id="rId19" imgW="3314520" imgH="10029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81980"/>
                        <a:ext cx="33083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81972" y="5034108"/>
            <a:ext cx="23487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由夹逼准则得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308937"/>
              </p:ext>
            </p:extLst>
          </p:nvPr>
        </p:nvGraphicFramePr>
        <p:xfrm>
          <a:off x="3430692" y="5059712"/>
          <a:ext cx="1468438" cy="53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0" name="Equation" r:id="rId21" imgW="1460160" imgH="545760" progId="Equation.DSMT4">
                  <p:embed/>
                </p:oleObj>
              </mc:Choice>
              <mc:Fallback>
                <p:oleObj name="Equation" r:id="rId21" imgW="1460160" imgH="5457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692" y="5059712"/>
                        <a:ext cx="1468438" cy="539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2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20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04664"/>
            <a:ext cx="79560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13.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的某邻域里二阶连续可导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269977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 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时，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76977"/>
              </p:ext>
            </p:extLst>
          </p:nvPr>
        </p:nvGraphicFramePr>
        <p:xfrm>
          <a:off x="2814796" y="1076807"/>
          <a:ext cx="3802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Equation" r:id="rId3" imgW="3809880" imgH="685800" progId="Equation.DSMT4">
                  <p:embed/>
                </p:oleObj>
              </mc:Choice>
              <mc:Fallback>
                <p:oleObj name="Equation" r:id="rId3" imgW="3809880" imgH="685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796" y="1076807"/>
                        <a:ext cx="38020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88224" y="1124744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的导数与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46" y="1772816"/>
            <a:ext cx="342914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是等价无穷小，求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08051"/>
              </p:ext>
            </p:extLst>
          </p:nvPr>
        </p:nvGraphicFramePr>
        <p:xfrm>
          <a:off x="4018002" y="1789951"/>
          <a:ext cx="965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5" imgW="965160" imgH="482400" progId="Equation.DSMT4">
                  <p:embed/>
                </p:oleObj>
              </mc:Choice>
              <mc:Fallback>
                <p:oleObj name="Equation" r:id="rId5" imgW="965160" imgH="482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002" y="1789951"/>
                        <a:ext cx="965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36947" y="2421659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解：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92950"/>
              </p:ext>
            </p:extLst>
          </p:nvPr>
        </p:nvGraphicFramePr>
        <p:xfrm>
          <a:off x="1842964" y="2336941"/>
          <a:ext cx="49831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7" imgW="4991040" imgH="685800" progId="Equation.DSMT4">
                  <p:embed/>
                </p:oleObj>
              </mc:Choice>
              <mc:Fallback>
                <p:oleObj name="Equation" r:id="rId7" imgW="4991040" imgH="685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64" y="2336941"/>
                        <a:ext cx="49831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4744"/>
              </p:ext>
            </p:extLst>
          </p:nvPr>
        </p:nvGraphicFramePr>
        <p:xfrm>
          <a:off x="1797050" y="3068638"/>
          <a:ext cx="6102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9" imgW="6108480" imgH="685800" progId="Equation.DSMT4">
                  <p:embed/>
                </p:oleObj>
              </mc:Choice>
              <mc:Fallback>
                <p:oleObj name="Equation" r:id="rId9" imgW="6108480" imgH="685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068638"/>
                        <a:ext cx="61023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2242" y="3150542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16034"/>
              </p:ext>
            </p:extLst>
          </p:nvPr>
        </p:nvGraphicFramePr>
        <p:xfrm>
          <a:off x="1842964" y="3861048"/>
          <a:ext cx="18907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11" imgW="1892160" imgH="901440" progId="Equation.DSMT4">
                  <p:embed/>
                </p:oleObj>
              </mc:Choice>
              <mc:Fallback>
                <p:oleObj name="Equation" r:id="rId11" imgW="1892160" imgH="9014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964" y="3861048"/>
                        <a:ext cx="18907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07991"/>
              </p:ext>
            </p:extLst>
          </p:nvPr>
        </p:nvGraphicFramePr>
        <p:xfrm>
          <a:off x="3779912" y="3861048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13" imgW="3479760" imgH="965160" progId="Equation.DSMT4">
                  <p:embed/>
                </p:oleObj>
              </mc:Choice>
              <mc:Fallback>
                <p:oleObj name="Equation" r:id="rId13" imgW="3479760" imgH="9651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861048"/>
                        <a:ext cx="3479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2242" y="4149080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45430"/>
              </p:ext>
            </p:extLst>
          </p:nvPr>
        </p:nvGraphicFramePr>
        <p:xfrm>
          <a:off x="2266618" y="4882936"/>
          <a:ext cx="302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15" imgW="3022560" imgH="901440" progId="Equation.DSMT4">
                  <p:embed/>
                </p:oleObj>
              </mc:Choice>
              <mc:Fallback>
                <p:oleObj name="Equation" r:id="rId15" imgW="3022560" imgH="9014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18" y="4882936"/>
                        <a:ext cx="3022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93634"/>
              </p:ext>
            </p:extLst>
          </p:nvPr>
        </p:nvGraphicFramePr>
        <p:xfrm>
          <a:off x="5364088" y="5085184"/>
          <a:ext cx="14224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17" imgW="1422360" imgH="482400" progId="Equation.DSMT4">
                  <p:embed/>
                </p:oleObj>
              </mc:Choice>
              <mc:Fallback>
                <p:oleObj name="Equation" r:id="rId17" imgW="1422360" imgH="4824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085184"/>
                        <a:ext cx="14224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2242" y="5805264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得到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22254"/>
              </p:ext>
            </p:extLst>
          </p:nvPr>
        </p:nvGraphicFramePr>
        <p:xfrm>
          <a:off x="1979712" y="5657299"/>
          <a:ext cx="15573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19" imgW="1549080" imgH="825480" progId="Equation.DSMT4">
                  <p:embed/>
                </p:oleObj>
              </mc:Choice>
              <mc:Fallback>
                <p:oleObj name="Equation" r:id="rId19" imgW="1549080" imgH="82548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657299"/>
                        <a:ext cx="15573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5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3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1216" y="188640"/>
            <a:ext cx="62644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定积分与函数的性态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888695" y="1202810"/>
            <a:ext cx="3931777" cy="3954382"/>
            <a:chOff x="4667807" y="804693"/>
            <a:chExt cx="3931777" cy="395438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4667807" y="804693"/>
              <a:ext cx="3931777" cy="3954382"/>
              <a:chOff x="7006" y="6786"/>
              <a:chExt cx="4060" cy="4312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7006" y="6786"/>
                <a:ext cx="4060" cy="4312"/>
                <a:chOff x="7004" y="1459"/>
                <a:chExt cx="4060" cy="4312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7004" y="1459"/>
                  <a:ext cx="4060" cy="4090"/>
                  <a:chOff x="7320" y="789"/>
                  <a:chExt cx="4060" cy="4090"/>
                </a:xfrm>
              </p:grpSpPr>
              <p:grpSp>
                <p:nvGrpSpPr>
                  <p:cNvPr id="7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7320" y="789"/>
                    <a:ext cx="4060" cy="4090"/>
                    <a:chOff x="5984" y="3758"/>
                    <a:chExt cx="4060" cy="4090"/>
                  </a:xfrm>
                </p:grpSpPr>
                <p:grpSp>
                  <p:nvGrpSpPr>
                    <p:cNvPr id="9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6" y="3758"/>
                      <a:ext cx="3408" cy="3788"/>
                      <a:chOff x="4578" y="775"/>
                      <a:chExt cx="2963" cy="3299"/>
                    </a:xfrm>
                  </p:grpSpPr>
                  <p:grpSp>
                    <p:nvGrpSpPr>
                      <p:cNvPr id="12" name="Group 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8" y="775"/>
                        <a:ext cx="2963" cy="3299"/>
                        <a:chOff x="4578" y="775"/>
                        <a:chExt cx="2963" cy="3299"/>
                      </a:xfrm>
                    </p:grpSpPr>
                    <p:sp>
                      <p:nvSpPr>
                        <p:cNvPr id="17" name="Line 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578" y="3991"/>
                          <a:ext cx="2963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8" name="Line 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578" y="775"/>
                          <a:ext cx="1" cy="329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" name="Line 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78" y="3001"/>
                          <a:ext cx="2469" cy="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" name="Line 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78" y="2506"/>
                          <a:ext cx="2469" cy="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1" name="Line 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78" y="2012"/>
                          <a:ext cx="2469" cy="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78" y="1517"/>
                          <a:ext cx="2469" cy="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3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072" y="1517"/>
                          <a:ext cx="0" cy="247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5565" y="1517"/>
                          <a:ext cx="0" cy="247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" name="Line 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059" y="1517"/>
                          <a:ext cx="0" cy="247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" name="Line 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553" y="1517"/>
                          <a:ext cx="0" cy="247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047" y="1517"/>
                          <a:ext cx="0" cy="2474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78" y="3496"/>
                          <a:ext cx="2469" cy="1"/>
                        </a:xfrm>
                        <a:prstGeom prst="line">
                          <a:avLst/>
                        </a:prstGeom>
                        <a:noFill/>
                        <a:ln w="31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3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78" y="1517"/>
                        <a:ext cx="1234" cy="247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4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5318" y="1517"/>
                        <a:ext cx="1235" cy="247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85" y="2420"/>
                        <a:ext cx="1474" cy="1556"/>
                      </a:xfrm>
                      <a:custGeom>
                        <a:avLst/>
                        <a:gdLst>
                          <a:gd name="T0" fmla="*/ 0 w 1704"/>
                          <a:gd name="T1" fmla="*/ 1786 h 1786"/>
                          <a:gd name="T2" fmla="*/ 1006 w 1704"/>
                          <a:gd name="T3" fmla="*/ 187 h 1786"/>
                          <a:gd name="T4" fmla="*/ 1704 w 1704"/>
                          <a:gd name="T5" fmla="*/ 667 h 178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704" h="1786">
                            <a:moveTo>
                              <a:pt x="0" y="1786"/>
                            </a:moveTo>
                            <a:cubicBezTo>
                              <a:pt x="361" y="1080"/>
                              <a:pt x="722" y="374"/>
                              <a:pt x="1006" y="187"/>
                            </a:cubicBezTo>
                            <a:cubicBezTo>
                              <a:pt x="1290" y="0"/>
                              <a:pt x="1497" y="333"/>
                              <a:pt x="1704" y="667"/>
                            </a:cubicBezTo>
                          </a:path>
                        </a:pathLst>
                      </a:custGeom>
                      <a:noFill/>
                      <a:ln w="1905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56" y="2999"/>
                        <a:ext cx="536" cy="441"/>
                      </a:xfrm>
                      <a:custGeom>
                        <a:avLst/>
                        <a:gdLst>
                          <a:gd name="T0" fmla="*/ 0 w 616"/>
                          <a:gd name="T1" fmla="*/ 0 h 507"/>
                          <a:gd name="T2" fmla="*/ 366 w 616"/>
                          <a:gd name="T3" fmla="*/ 492 h 507"/>
                          <a:gd name="T4" fmla="*/ 616 w 616"/>
                          <a:gd name="T5" fmla="*/ 93 h 5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616" h="507">
                            <a:moveTo>
                              <a:pt x="0" y="0"/>
                            </a:moveTo>
                            <a:cubicBezTo>
                              <a:pt x="131" y="238"/>
                              <a:pt x="263" y="477"/>
                              <a:pt x="366" y="492"/>
                            </a:cubicBezTo>
                            <a:cubicBezTo>
                              <a:pt x="469" y="507"/>
                              <a:pt x="542" y="300"/>
                              <a:pt x="616" y="93"/>
                            </a:cubicBezTo>
                          </a:path>
                        </a:pathLst>
                      </a:custGeom>
                      <a:noFill/>
                      <a:ln w="19050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8" y="7383"/>
                      <a:ext cx="3946" cy="4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  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 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  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4       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 </a:t>
                      </a:r>
                      <a:r>
                        <a:rPr lang="en-US" altLang="zh-CN" sz="20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lang="en-US" altLang="zh-CN" sz="2000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lang="zh-CN" altLang="zh-CN" sz="2000" i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1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84" y="3914"/>
                      <a:ext cx="436" cy="36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44" y="2982"/>
                    <a:ext cx="842" cy="4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2000" i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y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=</a:t>
                    </a:r>
                    <a:r>
                      <a:rPr lang="en-US" altLang="zh-CN" sz="2000" i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f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(</a:t>
                    </a:r>
                    <a:r>
                      <a:rPr lang="en-US" altLang="zh-CN" sz="2000" i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x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)   </a:t>
                    </a:r>
                    <a:endParaRPr lang="zh-CN" altLang="zh-CN" sz="2000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182" y="5402"/>
                  <a:ext cx="1347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6152559" y="1484784"/>
              <a:ext cx="404278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8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zh-CN" altLang="en-US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74507" y="1584032"/>
              <a:ext cx="404278" cy="52322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8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endParaRPr lang="zh-CN" altLang="en-US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8380" y="890059"/>
            <a:ext cx="422904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如图，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曲线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的方程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8380" y="1529923"/>
            <a:ext cx="144783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y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19672" y="1529923"/>
            <a:ext cx="288732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3, 2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）是它的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380" y="2169787"/>
            <a:ext cx="407836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一个拐点，直线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分别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380" y="2809651"/>
            <a:ext cx="386836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是曲线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在点（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）与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380" y="3449515"/>
            <a:ext cx="396935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3, 2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）的切线，试计算</a:t>
            </a: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66558"/>
              </p:ext>
            </p:extLst>
          </p:nvPr>
        </p:nvGraphicFramePr>
        <p:xfrm>
          <a:off x="348380" y="4089379"/>
          <a:ext cx="24368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2768400" imgH="685800" progId="Equation.DSMT4">
                  <p:embed/>
                </p:oleObj>
              </mc:Choice>
              <mc:Fallback>
                <p:oleObj name="Equation" r:id="rId3" imgW="2768400" imgH="685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80" y="4089379"/>
                        <a:ext cx="24368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83836" y="4818796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1657" y="4818795"/>
            <a:ext cx="24482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用分部积分法</a:t>
            </a:r>
          </a:p>
        </p:txBody>
      </p:sp>
    </p:spTree>
    <p:extLst>
      <p:ext uri="{BB962C8B-B14F-4D97-AF65-F5344CB8AC3E}">
        <p14:creationId xmlns:p14="http://schemas.microsoft.com/office/powerpoint/2010/main" val="28660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732662"/>
              </p:ext>
            </p:extLst>
          </p:nvPr>
        </p:nvGraphicFramePr>
        <p:xfrm>
          <a:off x="954157" y="135426"/>
          <a:ext cx="5451476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4" name="Equation" r:id="rId3" imgW="6197400" imgH="749160" progId="Equation.DSMT4">
                  <p:embed/>
                </p:oleObj>
              </mc:Choice>
              <mc:Fallback>
                <p:oleObj name="Equation" r:id="rId3" imgW="6197400" imgH="7491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157" y="135426"/>
                        <a:ext cx="5451476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158435"/>
              </p:ext>
            </p:extLst>
          </p:nvPr>
        </p:nvGraphicFramePr>
        <p:xfrm>
          <a:off x="708813" y="943341"/>
          <a:ext cx="5051426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5" name="Equation" r:id="rId5" imgW="5752800" imgH="723600" progId="Equation.DSMT4">
                  <p:embed/>
                </p:oleObj>
              </mc:Choice>
              <mc:Fallback>
                <p:oleObj name="Equation" r:id="rId5" imgW="5752800" imgH="723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3" y="943341"/>
                        <a:ext cx="5051426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50052"/>
              </p:ext>
            </p:extLst>
          </p:nvPr>
        </p:nvGraphicFramePr>
        <p:xfrm>
          <a:off x="709880" y="1769627"/>
          <a:ext cx="19415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Equation" r:id="rId7" imgW="2209680" imgH="482400" progId="Equation.DSMT4">
                  <p:embed/>
                </p:oleObj>
              </mc:Choice>
              <mc:Fallback>
                <p:oleObj name="Equation" r:id="rId7" imgW="2209680" imgH="482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80" y="1769627"/>
                        <a:ext cx="19415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753062"/>
              </p:ext>
            </p:extLst>
          </p:nvPr>
        </p:nvGraphicFramePr>
        <p:xfrm>
          <a:off x="683568" y="2464676"/>
          <a:ext cx="60848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9" imgW="6921360" imgH="558720" progId="Equation.DSMT4">
                  <p:embed/>
                </p:oleObj>
              </mc:Choice>
              <mc:Fallback>
                <p:oleObj name="Equation" r:id="rId9" imgW="6921360" imgH="5587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64676"/>
                        <a:ext cx="6084888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50875"/>
              </p:ext>
            </p:extLst>
          </p:nvPr>
        </p:nvGraphicFramePr>
        <p:xfrm>
          <a:off x="1403648" y="3908700"/>
          <a:ext cx="12636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11" imgW="1447560" imgH="482400" progId="Equation.DSMT4">
                  <p:embed/>
                </p:oleObj>
              </mc:Choice>
              <mc:Fallback>
                <p:oleObj name="Equation" r:id="rId11" imgW="1447560" imgH="482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08700"/>
                        <a:ext cx="12636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3140968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由于</a:t>
            </a: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88840"/>
              </p:ext>
            </p:extLst>
          </p:nvPr>
        </p:nvGraphicFramePr>
        <p:xfrm>
          <a:off x="2667000" y="3902075"/>
          <a:ext cx="1419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Equation" r:id="rId13" imgW="1625400" imgH="482400" progId="Equation.DSMT4">
                  <p:embed/>
                </p:oleObj>
              </mc:Choice>
              <mc:Fallback>
                <p:oleObj name="Equation" r:id="rId13" imgW="1625400" imgH="482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02075"/>
                        <a:ext cx="1419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68312"/>
              </p:ext>
            </p:extLst>
          </p:nvPr>
        </p:nvGraphicFramePr>
        <p:xfrm>
          <a:off x="4465638" y="3902075"/>
          <a:ext cx="12906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15" imgW="1460160" imgH="482400" progId="Equation.DSMT4">
                  <p:embed/>
                </p:oleObj>
              </mc:Choice>
              <mc:Fallback>
                <p:oleObj name="Equation" r:id="rId15" imgW="1460160" imgH="482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902075"/>
                        <a:ext cx="12906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99251"/>
              </p:ext>
            </p:extLst>
          </p:nvPr>
        </p:nvGraphicFramePr>
        <p:xfrm>
          <a:off x="1433835" y="3223868"/>
          <a:ext cx="1206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17" imgW="1371600" imgH="482400" progId="Equation.DSMT4">
                  <p:embed/>
                </p:oleObj>
              </mc:Choice>
              <mc:Fallback>
                <p:oleObj name="Equation" r:id="rId17" imgW="1371600" imgH="482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835" y="3223868"/>
                        <a:ext cx="12065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081364"/>
              </p:ext>
            </p:extLst>
          </p:nvPr>
        </p:nvGraphicFramePr>
        <p:xfrm>
          <a:off x="2738438" y="3203575"/>
          <a:ext cx="1195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Equation" r:id="rId19" imgW="1358640" imgH="482400" progId="Equation.DSMT4">
                  <p:embed/>
                </p:oleObj>
              </mc:Choice>
              <mc:Fallback>
                <p:oleObj name="Equation" r:id="rId19" imgW="1358640" imgH="482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203575"/>
                        <a:ext cx="11953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23528" y="4326213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所以，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52560"/>
              </p:ext>
            </p:extLst>
          </p:nvPr>
        </p:nvGraphicFramePr>
        <p:xfrm>
          <a:off x="611560" y="5073284"/>
          <a:ext cx="242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Equation" r:id="rId21" imgW="2768400" imgH="685800" progId="Equation.DSMT4">
                  <p:embed/>
                </p:oleObj>
              </mc:Choice>
              <mc:Fallback>
                <p:oleObj name="Equation" r:id="rId21" imgW="2768400" imgH="685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73284"/>
                        <a:ext cx="24257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017332"/>
              </p:ext>
            </p:extLst>
          </p:nvPr>
        </p:nvGraphicFramePr>
        <p:xfrm>
          <a:off x="969234" y="5836015"/>
          <a:ext cx="4640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Equation" r:id="rId23" imgW="5270400" imgH="482400" progId="Equation.DSMT4">
                  <p:embed/>
                </p:oleObj>
              </mc:Choice>
              <mc:Fallback>
                <p:oleObj name="Equation" r:id="rId23" imgW="5270400" imgH="482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234" y="5836015"/>
                        <a:ext cx="46402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435673"/>
              </p:ext>
            </p:extLst>
          </p:nvPr>
        </p:nvGraphicFramePr>
        <p:xfrm>
          <a:off x="2659925" y="1614048"/>
          <a:ext cx="474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Equation" r:id="rId25" imgW="4749480" imgH="787320" progId="Equation.DSMT4">
                  <p:embed/>
                </p:oleObj>
              </mc:Choice>
              <mc:Fallback>
                <p:oleObj name="Equation" r:id="rId25" imgW="4749480" imgH="78732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925" y="1614048"/>
                        <a:ext cx="474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/>
          <p:cNvGrpSpPr/>
          <p:nvPr/>
        </p:nvGrpSpPr>
        <p:grpSpPr>
          <a:xfrm>
            <a:off x="5940152" y="3003009"/>
            <a:ext cx="3096344" cy="3162295"/>
            <a:chOff x="2915817" y="2060848"/>
            <a:chExt cx="3096344" cy="3162295"/>
          </a:xfrm>
        </p:grpSpPr>
        <p:grpSp>
          <p:nvGrpSpPr>
            <p:cNvPr id="57" name="Group 3"/>
            <p:cNvGrpSpPr>
              <a:grpSpLocks/>
            </p:cNvGrpSpPr>
            <p:nvPr/>
          </p:nvGrpSpPr>
          <p:grpSpPr bwMode="auto">
            <a:xfrm>
              <a:off x="2915817" y="2060848"/>
              <a:ext cx="3096344" cy="3162295"/>
              <a:chOff x="7004" y="1459"/>
              <a:chExt cx="4060" cy="4312"/>
            </a:xfrm>
          </p:grpSpPr>
          <p:grpSp>
            <p:nvGrpSpPr>
              <p:cNvPr id="60" name="Group 4"/>
              <p:cNvGrpSpPr>
                <a:grpSpLocks/>
              </p:cNvGrpSpPr>
              <p:nvPr/>
            </p:nvGrpSpPr>
            <p:grpSpPr bwMode="auto">
              <a:xfrm>
                <a:off x="7004" y="1459"/>
                <a:ext cx="4060" cy="4090"/>
                <a:chOff x="7320" y="789"/>
                <a:chExt cx="4060" cy="4090"/>
              </a:xfrm>
            </p:grpSpPr>
            <p:grpSp>
              <p:nvGrpSpPr>
                <p:cNvPr id="62" name="Group 5"/>
                <p:cNvGrpSpPr>
                  <a:grpSpLocks/>
                </p:cNvGrpSpPr>
                <p:nvPr/>
              </p:nvGrpSpPr>
              <p:grpSpPr bwMode="auto">
                <a:xfrm>
                  <a:off x="7320" y="789"/>
                  <a:ext cx="4060" cy="4090"/>
                  <a:chOff x="5984" y="3758"/>
                  <a:chExt cx="4060" cy="4090"/>
                </a:xfrm>
              </p:grpSpPr>
              <p:grpSp>
                <p:nvGrpSpPr>
                  <p:cNvPr id="64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6306" y="3758"/>
                    <a:ext cx="3408" cy="3788"/>
                    <a:chOff x="4578" y="775"/>
                    <a:chExt cx="2963" cy="3299"/>
                  </a:xfrm>
                </p:grpSpPr>
                <p:grpSp>
                  <p:nvGrpSpPr>
                    <p:cNvPr id="67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8" y="775"/>
                      <a:ext cx="2963" cy="3299"/>
                      <a:chOff x="4578" y="775"/>
                      <a:chExt cx="2963" cy="3299"/>
                    </a:xfrm>
                  </p:grpSpPr>
                  <p:sp>
                    <p:nvSpPr>
                      <p:cNvPr id="72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78" y="3991"/>
                        <a:ext cx="2963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78" y="775"/>
                        <a:ext cx="1" cy="329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4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8" y="3001"/>
                        <a:ext cx="2469" cy="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5" name="Line 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8" y="2506"/>
                        <a:ext cx="2469" cy="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6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8" y="2012"/>
                        <a:ext cx="2469" cy="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8" y="1517"/>
                        <a:ext cx="2469" cy="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072" y="1517"/>
                        <a:ext cx="0" cy="2474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9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565" y="1517"/>
                        <a:ext cx="0" cy="2474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0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059" y="1517"/>
                        <a:ext cx="0" cy="2474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1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553" y="1517"/>
                        <a:ext cx="0" cy="2474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7047" y="1517"/>
                        <a:ext cx="0" cy="2474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78" y="3496"/>
                        <a:ext cx="2469" cy="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8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78" y="1517"/>
                      <a:ext cx="1234" cy="247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C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Line 2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318" y="1517"/>
                      <a:ext cx="1235" cy="247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4585" y="2420"/>
                      <a:ext cx="1474" cy="1556"/>
                    </a:xfrm>
                    <a:custGeom>
                      <a:avLst/>
                      <a:gdLst>
                        <a:gd name="T0" fmla="*/ 0 w 1704"/>
                        <a:gd name="T1" fmla="*/ 1786 h 1786"/>
                        <a:gd name="T2" fmla="*/ 1006 w 1704"/>
                        <a:gd name="T3" fmla="*/ 187 h 1786"/>
                        <a:gd name="T4" fmla="*/ 1704 w 1704"/>
                        <a:gd name="T5" fmla="*/ 667 h 17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704" h="1786">
                          <a:moveTo>
                            <a:pt x="0" y="1786"/>
                          </a:moveTo>
                          <a:cubicBezTo>
                            <a:pt x="361" y="1080"/>
                            <a:pt x="722" y="374"/>
                            <a:pt x="1006" y="187"/>
                          </a:cubicBezTo>
                          <a:cubicBezTo>
                            <a:pt x="1290" y="0"/>
                            <a:pt x="1497" y="333"/>
                            <a:pt x="1704" y="667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6056" y="2999"/>
                      <a:ext cx="536" cy="441"/>
                    </a:xfrm>
                    <a:custGeom>
                      <a:avLst/>
                      <a:gdLst>
                        <a:gd name="T0" fmla="*/ 0 w 616"/>
                        <a:gd name="T1" fmla="*/ 0 h 507"/>
                        <a:gd name="T2" fmla="*/ 366 w 616"/>
                        <a:gd name="T3" fmla="*/ 492 h 507"/>
                        <a:gd name="T4" fmla="*/ 616 w 616"/>
                        <a:gd name="T5" fmla="*/ 93 h 5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616" h="507">
                          <a:moveTo>
                            <a:pt x="0" y="0"/>
                          </a:moveTo>
                          <a:cubicBezTo>
                            <a:pt x="131" y="238"/>
                            <a:pt x="263" y="477"/>
                            <a:pt x="366" y="492"/>
                          </a:cubicBezTo>
                          <a:cubicBezTo>
                            <a:pt x="469" y="507"/>
                            <a:pt x="542" y="300"/>
                            <a:pt x="616" y="93"/>
                          </a:cubicBez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8" y="7383"/>
                    <a:ext cx="3946" cy="4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O  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  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2 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   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3 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 4     </a:t>
                    </a:r>
                    <a:r>
                      <a:rPr lang="en-US" altLang="zh-CN" sz="200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5  </a:t>
                    </a:r>
                    <a:r>
                      <a:rPr lang="en-US" altLang="zh-CN" sz="2000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  </a:t>
                    </a:r>
                    <a:r>
                      <a:rPr lang="en-US" altLang="zh-CN" sz="2000" i="1" dirty="0" smtClean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x</a:t>
                    </a:r>
                    <a:endParaRPr lang="zh-CN" altLang="zh-CN" sz="2000" i="1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84" y="4151"/>
                    <a:ext cx="436" cy="31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rmAutofit fontScale="85000" lnSpcReduction="20000"/>
                  </a:bodyPr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    </a:t>
                    </a: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5     </a:t>
                    </a: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4    </a:t>
                    </a: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3    </a:t>
                    </a: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2     </a:t>
                    </a: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  <a:p>
                    <a:pPr marL="0" marR="0" lvl="0" indent="0" algn="just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rPr>
                      <a:t>1    </a:t>
                    </a:r>
                    <a:endParaRPr kumimoji="0" lang="zh-CN" alt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9344" y="2851"/>
                  <a:ext cx="137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2000" i="1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sz="2000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=</a:t>
                  </a:r>
                  <a:r>
                    <a:rPr lang="en-US" altLang="zh-CN" sz="2000" i="1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f</a:t>
                  </a:r>
                  <a:r>
                    <a:rPr lang="en-US" altLang="zh-CN" sz="2000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(</a:t>
                  </a:r>
                  <a:r>
                    <a:rPr lang="en-US" altLang="zh-CN" sz="2000" i="1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x</a:t>
                  </a:r>
                  <a:r>
                    <a:rPr lang="en-US" altLang="zh-CN" sz="2000" dirty="0"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)   </a:t>
                  </a:r>
                  <a:endParaRPr lang="zh-CN" altLang="zh-CN" sz="2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8182" y="5402"/>
                <a:ext cx="1347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85085" y="2604712"/>
              <a:ext cx="318376" cy="4184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8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lang="zh-CN" altLang="en-US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29859" y="2684080"/>
              <a:ext cx="318376" cy="4184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800" b="1" i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800" b="1" baseline="-25000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2</a:t>
              </a:r>
              <a:endParaRPr lang="zh-CN" altLang="en-US" sz="2800" b="1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0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436" y="260648"/>
            <a:ext cx="82100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15.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连续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具有连续导数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，且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55173"/>
              </p:ext>
            </p:extLst>
          </p:nvPr>
        </p:nvGraphicFramePr>
        <p:xfrm>
          <a:off x="1768828" y="824124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5" name="Equation" r:id="rId3" imgW="1917360" imgH="901440" progId="Equation.DSMT4">
                  <p:embed/>
                </p:oleObj>
              </mc:Choice>
              <mc:Fallback>
                <p:oleObj name="Equation" r:id="rId3" imgW="1917360" imgH="9014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28" y="824124"/>
                        <a:ext cx="19256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21195"/>
              </p:ext>
            </p:extLst>
          </p:nvPr>
        </p:nvGraphicFramePr>
        <p:xfrm>
          <a:off x="4001076" y="805697"/>
          <a:ext cx="409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5" imgW="4089240" imgH="685800" progId="Equation.DSMT4">
                  <p:embed/>
                </p:oleObj>
              </mc:Choice>
              <mc:Fallback>
                <p:oleObj name="Equation" r:id="rId5" imgW="4089240" imgH="685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076" y="805697"/>
                        <a:ext cx="40957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957" y="1772816"/>
            <a:ext cx="655339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问点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(0,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(0))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是否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曲线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拐点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246" y="2360647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48309"/>
              </p:ext>
            </p:extLst>
          </p:nvPr>
        </p:nvGraphicFramePr>
        <p:xfrm>
          <a:off x="832246" y="2916493"/>
          <a:ext cx="40449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7" imgW="4038480" imgH="685800" progId="Equation.DSMT4">
                  <p:embed/>
                </p:oleObj>
              </mc:Choice>
              <mc:Fallback>
                <p:oleObj name="Equation" r:id="rId7" imgW="403848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246" y="2916493"/>
                        <a:ext cx="4044950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4334" y="2360647"/>
            <a:ext cx="241604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令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86861"/>
              </p:ext>
            </p:extLst>
          </p:nvPr>
        </p:nvGraphicFramePr>
        <p:xfrm>
          <a:off x="4864694" y="2916493"/>
          <a:ext cx="284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9" imgW="2844720" imgH="685800" progId="Equation.DSMT4">
                  <p:embed/>
                </p:oleObj>
              </mc:Choice>
              <mc:Fallback>
                <p:oleObj name="Equation" r:id="rId9" imgW="284472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94" y="2916493"/>
                        <a:ext cx="2844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74255"/>
              </p:ext>
            </p:extLst>
          </p:nvPr>
        </p:nvGraphicFramePr>
        <p:xfrm>
          <a:off x="258713" y="4088839"/>
          <a:ext cx="2959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" name="Equation" r:id="rId11" imgW="2958840" imgH="482400" progId="Equation.DSMT4">
                  <p:embed/>
                </p:oleObj>
              </mc:Choice>
              <mc:Fallback>
                <p:oleObj name="Equation" r:id="rId11" imgW="2958840" imgH="482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13" y="4088839"/>
                        <a:ext cx="29591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519395"/>
              </p:ext>
            </p:extLst>
          </p:nvPr>
        </p:nvGraphicFramePr>
        <p:xfrm>
          <a:off x="3962300" y="3800882"/>
          <a:ext cx="477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0" name="Equation" r:id="rId13" imgW="4775040" imgH="901440" progId="Equation.DSMT4">
                  <p:embed/>
                </p:oleObj>
              </mc:Choice>
              <mc:Fallback>
                <p:oleObj name="Equation" r:id="rId13" imgW="4775040" imgH="9014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00" y="3800882"/>
                        <a:ext cx="4775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1729" y="4934277"/>
            <a:ext cx="642836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根据保号性，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的某个去心邻域内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862486"/>
              </p:ext>
            </p:extLst>
          </p:nvPr>
        </p:nvGraphicFramePr>
        <p:xfrm>
          <a:off x="7110092" y="4745037"/>
          <a:ext cx="15573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1" name="Equation" r:id="rId15" imgW="1549080" imgH="901440" progId="Equation.DSMT4">
                  <p:embed/>
                </p:oleObj>
              </mc:Choice>
              <mc:Fallback>
                <p:oleObj name="Equation" r:id="rId15" imgW="1549080" imgH="9014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092" y="4745037"/>
                        <a:ext cx="15573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右箭头 20"/>
          <p:cNvSpPr/>
          <p:nvPr/>
        </p:nvSpPr>
        <p:spPr>
          <a:xfrm>
            <a:off x="3352526" y="4232855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7447" y="5764966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53024"/>
              </p:ext>
            </p:extLst>
          </p:nvPr>
        </p:nvGraphicFramePr>
        <p:xfrm>
          <a:off x="729237" y="5758802"/>
          <a:ext cx="889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Equation" r:id="rId17" imgW="888840" imgH="482400" progId="Equation.DSMT4">
                  <p:embed/>
                </p:oleObj>
              </mc:Choice>
              <mc:Fallback>
                <p:oleObj name="Equation" r:id="rId17" imgW="888840" imgH="482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37" y="5758802"/>
                        <a:ext cx="8890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02205" y="5743199"/>
            <a:ext cx="628248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左正右负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”，从而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(0,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(0))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拐点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  <p:bldP spid="21" grpId="0" animBg="1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1216" y="188640"/>
            <a:ext cx="62644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定积分与微分中值定理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216" y="773415"/>
            <a:ext cx="776206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16.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上连续，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04879"/>
            <a:ext cx="502573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证明至少存在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一点</a:t>
            </a:r>
            <a:r>
              <a:rPr lang="zh-CN" altLang="en-US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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</a:t>
            </a:r>
            <a:r>
              <a:rPr lang="en-US" altLang="zh-CN" sz="28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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使得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63044"/>
              </p:ext>
            </p:extLst>
          </p:nvPr>
        </p:nvGraphicFramePr>
        <p:xfrm>
          <a:off x="5288685" y="1364814"/>
          <a:ext cx="27114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3" imgW="2705040" imgH="1396800" progId="Equation.DSMT4">
                  <p:embed/>
                </p:oleObj>
              </mc:Choice>
              <mc:Fallback>
                <p:oleObj name="Equation" r:id="rId3" imgW="2705040" imgH="1396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685" y="1364814"/>
                        <a:ext cx="2711450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24" y="2621156"/>
            <a:ext cx="180690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令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12249"/>
              </p:ext>
            </p:extLst>
          </p:nvPr>
        </p:nvGraphicFramePr>
        <p:xfrm>
          <a:off x="836613" y="3213100"/>
          <a:ext cx="70310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5" imgW="7022880" imgH="685800" progId="Equation.DSMT4">
                  <p:embed/>
                </p:oleObj>
              </mc:Choice>
              <mc:Fallback>
                <p:oleObj name="Equation" r:id="rId5" imgW="7022880" imgH="685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213100"/>
                        <a:ext cx="70310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048" y="3985785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897584"/>
              </p:ext>
            </p:extLst>
          </p:nvPr>
        </p:nvGraphicFramePr>
        <p:xfrm>
          <a:off x="1139495" y="4020055"/>
          <a:ext cx="2457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7" imgW="2450880" imgH="482400" progId="Equation.DSMT4">
                  <p:embed/>
                </p:oleObj>
              </mc:Choice>
              <mc:Fallback>
                <p:oleObj name="Equation" r:id="rId7" imgW="2450880" imgH="482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95" y="4020055"/>
                        <a:ext cx="24574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13392" y="3985785"/>
            <a:ext cx="500489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由罗尔中值定理，存在</a:t>
            </a:r>
            <a:r>
              <a:rPr lang="zh-CN" altLang="en-US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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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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27112"/>
              </p:ext>
            </p:extLst>
          </p:nvPr>
        </p:nvGraphicFramePr>
        <p:xfrm>
          <a:off x="908845" y="4581128"/>
          <a:ext cx="64912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9" imgW="6565680" imgH="736560" progId="Equation.DSMT4">
                  <p:embed/>
                </p:oleObj>
              </mc:Choice>
              <mc:Fallback>
                <p:oleObj name="Equation" r:id="rId9" imgW="6565680" imgH="7365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45" y="4581128"/>
                        <a:ext cx="649128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03680"/>
              </p:ext>
            </p:extLst>
          </p:nvPr>
        </p:nvGraphicFramePr>
        <p:xfrm>
          <a:off x="538112" y="5475808"/>
          <a:ext cx="13509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11" imgW="1358640" imgH="482400" progId="Equation.DSMT4">
                  <p:embed/>
                </p:oleObj>
              </mc:Choice>
              <mc:Fallback>
                <p:oleObj name="Equation" r:id="rId11" imgW="1358640" imgH="482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12" y="5475808"/>
                        <a:ext cx="13509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96216"/>
              </p:ext>
            </p:extLst>
          </p:nvPr>
        </p:nvGraphicFramePr>
        <p:xfrm>
          <a:off x="3896503" y="5299209"/>
          <a:ext cx="23193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3" imgW="2311200" imgH="736560" progId="Equation.DSMT4">
                  <p:embed/>
                </p:oleObj>
              </mc:Choice>
              <mc:Fallback>
                <p:oleObj name="Equation" r:id="rId13" imgW="2311200" imgH="73656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503" y="5299209"/>
                        <a:ext cx="231933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051720" y="5436536"/>
            <a:ext cx="198804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两边同除以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7851" y="5376977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即得证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180690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令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974219"/>
              </p:ext>
            </p:extLst>
          </p:nvPr>
        </p:nvGraphicFramePr>
        <p:xfrm>
          <a:off x="1108538" y="855876"/>
          <a:ext cx="25193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3" imgW="2527200" imgH="685800" progId="Equation.DSMT4">
                  <p:embed/>
                </p:oleObj>
              </mc:Choice>
              <mc:Fallback>
                <p:oleObj name="Equation" r:id="rId3" imgW="2527200" imgH="685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538" y="855876"/>
                        <a:ext cx="25193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92055"/>
              </p:ext>
            </p:extLst>
          </p:nvPr>
        </p:nvGraphicFramePr>
        <p:xfrm>
          <a:off x="4211960" y="855876"/>
          <a:ext cx="2438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5" imgW="2438280" imgH="685800" progId="Equation.DSMT4">
                  <p:embed/>
                </p:oleObj>
              </mc:Choice>
              <mc:Fallback>
                <p:oleObj name="Equation" r:id="rId5" imgW="2438280" imgH="685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855876"/>
                        <a:ext cx="24384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1700808"/>
            <a:ext cx="83837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它们在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上满足柯西中值定理，存在</a:t>
            </a:r>
            <a:r>
              <a:rPr lang="zh-CN" altLang="en-US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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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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使得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92606"/>
              </p:ext>
            </p:extLst>
          </p:nvPr>
        </p:nvGraphicFramePr>
        <p:xfrm>
          <a:off x="2483768" y="2348880"/>
          <a:ext cx="3225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7" imgW="3225600" imgH="1015920" progId="Equation.DSMT4">
                  <p:embed/>
                </p:oleObj>
              </mc:Choice>
              <mc:Fallback>
                <p:oleObj name="Equation" r:id="rId7" imgW="3225600" imgH="101592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348880"/>
                        <a:ext cx="32258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3640327"/>
            <a:ext cx="9060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此即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40412"/>
              </p:ext>
            </p:extLst>
          </p:nvPr>
        </p:nvGraphicFramePr>
        <p:xfrm>
          <a:off x="2589213" y="3357563"/>
          <a:ext cx="27876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9" imgW="2781000" imgH="1396800" progId="Equation.DSMT4">
                  <p:embed/>
                </p:oleObj>
              </mc:Choice>
              <mc:Fallback>
                <p:oleObj name="Equation" r:id="rId9" imgW="2781000" imgH="1396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357563"/>
                        <a:ext cx="2787650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5576" y="4869160"/>
            <a:ext cx="99578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1216" y="188640"/>
            <a:ext cx="62644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30000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五 定积分与恒等式和不等式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216" y="773415"/>
            <a:ext cx="496321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这里主要介绍一下常数变易法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924" y="1296635"/>
            <a:ext cx="541366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恒等式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（两边求导法）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214" y="2024747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例如，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1077" y="2013117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为证：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11890"/>
              </p:ext>
            </p:extLst>
          </p:nvPr>
        </p:nvGraphicFramePr>
        <p:xfrm>
          <a:off x="2594632" y="1953090"/>
          <a:ext cx="3640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3" imgW="3632040" imgH="685800" progId="Equation.DSMT4">
                  <p:embed/>
                </p:oleObj>
              </mc:Choice>
              <mc:Fallback>
                <p:oleObj name="Equation" r:id="rId3" imgW="3632040" imgH="685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632" y="1953090"/>
                        <a:ext cx="36401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0441" y="2016544"/>
            <a:ext cx="2566728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以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为周期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9301" y="2904028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可证：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01436"/>
              </p:ext>
            </p:extLst>
          </p:nvPr>
        </p:nvGraphicFramePr>
        <p:xfrm>
          <a:off x="2465405" y="2904028"/>
          <a:ext cx="47466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5" imgW="4736880" imgH="685800" progId="Equation.DSMT4">
                  <p:embed/>
                </p:oleObj>
              </mc:Choice>
              <mc:Fallback>
                <p:oleObj name="Equation" r:id="rId5" imgW="4736880" imgH="685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05" y="2904028"/>
                        <a:ext cx="4746625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9301" y="3769351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为证：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67382"/>
              </p:ext>
            </p:extLst>
          </p:nvPr>
        </p:nvGraphicFramePr>
        <p:xfrm>
          <a:off x="2627784" y="3745763"/>
          <a:ext cx="36131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7" imgW="3606480" imgH="685800" progId="Equation.DSMT4">
                  <p:embed/>
                </p:oleObj>
              </mc:Choice>
              <mc:Fallback>
                <p:oleObj name="Equation" r:id="rId7" imgW="3606480" imgH="685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45763"/>
                        <a:ext cx="36131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5129" y="3802263"/>
            <a:ext cx="225734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为偶函数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2504" y="475156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可证：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846993"/>
              </p:ext>
            </p:extLst>
          </p:nvPr>
        </p:nvGraphicFramePr>
        <p:xfrm>
          <a:off x="2627784" y="4743106"/>
          <a:ext cx="47323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9" imgW="4724280" imgH="685800" progId="Equation.DSMT4">
                  <p:embed/>
                </p:oleObj>
              </mc:Choice>
              <mc:Fallback>
                <p:oleObj name="Equation" r:id="rId9" imgW="4724280" imgH="685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43106"/>
                        <a:ext cx="4732337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1216" y="3769351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又如，</a:t>
            </a:r>
          </a:p>
        </p:txBody>
      </p:sp>
    </p:spTree>
    <p:extLst>
      <p:ext uri="{BB962C8B-B14F-4D97-AF65-F5344CB8AC3E}">
        <p14:creationId xmlns:p14="http://schemas.microsoft.com/office/powerpoint/2010/main" val="212917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2" grpId="0"/>
      <p:bldP spid="16" grpId="0"/>
      <p:bldP spid="17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216" y="332656"/>
            <a:ext cx="541366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）证明不等式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（单调函数法）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216" y="863613"/>
            <a:ext cx="841127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17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常数变易法证明：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216" y="1451104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连续，则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12065"/>
              </p:ext>
            </p:extLst>
          </p:nvPr>
        </p:nvGraphicFramePr>
        <p:xfrm>
          <a:off x="1344900" y="1916832"/>
          <a:ext cx="59896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3" imgW="5981400" imgH="863280" progId="Equation.DSMT4">
                  <p:embed/>
                </p:oleObj>
              </mc:Choice>
              <mc:Fallback>
                <p:oleObj name="Equation" r:id="rId3" imgW="5981400" imgH="8632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900" y="1916832"/>
                        <a:ext cx="59896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906941"/>
            <a:ext cx="6336704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施瓦兹不等式、柯西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不等式、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尼亚科夫斯基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不等式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3933056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证：令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08351"/>
              </p:ext>
            </p:extLst>
          </p:nvPr>
        </p:nvGraphicFramePr>
        <p:xfrm>
          <a:off x="323849" y="4581128"/>
          <a:ext cx="8496301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5" imgW="8496000" imgH="863280" progId="Equation.DSMT4">
                  <p:embed/>
                </p:oleObj>
              </mc:Choice>
              <mc:Fallback>
                <p:oleObj name="Equation" r:id="rId5" imgW="8496000" imgH="8632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" y="4581128"/>
                        <a:ext cx="8496301" cy="871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6237" y="5616490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072567"/>
              </p:ext>
            </p:extLst>
          </p:nvPr>
        </p:nvGraphicFramePr>
        <p:xfrm>
          <a:off x="1484309" y="5650760"/>
          <a:ext cx="1409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7" imgW="1409400" imgH="482400" progId="Equation.DSMT4">
                  <p:embed/>
                </p:oleObj>
              </mc:Choice>
              <mc:Fallback>
                <p:oleObj name="Equation" r:id="rId7" imgW="1409400" imgH="482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09" y="5650760"/>
                        <a:ext cx="1409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83628" y="270410"/>
            <a:ext cx="1799288" cy="4617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5.5.1.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02784"/>
              </p:ext>
            </p:extLst>
          </p:nvPr>
        </p:nvGraphicFramePr>
        <p:xfrm>
          <a:off x="2355128" y="279017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3" imgW="3822480" imgH="444240" progId="Equation.DSMT4">
                  <p:embed/>
                </p:oleObj>
              </mc:Choice>
              <mc:Fallback>
                <p:oleObj name="Equation" r:id="rId3" imgW="3822480" imgH="44424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128" y="279017"/>
                        <a:ext cx="3822700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397062"/>
              </p:ext>
            </p:extLst>
          </p:nvPr>
        </p:nvGraphicFramePr>
        <p:xfrm>
          <a:off x="6296294" y="285367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294" y="285367"/>
                        <a:ext cx="1320800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00231" y="24171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889101"/>
              </p:ext>
            </p:extLst>
          </p:nvPr>
        </p:nvGraphicFramePr>
        <p:xfrm>
          <a:off x="3014506" y="836712"/>
          <a:ext cx="2159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7" imgW="2158920" imgH="736560" progId="Equation.DSMT4">
                  <p:embed/>
                </p:oleObj>
              </mc:Choice>
              <mc:Fallback>
                <p:oleObj name="Equation" r:id="rId7" imgW="2158920" imgH="73656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06" y="836712"/>
                        <a:ext cx="21590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5106" y="1678265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存在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85706" y="1678265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则称此极限为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的无穷限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反常积分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205506" y="16639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376722"/>
              </p:ext>
            </p:extLst>
          </p:nvPr>
        </p:nvGraphicFramePr>
        <p:xfrm>
          <a:off x="1979712" y="2348880"/>
          <a:ext cx="162540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9" imgW="1625400" imgH="736560" progId="Equation.DSMT4">
                  <p:embed/>
                </p:oleObj>
              </mc:Choice>
              <mc:Fallback>
                <p:oleObj name="Equation" r:id="rId9" imgW="1625400" imgH="7365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348880"/>
                        <a:ext cx="162540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5106" y="3187977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这时称反常积分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4515"/>
              </p:ext>
            </p:extLst>
          </p:nvPr>
        </p:nvGraphicFramePr>
        <p:xfrm>
          <a:off x="2855756" y="3118127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1" imgW="1625400" imgH="736560" progId="Equation.DSMT4">
                  <p:embed/>
                </p:oleObj>
              </mc:Choice>
              <mc:Fallback>
                <p:oleObj name="Equation" r:id="rId11" imgW="1625400" imgH="73656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756" y="3118127"/>
                        <a:ext cx="1625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462306" y="321972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收敛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471328" y="3212976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如果上述极限不存在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95106" y="402617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就称反常积分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805245"/>
              </p:ext>
            </p:extLst>
          </p:nvPr>
        </p:nvGraphicFramePr>
        <p:xfrm>
          <a:off x="2538256" y="3969027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3" imgW="1625400" imgH="736560" progId="Equation.DSMT4">
                  <p:embed/>
                </p:oleObj>
              </mc:Choice>
              <mc:Fallback>
                <p:oleObj name="Equation" r:id="rId13" imgW="1625400" imgH="73656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56" y="3969027"/>
                        <a:ext cx="1625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157506" y="404046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发散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76106" y="473420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类似地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89886"/>
              </p:ext>
            </p:extLst>
          </p:nvPr>
        </p:nvGraphicFramePr>
        <p:xfrm>
          <a:off x="2098331" y="4771508"/>
          <a:ext cx="325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15" imgW="3251160" imgH="444240" progId="Equation.DSMT4">
                  <p:embed/>
                </p:oleObj>
              </mc:Choice>
              <mc:Fallback>
                <p:oleObj name="Equation" r:id="rId15" imgW="3251160" imgH="44424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31" y="4771508"/>
                        <a:ext cx="325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364422" y="4734202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则定义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21135"/>
              </p:ext>
            </p:extLst>
          </p:nvPr>
        </p:nvGraphicFramePr>
        <p:xfrm>
          <a:off x="2392206" y="5366027"/>
          <a:ext cx="4000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17" imgW="4000320" imgH="736560" progId="Equation.DSMT4">
                  <p:embed/>
                </p:oleObj>
              </mc:Choice>
              <mc:Fallback>
                <p:oleObj name="Equation" r:id="rId17" imgW="4000320" imgH="7365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206" y="5366027"/>
                        <a:ext cx="40005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51846"/>
              </p:ext>
            </p:extLst>
          </p:nvPr>
        </p:nvGraphicFramePr>
        <p:xfrm>
          <a:off x="3538538" y="2349500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19" imgW="2489040" imgH="736560" progId="Equation.DSMT4">
                  <p:embed/>
                </p:oleObj>
              </mc:Choice>
              <mc:Fallback>
                <p:oleObj name="Equation" r:id="rId19" imgW="2489040" imgH="73656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349500"/>
                        <a:ext cx="24892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7" grpId="0" autoUpdateAnimBg="0"/>
      <p:bldP spid="18" grpId="0" autoUpdateAnimBg="0"/>
      <p:bldP spid="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71533"/>
              </p:ext>
            </p:extLst>
          </p:nvPr>
        </p:nvGraphicFramePr>
        <p:xfrm>
          <a:off x="683568" y="260648"/>
          <a:ext cx="735965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7365960" imgH="685800" progId="Equation.DSMT4">
                  <p:embed/>
                </p:oleObj>
              </mc:Choice>
              <mc:Fallback>
                <p:oleObj name="Equation" r:id="rId3" imgW="7365960" imgH="685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0648"/>
                        <a:ext cx="7359651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0465"/>
              </p:ext>
            </p:extLst>
          </p:nvPr>
        </p:nvGraphicFramePr>
        <p:xfrm>
          <a:off x="1547664" y="1124744"/>
          <a:ext cx="257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5" imgW="2577960" imgH="685800" progId="Equation.DSMT4">
                  <p:embed/>
                </p:oleObj>
              </mc:Choice>
              <mc:Fallback>
                <p:oleObj name="Equation" r:id="rId5" imgW="2577960" imgH="685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24744"/>
                        <a:ext cx="2578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03818"/>
              </p:ext>
            </p:extLst>
          </p:nvPr>
        </p:nvGraphicFramePr>
        <p:xfrm>
          <a:off x="1670050" y="1916113"/>
          <a:ext cx="4737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7" imgW="4736880" imgH="685800" progId="Equation.DSMT4">
                  <p:embed/>
                </p:oleObj>
              </mc:Choice>
              <mc:Fallback>
                <p:oleObj name="Equation" r:id="rId7" imgW="4736880" imgH="685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916113"/>
                        <a:ext cx="47371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879237"/>
              </p:ext>
            </p:extLst>
          </p:nvPr>
        </p:nvGraphicFramePr>
        <p:xfrm>
          <a:off x="1763688" y="2852936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9" imgW="482400" imgH="317160" progId="Equation.DSMT4">
                  <p:embed/>
                </p:oleObj>
              </mc:Choice>
              <mc:Fallback>
                <p:oleObj name="Equation" r:id="rId9" imgW="482400" imgH="3171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52936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3284984"/>
            <a:ext cx="71062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上不增，故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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0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005064"/>
            <a:ext cx="108715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434" y="4777988"/>
            <a:ext cx="90601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4941" y="4777988"/>
            <a:ext cx="7164141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本书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P245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给出了利用二次方程判别式的证明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5.5.2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167" y="1292433"/>
            <a:ext cx="8146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10156"/>
              </p:ext>
            </p:extLst>
          </p:nvPr>
        </p:nvGraphicFramePr>
        <p:xfrm>
          <a:off x="1519126" y="715843"/>
          <a:ext cx="3981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3" imgW="3987720" imgH="1676160" progId="Equation.DSMT4">
                  <p:embed/>
                </p:oleObj>
              </mc:Choice>
              <mc:Fallback>
                <p:oleObj name="Equation" r:id="rId3" imgW="3987720" imgH="16761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126" y="715843"/>
                        <a:ext cx="3981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1719" y="1292433"/>
            <a:ext cx="315983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是连续函数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，其中 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67" y="2444561"/>
            <a:ext cx="82557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0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连续，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= 1,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800" b="1" u="sng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5" y="3350485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提示：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167" y="4410357"/>
            <a:ext cx="81464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46262"/>
              </p:ext>
            </p:extLst>
          </p:nvPr>
        </p:nvGraphicFramePr>
        <p:xfrm>
          <a:off x="1613033" y="4113693"/>
          <a:ext cx="35179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5" imgW="3517560" imgH="1002960" progId="Equation.DSMT4">
                  <p:embed/>
                </p:oleObj>
              </mc:Choice>
              <mc:Fallback>
                <p:oleObj name="Equation" r:id="rId5" imgW="3517560" imgH="10029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033" y="4113693"/>
                        <a:ext cx="35179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3380" y="4338349"/>
            <a:ext cx="243688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常数 </a:t>
            </a:r>
            <a:r>
              <a:rPr lang="en-US" altLang="zh-CN" sz="28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值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167" y="5357025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35308" y="3162613"/>
                <a:ext cx="489236" cy="8989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08" y="3162613"/>
                <a:ext cx="489236" cy="898964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13167" y="3355575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答案：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78922"/>
              </p:ext>
            </p:extLst>
          </p:nvPr>
        </p:nvGraphicFramePr>
        <p:xfrm>
          <a:off x="3835291" y="2963027"/>
          <a:ext cx="37131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8" imgW="3720960" imgH="1104840" progId="Equation.DSMT4">
                  <p:embed/>
                </p:oleObj>
              </mc:Choice>
              <mc:Fallback>
                <p:oleObj name="Equation" r:id="rId8" imgW="3720960" imgH="11048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291" y="2963027"/>
                        <a:ext cx="3713163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3150"/>
              </p:ext>
            </p:extLst>
          </p:nvPr>
        </p:nvGraphicFramePr>
        <p:xfrm>
          <a:off x="3748088" y="5098504"/>
          <a:ext cx="3200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0" imgW="3200400" imgH="1066680" progId="Equation.DSMT4">
                  <p:embed/>
                </p:oleObj>
              </mc:Choice>
              <mc:Fallback>
                <p:oleObj name="Equation" r:id="rId10" imgW="3200400" imgH="10666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098504"/>
                        <a:ext cx="3200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55776" y="5357025"/>
            <a:ext cx="1266693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提示：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736697" y="5169153"/>
                <a:ext cx="489236" cy="90774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楷体_GB2312" pitchFamily="49" charset="-122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latin typeface="Times New Roman" pitchFamily="18" charset="0"/>
                  <a:ea typeface="楷体_GB2312" pitchFamily="49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97" y="5169153"/>
                <a:ext cx="489236" cy="90774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 animBg="1"/>
      <p:bldP spid="17" grpId="0"/>
      <p:bldP spid="22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77385"/>
              </p:ext>
            </p:extLst>
          </p:nvPr>
        </p:nvGraphicFramePr>
        <p:xfrm>
          <a:off x="1043608" y="463176"/>
          <a:ext cx="372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3" imgW="3720960" imgH="444240" progId="Equation.DSMT4">
                  <p:embed/>
                </p:oleObj>
              </mc:Choice>
              <mc:Fallback>
                <p:oleObj name="Equation" r:id="rId3" imgW="3720960" imgH="4442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3176"/>
                        <a:ext cx="3721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60032" y="417977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则定义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43866"/>
              </p:ext>
            </p:extLst>
          </p:nvPr>
        </p:nvGraphicFramePr>
        <p:xfrm>
          <a:off x="1330325" y="1196752"/>
          <a:ext cx="1905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5" imgW="1904760" imgH="736560" progId="Equation.DSMT4">
                  <p:embed/>
                </p:oleObj>
              </mc:Choice>
              <mc:Fallback>
                <p:oleObj name="Equation" r:id="rId5" imgW="1904760" imgH="7365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1196752"/>
                        <a:ext cx="19050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12729"/>
              </p:ext>
            </p:extLst>
          </p:nvPr>
        </p:nvGraphicFramePr>
        <p:xfrm>
          <a:off x="3298825" y="1196752"/>
          <a:ext cx="2120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7" imgW="2120760" imgH="736560" progId="Equation.DSMT4">
                  <p:embed/>
                </p:oleObj>
              </mc:Choice>
              <mc:Fallback>
                <p:oleObj name="Equation" r:id="rId7" imgW="2120760" imgH="73656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196752"/>
                        <a:ext cx="21209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35710"/>
              </p:ext>
            </p:extLst>
          </p:nvPr>
        </p:nvGraphicFramePr>
        <p:xfrm>
          <a:off x="5432698" y="1196752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9" imgW="2412720" imgH="736560" progId="Equation.DSMT4">
                  <p:embed/>
                </p:oleObj>
              </mc:Choice>
              <mc:Fallback>
                <p:oleObj name="Equation" r:id="rId9" imgW="2412720" imgH="7365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698" y="1196752"/>
                        <a:ext cx="24130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19598" y="225070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为任意取定的常数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1604" y="3112146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只要有一个极限不存在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就称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606696"/>
              </p:ext>
            </p:extLst>
          </p:nvPr>
        </p:nvGraphicFramePr>
        <p:xfrm>
          <a:off x="5011131" y="3042670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11" imgW="1625400" imgH="736560" progId="Equation.DSMT4">
                  <p:embed/>
                </p:oleObj>
              </mc:Choice>
              <mc:Fallback>
                <p:oleObj name="Equation" r:id="rId11" imgW="1625400" imgH="7365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131" y="3042670"/>
                        <a:ext cx="1625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62404" y="312643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发散 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0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  <p:bldP spid="8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188640"/>
            <a:ext cx="4896346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讨论反常积分的敛散性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58907"/>
              </p:ext>
            </p:extLst>
          </p:nvPr>
        </p:nvGraphicFramePr>
        <p:xfrm>
          <a:off x="977900" y="692150"/>
          <a:ext cx="219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Equation" r:id="rId3" imgW="2197080" imgH="685800" progId="Equation.DSMT4">
                  <p:embed/>
                </p:oleObj>
              </mc:Choice>
              <mc:Fallback>
                <p:oleObj name="Equation" r:id="rId3" imgW="2197080" imgH="6858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692150"/>
                        <a:ext cx="2197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1184" y="152769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2872"/>
              </p:ext>
            </p:extLst>
          </p:nvPr>
        </p:nvGraphicFramePr>
        <p:xfrm>
          <a:off x="2031140" y="1547059"/>
          <a:ext cx="4597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5" imgW="4597200" imgH="698400" progId="Equation.DSMT4">
                  <p:embed/>
                </p:oleObj>
              </mc:Choice>
              <mc:Fallback>
                <p:oleObj name="Equation" r:id="rId5" imgW="4597200" imgH="6984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140" y="1547059"/>
                        <a:ext cx="45974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97894"/>
              </p:ext>
            </p:extLst>
          </p:nvPr>
        </p:nvGraphicFramePr>
        <p:xfrm>
          <a:off x="4160838" y="692150"/>
          <a:ext cx="232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7" imgW="2323800" imgH="685800" progId="Equation.DSMT4">
                  <p:embed/>
                </p:oleObj>
              </mc:Choice>
              <mc:Fallback>
                <p:oleObj name="Equation" r:id="rId7" imgW="2323800" imgH="6858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692150"/>
                        <a:ext cx="2324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0581" y="1527696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70617"/>
              </p:ext>
            </p:extLst>
          </p:nvPr>
        </p:nvGraphicFramePr>
        <p:xfrm>
          <a:off x="2015497" y="2492896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9" imgW="2933640" imgH="939600" progId="Equation.DSMT4">
                  <p:embed/>
                </p:oleObj>
              </mc:Choice>
              <mc:Fallback>
                <p:oleObj name="Equation" r:id="rId9" imgW="2933640" imgH="939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497" y="2492896"/>
                        <a:ext cx="293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51066" y="3500512"/>
            <a:ext cx="406072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故积分收敛，且收敛于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4221088"/>
            <a:ext cx="108555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454741"/>
              </p:ext>
            </p:extLst>
          </p:nvPr>
        </p:nvGraphicFramePr>
        <p:xfrm>
          <a:off x="1979712" y="4045808"/>
          <a:ext cx="40687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11" imgW="4076640" imgH="698400" progId="Equation.DSMT4">
                  <p:embed/>
                </p:oleObj>
              </mc:Choice>
              <mc:Fallback>
                <p:oleObj name="Equation" r:id="rId11" imgW="4076640" imgH="6984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045808"/>
                        <a:ext cx="40687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84168" y="4120452"/>
            <a:ext cx="162736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不存在，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592" y="4978184"/>
            <a:ext cx="5453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326672"/>
              </p:ext>
            </p:extLst>
          </p:nvPr>
        </p:nvGraphicFramePr>
        <p:xfrm>
          <a:off x="1453743" y="4896894"/>
          <a:ext cx="149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13" imgW="1498320" imgH="685800" progId="Equation.DSMT4">
                  <p:embed/>
                </p:oleObj>
              </mc:Choice>
              <mc:Fallback>
                <p:oleObj name="Equation" r:id="rId13" imgW="1498320" imgH="685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743" y="4896894"/>
                        <a:ext cx="1498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61152" y="4978184"/>
            <a:ext cx="1988045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发散，从而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78811"/>
              </p:ext>
            </p:extLst>
          </p:nvPr>
        </p:nvGraphicFramePr>
        <p:xfrm>
          <a:off x="4958006" y="4896894"/>
          <a:ext cx="154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15" imgW="1549080" imgH="685800" progId="Equation.DSMT4">
                  <p:embed/>
                </p:oleObj>
              </mc:Choice>
              <mc:Fallback>
                <p:oleObj name="Equation" r:id="rId15" imgW="154908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006" y="4896894"/>
                        <a:ext cx="1549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516216" y="4978184"/>
            <a:ext cx="135646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也发散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5" grpId="0"/>
      <p:bldP spid="17" grpId="0"/>
      <p:bldP spid="18" grpId="0"/>
      <p:bldP spid="21" grpId="0"/>
      <p:bldP spid="22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63713" y="2924175"/>
          <a:ext cx="27098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" imgW="2705100" imgH="736600" progId="Equation.DSMT4">
                  <p:embed/>
                </p:oleObj>
              </mc:Choice>
              <mc:Fallback>
                <p:oleObj name="Equation" r:id="rId3" imgW="2705100" imgH="736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709862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43776"/>
              </p:ext>
            </p:extLst>
          </p:nvPr>
        </p:nvGraphicFramePr>
        <p:xfrm>
          <a:off x="1692275" y="1844675"/>
          <a:ext cx="69389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6946560" imgH="749160" progId="Equation.DSMT4">
                  <p:embed/>
                </p:oleObj>
              </mc:Choice>
              <mc:Fallback>
                <p:oleObj name="Equation" r:id="rId5" imgW="6946560" imgH="7491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693896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09800" y="1828800"/>
            <a:ext cx="3429000" cy="1447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438400" y="1600200"/>
            <a:ext cx="3657600" cy="18288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281439" y="4057908"/>
            <a:ext cx="685796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1" dirty="0" smtClean="0">
                <a:solidFill>
                  <a:schemeClr val="accent2"/>
                </a:solidFill>
                <a:latin typeface="宋体" pitchFamily="2" charset="-122"/>
              </a:rPr>
              <a:t>发散的反常积分要严格</a:t>
            </a:r>
            <a:r>
              <a:rPr lang="zh-CN" altLang="en-US" sz="2800" b="1" i="1" dirty="0">
                <a:solidFill>
                  <a:schemeClr val="accent2"/>
                </a:solidFill>
                <a:latin typeface="宋体" pitchFamily="2" charset="-122"/>
              </a:rPr>
              <a:t>按照</a:t>
            </a:r>
            <a:r>
              <a:rPr lang="zh-CN" altLang="en-US" sz="2800" b="1" i="1" dirty="0" smtClean="0">
                <a:solidFill>
                  <a:schemeClr val="accent2"/>
                </a:solidFill>
                <a:latin typeface="宋体" pitchFamily="2" charset="-122"/>
              </a:rPr>
              <a:t>定义进行证明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宋体" pitchFamily="2" charset="-122"/>
              </a:rPr>
              <a:t>.</a:t>
            </a:r>
            <a:endParaRPr lang="en-US" altLang="zh-CN" sz="2800" b="1" i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800" y="404664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思考：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66800" y="927884"/>
            <a:ext cx="270939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下列做法对吗？</a:t>
            </a:r>
          </a:p>
        </p:txBody>
      </p:sp>
    </p:spTree>
    <p:extLst>
      <p:ext uri="{BB962C8B-B14F-4D97-AF65-F5344CB8AC3E}">
        <p14:creationId xmlns:p14="http://schemas.microsoft.com/office/powerpoint/2010/main" val="42152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07963"/>
            <a:ext cx="3956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3200" b="1" dirty="0" smtClean="0">
                <a:solidFill>
                  <a:srgbClr val="7030A0"/>
                </a:solidFill>
                <a:ea typeface="楷体_GB2312" pitchFamily="49" charset="-122"/>
              </a:rPr>
              <a:t>2.</a:t>
            </a:r>
            <a:r>
              <a:rPr lang="en-US" altLang="zh-CN" sz="3200" b="1" dirty="0" smtClean="0"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ea typeface="楷体_GB2312" pitchFamily="49" charset="-122"/>
              </a:rPr>
              <a:t>证明反常积分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37067"/>
              </p:ext>
            </p:extLst>
          </p:nvPr>
        </p:nvGraphicFramePr>
        <p:xfrm>
          <a:off x="4268788" y="77788"/>
          <a:ext cx="95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3" imgW="952200" imgH="838080" progId="Equation.DSMT4">
                  <p:embed/>
                </p:oleObj>
              </mc:Choice>
              <mc:Fallback>
                <p:oleObj name="Equation" r:id="rId3" imgW="952200" imgH="8380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77788"/>
                        <a:ext cx="952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750" y="1430338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时有 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48498"/>
              </p:ext>
            </p:extLst>
          </p:nvPr>
        </p:nvGraphicFramePr>
        <p:xfrm>
          <a:off x="1771650" y="1957388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5" imgW="939600" imgH="838080" progId="Equation.DSMT4">
                  <p:embed/>
                </p:oleObj>
              </mc:Choice>
              <mc:Fallback>
                <p:oleObj name="Equation" r:id="rId5" imgW="939600" imgH="8380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957388"/>
                        <a:ext cx="93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151782"/>
              </p:ext>
            </p:extLst>
          </p:nvPr>
        </p:nvGraphicFramePr>
        <p:xfrm>
          <a:off x="2819400" y="2065338"/>
          <a:ext cx="1739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Equation" r:id="rId7" imgW="1739880" imgH="672840" progId="Equation.DSMT4">
                  <p:embed/>
                </p:oleObj>
              </mc:Choice>
              <mc:Fallback>
                <p:oleObj name="Equation" r:id="rId7" imgW="1739880" imgH="67284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65338"/>
                        <a:ext cx="17399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08821"/>
              </p:ext>
            </p:extLst>
          </p:nvPr>
        </p:nvGraphicFramePr>
        <p:xfrm>
          <a:off x="4629150" y="2224088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9" imgW="774360" imgH="330120" progId="Equation.DSMT4">
                  <p:embed/>
                </p:oleObj>
              </mc:Choice>
              <mc:Fallback>
                <p:oleObj name="Equation" r:id="rId9" imgW="774360" imgH="33012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224088"/>
                        <a:ext cx="774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53185"/>
              </p:ext>
            </p:extLst>
          </p:nvPr>
        </p:nvGraphicFramePr>
        <p:xfrm>
          <a:off x="1816100" y="3443288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11" imgW="977760" imgH="838080" progId="Equation.DSMT4">
                  <p:embed/>
                </p:oleObj>
              </mc:Choice>
              <mc:Fallback>
                <p:oleObj name="Equation" r:id="rId11" imgW="977760" imgH="8380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443288"/>
                        <a:ext cx="97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33431"/>
              </p:ext>
            </p:extLst>
          </p:nvPr>
        </p:nvGraphicFramePr>
        <p:xfrm>
          <a:off x="2908300" y="3303588"/>
          <a:ext cx="191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13" imgW="1917360" imgH="1143000" progId="Equation.DSMT4">
                  <p:embed/>
                </p:oleObj>
              </mc:Choice>
              <mc:Fallback>
                <p:oleObj name="Equation" r:id="rId13" imgW="1917360" imgH="11430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303588"/>
                        <a:ext cx="19177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65322"/>
              </p:ext>
            </p:extLst>
          </p:nvPr>
        </p:nvGraphicFramePr>
        <p:xfrm>
          <a:off x="4860032" y="3397251"/>
          <a:ext cx="67284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15" imgW="672840" imgH="1015920" progId="Equation.DSMT4">
                  <p:embed/>
                </p:oleObj>
              </mc:Choice>
              <mc:Fallback>
                <p:oleObj name="Equation" r:id="rId15" imgW="672840" imgH="101592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397251"/>
                        <a:ext cx="67284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39750" y="2878138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p ≠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时有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70465"/>
              </p:ext>
            </p:extLst>
          </p:nvPr>
        </p:nvGraphicFramePr>
        <p:xfrm>
          <a:off x="7034213" y="3259138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17" imgW="736560" imgH="393480" progId="Equation.DSMT4">
                  <p:embed/>
                </p:oleObj>
              </mc:Choice>
              <mc:Fallback>
                <p:oleObj name="Equation" r:id="rId17" imgW="736560" imgH="39348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3259138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66849"/>
              </p:ext>
            </p:extLst>
          </p:nvPr>
        </p:nvGraphicFramePr>
        <p:xfrm>
          <a:off x="7010400" y="4033838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19" imgW="749160" imgH="393480" progId="Equation.DSMT4">
                  <p:embed/>
                </p:oleObj>
              </mc:Choice>
              <mc:Fallback>
                <p:oleObj name="Equation" r:id="rId19" imgW="749160" imgH="3934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33838"/>
                        <a:ext cx="74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35837"/>
              </p:ext>
            </p:extLst>
          </p:nvPr>
        </p:nvGraphicFramePr>
        <p:xfrm>
          <a:off x="5562600" y="3760788"/>
          <a:ext cx="87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21" imgW="876240" imgH="952200" progId="Equation.DSMT4">
                  <p:embed/>
                </p:oleObj>
              </mc:Choice>
              <mc:Fallback>
                <p:oleObj name="Equation" r:id="rId21" imgW="876240" imgH="9522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876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4000" y="207963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p &gt;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时收敛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p ≤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1 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52400" y="896938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时发散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b="1" i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233"/>
              </p:ext>
            </p:extLst>
          </p:nvPr>
        </p:nvGraphicFramePr>
        <p:xfrm>
          <a:off x="5632450" y="3271838"/>
          <a:ext cx="660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23" imgW="660240" imgH="330120" progId="Equation.DSMT4">
                  <p:embed/>
                </p:oleObj>
              </mc:Choice>
              <mc:Fallback>
                <p:oleObj name="Equation" r:id="rId23" imgW="660240" imgH="33012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3271838"/>
                        <a:ext cx="660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59077" y="5045596"/>
            <a:ext cx="12697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因此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550" y="5949280"/>
            <a:ext cx="108715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0484" name="Picture 24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96938"/>
            <a:ext cx="2730679" cy="227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34880"/>
              </p:ext>
            </p:extLst>
          </p:nvPr>
        </p:nvGraphicFramePr>
        <p:xfrm>
          <a:off x="3353077" y="5598711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26" imgW="812447" imgH="418918" progId="Equation.DSMT4">
                  <p:embed/>
                </p:oleObj>
              </mc:Choice>
              <mc:Fallback>
                <p:oleObj name="Equation" r:id="rId26" imgW="812447" imgH="418918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077" y="5598711"/>
                        <a:ext cx="812800" cy="419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04328"/>
              </p:ext>
            </p:extLst>
          </p:nvPr>
        </p:nvGraphicFramePr>
        <p:xfrm>
          <a:off x="3346727" y="4757564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28" imgW="825142" imgH="406224" progId="Equation.DSMT4">
                  <p:embed/>
                </p:oleObj>
              </mc:Choice>
              <mc:Fallback>
                <p:oleObj name="Equation" r:id="rId28" imgW="825142" imgH="406224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727" y="4757564"/>
                        <a:ext cx="825500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42363"/>
              </p:ext>
            </p:extLst>
          </p:nvPr>
        </p:nvGraphicFramePr>
        <p:xfrm>
          <a:off x="1828800" y="4886052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30" imgW="977900" imgH="838200" progId="Equation.DSMT4">
                  <p:embed/>
                </p:oleObj>
              </mc:Choice>
              <mc:Fallback>
                <p:oleObj name="Equation" r:id="rId30" imgW="9779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86052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760671"/>
              </p:ext>
            </p:extLst>
          </p:nvPr>
        </p:nvGraphicFramePr>
        <p:xfrm>
          <a:off x="3009900" y="4797152"/>
          <a:ext cx="39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31" imgW="393480" imgH="1015920" progId="Equation.DSMT4">
                  <p:embed/>
                </p:oleObj>
              </mc:Choice>
              <mc:Fallback>
                <p:oleObj name="Equation" r:id="rId31" imgW="393480" imgH="10159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797152"/>
                        <a:ext cx="393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463783"/>
              </p:ext>
            </p:extLst>
          </p:nvPr>
        </p:nvGraphicFramePr>
        <p:xfrm>
          <a:off x="4495800" y="4757564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33" imgW="799920" imgH="393480" progId="Equation.DSMT4">
                  <p:embed/>
                </p:oleObj>
              </mc:Choice>
              <mc:Fallback>
                <p:oleObj name="Equation" r:id="rId33" imgW="7999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57564"/>
                        <a:ext cx="80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720402"/>
              </p:ext>
            </p:extLst>
          </p:nvPr>
        </p:nvGraphicFramePr>
        <p:xfrm>
          <a:off x="4556923" y="5624111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35" imgW="774360" imgH="393480" progId="Equation.DSMT4">
                  <p:embed/>
                </p:oleObj>
              </mc:Choice>
              <mc:Fallback>
                <p:oleObj name="Equation" r:id="rId35" imgW="7743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23" y="5624111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1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1" grpId="0" autoUpdateAnimBg="0"/>
      <p:bldP spid="18" grpId="0" autoUpdateAnimBg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67544" y="116632"/>
            <a:ext cx="6792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二．瑕积分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无界函数的积分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1010444"/>
            <a:ext cx="212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引例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曲线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81701"/>
              </p:ext>
            </p:extLst>
          </p:nvPr>
        </p:nvGraphicFramePr>
        <p:xfrm>
          <a:off x="2330450" y="830263"/>
          <a:ext cx="111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3" imgW="1117440" imgH="888840" progId="Equation.DSMT4">
                  <p:embed/>
                </p:oleObj>
              </mc:Choice>
              <mc:Fallback>
                <p:oleObj name="Equation" r:id="rId3" imgW="1117440" imgH="88884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830263"/>
                        <a:ext cx="1117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39000" y="99615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所围成的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4282"/>
              </p:ext>
            </p:extLst>
          </p:nvPr>
        </p:nvGraphicFramePr>
        <p:xfrm>
          <a:off x="6540500" y="1121569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1121569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29000" y="1010444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轴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轴和直线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2400" y="1681956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开口曲边梯形的面积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52800" y="1688306"/>
            <a:ext cx="237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，可记作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65758"/>
              </p:ext>
            </p:extLst>
          </p:nvPr>
        </p:nvGraphicFramePr>
        <p:xfrm>
          <a:off x="1835150" y="2252663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7" imgW="1473120" imgH="888840" progId="Equation.DSMT4">
                  <p:embed/>
                </p:oleObj>
              </mc:Choice>
              <mc:Fallback>
                <p:oleObj name="Equation" r:id="rId7" imgW="1473120" imgH="88884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52663"/>
                        <a:ext cx="1473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2400" y="3220244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理解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27328"/>
              </p:ext>
            </p:extLst>
          </p:nvPr>
        </p:nvGraphicFramePr>
        <p:xfrm>
          <a:off x="1232160" y="3739356"/>
          <a:ext cx="204444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9" imgW="2044440" imgH="888840" progId="Equation.DSMT4">
                  <p:embed/>
                </p:oleObj>
              </mc:Choice>
              <mc:Fallback>
                <p:oleObj name="Equation" r:id="rId9" imgW="2044440" imgH="8888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160" y="3739356"/>
                        <a:ext cx="2044440" cy="888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175059"/>
              </p:ext>
            </p:extLst>
          </p:nvPr>
        </p:nvGraphicFramePr>
        <p:xfrm>
          <a:off x="3325656" y="3739356"/>
          <a:ext cx="176508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tion" r:id="rId11" imgW="1765080" imgH="1015920" progId="Equation.DSMT4">
                  <p:embed/>
                </p:oleObj>
              </mc:Choice>
              <mc:Fallback>
                <p:oleObj name="Equation" r:id="rId11" imgW="1765080" imgH="101592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656" y="3739356"/>
                        <a:ext cx="176508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83258"/>
              </p:ext>
            </p:extLst>
          </p:nvPr>
        </p:nvGraphicFramePr>
        <p:xfrm>
          <a:off x="1559626" y="4725144"/>
          <a:ext cx="21333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" name="Equation" r:id="rId13" imgW="2133360" imgH="685800" progId="Equation.DSMT4">
                  <p:embed/>
                </p:oleObj>
              </mc:Choice>
              <mc:Fallback>
                <p:oleObj name="Equation" r:id="rId13" imgW="2133360" imgH="6858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626" y="4725144"/>
                        <a:ext cx="213336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79257"/>
              </p:ext>
            </p:extLst>
          </p:nvPr>
        </p:nvGraphicFramePr>
        <p:xfrm>
          <a:off x="3771900" y="4868863"/>
          <a:ext cx="53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name="Equation" r:id="rId15" imgW="533160" imgH="393480" progId="Equation.DSMT4">
                  <p:embed/>
                </p:oleObj>
              </mc:Choice>
              <mc:Fallback>
                <p:oleObj name="Equation" r:id="rId15" imgW="533160" imgH="39348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868863"/>
                        <a:ext cx="533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6227764" y="1681956"/>
            <a:ext cx="2738438" cy="3159125"/>
            <a:chOff x="3923" y="1344"/>
            <a:chExt cx="1725" cy="1990"/>
          </a:xfrm>
        </p:grpSpPr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3944" y="1344"/>
            <a:ext cx="1692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8" name="BMP 图象" r:id="rId17" imgW="2685714" imgH="3048426" progId="PBrush">
                    <p:embed/>
                  </p:oleObj>
                </mc:Choice>
                <mc:Fallback>
                  <p:oleObj name="BMP 图象" r:id="rId17" imgW="2685714" imgH="3048426" progId="PBrush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344"/>
                          <a:ext cx="1692" cy="1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4408" y="1784"/>
            <a:ext cx="68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" name="Equation" r:id="rId19" imgW="1255680" imgH="1008000" progId="Equation.3">
                    <p:embed/>
                  </p:oleObj>
                </mc:Choice>
                <mc:Fallback>
                  <p:oleObj name="Equation" r:id="rId19" imgW="1255680" imgH="1008000" progId="Equation.3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1784"/>
                          <a:ext cx="68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3924" y="313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0" name="Equation" r:id="rId21" imgW="246600" imgH="358560" progId="Equation.3">
                    <p:embed/>
                  </p:oleObj>
                </mc:Choice>
                <mc:Fallback>
                  <p:oleObj name="Equation" r:id="rId21" imgW="246600" imgH="358560" progId="Equation.3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3134"/>
                          <a:ext cx="13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384" y="25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1" name="Equation" r:id="rId23" imgW="313920" imgH="347040" progId="Equation.3">
                    <p:embed/>
                  </p:oleObj>
                </mc:Choice>
                <mc:Fallback>
                  <p:oleObj name="Equation" r:id="rId23" imgW="313920" imgH="347040" progId="Equation.3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25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4992" y="312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2" name="Equation" r:id="rId25" imgW="168120" imgH="347040" progId="Equation.3">
                    <p:embed/>
                  </p:oleObj>
                </mc:Choice>
                <mc:Fallback>
                  <p:oleObj name="Equation" r:id="rId25" imgW="168120" imgH="347040" progId="Equation.3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120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5504" y="313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3" name="Equation" r:id="rId27" imgW="257760" imgH="268920" progId="Equation.3">
                    <p:embed/>
                  </p:oleObj>
                </mc:Choice>
                <mc:Fallback>
                  <p:oleObj name="Equation" r:id="rId27" imgW="257760" imgH="268920" progId="Equation.3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4" y="3137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880337"/>
                </p:ext>
              </p:extLst>
            </p:nvPr>
          </p:nvGraphicFramePr>
          <p:xfrm>
            <a:off x="3923" y="13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4" name="Equation" r:id="rId29" imgW="269280" imgH="358560" progId="Equation.3">
                    <p:embed/>
                  </p:oleObj>
                </mc:Choice>
                <mc:Fallback>
                  <p:oleObj name="Equation" r:id="rId29" imgW="269280" imgH="358560" progId="Equation.3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3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4"/>
          <p:cNvGrpSpPr>
            <a:grpSpLocks/>
          </p:cNvGrpSpPr>
          <p:nvPr/>
        </p:nvGrpSpPr>
        <p:grpSpPr bwMode="auto">
          <a:xfrm>
            <a:off x="6577013" y="2210594"/>
            <a:ext cx="185737" cy="2581275"/>
            <a:chOff x="4143" y="1677"/>
            <a:chExt cx="117" cy="1626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176" y="1677"/>
              <a:ext cx="0" cy="1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6" name="Object 26"/>
            <p:cNvGraphicFramePr>
              <a:graphicFrameLocks noChangeAspect="1"/>
            </p:cNvGraphicFramePr>
            <p:nvPr/>
          </p:nvGraphicFramePr>
          <p:xfrm>
            <a:off x="4143" y="3099"/>
            <a:ext cx="11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5" name="Equation" r:id="rId31" imgW="89640" imgH="168120" progId="Equation.DSMT4">
                    <p:embed/>
                  </p:oleObj>
                </mc:Choice>
                <mc:Fallback>
                  <p:oleObj name="Equation" r:id="rId31" imgW="89640" imgH="168120" progId="Equation.DSMT4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3099"/>
                          <a:ext cx="117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96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1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800" b="1" dirty="0" smtClean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980</TotalTime>
  <Words>1691</Words>
  <Application>Microsoft Office PowerPoint</Application>
  <PresentationFormat>全屏显示(4:3)</PresentationFormat>
  <Paragraphs>315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严4</vt:lpstr>
      <vt:lpstr>Equation</vt:lpstr>
      <vt:lpstr>BMP 图象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79</cp:revision>
  <dcterms:created xsi:type="dcterms:W3CDTF">2019-06-06T15:05:35Z</dcterms:created>
  <dcterms:modified xsi:type="dcterms:W3CDTF">2019-08-24T04:55:41Z</dcterms:modified>
</cp:coreProperties>
</file>