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4" r:id="rId19"/>
    <p:sldId id="284" r:id="rId20"/>
    <p:sldId id="285" r:id="rId21"/>
    <p:sldId id="286" r:id="rId22"/>
    <p:sldId id="287" r:id="rId23"/>
    <p:sldId id="288" r:id="rId24"/>
    <p:sldId id="298" r:id="rId25"/>
    <p:sldId id="289" r:id="rId26"/>
    <p:sldId id="290" r:id="rId27"/>
    <p:sldId id="291" r:id="rId28"/>
    <p:sldId id="292" r:id="rId29"/>
    <p:sldId id="293" r:id="rId30"/>
    <p:sldId id="294" r:id="rId31"/>
    <p:sldId id="263" r:id="rId32"/>
    <p:sldId id="264" r:id="rId33"/>
    <p:sldId id="265" r:id="rId34"/>
    <p:sldId id="266" r:id="rId35"/>
    <p:sldId id="267" r:id="rId36"/>
    <p:sldId id="268" r:id="rId37"/>
    <p:sldId id="295" r:id="rId38"/>
    <p:sldId id="296" r:id="rId39"/>
    <p:sldId id="297" r:id="rId40"/>
    <p:sldId id="26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8.emf"/><Relationship Id="rId18" Type="http://schemas.openxmlformats.org/officeDocument/2006/relationships/image" Target="../media/image11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12" Type="http://schemas.openxmlformats.org/officeDocument/2006/relationships/image" Target="../media/image107.emf"/><Relationship Id="rId17" Type="http://schemas.openxmlformats.org/officeDocument/2006/relationships/image" Target="../media/image112.emf"/><Relationship Id="rId2" Type="http://schemas.openxmlformats.org/officeDocument/2006/relationships/image" Target="../media/image97.emf"/><Relationship Id="rId16" Type="http://schemas.openxmlformats.org/officeDocument/2006/relationships/image" Target="../media/image111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11" Type="http://schemas.openxmlformats.org/officeDocument/2006/relationships/image" Target="../media/image106.emf"/><Relationship Id="rId5" Type="http://schemas.openxmlformats.org/officeDocument/2006/relationships/image" Target="../media/image100.emf"/><Relationship Id="rId15" Type="http://schemas.openxmlformats.org/officeDocument/2006/relationships/image" Target="../media/image110.emf"/><Relationship Id="rId10" Type="http://schemas.openxmlformats.org/officeDocument/2006/relationships/image" Target="../media/image105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Relationship Id="rId14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emf"/><Relationship Id="rId5" Type="http://schemas.openxmlformats.org/officeDocument/2006/relationships/image" Target="../media/image139.wmf"/><Relationship Id="rId10" Type="http://schemas.openxmlformats.org/officeDocument/2006/relationships/image" Target="../media/image144.e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10" Type="http://schemas.openxmlformats.org/officeDocument/2006/relationships/image" Target="../media/image157.w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170.emf"/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12" Type="http://schemas.openxmlformats.org/officeDocument/2006/relationships/image" Target="../media/image169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11" Type="http://schemas.openxmlformats.org/officeDocument/2006/relationships/image" Target="../media/image168.emf"/><Relationship Id="rId5" Type="http://schemas.openxmlformats.org/officeDocument/2006/relationships/image" Target="../media/image162.emf"/><Relationship Id="rId15" Type="http://schemas.openxmlformats.org/officeDocument/2006/relationships/image" Target="../media/image172.wmf"/><Relationship Id="rId10" Type="http://schemas.openxmlformats.org/officeDocument/2006/relationships/image" Target="../media/image167.emf"/><Relationship Id="rId4" Type="http://schemas.openxmlformats.org/officeDocument/2006/relationships/image" Target="../media/image161.emf"/><Relationship Id="rId9" Type="http://schemas.openxmlformats.org/officeDocument/2006/relationships/image" Target="../media/image166.emf"/><Relationship Id="rId14" Type="http://schemas.openxmlformats.org/officeDocument/2006/relationships/image" Target="../media/image17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6" Type="http://schemas.openxmlformats.org/officeDocument/2006/relationships/image" Target="../media/image188.wmf"/><Relationship Id="rId1" Type="http://schemas.openxmlformats.org/officeDocument/2006/relationships/image" Target="../media/image173.wmf"/><Relationship Id="rId6" Type="http://schemas.openxmlformats.org/officeDocument/2006/relationships/image" Target="../media/image178.emf"/><Relationship Id="rId11" Type="http://schemas.openxmlformats.org/officeDocument/2006/relationships/image" Target="../media/image183.wmf"/><Relationship Id="rId5" Type="http://schemas.openxmlformats.org/officeDocument/2006/relationships/image" Target="../media/image177.e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emf"/><Relationship Id="rId14" Type="http://schemas.openxmlformats.org/officeDocument/2006/relationships/image" Target="../media/image18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12" Type="http://schemas.openxmlformats.org/officeDocument/2006/relationships/image" Target="../media/image201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18" Type="http://schemas.openxmlformats.org/officeDocument/2006/relationships/image" Target="../media/image237.wmf"/><Relationship Id="rId3" Type="http://schemas.openxmlformats.org/officeDocument/2006/relationships/image" Target="../media/image222.wmf"/><Relationship Id="rId21" Type="http://schemas.openxmlformats.org/officeDocument/2006/relationships/image" Target="../media/image240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17" Type="http://schemas.openxmlformats.org/officeDocument/2006/relationships/image" Target="../media/image236.wmf"/><Relationship Id="rId2" Type="http://schemas.openxmlformats.org/officeDocument/2006/relationships/image" Target="../media/image221.wmf"/><Relationship Id="rId16" Type="http://schemas.openxmlformats.org/officeDocument/2006/relationships/image" Target="../media/image235.wmf"/><Relationship Id="rId20" Type="http://schemas.openxmlformats.org/officeDocument/2006/relationships/image" Target="../media/image239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5" Type="http://schemas.openxmlformats.org/officeDocument/2006/relationships/image" Target="../media/image234.wmf"/><Relationship Id="rId23" Type="http://schemas.openxmlformats.org/officeDocument/2006/relationships/image" Target="../media/image242.wmf"/><Relationship Id="rId10" Type="http://schemas.openxmlformats.org/officeDocument/2006/relationships/image" Target="../media/image229.wmf"/><Relationship Id="rId19" Type="http://schemas.openxmlformats.org/officeDocument/2006/relationships/image" Target="../media/image238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Relationship Id="rId14" Type="http://schemas.openxmlformats.org/officeDocument/2006/relationships/image" Target="../media/image233.wmf"/><Relationship Id="rId22" Type="http://schemas.openxmlformats.org/officeDocument/2006/relationships/image" Target="../media/image2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18" Type="http://schemas.openxmlformats.org/officeDocument/2006/relationships/image" Target="../media/image23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12" Type="http://schemas.openxmlformats.org/officeDocument/2006/relationships/image" Target="../media/image231.wmf"/><Relationship Id="rId17" Type="http://schemas.openxmlformats.org/officeDocument/2006/relationships/image" Target="../media/image236.wmf"/><Relationship Id="rId2" Type="http://schemas.openxmlformats.org/officeDocument/2006/relationships/image" Target="../media/image261.wmf"/><Relationship Id="rId16" Type="http://schemas.openxmlformats.org/officeDocument/2006/relationships/image" Target="../media/image235.wmf"/><Relationship Id="rId20" Type="http://schemas.openxmlformats.org/officeDocument/2006/relationships/image" Target="../media/image239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11" Type="http://schemas.openxmlformats.org/officeDocument/2006/relationships/image" Target="../media/image230.wmf"/><Relationship Id="rId5" Type="http://schemas.openxmlformats.org/officeDocument/2006/relationships/image" Target="../media/image264.wmf"/><Relationship Id="rId15" Type="http://schemas.openxmlformats.org/officeDocument/2006/relationships/image" Target="../media/image234.wmf"/><Relationship Id="rId10" Type="http://schemas.openxmlformats.org/officeDocument/2006/relationships/image" Target="../media/image229.wmf"/><Relationship Id="rId19" Type="http://schemas.openxmlformats.org/officeDocument/2006/relationships/image" Target="../media/image238.wmf"/><Relationship Id="rId4" Type="http://schemas.openxmlformats.org/officeDocument/2006/relationships/image" Target="../media/image263.wmf"/><Relationship Id="rId9" Type="http://schemas.openxmlformats.org/officeDocument/2006/relationships/image" Target="../media/image228.wmf"/><Relationship Id="rId14" Type="http://schemas.openxmlformats.org/officeDocument/2006/relationships/image" Target="../media/image2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Relationship Id="rId9" Type="http://schemas.openxmlformats.org/officeDocument/2006/relationships/image" Target="../media/image28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3" Type="http://schemas.openxmlformats.org/officeDocument/2006/relationships/image" Target="../media/image297.emf"/><Relationship Id="rId7" Type="http://schemas.openxmlformats.org/officeDocument/2006/relationships/image" Target="../media/image301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5" Type="http://schemas.openxmlformats.org/officeDocument/2006/relationships/image" Target="../media/image299.emf"/><Relationship Id="rId4" Type="http://schemas.openxmlformats.org/officeDocument/2006/relationships/image" Target="../media/image298.emf"/><Relationship Id="rId9" Type="http://schemas.openxmlformats.org/officeDocument/2006/relationships/image" Target="../media/image303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image" Target="../media/image316.emf"/><Relationship Id="rId3" Type="http://schemas.openxmlformats.org/officeDocument/2006/relationships/image" Target="../media/image306.emf"/><Relationship Id="rId7" Type="http://schemas.openxmlformats.org/officeDocument/2006/relationships/image" Target="../media/image310.emf"/><Relationship Id="rId12" Type="http://schemas.openxmlformats.org/officeDocument/2006/relationships/image" Target="../media/image315.emf"/><Relationship Id="rId2" Type="http://schemas.openxmlformats.org/officeDocument/2006/relationships/image" Target="../media/image305.emf"/><Relationship Id="rId16" Type="http://schemas.openxmlformats.org/officeDocument/2006/relationships/image" Target="../media/image319.wmf"/><Relationship Id="rId1" Type="http://schemas.openxmlformats.org/officeDocument/2006/relationships/image" Target="../media/image304.emf"/><Relationship Id="rId6" Type="http://schemas.openxmlformats.org/officeDocument/2006/relationships/image" Target="../media/image309.emf"/><Relationship Id="rId11" Type="http://schemas.openxmlformats.org/officeDocument/2006/relationships/image" Target="../media/image314.emf"/><Relationship Id="rId5" Type="http://schemas.openxmlformats.org/officeDocument/2006/relationships/image" Target="../media/image308.emf"/><Relationship Id="rId15" Type="http://schemas.openxmlformats.org/officeDocument/2006/relationships/image" Target="../media/image318.wmf"/><Relationship Id="rId10" Type="http://schemas.openxmlformats.org/officeDocument/2006/relationships/image" Target="../media/image313.emf"/><Relationship Id="rId4" Type="http://schemas.openxmlformats.org/officeDocument/2006/relationships/image" Target="../media/image307.emf"/><Relationship Id="rId9" Type="http://schemas.openxmlformats.org/officeDocument/2006/relationships/image" Target="../media/image312.emf"/><Relationship Id="rId14" Type="http://schemas.openxmlformats.org/officeDocument/2006/relationships/image" Target="../media/image317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13" Type="http://schemas.openxmlformats.org/officeDocument/2006/relationships/image" Target="../media/image332.emf"/><Relationship Id="rId3" Type="http://schemas.openxmlformats.org/officeDocument/2006/relationships/image" Target="../media/image322.emf"/><Relationship Id="rId7" Type="http://schemas.openxmlformats.org/officeDocument/2006/relationships/image" Target="../media/image326.emf"/><Relationship Id="rId12" Type="http://schemas.openxmlformats.org/officeDocument/2006/relationships/image" Target="../media/image331.emf"/><Relationship Id="rId17" Type="http://schemas.openxmlformats.org/officeDocument/2006/relationships/image" Target="../media/image336.emf"/><Relationship Id="rId2" Type="http://schemas.openxmlformats.org/officeDocument/2006/relationships/image" Target="../media/image321.wmf"/><Relationship Id="rId16" Type="http://schemas.openxmlformats.org/officeDocument/2006/relationships/image" Target="../media/image335.emf"/><Relationship Id="rId1" Type="http://schemas.openxmlformats.org/officeDocument/2006/relationships/image" Target="../media/image320.wmf"/><Relationship Id="rId6" Type="http://schemas.openxmlformats.org/officeDocument/2006/relationships/image" Target="../media/image325.emf"/><Relationship Id="rId11" Type="http://schemas.openxmlformats.org/officeDocument/2006/relationships/image" Target="../media/image330.emf"/><Relationship Id="rId5" Type="http://schemas.openxmlformats.org/officeDocument/2006/relationships/image" Target="../media/image324.emf"/><Relationship Id="rId15" Type="http://schemas.openxmlformats.org/officeDocument/2006/relationships/image" Target="../media/image334.emf"/><Relationship Id="rId10" Type="http://schemas.openxmlformats.org/officeDocument/2006/relationships/image" Target="../media/image329.emf"/><Relationship Id="rId4" Type="http://schemas.openxmlformats.org/officeDocument/2006/relationships/image" Target="../media/image323.emf"/><Relationship Id="rId9" Type="http://schemas.openxmlformats.org/officeDocument/2006/relationships/image" Target="../media/image328.emf"/><Relationship Id="rId14" Type="http://schemas.openxmlformats.org/officeDocument/2006/relationships/image" Target="../media/image33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3" Type="http://schemas.openxmlformats.org/officeDocument/2006/relationships/image" Target="../media/image349.wmf"/><Relationship Id="rId7" Type="http://schemas.openxmlformats.org/officeDocument/2006/relationships/image" Target="../media/image353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3" Type="http://schemas.openxmlformats.org/officeDocument/2006/relationships/image" Target="../media/image357.wmf"/><Relationship Id="rId7" Type="http://schemas.openxmlformats.org/officeDocument/2006/relationships/image" Target="../media/image361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11" Type="http://schemas.openxmlformats.org/officeDocument/2006/relationships/image" Target="../media/image365.wmf"/><Relationship Id="rId5" Type="http://schemas.openxmlformats.org/officeDocument/2006/relationships/image" Target="../media/image359.wmf"/><Relationship Id="rId10" Type="http://schemas.openxmlformats.org/officeDocument/2006/relationships/image" Target="../media/image364.wmf"/><Relationship Id="rId4" Type="http://schemas.openxmlformats.org/officeDocument/2006/relationships/image" Target="../media/image358.wmf"/><Relationship Id="rId9" Type="http://schemas.openxmlformats.org/officeDocument/2006/relationships/image" Target="../media/image3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7" Type="http://schemas.openxmlformats.org/officeDocument/2006/relationships/image" Target="../media/image372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48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image" Target="../media/image91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17" Type="http://schemas.openxmlformats.org/officeDocument/2006/relationships/image" Target="../media/image95.emf"/><Relationship Id="rId2" Type="http://schemas.openxmlformats.org/officeDocument/2006/relationships/image" Target="../media/image80.emf"/><Relationship Id="rId16" Type="http://schemas.openxmlformats.org/officeDocument/2006/relationships/image" Target="../media/image94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5" Type="http://schemas.openxmlformats.org/officeDocument/2006/relationships/image" Target="../media/image9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Relationship Id="rId14" Type="http://schemas.openxmlformats.org/officeDocument/2006/relationships/image" Target="../media/image9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1,&#24187;&#28783;&#29255; 11" TargetMode="External"/><Relationship Id="rId4" Type="http://schemas.openxmlformats.org/officeDocument/2006/relationships/slide" Target="slide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Microsoft_Word_97_-_2003_Document1.doc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Microsoft_Word_97_-_2003_Document.doc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94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2.emf"/><Relationship Id="rId35" Type="http://schemas.openxmlformats.org/officeDocument/2006/relationships/oleObject" Target="../embeddings/oleObject90.bin"/><Relationship Id="rId8" Type="http://schemas.openxmlformats.org/officeDocument/2006/relationships/image" Target="../media/image8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11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6.emf"/><Relationship Id="rId32" Type="http://schemas.openxmlformats.org/officeDocument/2006/relationships/image" Target="../media/image110.emf"/><Relationship Id="rId37" Type="http://schemas.openxmlformats.org/officeDocument/2006/relationships/oleObject" Target="../embeddings/oleObject108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8.emf"/><Relationship Id="rId36" Type="http://schemas.openxmlformats.org/officeDocument/2006/relationships/image" Target="../media/image112.e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9.emf"/><Relationship Id="rId35" Type="http://schemas.openxmlformats.org/officeDocument/2006/relationships/oleObject" Target="../embeddings/oleObject107.bin"/><Relationship Id="rId8" Type="http://schemas.openxmlformats.org/officeDocument/2006/relationships/image" Target="../media/image98.emf"/><Relationship Id="rId3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" Type="http://schemas.openxmlformats.org/officeDocument/2006/relationships/slide" Target="slide16.xml"/><Relationship Id="rId21" Type="http://schemas.openxmlformats.org/officeDocument/2006/relationships/image" Target="../media/image143.w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147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40.bin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4.emf"/><Relationship Id="rId28" Type="http://schemas.openxmlformats.org/officeDocument/2006/relationships/oleObject" Target="../embeddings/oleObject142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42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7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4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5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3.emf"/><Relationship Id="rId22" Type="http://schemas.openxmlformats.org/officeDocument/2006/relationships/image" Target="../media/image1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5.emf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emf"/><Relationship Id="rId20" Type="http://schemas.openxmlformats.org/officeDocument/2006/relationships/image" Target="../media/image166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8.emf"/><Relationship Id="rId32" Type="http://schemas.openxmlformats.org/officeDocument/2006/relationships/image" Target="../media/image172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70.emf"/><Relationship Id="rId10" Type="http://schemas.openxmlformats.org/officeDocument/2006/relationships/image" Target="../media/image161.e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3.emf"/><Relationship Id="rId22" Type="http://schemas.openxmlformats.org/officeDocument/2006/relationships/image" Target="../media/image167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71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png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79.bin"/><Relationship Id="rId3" Type="http://schemas.openxmlformats.org/officeDocument/2006/relationships/oleObject" Target="../embeddings/oleObject168.bin"/><Relationship Id="rId21" Type="http://schemas.openxmlformats.org/officeDocument/2006/relationships/image" Target="../media/image181.emf"/><Relationship Id="rId34" Type="http://schemas.openxmlformats.org/officeDocument/2006/relationships/oleObject" Target="../embeddings/oleObject183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7.emf"/><Relationship Id="rId17" Type="http://schemas.openxmlformats.org/officeDocument/2006/relationships/image" Target="../media/image179.wmf"/><Relationship Id="rId25" Type="http://schemas.openxmlformats.org/officeDocument/2006/relationships/image" Target="../media/image183.wmf"/><Relationship Id="rId33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29" Type="http://schemas.openxmlformats.org/officeDocument/2006/relationships/image" Target="../media/image1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2.bin"/><Relationship Id="rId24" Type="http://schemas.openxmlformats.org/officeDocument/2006/relationships/oleObject" Target="../embeddings/oleObject178.bin"/><Relationship Id="rId32" Type="http://schemas.openxmlformats.org/officeDocument/2006/relationships/oleObject" Target="../embeddings/oleObject182.bin"/><Relationship Id="rId5" Type="http://schemas.openxmlformats.org/officeDocument/2006/relationships/oleObject" Target="../embeddings/oleObject169.bin"/><Relationship Id="rId15" Type="http://schemas.openxmlformats.org/officeDocument/2006/relationships/image" Target="../media/image178.emf"/><Relationship Id="rId23" Type="http://schemas.openxmlformats.org/officeDocument/2006/relationships/image" Target="../media/image182.wmf"/><Relationship Id="rId28" Type="http://schemas.openxmlformats.org/officeDocument/2006/relationships/oleObject" Target="../embeddings/oleObject180.bin"/><Relationship Id="rId10" Type="http://schemas.openxmlformats.org/officeDocument/2006/relationships/image" Target="../media/image176.wmf"/><Relationship Id="rId19" Type="http://schemas.openxmlformats.org/officeDocument/2006/relationships/image" Target="../media/image180.wmf"/><Relationship Id="rId31" Type="http://schemas.openxmlformats.org/officeDocument/2006/relationships/image" Target="../media/image18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184.wmf"/><Relationship Id="rId30" Type="http://schemas.openxmlformats.org/officeDocument/2006/relationships/oleObject" Target="../embeddings/oleObject181.bin"/><Relationship Id="rId35" Type="http://schemas.openxmlformats.org/officeDocument/2006/relationships/image" Target="../media/image188.wmf"/><Relationship Id="rId8" Type="http://schemas.openxmlformats.org/officeDocument/2006/relationships/image" Target="../media/image17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7.wmf"/><Relationship Id="rId26" Type="http://schemas.openxmlformats.org/officeDocument/2006/relationships/image" Target="../media/image201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e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5.e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20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image" Target="../media/image212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9.wmf"/><Relationship Id="rId11" Type="http://schemas.openxmlformats.org/officeDocument/2006/relationships/image" Target="../media/image211.wmf"/><Relationship Id="rId5" Type="http://schemas.openxmlformats.org/officeDocument/2006/relationships/oleObject" Target="../embeddings/oleObject203.bin"/><Relationship Id="rId15" Type="http://schemas.openxmlformats.org/officeDocument/2006/relationships/image" Target="../media/image213.wmf"/><Relationship Id="rId10" Type="http://schemas.openxmlformats.org/officeDocument/2006/relationships/oleObject" Target="../embeddings/oleObject205.bin"/><Relationship Id="rId4" Type="http://schemas.openxmlformats.org/officeDocument/2006/relationships/image" Target="../media/image208.wmf"/><Relationship Id="rId9" Type="http://schemas.openxmlformats.org/officeDocument/2006/relationships/image" Target="../media/image214.png"/><Relationship Id="rId14" Type="http://schemas.openxmlformats.org/officeDocument/2006/relationships/oleObject" Target="../embeddings/oleObject20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8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9" Type="http://schemas.openxmlformats.org/officeDocument/2006/relationships/oleObject" Target="../embeddings/oleObject231.bin"/><Relationship Id="rId21" Type="http://schemas.openxmlformats.org/officeDocument/2006/relationships/oleObject" Target="../embeddings/oleObject222.bin"/><Relationship Id="rId34" Type="http://schemas.openxmlformats.org/officeDocument/2006/relationships/image" Target="../media/image235.wmf"/><Relationship Id="rId42" Type="http://schemas.openxmlformats.org/officeDocument/2006/relationships/image" Target="../media/image239.wmf"/><Relationship Id="rId47" Type="http://schemas.openxmlformats.org/officeDocument/2006/relationships/oleObject" Target="../embeddings/oleObject235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29" Type="http://schemas.openxmlformats.org/officeDocument/2006/relationships/oleObject" Target="../embeddings/oleObject22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30.wmf"/><Relationship Id="rId32" Type="http://schemas.openxmlformats.org/officeDocument/2006/relationships/image" Target="../media/image234.wmf"/><Relationship Id="rId37" Type="http://schemas.openxmlformats.org/officeDocument/2006/relationships/oleObject" Target="../embeddings/oleObject230.bin"/><Relationship Id="rId40" Type="http://schemas.openxmlformats.org/officeDocument/2006/relationships/image" Target="../media/image238.wmf"/><Relationship Id="rId45" Type="http://schemas.openxmlformats.org/officeDocument/2006/relationships/oleObject" Target="../embeddings/oleObject234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27.bin"/><Relationship Id="rId44" Type="http://schemas.openxmlformats.org/officeDocument/2006/relationships/image" Target="../media/image240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233.wmf"/><Relationship Id="rId35" Type="http://schemas.openxmlformats.org/officeDocument/2006/relationships/oleObject" Target="../embeddings/oleObject229.bin"/><Relationship Id="rId43" Type="http://schemas.openxmlformats.org/officeDocument/2006/relationships/oleObject" Target="../embeddings/oleObject233.bin"/><Relationship Id="rId48" Type="http://schemas.openxmlformats.org/officeDocument/2006/relationships/image" Target="../media/image242.wmf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13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33" Type="http://schemas.openxmlformats.org/officeDocument/2006/relationships/oleObject" Target="../embeddings/oleObject228.bin"/><Relationship Id="rId38" Type="http://schemas.openxmlformats.org/officeDocument/2006/relationships/image" Target="../media/image237.wmf"/><Relationship Id="rId46" Type="http://schemas.openxmlformats.org/officeDocument/2006/relationships/image" Target="../media/image241.wmf"/><Relationship Id="rId20" Type="http://schemas.openxmlformats.org/officeDocument/2006/relationships/image" Target="../media/image228.wmf"/><Relationship Id="rId41" Type="http://schemas.openxmlformats.org/officeDocument/2006/relationships/oleObject" Target="../embeddings/oleObject2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8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35.wmf"/><Relationship Id="rId42" Type="http://schemas.openxmlformats.org/officeDocument/2006/relationships/image" Target="../media/image239.wmf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6.wmf"/><Relationship Id="rId20" Type="http://schemas.openxmlformats.org/officeDocument/2006/relationships/image" Target="../media/image228.wmf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30.wmf"/><Relationship Id="rId32" Type="http://schemas.openxmlformats.org/officeDocument/2006/relationships/image" Target="../media/image234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38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10" Type="http://schemas.openxmlformats.org/officeDocument/2006/relationships/image" Target="../media/image263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65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33.wmf"/><Relationship Id="rId35" Type="http://schemas.openxmlformats.org/officeDocument/2006/relationships/oleObject" Target="../embeddings/oleObject269.bin"/><Relationship Id="rId8" Type="http://schemas.openxmlformats.org/officeDocument/2006/relationships/image" Target="../media/image262.wmf"/><Relationship Id="rId3" Type="http://schemas.openxmlformats.org/officeDocument/2006/relationships/oleObject" Target="../embeddings/oleObject253.bin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3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7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275.wmf"/><Relationship Id="rId3" Type="http://schemas.openxmlformats.org/officeDocument/2006/relationships/image" Target="../media/image278.png"/><Relationship Id="rId7" Type="http://schemas.openxmlformats.org/officeDocument/2006/relationships/image" Target="../media/image272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74.wmf"/><Relationship Id="rId5" Type="http://schemas.openxmlformats.org/officeDocument/2006/relationships/image" Target="../media/image271.wmf"/><Relationship Id="rId15" Type="http://schemas.openxmlformats.org/officeDocument/2006/relationships/image" Target="../media/image276.wmf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73.wmf"/><Relationship Id="rId14" Type="http://schemas.openxmlformats.org/officeDocument/2006/relationships/oleObject" Target="../embeddings/oleObject28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6.e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3.e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emf"/><Relationship Id="rId20" Type="http://schemas.openxmlformats.org/officeDocument/2006/relationships/image" Target="../media/image287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2.e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4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291.emf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02.e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9.emf"/><Relationship Id="rId17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1.emf"/><Relationship Id="rId20" Type="http://schemas.openxmlformats.org/officeDocument/2006/relationships/image" Target="../media/image303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6.e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10" Type="http://schemas.openxmlformats.org/officeDocument/2006/relationships/image" Target="../media/image298.e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95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00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11.emf"/><Relationship Id="rId26" Type="http://schemas.openxmlformats.org/officeDocument/2006/relationships/image" Target="../media/image315.e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319.w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08.e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0.emf"/><Relationship Id="rId20" Type="http://schemas.openxmlformats.org/officeDocument/2006/relationships/image" Target="../media/image312.e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5.e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14.emf"/><Relationship Id="rId32" Type="http://schemas.openxmlformats.org/officeDocument/2006/relationships/image" Target="../media/image318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316.emf"/><Relationship Id="rId10" Type="http://schemas.openxmlformats.org/officeDocument/2006/relationships/image" Target="../media/image307.e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" Type="http://schemas.openxmlformats.org/officeDocument/2006/relationships/image" Target="../media/image304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09.emf"/><Relationship Id="rId22" Type="http://schemas.openxmlformats.org/officeDocument/2006/relationships/image" Target="../media/image313.e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317.emf"/><Relationship Id="rId8" Type="http://schemas.openxmlformats.org/officeDocument/2006/relationships/image" Target="../media/image306.e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4.emf"/><Relationship Id="rId18" Type="http://schemas.openxmlformats.org/officeDocument/2006/relationships/oleObject" Target="../embeddings/oleObject332.bin"/><Relationship Id="rId26" Type="http://schemas.openxmlformats.org/officeDocument/2006/relationships/oleObject" Target="../embeddings/oleObject336.bin"/><Relationship Id="rId21" Type="http://schemas.openxmlformats.org/officeDocument/2006/relationships/image" Target="../media/image328.emf"/><Relationship Id="rId34" Type="http://schemas.openxmlformats.org/officeDocument/2006/relationships/oleObject" Target="../embeddings/oleObject340.bin"/><Relationship Id="rId7" Type="http://schemas.openxmlformats.org/officeDocument/2006/relationships/image" Target="../media/image321.wmf"/><Relationship Id="rId12" Type="http://schemas.openxmlformats.org/officeDocument/2006/relationships/oleObject" Target="../embeddings/oleObject329.bin"/><Relationship Id="rId17" Type="http://schemas.openxmlformats.org/officeDocument/2006/relationships/image" Target="../media/image326.emf"/><Relationship Id="rId25" Type="http://schemas.openxmlformats.org/officeDocument/2006/relationships/image" Target="../media/image330.emf"/><Relationship Id="rId33" Type="http://schemas.openxmlformats.org/officeDocument/2006/relationships/image" Target="../media/image3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1.bin"/><Relationship Id="rId20" Type="http://schemas.openxmlformats.org/officeDocument/2006/relationships/oleObject" Target="../embeddings/oleObject333.bin"/><Relationship Id="rId29" Type="http://schemas.openxmlformats.org/officeDocument/2006/relationships/image" Target="../media/image332.e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26.bin"/><Relationship Id="rId11" Type="http://schemas.openxmlformats.org/officeDocument/2006/relationships/image" Target="../media/image323.emf"/><Relationship Id="rId24" Type="http://schemas.openxmlformats.org/officeDocument/2006/relationships/oleObject" Target="../embeddings/oleObject335.bin"/><Relationship Id="rId32" Type="http://schemas.openxmlformats.org/officeDocument/2006/relationships/oleObject" Target="../embeddings/oleObject339.bin"/><Relationship Id="rId37" Type="http://schemas.openxmlformats.org/officeDocument/2006/relationships/image" Target="../media/image336.emf"/><Relationship Id="rId5" Type="http://schemas.openxmlformats.org/officeDocument/2006/relationships/image" Target="../media/image320.wmf"/><Relationship Id="rId15" Type="http://schemas.openxmlformats.org/officeDocument/2006/relationships/image" Target="../media/image325.emf"/><Relationship Id="rId23" Type="http://schemas.openxmlformats.org/officeDocument/2006/relationships/image" Target="../media/image329.emf"/><Relationship Id="rId28" Type="http://schemas.openxmlformats.org/officeDocument/2006/relationships/oleObject" Target="../embeddings/oleObject337.bin"/><Relationship Id="rId36" Type="http://schemas.openxmlformats.org/officeDocument/2006/relationships/oleObject" Target="../embeddings/oleObject341.bin"/><Relationship Id="rId10" Type="http://schemas.openxmlformats.org/officeDocument/2006/relationships/oleObject" Target="../embeddings/oleObject328.bin"/><Relationship Id="rId19" Type="http://schemas.openxmlformats.org/officeDocument/2006/relationships/image" Target="../media/image327.emf"/><Relationship Id="rId31" Type="http://schemas.openxmlformats.org/officeDocument/2006/relationships/image" Target="../media/image333.emf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322.emf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4.bin"/><Relationship Id="rId27" Type="http://schemas.openxmlformats.org/officeDocument/2006/relationships/image" Target="../media/image331.emf"/><Relationship Id="rId30" Type="http://schemas.openxmlformats.org/officeDocument/2006/relationships/oleObject" Target="../embeddings/oleObject338.bin"/><Relationship Id="rId35" Type="http://schemas.openxmlformats.org/officeDocument/2006/relationships/image" Target="../media/image335.emf"/><Relationship Id="rId8" Type="http://schemas.openxmlformats.org/officeDocument/2006/relationships/oleObject" Target="../embeddings/oleObject327.bin"/><Relationship Id="rId3" Type="http://schemas.openxmlformats.org/officeDocument/2006/relationships/slide" Target="slide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354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56.bin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10" Type="http://schemas.openxmlformats.org/officeDocument/2006/relationships/image" Target="../media/image350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5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62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3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1.wmf"/><Relationship Id="rId20" Type="http://schemas.openxmlformats.org/officeDocument/2006/relationships/image" Target="../media/image36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65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60.wmf"/><Relationship Id="rId22" Type="http://schemas.openxmlformats.org/officeDocument/2006/relationships/image" Target="../media/image36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10" Type="http://schemas.openxmlformats.org/officeDocument/2006/relationships/image" Target="../media/image369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7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2.wmf"/><Relationship Id="rId8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9.wmf"/><Relationship Id="rId8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81304" y="2342490"/>
            <a:ext cx="81671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7.5.1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多元函数的无条件极值和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algn="just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最值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2734" y="4145038"/>
            <a:ext cx="84217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7.5.2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条件极值 拉格朗日乘数法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988" y="400622"/>
            <a:ext cx="77019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§7.5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多元函数的极值</a:t>
            </a:r>
          </a:p>
        </p:txBody>
      </p:sp>
      <p:sp>
        <p:nvSpPr>
          <p:cNvPr id="7" name="圆角矩形 6">
            <a:hlinkClick r:id="rId5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736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10739"/>
              </p:ext>
            </p:extLst>
          </p:nvPr>
        </p:nvGraphicFramePr>
        <p:xfrm>
          <a:off x="905818" y="3438526"/>
          <a:ext cx="31289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文档" r:id="rId3" imgW="2899429" imgH="445713" progId="">
                  <p:embed/>
                </p:oleObj>
              </mc:Choice>
              <mc:Fallback>
                <p:oleObj name="文档" r:id="rId3" imgW="2899429" imgH="445713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818" y="3438526"/>
                        <a:ext cx="31289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89819"/>
              </p:ext>
            </p:extLst>
          </p:nvPr>
        </p:nvGraphicFramePr>
        <p:xfrm>
          <a:off x="3887788" y="3452813"/>
          <a:ext cx="18605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5" imgW="1739880" imgH="431640" progId="Equation.DSMT4">
                  <p:embed/>
                </p:oleObj>
              </mc:Choice>
              <mc:Fallback>
                <p:oleObj name="Equation" r:id="rId5" imgW="1739880" imgH="4316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452813"/>
                        <a:ext cx="18605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17747"/>
              </p:ext>
            </p:extLst>
          </p:nvPr>
        </p:nvGraphicFramePr>
        <p:xfrm>
          <a:off x="6175375" y="3449638"/>
          <a:ext cx="1797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7" imgW="1676160" imgH="469800" progId="Equation.DSMT4">
                  <p:embed/>
                </p:oleObj>
              </mc:Choice>
              <mc:Fallback>
                <p:oleObj name="Equation" r:id="rId7" imgW="1676160" imgH="469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3449638"/>
                        <a:ext cx="17970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283458"/>
              </p:ext>
            </p:extLst>
          </p:nvPr>
        </p:nvGraphicFramePr>
        <p:xfrm>
          <a:off x="2283768" y="4076701"/>
          <a:ext cx="5873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文档" r:id="rId9" imgW="5486400" imgH="426720" progId="">
                  <p:embed/>
                </p:oleObj>
              </mc:Choice>
              <mc:Fallback>
                <p:oleObj name="文档" r:id="rId9" imgW="5486400" imgH="42672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68" y="4076701"/>
                        <a:ext cx="58737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77573"/>
              </p:ext>
            </p:extLst>
          </p:nvPr>
        </p:nvGraphicFramePr>
        <p:xfrm>
          <a:off x="899468" y="4791076"/>
          <a:ext cx="5867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Document" r:id="rId11" imgW="5473001" imgH="459354" progId="Word.Document.8">
                  <p:embed/>
                </p:oleObj>
              </mc:Choice>
              <mc:Fallback>
                <p:oleObj name="Document" r:id="rId11" imgW="5473001" imgH="459354" progId="Word.Document.8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68" y="4791076"/>
                        <a:ext cx="5867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21948"/>
              </p:ext>
            </p:extLst>
          </p:nvPr>
        </p:nvGraphicFramePr>
        <p:xfrm>
          <a:off x="2290763" y="5456238"/>
          <a:ext cx="57546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Document" r:id="rId13" imgW="5792259" imgH="440664" progId="Word.Document.8">
                  <p:embed/>
                </p:oleObj>
              </mc:Choice>
              <mc:Fallback>
                <p:oleObj name="Document" r:id="rId13" imgW="5792259" imgH="440664" progId="Word.Document.8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5456238"/>
                        <a:ext cx="57546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78743" y="900113"/>
            <a:ext cx="8642350" cy="523875"/>
            <a:chOff x="158" y="240"/>
            <a:chExt cx="5444" cy="330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58" y="240"/>
              <a:ext cx="54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    ①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此定理只能判定驻点，且满足                  的驻点</a:t>
              </a:r>
            </a:p>
          </p:txBody>
        </p:sp>
        <p:graphicFrame>
          <p:nvGraphicFramePr>
            <p:cNvPr id="10" name="Object 26"/>
            <p:cNvGraphicFramePr>
              <a:graphicFrameLocks noChangeAspect="1"/>
            </p:cNvGraphicFramePr>
            <p:nvPr/>
          </p:nvGraphicFramePr>
          <p:xfrm>
            <a:off x="3659" y="262"/>
            <a:ext cx="99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" name="Equation" r:id="rId15" imgW="787058" imgH="203112" progId="Equation.DSMT4">
                    <p:embed/>
                  </p:oleObj>
                </mc:Choice>
                <mc:Fallback>
                  <p:oleObj name="Equation" r:id="rId15" imgW="787058" imgH="203112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262"/>
                          <a:ext cx="99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11560" y="1500188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对可能是极值点的无偏导点，则需另外讨论</a:t>
            </a: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75931"/>
              </p:ext>
            </p:extLst>
          </p:nvPr>
        </p:nvGraphicFramePr>
        <p:xfrm>
          <a:off x="828031" y="2076451"/>
          <a:ext cx="5065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7" imgW="2184400" imgH="279400" progId="Equation.DSMT4">
                  <p:embed/>
                </p:oleObj>
              </mc:Choice>
              <mc:Fallback>
                <p:oleObj name="Equation" r:id="rId17" imgW="2184400" imgH="279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31" y="2076451"/>
                        <a:ext cx="5065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467668" y="2724151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③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求极值步骤：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26064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21611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550" y="357188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2400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求函数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0875" y="1412081"/>
            <a:ext cx="79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2349500"/>
            <a:ext cx="6172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得驻点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: (1, 0) ,  (1, 2) , (–3, 0) ,  (–3, 2) 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43656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(1,0)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0" y="54943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为极小值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95400" y="14446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19253"/>
              </p:ext>
            </p:extLst>
          </p:nvPr>
        </p:nvGraphicFramePr>
        <p:xfrm>
          <a:off x="3257550" y="1182688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" name="Equation" r:id="rId3" imgW="1749240" imgH="515160" progId="Equation.3">
                  <p:embed/>
                </p:oleObj>
              </mc:Choice>
              <mc:Fallback>
                <p:oleObj name="Equation" r:id="rId3" imgW="1749240" imgH="51516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182688"/>
                        <a:ext cx="1498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36672"/>
              </p:ext>
            </p:extLst>
          </p:nvPr>
        </p:nvGraphicFramePr>
        <p:xfrm>
          <a:off x="4800600" y="1125538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Equation" r:id="rId5" imgW="2758320" imgH="515160" progId="Equation.3">
                  <p:embed/>
                </p:oleObj>
              </mc:Choice>
              <mc:Fallback>
                <p:oleObj name="Equation" r:id="rId5" imgW="2758320" imgH="51516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25538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17335"/>
              </p:ext>
            </p:extLst>
          </p:nvPr>
        </p:nvGraphicFramePr>
        <p:xfrm>
          <a:off x="3257550" y="1743075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Equation" r:id="rId7" imgW="1771560" imgH="571320" progId="Equation.3">
                  <p:embed/>
                </p:oleObj>
              </mc:Choice>
              <mc:Fallback>
                <p:oleObj name="Equation" r:id="rId7" imgW="1771560" imgH="57132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743075"/>
                        <a:ext cx="1511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64753"/>
              </p:ext>
            </p:extLst>
          </p:nvPr>
        </p:nvGraphicFramePr>
        <p:xfrm>
          <a:off x="4908550" y="1658938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Equation" r:id="rId9" imgW="2534040" imgH="604800" progId="Equation.3">
                  <p:embed/>
                </p:oleObj>
              </mc:Choice>
              <mc:Fallback>
                <p:oleObj name="Equation" r:id="rId9" imgW="2534040" imgH="604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1658938"/>
                        <a:ext cx="2159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620000" y="381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的极值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4898"/>
              </p:ext>
            </p:extLst>
          </p:nvPr>
        </p:nvGraphicFramePr>
        <p:xfrm>
          <a:off x="3067050" y="4459288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" name="Equation" r:id="rId11" imgW="1289520" imgH="447840" progId="Equation.3">
                  <p:embed/>
                </p:oleObj>
              </mc:Choice>
              <mc:Fallback>
                <p:oleObj name="Equation" r:id="rId11" imgW="1289520" imgH="44784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459288"/>
                        <a:ext cx="1104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73332"/>
              </p:ext>
            </p:extLst>
          </p:nvPr>
        </p:nvGraphicFramePr>
        <p:xfrm>
          <a:off x="4267200" y="4459288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" name="Equation" r:id="rId13" imgW="1109880" imgH="447840" progId="Equation.3">
                  <p:embed/>
                </p:oleObj>
              </mc:Choice>
              <mc:Fallback>
                <p:oleObj name="Equation" r:id="rId13" imgW="1109880" imgH="44784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59288"/>
                        <a:ext cx="952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091783"/>
              </p:ext>
            </p:extLst>
          </p:nvPr>
        </p:nvGraphicFramePr>
        <p:xfrm>
          <a:off x="5334000" y="445928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Equation" r:id="rId15" imgW="1121400" imgH="447840" progId="Equation.3">
                  <p:embed/>
                </p:oleObj>
              </mc:Choice>
              <mc:Fallback>
                <p:oleObj name="Equation" r:id="rId15" imgW="1121400" imgH="44784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59288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78685"/>
              </p:ext>
            </p:extLst>
          </p:nvPr>
        </p:nvGraphicFramePr>
        <p:xfrm>
          <a:off x="2133600" y="4884738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Equation" r:id="rId17" imgW="3722400" imgH="604800" progId="Equation.3">
                  <p:embed/>
                </p:oleObj>
              </mc:Choice>
              <mc:Fallback>
                <p:oleObj name="Equation" r:id="rId17" imgW="3722400" imgH="6048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84738"/>
                        <a:ext cx="31750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63501"/>
              </p:ext>
            </p:extLst>
          </p:nvPr>
        </p:nvGraphicFramePr>
        <p:xfrm>
          <a:off x="1828800" y="560546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Equation" r:id="rId19" imgW="2410560" imgH="470520" progId="Equation.3">
                  <p:embed/>
                </p:oleObj>
              </mc:Choice>
              <mc:Fallback>
                <p:oleObj name="Equation" r:id="rId19" imgW="2410560" imgH="4705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605463"/>
                        <a:ext cx="205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1854"/>
              </p:ext>
            </p:extLst>
          </p:nvPr>
        </p:nvGraphicFramePr>
        <p:xfrm>
          <a:off x="5448300" y="4960938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Equation" r:id="rId21" imgW="1109880" imgH="447840" progId="Equation.3">
                  <p:embed/>
                </p:oleObj>
              </mc:Choice>
              <mc:Fallback>
                <p:oleObj name="Equation" r:id="rId21" imgW="1109880" imgH="4478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960938"/>
                        <a:ext cx="952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4"/>
          <p:cNvSpPr>
            <a:spLocks/>
          </p:cNvSpPr>
          <p:nvPr/>
        </p:nvSpPr>
        <p:spPr bwMode="auto">
          <a:xfrm>
            <a:off x="2971800" y="1277938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093616"/>
              </p:ext>
            </p:extLst>
          </p:nvPr>
        </p:nvGraphicFramePr>
        <p:xfrm>
          <a:off x="2667000" y="381000"/>
          <a:ext cx="502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" name="Equation" r:id="rId23" imgW="5909040" imgH="582480" progId="Equation.3">
                  <p:embed/>
                </p:oleObj>
              </mc:Choice>
              <mc:Fallback>
                <p:oleObj name="Equation" r:id="rId23" imgW="5909040" imgH="58248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5029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7202"/>
              </p:ext>
            </p:extLst>
          </p:nvPr>
        </p:nvGraphicFramePr>
        <p:xfrm>
          <a:off x="720725" y="3143250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25" imgW="3184200" imgH="582480" progId="Equation.3">
                  <p:embed/>
                </p:oleObj>
              </mc:Choice>
              <mc:Fallback>
                <p:oleObj name="Equation" r:id="rId25" imgW="3184200" imgH="58248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143250"/>
                        <a:ext cx="271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3365"/>
              </p:ext>
            </p:extLst>
          </p:nvPr>
        </p:nvGraphicFramePr>
        <p:xfrm>
          <a:off x="3578225" y="3114675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27" imgW="2377080" imgH="582480" progId="Equation.3">
                  <p:embed/>
                </p:oleObj>
              </mc:Choice>
              <mc:Fallback>
                <p:oleObj name="Equation" r:id="rId27" imgW="2377080" imgH="58248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114675"/>
                        <a:ext cx="203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29869"/>
              </p:ext>
            </p:extLst>
          </p:nvPr>
        </p:nvGraphicFramePr>
        <p:xfrm>
          <a:off x="5724525" y="304165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29" imgW="3352680" imgH="582480" progId="Equation.3">
                  <p:embed/>
                </p:oleObj>
              </mc:Choice>
              <mc:Fallback>
                <p:oleObj name="Equation" r:id="rId29" imgW="3352680" imgH="5824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041650"/>
                        <a:ext cx="285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00768"/>
              </p:ext>
            </p:extLst>
          </p:nvPr>
        </p:nvGraphicFramePr>
        <p:xfrm>
          <a:off x="1800225" y="365125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31" imgW="168120" imgH="179280" progId="Equation.DSMT4">
                  <p:embed/>
                </p:oleObj>
              </mc:Choice>
              <mc:Fallback>
                <p:oleObj name="Equation" r:id="rId31" imgW="168120" imgH="1792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651250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89703"/>
              </p:ext>
            </p:extLst>
          </p:nvPr>
        </p:nvGraphicFramePr>
        <p:xfrm>
          <a:off x="4314825" y="365125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33" imgW="168120" imgH="179280" progId="Equation.DSMT4">
                  <p:embed/>
                </p:oleObj>
              </mc:Choice>
              <mc:Fallback>
                <p:oleObj name="Equation" r:id="rId33" imgW="168120" imgH="1792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3651250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950269"/>
              </p:ext>
            </p:extLst>
          </p:nvPr>
        </p:nvGraphicFramePr>
        <p:xfrm>
          <a:off x="6677025" y="3651250"/>
          <a:ext cx="427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35" imgW="168120" imgH="201600" progId="Equation.DSMT4">
                  <p:embed/>
                </p:oleObj>
              </mc:Choice>
              <mc:Fallback>
                <p:oleObj name="Equation" r:id="rId35" imgW="168120" imgH="2016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651250"/>
                        <a:ext cx="427038" cy="4984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1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build="p" autoUpdateAnimBg="0"/>
      <p:bldP spid="8" grpId="0" autoUpdateAnimBg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3728" y="2474755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,0)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20790" y="308435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不是极值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1990" y="372570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,2)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4790" y="498935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为极大值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99342"/>
              </p:ext>
            </p:extLst>
          </p:nvPr>
        </p:nvGraphicFramePr>
        <p:xfrm>
          <a:off x="660752" y="218232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Equation" r:id="rId3" imgW="3184200" imgH="582480" progId="Equation.3">
                  <p:embed/>
                </p:oleObj>
              </mc:Choice>
              <mc:Fallback>
                <p:oleObj name="Equation" r:id="rId3" imgW="3184200" imgH="58248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52" y="218232"/>
                        <a:ext cx="271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479193"/>
              </p:ext>
            </p:extLst>
          </p:nvPr>
        </p:nvGraphicFramePr>
        <p:xfrm>
          <a:off x="3518252" y="189657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Equation" r:id="rId5" imgW="2377080" imgH="582480" progId="Equation.3">
                  <p:embed/>
                </p:oleObj>
              </mc:Choice>
              <mc:Fallback>
                <p:oleObj name="Equation" r:id="rId5" imgW="2377080" imgH="58248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52" y="189657"/>
                        <a:ext cx="203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49698"/>
              </p:ext>
            </p:extLst>
          </p:nvPr>
        </p:nvGraphicFramePr>
        <p:xfrm>
          <a:off x="5664552" y="116632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Equation" r:id="rId7" imgW="3352680" imgH="582480" progId="Equation.3">
                  <p:embed/>
                </p:oleObj>
              </mc:Choice>
              <mc:Fallback>
                <p:oleObj name="Equation" r:id="rId7" imgW="3352680" imgH="5824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552" y="116632"/>
                        <a:ext cx="285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29147"/>
              </p:ext>
            </p:extLst>
          </p:nvPr>
        </p:nvGraphicFramePr>
        <p:xfrm>
          <a:off x="2815590" y="259540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" name="Equation" r:id="rId9" imgW="1569600" imgH="447840" progId="Equation.3">
                  <p:embed/>
                </p:oleObj>
              </mc:Choice>
              <mc:Fallback>
                <p:oleObj name="Equation" r:id="rId9" imgW="1569600" imgH="44784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590" y="2595405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34475"/>
              </p:ext>
            </p:extLst>
          </p:nvPr>
        </p:nvGraphicFramePr>
        <p:xfrm>
          <a:off x="4263390" y="2595405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" name="Equation" r:id="rId11" imgW="1109880" imgH="447840" progId="Equation.3">
                  <p:embed/>
                </p:oleObj>
              </mc:Choice>
              <mc:Fallback>
                <p:oleObj name="Equation" r:id="rId11" imgW="1109880" imgH="4478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390" y="2595405"/>
                        <a:ext cx="952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04559"/>
              </p:ext>
            </p:extLst>
          </p:nvPr>
        </p:nvGraphicFramePr>
        <p:xfrm>
          <a:off x="5330190" y="2595405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" name="Equation" r:id="rId13" imgW="1121400" imgH="447840" progId="Equation.3">
                  <p:embed/>
                </p:oleObj>
              </mc:Choice>
              <mc:Fallback>
                <p:oleObj name="Equation" r:id="rId13" imgW="1121400" imgH="4478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190" y="2595405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223083"/>
              </p:ext>
            </p:extLst>
          </p:nvPr>
        </p:nvGraphicFramePr>
        <p:xfrm>
          <a:off x="1291590" y="3160555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5" name="Equation" r:id="rId15" imgW="4014000" imgH="604800" progId="Equation.3">
                  <p:embed/>
                </p:oleObj>
              </mc:Choice>
              <mc:Fallback>
                <p:oleObj name="Equation" r:id="rId15" imgW="4014000" imgH="6048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90" y="3160555"/>
                        <a:ext cx="3416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60582"/>
              </p:ext>
            </p:extLst>
          </p:nvPr>
        </p:nvGraphicFramePr>
        <p:xfrm>
          <a:off x="4834890" y="3211355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Equation" r:id="rId17" imgW="1827720" imgH="470520" progId="Equation.3">
                  <p:embed/>
                </p:oleObj>
              </mc:Choice>
              <mc:Fallback>
                <p:oleObj name="Equation" r:id="rId17" imgW="1827720" imgH="47052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890" y="3211355"/>
                        <a:ext cx="1562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21990"/>
              </p:ext>
            </p:extLst>
          </p:nvPr>
        </p:nvGraphicFramePr>
        <p:xfrm>
          <a:off x="2891790" y="3846355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Equation" r:id="rId19" imgW="4294440" imgH="447840" progId="Equation.3">
                  <p:embed/>
                </p:oleObj>
              </mc:Choice>
              <mc:Fallback>
                <p:oleObj name="Equation" r:id="rId19" imgW="4294440" imgH="44784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90" y="3846355"/>
                        <a:ext cx="365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24562"/>
              </p:ext>
            </p:extLst>
          </p:nvPr>
        </p:nvGraphicFramePr>
        <p:xfrm>
          <a:off x="1863090" y="5116355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" name="Equation" r:id="rId21" imgW="2668680" imgH="470520" progId="Equation.3">
                  <p:embed/>
                </p:oleObj>
              </mc:Choice>
              <mc:Fallback>
                <p:oleObj name="Equation" r:id="rId21" imgW="2668680" imgH="47052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90" y="5116355"/>
                        <a:ext cx="227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089615"/>
              </p:ext>
            </p:extLst>
          </p:nvPr>
        </p:nvGraphicFramePr>
        <p:xfrm>
          <a:off x="1291590" y="4379755"/>
          <a:ext cx="388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" name="Equation" r:id="rId23" imgW="4563360" imgH="604800" progId="Equation.3">
                  <p:embed/>
                </p:oleObj>
              </mc:Choice>
              <mc:Fallback>
                <p:oleObj name="Equation" r:id="rId23" imgW="4563360" imgH="6048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90" y="4379755"/>
                        <a:ext cx="3886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811088"/>
              </p:ext>
            </p:extLst>
          </p:nvPr>
        </p:nvGraphicFramePr>
        <p:xfrm>
          <a:off x="5253990" y="449088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" name="Equation" r:id="rId25" imgW="1109880" imgH="447840" progId="Equation.3">
                  <p:embed/>
                </p:oleObj>
              </mc:Choice>
              <mc:Fallback>
                <p:oleObj name="Equation" r:id="rId25" imgW="1109880" imgH="44784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90" y="4490880"/>
                        <a:ext cx="952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05790" y="1331755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(1,2)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365240" y="186515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不是极值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8626"/>
              </p:ext>
            </p:extLst>
          </p:nvPr>
        </p:nvGraphicFramePr>
        <p:xfrm>
          <a:off x="2720340" y="1446055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Equation" r:id="rId27" imgW="3756240" imgH="447840" progId="Equation.3">
                  <p:embed/>
                </p:oleObj>
              </mc:Choice>
              <mc:Fallback>
                <p:oleObj name="Equation" r:id="rId27" imgW="3756240" imgH="44784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0" y="1446055"/>
                        <a:ext cx="320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22003"/>
              </p:ext>
            </p:extLst>
          </p:nvPr>
        </p:nvGraphicFramePr>
        <p:xfrm>
          <a:off x="5101590" y="195723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" name="Equation" r:id="rId29" imgW="1547280" imgH="470520" progId="Equation.3">
                  <p:embed/>
                </p:oleObj>
              </mc:Choice>
              <mc:Fallback>
                <p:oleObj name="Equation" r:id="rId29" imgW="1547280" imgH="47052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590" y="195723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00155"/>
              </p:ext>
            </p:extLst>
          </p:nvPr>
        </p:nvGraphicFramePr>
        <p:xfrm>
          <a:off x="1367790" y="1877855"/>
          <a:ext cx="363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3" name="Equation" r:id="rId31" imgW="4260600" imgH="604800" progId="Equation.3">
                  <p:embed/>
                </p:oleObj>
              </mc:Choice>
              <mc:Fallback>
                <p:oleObj name="Equation" r:id="rId31" imgW="4260600" imgH="6048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90" y="1877855"/>
                        <a:ext cx="3632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71676"/>
              </p:ext>
            </p:extLst>
          </p:nvPr>
        </p:nvGraphicFramePr>
        <p:xfrm>
          <a:off x="1740252" y="726232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33" imgW="168120" imgH="179280" progId="Equation.DSMT4">
                  <p:embed/>
                </p:oleObj>
              </mc:Choice>
              <mc:Fallback>
                <p:oleObj name="Equation" r:id="rId33" imgW="168120" imgH="1792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52" y="726232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66476"/>
              </p:ext>
            </p:extLst>
          </p:nvPr>
        </p:nvGraphicFramePr>
        <p:xfrm>
          <a:off x="4254852" y="726232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Equation" r:id="rId35" imgW="168120" imgH="179280" progId="Equation.DSMT4">
                  <p:embed/>
                </p:oleObj>
              </mc:Choice>
              <mc:Fallback>
                <p:oleObj name="Equation" r:id="rId35" imgW="168120" imgH="1792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52" y="726232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68776"/>
              </p:ext>
            </p:extLst>
          </p:nvPr>
        </p:nvGraphicFramePr>
        <p:xfrm>
          <a:off x="6660232" y="691709"/>
          <a:ext cx="427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37" imgW="168120" imgH="201600" progId="Equation.DSMT4">
                  <p:embed/>
                </p:oleObj>
              </mc:Choice>
              <mc:Fallback>
                <p:oleObj name="Equation" r:id="rId37" imgW="168120" imgH="2016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691709"/>
                        <a:ext cx="427038" cy="4984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0" y="1196752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build="p" autoUpdateAnimBg="0"/>
      <p:bldP spid="18" grpId="0"/>
      <p:bldP spid="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6207" y="260648"/>
            <a:ext cx="766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具有二阶连续导数，且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&gt; 0,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(0)=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8386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则下列哪个条件能使函数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632647"/>
              </p:ext>
            </p:extLst>
          </p:nvPr>
        </p:nvGraphicFramePr>
        <p:xfrm>
          <a:off x="4390403" y="818138"/>
          <a:ext cx="2405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3" imgW="2412720" imgH="482400" progId="Equation.DSMT4">
                  <p:embed/>
                </p:oleObj>
              </mc:Choice>
              <mc:Fallback>
                <p:oleObj name="Equation" r:id="rId3" imgW="2412720" imgH="482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403" y="818138"/>
                        <a:ext cx="24050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256" y="78386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30708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处取得极小值（   ）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27127"/>
              </p:ext>
            </p:extLst>
          </p:nvPr>
        </p:nvGraphicFramePr>
        <p:xfrm>
          <a:off x="562616" y="1988840"/>
          <a:ext cx="3340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5" imgW="3340080" imgH="482400" progId="Equation.DSMT4">
                  <p:embed/>
                </p:oleObj>
              </mc:Choice>
              <mc:Fallback>
                <p:oleObj name="Equation" r:id="rId5" imgW="3340080" imgH="482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6" y="1988840"/>
                        <a:ext cx="3340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415897"/>
              </p:ext>
            </p:extLst>
          </p:nvPr>
        </p:nvGraphicFramePr>
        <p:xfrm>
          <a:off x="4492625" y="1989138"/>
          <a:ext cx="330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7" imgW="3301920" imgH="482400" progId="Equation.DSMT4">
                  <p:embed/>
                </p:oleObj>
              </mc:Choice>
              <mc:Fallback>
                <p:oleObj name="Equation" r:id="rId7" imgW="3301920" imgH="482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1989138"/>
                        <a:ext cx="3302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35199"/>
              </p:ext>
            </p:extLst>
          </p:nvPr>
        </p:nvGraphicFramePr>
        <p:xfrm>
          <a:off x="611560" y="2564904"/>
          <a:ext cx="330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9" imgW="3301920" imgH="482400" progId="Equation.DSMT4">
                  <p:embed/>
                </p:oleObj>
              </mc:Choice>
              <mc:Fallback>
                <p:oleObj name="Equation" r:id="rId9" imgW="3301920" imgH="482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64904"/>
                        <a:ext cx="3302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62558"/>
              </p:ext>
            </p:extLst>
          </p:nvPr>
        </p:nvGraphicFramePr>
        <p:xfrm>
          <a:off x="4486275" y="2565400"/>
          <a:ext cx="3314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11" imgW="3314520" imgH="482400" progId="Equation.DSMT4">
                  <p:embed/>
                </p:oleObj>
              </mc:Choice>
              <mc:Fallback>
                <p:oleObj name="Equation" r:id="rId11" imgW="331452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2565400"/>
                        <a:ext cx="3314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32129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28675"/>
              </p:ext>
            </p:extLst>
          </p:nvPr>
        </p:nvGraphicFramePr>
        <p:xfrm>
          <a:off x="1576281" y="3140968"/>
          <a:ext cx="2827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13" imgW="2819160" imgH="838080" progId="Equation.DSMT4">
                  <p:embed/>
                </p:oleObj>
              </mc:Choice>
              <mc:Fallback>
                <p:oleObj name="Equation" r:id="rId13" imgW="2819160" imgH="838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281" y="3140968"/>
                        <a:ext cx="28273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79305"/>
              </p:ext>
            </p:extLst>
          </p:nvPr>
        </p:nvGraphicFramePr>
        <p:xfrm>
          <a:off x="4716016" y="3140968"/>
          <a:ext cx="2571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15" imgW="2565360" imgH="1015920" progId="Equation.DSMT4">
                  <p:embed/>
                </p:oleObj>
              </mc:Choice>
              <mc:Fallback>
                <p:oleObj name="Equation" r:id="rId15" imgW="2565360" imgH="10159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140968"/>
                        <a:ext cx="25717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1560" y="42210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72482"/>
              </p:ext>
            </p:extLst>
          </p:nvPr>
        </p:nvGraphicFramePr>
        <p:xfrm>
          <a:off x="1480385" y="4005064"/>
          <a:ext cx="2832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17" imgW="2831760" imgH="1104840" progId="Equation.DSMT4">
                  <p:embed/>
                </p:oleObj>
              </mc:Choice>
              <mc:Fallback>
                <p:oleObj name="Equation" r:id="rId17" imgW="2831760" imgH="11048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385" y="4005064"/>
                        <a:ext cx="2832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03619" y="422108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是驻点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21687"/>
              </p:ext>
            </p:extLst>
          </p:nvPr>
        </p:nvGraphicFramePr>
        <p:xfrm>
          <a:off x="755576" y="5085184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19" imgW="3009900" imgH="889000" progId="Equation.DSMT4">
                  <p:embed/>
                </p:oleObj>
              </mc:Choice>
              <mc:Fallback>
                <p:oleObj name="Equation" r:id="rId19" imgW="3009900" imgH="889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85184"/>
                        <a:ext cx="3009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3923928" y="692696"/>
            <a:ext cx="3672408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4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98654"/>
              </p:ext>
            </p:extLst>
          </p:nvPr>
        </p:nvGraphicFramePr>
        <p:xfrm>
          <a:off x="104544" y="127710"/>
          <a:ext cx="28273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3" imgW="2819160" imgH="838080" progId="Equation.DSMT4">
                  <p:embed/>
                </p:oleObj>
              </mc:Choice>
              <mc:Fallback>
                <p:oleObj name="Equation" r:id="rId3" imgW="281916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44" y="127710"/>
                        <a:ext cx="28273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160675"/>
              </p:ext>
            </p:extLst>
          </p:nvPr>
        </p:nvGraphicFramePr>
        <p:xfrm>
          <a:off x="3203848" y="31408"/>
          <a:ext cx="2571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Equation" r:id="rId5" imgW="2565360" imgH="1015920" progId="Equation.DSMT4">
                  <p:embed/>
                </p:oleObj>
              </mc:Choice>
              <mc:Fallback>
                <p:oleObj name="Equation" r:id="rId5" imgW="2565360" imgH="101592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1408"/>
                        <a:ext cx="25717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9638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60369"/>
              </p:ext>
            </p:extLst>
          </p:nvPr>
        </p:nvGraphicFramePr>
        <p:xfrm>
          <a:off x="257028" y="1144314"/>
          <a:ext cx="29511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Equation" r:id="rId7" imgW="2958840" imgH="1015920" progId="Equation.DSMT4">
                  <p:embed/>
                </p:oleObj>
              </mc:Choice>
              <mc:Fallback>
                <p:oleObj name="Equation" r:id="rId7" imgW="2958840" imgH="101592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28" y="1144314"/>
                        <a:ext cx="295116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47011"/>
              </p:ext>
            </p:extLst>
          </p:nvPr>
        </p:nvGraphicFramePr>
        <p:xfrm>
          <a:off x="3785420" y="1119018"/>
          <a:ext cx="5060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9" imgW="5054400" imgH="1143000" progId="Equation.DSMT4">
                  <p:embed/>
                </p:oleObj>
              </mc:Choice>
              <mc:Fallback>
                <p:oleObj name="Equation" r:id="rId9" imgW="5054400" imgH="11430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420" y="1119018"/>
                        <a:ext cx="506095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5868" y="24561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得到：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55880"/>
              </p:ext>
            </p:extLst>
          </p:nvPr>
        </p:nvGraphicFramePr>
        <p:xfrm>
          <a:off x="1523721" y="2384186"/>
          <a:ext cx="40767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11" imgW="4076640" imgH="1104840" progId="Equation.DSMT4">
                  <p:embed/>
                </p:oleObj>
              </mc:Choice>
              <mc:Fallback>
                <p:oleObj name="Equation" r:id="rId11" imgW="4076640" imgH="11048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721" y="2384186"/>
                        <a:ext cx="4076700" cy="1111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83051"/>
              </p:ext>
            </p:extLst>
          </p:nvPr>
        </p:nvGraphicFramePr>
        <p:xfrm>
          <a:off x="5873652" y="2423789"/>
          <a:ext cx="2476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13" imgW="2476440" imgH="1104840" progId="Equation.DSMT4">
                  <p:embed/>
                </p:oleObj>
              </mc:Choice>
              <mc:Fallback>
                <p:oleObj name="Equation" r:id="rId13" imgW="2476440" imgH="11048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652" y="2423789"/>
                        <a:ext cx="24765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34351"/>
              </p:ext>
            </p:extLst>
          </p:nvPr>
        </p:nvGraphicFramePr>
        <p:xfrm>
          <a:off x="1498673" y="3464306"/>
          <a:ext cx="2984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15" imgW="2984400" imgH="1104840" progId="Equation.DSMT4">
                  <p:embed/>
                </p:oleObj>
              </mc:Choice>
              <mc:Fallback>
                <p:oleObj name="Equation" r:id="rId15" imgW="2984400" imgH="11048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73" y="3464306"/>
                        <a:ext cx="29845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126283"/>
              </p:ext>
            </p:extLst>
          </p:nvPr>
        </p:nvGraphicFramePr>
        <p:xfrm>
          <a:off x="4911199" y="3708781"/>
          <a:ext cx="40687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7" imgW="4076640" imgH="622080" progId="Equation.DSMT4">
                  <p:embed/>
                </p:oleObj>
              </mc:Choice>
              <mc:Fallback>
                <p:oleObj name="Equation" r:id="rId17" imgW="4076640" imgH="622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199" y="3708781"/>
                        <a:ext cx="4068763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7428" y="4576538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&gt; 1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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943530"/>
              </p:ext>
            </p:extLst>
          </p:nvPr>
        </p:nvGraphicFramePr>
        <p:xfrm>
          <a:off x="4772834" y="4631659"/>
          <a:ext cx="18621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9" imgW="1854000" imgH="393480" progId="Equation.DSMT4">
                  <p:embed/>
                </p:oleObj>
              </mc:Choice>
              <mc:Fallback>
                <p:oleObj name="Equation" r:id="rId19" imgW="185400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834" y="4631659"/>
                        <a:ext cx="18621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7028" y="5190466"/>
            <a:ext cx="686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而只有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当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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&gt;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&gt; 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时才有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3139" y="5190466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85645"/>
              </p:ext>
            </p:extLst>
          </p:nvPr>
        </p:nvGraphicFramePr>
        <p:xfrm>
          <a:off x="6069319" y="91728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Equation" r:id="rId21" imgW="3009900" imgH="889000" progId="Equation.DSMT4">
                  <p:embed/>
                </p:oleObj>
              </mc:Choice>
              <mc:Fallback>
                <p:oleObj name="Equation" r:id="rId21" imgW="3009900" imgH="8890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19" y="91728"/>
                        <a:ext cx="3009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9552" y="116632"/>
            <a:ext cx="68724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多元函数的最大值和最小值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22500" y="2544763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最值点只可能是以下三种类型的点：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4550" y="3192463"/>
            <a:ext cx="187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边界点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978150" y="3192463"/>
            <a:ext cx="176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驻点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716463" y="319246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③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偏导数不存在的点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63075"/>
              </p:ext>
            </p:extLst>
          </p:nvPr>
        </p:nvGraphicFramePr>
        <p:xfrm>
          <a:off x="2141539" y="2043333"/>
          <a:ext cx="1587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9" y="2043333"/>
                        <a:ext cx="15872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52826" y="1985963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在有界闭区域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591"/>
              </p:ext>
            </p:extLst>
          </p:nvPr>
        </p:nvGraphicFramePr>
        <p:xfrm>
          <a:off x="5770604" y="2092713"/>
          <a:ext cx="33012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5" imgW="330120" imgH="380880" progId="Equation.DSMT4">
                  <p:embed/>
                </p:oleObj>
              </mc:Choice>
              <mc:Fallback>
                <p:oleObj name="Equation" r:id="rId5" imgW="330120" imgH="380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604" y="2092713"/>
                        <a:ext cx="33012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991226" y="1965325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上连续，则一定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85826" y="1985963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83882" y="2560638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有最值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4475" y="1912938"/>
            <a:ext cx="827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935039" y="4830960"/>
            <a:ext cx="7740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009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根据实际问题知函数的最值只在内部点上</a:t>
            </a:r>
            <a:r>
              <a:rPr kumimoji="1" lang="zh-CN" altLang="en-US" sz="2800" b="1" dirty="0">
                <a:solidFill>
                  <a:srgbClr val="7030A0"/>
                </a:solidFill>
                <a:highlight>
                  <a:srgbClr val="808000"/>
                </a:highlight>
                <a:latin typeface="黑体" pitchFamily="49" charset="-122"/>
                <a:ea typeface="黑体" pitchFamily="49" charset="-122"/>
                <a:cs typeface="Times New Roman" pitchFamily="18" charset="0"/>
              </a:rPr>
              <a:t>存在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800" b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44475" y="4792663"/>
            <a:ext cx="75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935162" y="3754438"/>
            <a:ext cx="720883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求出函数在这些点上的函数值，比较大小</a:t>
            </a:r>
            <a:endParaRPr kumimoji="1" lang="zh-CN" altLang="en-US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935163" y="4273551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即可求得最值。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46732" y="798513"/>
            <a:ext cx="8550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与一元函数相类似，我们可以利用函数的极值来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475" y="1369010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求函数的最大值和最小值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5826" y="5387321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且只有</a:t>
            </a:r>
            <a:r>
              <a:rPr lang="zh-CN" altLang="en-US" sz="2800" b="1" dirty="0">
                <a:solidFill>
                  <a:srgbClr val="7030A0"/>
                </a:solidFill>
                <a:highlight>
                  <a:srgbClr val="808000"/>
                </a:highlight>
                <a:latin typeface="黑体" pitchFamily="49" charset="-122"/>
                <a:ea typeface="黑体" pitchFamily="49" charset="-122"/>
                <a:cs typeface="Times New Roman" pitchFamily="18" charset="0"/>
              </a:rPr>
              <a:t>唯一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驻点，没有偏导数不存在的点，则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5663" y="5910541"/>
            <a:ext cx="604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此时可断定函数在此驻点上取到最值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28" y="375236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方法：</a:t>
            </a:r>
          </a:p>
        </p:txBody>
      </p:sp>
    </p:spTree>
    <p:extLst>
      <p:ext uri="{BB962C8B-B14F-4D97-AF65-F5344CB8AC3E}">
        <p14:creationId xmlns:p14="http://schemas.microsoft.com/office/powerpoint/2010/main" val="30024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  <p:bldP spid="13" grpId="0"/>
      <p:bldP spid="14" grpId="0"/>
      <p:bldP spid="15" grpId="0"/>
      <p:bldP spid="9" grpId="0"/>
      <p:bldP spid="17" grpId="0"/>
      <p:bldP spid="18" grpId="0"/>
      <p:bldP spid="20" grpId="0" animBg="1"/>
      <p:bldP spid="21" grpId="0"/>
      <p:bldP spid="22" grpId="0" autoUpdateAnimBg="0"/>
      <p:bldP spid="24" grpId="0"/>
      <p:bldP spid="25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93616" y="120967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设水箱长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宽分别为 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则高为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8816" y="17573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则水箱所用材料的面积为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9816" y="33575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51216" y="33575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得驻点</a:t>
            </a:r>
          </a:p>
        </p:txBody>
      </p:sp>
      <p:sp>
        <p:nvSpPr>
          <p:cNvPr id="6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8229" y="122238"/>
            <a:ext cx="56403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某厂要用铁板做一个体积为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5645" y="4486484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根据实际问题可知最小值在定义域内应</a:t>
            </a:r>
            <a:r>
              <a:rPr kumimoji="1"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存在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08616" y="123825"/>
            <a:ext cx="274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的有盖长方体水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2616" y="657225"/>
            <a:ext cx="876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问当长、宽、高各取怎样的尺寸时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才能使用料最省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15813"/>
              </p:ext>
            </p:extLst>
          </p:nvPr>
        </p:nvGraphicFramePr>
        <p:xfrm>
          <a:off x="6570663" y="1128713"/>
          <a:ext cx="8556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4" imgW="863280" imgH="761760" progId="Equation.DSMT4">
                  <p:embed/>
                </p:oleObj>
              </mc:Choice>
              <mc:Fallback>
                <p:oleObj name="Equation" r:id="rId4" imgW="863280" imgH="7617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1128713"/>
                        <a:ext cx="855662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06712"/>
              </p:ext>
            </p:extLst>
          </p:nvPr>
        </p:nvGraphicFramePr>
        <p:xfrm>
          <a:off x="1166704" y="246697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6" imgW="1154880" imgH="492840" progId="Equation.3">
                  <p:embed/>
                </p:oleObj>
              </mc:Choice>
              <mc:Fallback>
                <p:oleObj name="Equation" r:id="rId6" imgW="1154880" imgH="49284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04" y="2466975"/>
                        <a:ext cx="99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91383"/>
              </p:ext>
            </p:extLst>
          </p:nvPr>
        </p:nvGraphicFramePr>
        <p:xfrm>
          <a:off x="2106504" y="2517775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8" imgW="493200" imgH="358560" progId="Equation.3">
                  <p:embed/>
                </p:oleObj>
              </mc:Choice>
              <mc:Fallback>
                <p:oleObj name="Equation" r:id="rId8" imgW="493200" imgH="35856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504" y="2517775"/>
                        <a:ext cx="431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918439"/>
              </p:ext>
            </p:extLst>
          </p:nvPr>
        </p:nvGraphicFramePr>
        <p:xfrm>
          <a:off x="2644775" y="2270125"/>
          <a:ext cx="102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10" imgW="1028520" imgH="761760" progId="Equation.DSMT4">
                  <p:embed/>
                </p:oleObj>
              </mc:Choice>
              <mc:Fallback>
                <p:oleObj name="Equation" r:id="rId10" imgW="1028520" imgH="7617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2270125"/>
                        <a:ext cx="1028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7083"/>
              </p:ext>
            </p:extLst>
          </p:nvPr>
        </p:nvGraphicFramePr>
        <p:xfrm>
          <a:off x="3795713" y="2266950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Equation" r:id="rId12" imgW="1218960" imgH="761760" progId="Equation.DSMT4">
                  <p:embed/>
                </p:oleObj>
              </mc:Choice>
              <mc:Fallback>
                <p:oleObj name="Equation" r:id="rId12" imgW="1218960" imgH="76176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266950"/>
                        <a:ext cx="1219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99355"/>
              </p:ext>
            </p:extLst>
          </p:nvPr>
        </p:nvGraphicFramePr>
        <p:xfrm>
          <a:off x="5002213" y="2266950"/>
          <a:ext cx="2449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14" imgW="2450880" imgH="761760" progId="Equation.DSMT4">
                  <p:embed/>
                </p:oleObj>
              </mc:Choice>
              <mc:Fallback>
                <p:oleObj name="Equation" r:id="rId14" imgW="2450880" imgH="76176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266950"/>
                        <a:ext cx="24495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47746"/>
              </p:ext>
            </p:extLst>
          </p:nvPr>
        </p:nvGraphicFramePr>
        <p:xfrm>
          <a:off x="7578616" y="2187575"/>
          <a:ext cx="11747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16" imgW="1334160" imgH="963360" progId="Equation.3">
                  <p:embed/>
                </p:oleObj>
              </mc:Choice>
              <mc:Fallback>
                <p:oleObj name="Equation" r:id="rId16" imgW="1334160" imgH="9633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616" y="2187575"/>
                        <a:ext cx="11747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8"/>
          <p:cNvSpPr>
            <a:spLocks/>
          </p:cNvSpPr>
          <p:nvPr/>
        </p:nvSpPr>
        <p:spPr bwMode="auto">
          <a:xfrm>
            <a:off x="1203216" y="31908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88116"/>
              </p:ext>
            </p:extLst>
          </p:nvPr>
        </p:nvGraphicFramePr>
        <p:xfrm>
          <a:off x="1476375" y="2974975"/>
          <a:ext cx="26146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8" imgW="2616120" imgH="736560" progId="Equation.DSMT4">
                  <p:embed/>
                </p:oleObj>
              </mc:Choice>
              <mc:Fallback>
                <p:oleObj name="Equation" r:id="rId18" imgW="2616120" imgH="7365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74975"/>
                        <a:ext cx="2614613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47856"/>
              </p:ext>
            </p:extLst>
          </p:nvPr>
        </p:nvGraphicFramePr>
        <p:xfrm>
          <a:off x="1476375" y="3698875"/>
          <a:ext cx="26273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20" imgW="2628720" imgH="812520" progId="Equation.DSMT4">
                  <p:embed/>
                </p:oleObj>
              </mc:Choice>
              <mc:Fallback>
                <p:oleObj name="Equation" r:id="rId20" imgW="2628720" imgH="8125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98875"/>
                        <a:ext cx="2627313" cy="812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529845" y="448172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因此可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90845" y="5015121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断定此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唯一驻点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就是最小值点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167645" y="501512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即当长、宽均为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0845" y="562472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高为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205877" y="562472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水箱所用材料最省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62902"/>
              </p:ext>
            </p:extLst>
          </p:nvPr>
        </p:nvGraphicFramePr>
        <p:xfrm>
          <a:off x="5927616" y="66675"/>
          <a:ext cx="514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公式" r:id="rId22" imgW="246600" imgH="212760" progId="Equation.3">
                  <p:embed/>
                </p:oleObj>
              </mc:Choice>
              <mc:Fallback>
                <p:oleObj name="公式" r:id="rId22" imgW="246600" imgH="2127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616" y="66675"/>
                        <a:ext cx="5143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06887"/>
              </p:ext>
            </p:extLst>
          </p:nvPr>
        </p:nvGraphicFramePr>
        <p:xfrm>
          <a:off x="5470416" y="3394075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24" imgW="1749240" imgH="560160" progId="Equation.3">
                  <p:embed/>
                </p:oleObj>
              </mc:Choice>
              <mc:Fallback>
                <p:oleObj name="Equation" r:id="rId24" imgW="1749240" imgH="5601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416" y="3394075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08084"/>
              </p:ext>
            </p:extLst>
          </p:nvPr>
        </p:nvGraphicFramePr>
        <p:xfrm>
          <a:off x="7885445" y="5142121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26" imgW="560520" imgH="470520" progId="Equation.3">
                  <p:embed/>
                </p:oleObj>
              </mc:Choice>
              <mc:Fallback>
                <p:oleObj name="Equation" r:id="rId26" imgW="560520" imgH="4705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445" y="5142121"/>
                        <a:ext cx="48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48752"/>
              </p:ext>
            </p:extLst>
          </p:nvPr>
        </p:nvGraphicFramePr>
        <p:xfrm>
          <a:off x="1167145" y="5590271"/>
          <a:ext cx="196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28" imgW="1968480" imgH="787320" progId="Equation.DSMT4">
                  <p:embed/>
                </p:oleObj>
              </mc:Choice>
              <mc:Fallback>
                <p:oleObj name="Equation" r:id="rId28" imgW="1968480" imgH="7873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45" y="5590271"/>
                        <a:ext cx="19685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5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7" grpId="0" autoUpdateAnimBg="0"/>
      <p:bldP spid="17" grpId="0" animBg="1"/>
      <p:bldP spid="20" grpId="0" autoUpdateAnimBg="0"/>
      <p:bldP spid="21" grpId="0" autoUpdateAnimBg="0"/>
      <p:bldP spid="22" grpId="0" autoUpdateAnimBg="0"/>
      <p:bldP spid="23" grpId="0" autoUpdateAnimBg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3885" y="146843"/>
            <a:ext cx="5715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有一宽为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24cm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的长方形铁板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66485" y="146843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把它折起来做成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1985" y="1761331"/>
            <a:ext cx="4686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设折起来的边长为 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cm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9885" y="174704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则断面面积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984885" y="4312443"/>
            <a:ext cx="2286000" cy="1662113"/>
            <a:chOff x="624" y="2880"/>
            <a:chExt cx="1440" cy="1047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880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24" y="3552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62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58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86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4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40" y="326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>
              <a:off x="624" y="364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912" y="36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27885" y="537924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9085" y="731043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一个断面为等腰梯形的水槽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099685" y="1761331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倾角为</a:t>
            </a:r>
            <a:r>
              <a:rPr kumimoji="1" lang="zh-CN" alt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 19"/>
          <p:cNvSpPr>
            <a:spLocks/>
          </p:cNvSpPr>
          <p:nvPr/>
        </p:nvSpPr>
        <p:spPr bwMode="auto">
          <a:xfrm>
            <a:off x="6288723" y="5309393"/>
            <a:ext cx="185737" cy="146050"/>
          </a:xfrm>
          <a:custGeom>
            <a:avLst/>
            <a:gdLst>
              <a:gd name="G0" fmla="+- 21049 0 0"/>
              <a:gd name="G1" fmla="+- 16502 0 0"/>
              <a:gd name="G2" fmla="+- 21600 0 0"/>
              <a:gd name="T0" fmla="*/ 0 w 21049"/>
              <a:gd name="T1" fmla="*/ 11654 h 16502"/>
              <a:gd name="T2" fmla="*/ 7112 w 21049"/>
              <a:gd name="T3" fmla="*/ 0 h 16502"/>
              <a:gd name="T4" fmla="*/ 21049 w 21049"/>
              <a:gd name="T5" fmla="*/ 16502 h 1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68257"/>
              </p:ext>
            </p:extLst>
          </p:nvPr>
        </p:nvGraphicFramePr>
        <p:xfrm>
          <a:off x="1494473" y="2559843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3" imgW="661680" imgH="347040" progId="Equation.3">
                  <p:embed/>
                </p:oleObj>
              </mc:Choice>
              <mc:Fallback>
                <p:oleObj name="Equation" r:id="rId3" imgW="661680" imgH="3470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473" y="2559843"/>
                        <a:ext cx="57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20296"/>
              </p:ext>
            </p:extLst>
          </p:nvPr>
        </p:nvGraphicFramePr>
        <p:xfrm>
          <a:off x="2508885" y="2559843"/>
          <a:ext cx="2652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5" imgW="3117240" imgH="358560" progId="Equation.3">
                  <p:embed/>
                </p:oleObj>
              </mc:Choice>
              <mc:Fallback>
                <p:oleObj name="Equation" r:id="rId5" imgW="3117240" imgH="3585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885" y="2559843"/>
                        <a:ext cx="26527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14710"/>
              </p:ext>
            </p:extLst>
          </p:nvPr>
        </p:nvGraphicFramePr>
        <p:xfrm>
          <a:off x="5226685" y="2582068"/>
          <a:ext cx="1397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7" imgW="1636920" imgH="358560" progId="Equation.3">
                  <p:embed/>
                </p:oleObj>
              </mc:Choice>
              <mc:Fallback>
                <p:oleObj name="Equation" r:id="rId7" imgW="1636920" imgH="35856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685" y="2582068"/>
                        <a:ext cx="1397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14800"/>
              </p:ext>
            </p:extLst>
          </p:nvPr>
        </p:nvGraphicFramePr>
        <p:xfrm>
          <a:off x="2104073" y="2280443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9" imgW="470880" imgH="985680" progId="Equation.3">
                  <p:embed/>
                </p:oleObj>
              </mc:Choice>
              <mc:Fallback>
                <p:oleObj name="Equation" r:id="rId9" imgW="470880" imgH="9856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073" y="2280443"/>
                        <a:ext cx="40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35369"/>
              </p:ext>
            </p:extLst>
          </p:nvPr>
        </p:nvGraphicFramePr>
        <p:xfrm>
          <a:off x="6623685" y="2582068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11" imgW="1513800" imgH="470520" progId="Equation.3">
                  <p:embed/>
                </p:oleObj>
              </mc:Choice>
              <mc:Fallback>
                <p:oleObj name="Equation" r:id="rId11" imgW="1513800" imgH="47052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685" y="2582068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13657"/>
              </p:ext>
            </p:extLst>
          </p:nvPr>
        </p:nvGraphicFramePr>
        <p:xfrm>
          <a:off x="1823085" y="3093243"/>
          <a:ext cx="562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13" imgW="6615360" imgH="515160" progId="Equation.3">
                  <p:embed/>
                </p:oleObj>
              </mc:Choice>
              <mc:Fallback>
                <p:oleObj name="Equation" r:id="rId13" imgW="6615360" imgH="51516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085" y="3093243"/>
                        <a:ext cx="5624513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6472873" y="5545931"/>
            <a:ext cx="1116012" cy="419100"/>
            <a:chOff x="4081" y="3644"/>
            <a:chExt cx="703" cy="264"/>
          </a:xfrm>
        </p:grpSpPr>
        <p:graphicFrame>
          <p:nvGraphicFramePr>
            <p:cNvPr id="27" name="Object 28"/>
            <p:cNvGraphicFramePr>
              <a:graphicFrameLocks noChangeAspect="1"/>
            </p:cNvGraphicFramePr>
            <p:nvPr/>
          </p:nvGraphicFramePr>
          <p:xfrm>
            <a:off x="4081" y="3657"/>
            <a:ext cx="70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公式" r:id="rId15" imgW="571680" imgH="201600" progId="Equation.3">
                    <p:embed/>
                  </p:oleObj>
                </mc:Choice>
                <mc:Fallback>
                  <p:oleObj name="公式" r:id="rId15" imgW="571680" imgH="20160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3657"/>
                          <a:ext cx="70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85" y="3644"/>
              <a:ext cx="665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26640"/>
              </p:ext>
            </p:extLst>
          </p:nvPr>
        </p:nvGraphicFramePr>
        <p:xfrm>
          <a:off x="5975985" y="515064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17" imgW="302760" imgH="268920" progId="Equation.3">
                  <p:embed/>
                </p:oleObj>
              </mc:Choice>
              <mc:Fallback>
                <p:oleObj name="Equation" r:id="rId17" imgW="302760" imgH="26892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985" y="5150643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65101"/>
              </p:ext>
            </p:extLst>
          </p:nvPr>
        </p:nvGraphicFramePr>
        <p:xfrm>
          <a:off x="6355398" y="5072856"/>
          <a:ext cx="2841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公式" r:id="rId19" imgW="134640" imgH="156960" progId="Equation.3">
                  <p:embed/>
                </p:oleObj>
              </mc:Choice>
              <mc:Fallback>
                <p:oleObj name="公式" r:id="rId19" imgW="134640" imgH="1569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398" y="5072856"/>
                        <a:ext cx="2841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998210" y="3626643"/>
            <a:ext cx="2551113" cy="1803400"/>
            <a:chOff x="3782" y="2448"/>
            <a:chExt cx="1607" cy="1136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99085" y="1278731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积最大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    </a:t>
            </a:r>
          </a:p>
        </p:txBody>
      </p:sp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87474"/>
              </p:ext>
            </p:extLst>
          </p:nvPr>
        </p:nvGraphicFramePr>
        <p:xfrm>
          <a:off x="2516188" y="3606800"/>
          <a:ext cx="37957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21" imgW="3797280" imgH="685800" progId="Equation.DSMT4">
                  <p:embed/>
                </p:oleObj>
              </mc:Choice>
              <mc:Fallback>
                <p:oleObj name="Equation" r:id="rId21" imgW="3797280" imgH="6858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606800"/>
                        <a:ext cx="37957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59410" y="240109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6291898" y="5245893"/>
            <a:ext cx="193675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794885" y="731043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问怎样折法才能使断面面</a:t>
            </a:r>
          </a:p>
        </p:txBody>
      </p:sp>
    </p:spTree>
    <p:extLst>
      <p:ext uri="{BB962C8B-B14F-4D97-AF65-F5344CB8AC3E}">
        <p14:creationId xmlns:p14="http://schemas.microsoft.com/office/powerpoint/2010/main" val="24618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16" grpId="0" animBg="1"/>
      <p:bldP spid="18" grpId="0" build="p" autoUpdateAnimBg="0"/>
      <p:bldP spid="19" grpId="0" animBg="1"/>
      <p:bldP spid="45" grpId="0" build="p" autoUpdateAnimBg="0" advAuto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0600" y="0"/>
            <a:ext cx="7086600" cy="1219200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499909"/>
              </p:ext>
            </p:extLst>
          </p:nvPr>
        </p:nvGraphicFramePr>
        <p:xfrm>
          <a:off x="1860550" y="2145823"/>
          <a:ext cx="142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1" name="Equation" r:id="rId3" imgW="1659600" imgH="358560" progId="Equation.3">
                  <p:embed/>
                </p:oleObj>
              </mc:Choice>
              <mc:Fallback>
                <p:oleObj name="Equation" r:id="rId3" imgW="1659600" imgH="35856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145823"/>
                        <a:ext cx="1422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64904"/>
              </p:ext>
            </p:extLst>
          </p:nvPr>
        </p:nvGraphicFramePr>
        <p:xfrm>
          <a:off x="3302000" y="2028348"/>
          <a:ext cx="1687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2" name="Equation" r:id="rId5" imgW="1973520" imgH="515160" progId="Equation.3">
                  <p:embed/>
                </p:oleObj>
              </mc:Choice>
              <mc:Fallback>
                <p:oleObj name="Equation" r:id="rId5" imgW="1973520" imgH="5151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028348"/>
                        <a:ext cx="16875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96300"/>
              </p:ext>
            </p:extLst>
          </p:nvPr>
        </p:nvGraphicFramePr>
        <p:xfrm>
          <a:off x="5054600" y="2037873"/>
          <a:ext cx="3706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3" name="Equation" r:id="rId7" imgW="4350600" imgH="604800" progId="Equation.3">
                  <p:embed/>
                </p:oleObj>
              </mc:Choice>
              <mc:Fallback>
                <p:oleObj name="Equation" r:id="rId7" imgW="4350600" imgH="6048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037873"/>
                        <a:ext cx="37068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752123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12990"/>
              </p:ext>
            </p:extLst>
          </p:nvPr>
        </p:nvGraphicFramePr>
        <p:xfrm>
          <a:off x="1143000" y="1536223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4" name="Equation" r:id="rId9" imgW="852120" imgH="515160" progId="Equation.3">
                  <p:embed/>
                </p:oleObj>
              </mc:Choice>
              <mc:Fallback>
                <p:oleObj name="Equation" r:id="rId9" imgW="852120" imgH="51516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36223"/>
                        <a:ext cx="73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70251"/>
              </p:ext>
            </p:extLst>
          </p:nvPr>
        </p:nvGraphicFramePr>
        <p:xfrm>
          <a:off x="1860550" y="1553686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Equation" r:id="rId11" imgW="1368000" imgH="380880" progId="Equation.3">
                  <p:embed/>
                </p:oleObj>
              </mc:Choice>
              <mc:Fallback>
                <p:oleObj name="Equation" r:id="rId11" imgW="1368000" imgH="3808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553686"/>
                        <a:ext cx="1168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62193"/>
              </p:ext>
            </p:extLst>
          </p:nvPr>
        </p:nvGraphicFramePr>
        <p:xfrm>
          <a:off x="3097213" y="1553686"/>
          <a:ext cx="144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Equation" r:id="rId13" imgW="1693080" imgH="380880" progId="Equation.3">
                  <p:embed/>
                </p:oleObj>
              </mc:Choice>
              <mc:Fallback>
                <p:oleObj name="Equation" r:id="rId13" imgW="1693080" imgH="3808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1553686"/>
                        <a:ext cx="1447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00654"/>
              </p:ext>
            </p:extLst>
          </p:nvPr>
        </p:nvGraphicFramePr>
        <p:xfrm>
          <a:off x="4572000" y="1567973"/>
          <a:ext cx="2817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7" name="Equation" r:id="rId15" imgW="3307680" imgH="380880" progId="Equation.3">
                  <p:embed/>
                </p:oleObj>
              </mc:Choice>
              <mc:Fallback>
                <p:oleObj name="Equation" r:id="rId15" imgW="3307680" imgH="3808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67973"/>
                        <a:ext cx="28178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55030"/>
              </p:ext>
            </p:extLst>
          </p:nvPr>
        </p:nvGraphicFramePr>
        <p:xfrm>
          <a:off x="1066800" y="2109311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17" imgW="897120" imgH="515160" progId="Equation.3">
                  <p:embed/>
                </p:oleObj>
              </mc:Choice>
              <mc:Fallback>
                <p:oleObj name="Equation" r:id="rId17" imgW="897120" imgH="51516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09311"/>
                        <a:ext cx="77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362200" y="266652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4000" y="4352448"/>
            <a:ext cx="119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解得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5028723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由题意知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最大值在定义域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内达到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96000" y="5028723"/>
            <a:ext cx="3084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而在域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内只有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28600" y="5600223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一个驻点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05000" y="5600223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故此点即为所求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92681"/>
              </p:ext>
            </p:extLst>
          </p:nvPr>
        </p:nvGraphicFramePr>
        <p:xfrm>
          <a:off x="2535238" y="2717323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Equation" r:id="rId19" imgW="1726560" imgH="470520" progId="Equation.3">
                  <p:embed/>
                </p:oleObj>
              </mc:Choice>
              <mc:Fallback>
                <p:oleObj name="Equation" r:id="rId19" imgW="1726560" imgH="47052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717323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753280"/>
              </p:ext>
            </p:extLst>
          </p:nvPr>
        </p:nvGraphicFramePr>
        <p:xfrm>
          <a:off x="4114800" y="273002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Equation" r:id="rId21" imgW="897120" imgH="358560" progId="Equation.3">
                  <p:embed/>
                </p:oleObj>
              </mc:Choice>
              <mc:Fallback>
                <p:oleObj name="Equation" r:id="rId21" imgW="897120" imgH="3585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0023"/>
                        <a:ext cx="77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8691563" y="-49689"/>
            <a:ext cx="714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592528"/>
              </p:ext>
            </p:extLst>
          </p:nvPr>
        </p:nvGraphicFramePr>
        <p:xfrm>
          <a:off x="1436688" y="143986"/>
          <a:ext cx="5954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Equation" r:id="rId23" imgW="6996600" imgH="526320" progId="Equation.3">
                  <p:embed/>
                </p:oleObj>
              </mc:Choice>
              <mc:Fallback>
                <p:oleObj name="Equation" r:id="rId23" imgW="6996600" imgH="52632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43986"/>
                        <a:ext cx="59547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78600"/>
              </p:ext>
            </p:extLst>
          </p:nvPr>
        </p:nvGraphicFramePr>
        <p:xfrm>
          <a:off x="2312988" y="628650"/>
          <a:ext cx="37957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Equation" r:id="rId25" imgW="3797280" imgH="685800" progId="Equation.DSMT4">
                  <p:embed/>
                </p:oleObj>
              </mc:Choice>
              <mc:Fallback>
                <p:oleObj name="Equation" r:id="rId25" imgW="3797280" imgH="6858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628650"/>
                        <a:ext cx="37957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3"/>
          <p:cNvSpPr>
            <a:spLocks/>
          </p:cNvSpPr>
          <p:nvPr/>
        </p:nvSpPr>
        <p:spPr bwMode="auto">
          <a:xfrm>
            <a:off x="914400" y="159972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4"/>
          <p:cNvSpPr>
            <a:spLocks/>
          </p:cNvSpPr>
          <p:nvPr/>
        </p:nvSpPr>
        <p:spPr bwMode="auto">
          <a:xfrm>
            <a:off x="1600200" y="327612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6512"/>
              </p:ext>
            </p:extLst>
          </p:nvPr>
        </p:nvGraphicFramePr>
        <p:xfrm>
          <a:off x="1828800" y="3276123"/>
          <a:ext cx="295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27" imgW="3475800" imgH="358560" progId="Equation.3">
                  <p:embed/>
                </p:oleObj>
              </mc:Choice>
              <mc:Fallback>
                <p:oleObj name="Equation" r:id="rId27" imgW="3475800" imgH="35856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123"/>
                        <a:ext cx="29591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84456"/>
              </p:ext>
            </p:extLst>
          </p:nvPr>
        </p:nvGraphicFramePr>
        <p:xfrm>
          <a:off x="1828800" y="3657123"/>
          <a:ext cx="629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29" imgW="7400160" imgH="615960" progId="Equation.3">
                  <p:embed/>
                </p:oleObj>
              </mc:Choice>
              <mc:Fallback>
                <p:oleObj name="Equation" r:id="rId29" imgW="7400160" imgH="61596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123"/>
                        <a:ext cx="6299200" cy="533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82845"/>
              </p:ext>
            </p:extLst>
          </p:nvPr>
        </p:nvGraphicFramePr>
        <p:xfrm>
          <a:off x="2362200" y="4197350"/>
          <a:ext cx="340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Equation" r:id="rId31" imgW="3403440" imgH="838080" progId="Equation.DSMT4">
                  <p:embed/>
                </p:oleObj>
              </mc:Choice>
              <mc:Fallback>
                <p:oleObj name="Equation" r:id="rId31" imgW="3403440" imgH="838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7350"/>
                        <a:ext cx="340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nimBg="1"/>
      <p:bldP spid="13" grpId="0" build="p" autoUpdateAnimBg="0"/>
      <p:bldP spid="14" grpId="0" autoUpdateAnimBg="0"/>
      <p:bldP spid="15" grpId="0" autoUpdateAnimBg="0"/>
      <p:bldP spid="16" grpId="0" autoUpdateAnimBg="0"/>
      <p:bldP spid="17" grpId="0" autoUpdateAnimBg="0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96144" y="139608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913509" y="4570665"/>
            <a:ext cx="2057400" cy="1611313"/>
            <a:chOff x="1008" y="2256"/>
            <a:chExt cx="1296" cy="1015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008" y="2256"/>
              <a:ext cx="1296" cy="1015"/>
              <a:chOff x="576" y="2448"/>
              <a:chExt cx="1296" cy="1015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576" y="2448"/>
                <a:ext cx="1296" cy="1015"/>
                <a:chOff x="4176" y="1056"/>
                <a:chExt cx="1296" cy="1015"/>
              </a:xfrm>
            </p:grpSpPr>
            <p:grpSp>
              <p:nvGrpSpPr>
                <p:cNvPr id="10" name="Group 18"/>
                <p:cNvGrpSpPr>
                  <a:grpSpLocks/>
                </p:cNvGrpSpPr>
                <p:nvPr/>
              </p:nvGrpSpPr>
              <p:grpSpPr bwMode="auto">
                <a:xfrm>
                  <a:off x="4176" y="1152"/>
                  <a:ext cx="1248" cy="883"/>
                  <a:chOff x="7341" y="8952"/>
                  <a:chExt cx="2400" cy="1664"/>
                </a:xfrm>
              </p:grpSpPr>
              <p:sp>
                <p:nvSpPr>
                  <p:cNvPr id="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341" y="10408"/>
                    <a:ext cx="2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1" y="8952"/>
                    <a:ext cx="0" cy="16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7701" y="9472"/>
                    <a:ext cx="960" cy="936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506" y="9264"/>
                    <a:ext cx="1284" cy="128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1" name="Object 23"/>
                <p:cNvGraphicFramePr>
                  <a:graphicFrameLocks noChangeAspect="1"/>
                </p:cNvGraphicFramePr>
                <p:nvPr/>
              </p:nvGraphicFramePr>
              <p:xfrm>
                <a:off x="5376" y="1968"/>
                <a:ext cx="96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56" name="公式" r:id="rId3" imgW="266469" imgH="253780" progId="Equation.3">
                        <p:embed/>
                      </p:oleObj>
                    </mc:Choice>
                    <mc:Fallback>
                      <p:oleObj name="公式" r:id="rId3" imgW="266469" imgH="253780" progId="Equation.3">
                        <p:embed/>
                        <p:pic>
                          <p:nvPicPr>
                            <p:cNvPr id="0" name="Picture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1968"/>
                              <a:ext cx="96" cy="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24"/>
                <p:cNvGraphicFramePr>
                  <a:graphicFrameLocks noChangeAspect="1"/>
                </p:cNvGraphicFramePr>
                <p:nvPr/>
              </p:nvGraphicFramePr>
              <p:xfrm>
                <a:off x="4320" y="1056"/>
                <a:ext cx="96" cy="1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57" name="公式" r:id="rId5" imgW="266584" imgH="330057" progId="Equation.3">
                        <p:embed/>
                      </p:oleObj>
                    </mc:Choice>
                    <mc:Fallback>
                      <p:oleObj name="公式" r:id="rId5" imgW="266584" imgH="330057" progId="Equation.3">
                        <p:embed/>
                        <p:pic>
                          <p:nvPicPr>
                            <p:cNvPr id="0" name="Picture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056"/>
                              <a:ext cx="96" cy="1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283561"/>
                    </p:ext>
                  </p:extLst>
                </p:nvPr>
              </p:nvGraphicFramePr>
              <p:xfrm>
                <a:off x="4213" y="1957"/>
                <a:ext cx="106" cy="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58" name="Equation" r:id="rId7" imgW="291960" imgH="317160" progId="Equation.DSMT4">
                        <p:embed/>
                      </p:oleObj>
                    </mc:Choice>
                    <mc:Fallback>
                      <p:oleObj name="Equation" r:id="rId7" imgW="291960" imgH="317160" progId="Equation.DSMT4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3" y="1957"/>
                              <a:ext cx="106" cy="11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" name="Object 26"/>
              <p:cNvGraphicFramePr>
                <a:graphicFrameLocks noChangeAspect="1"/>
              </p:cNvGraphicFramePr>
              <p:nvPr/>
            </p:nvGraphicFramePr>
            <p:xfrm>
              <a:off x="960" y="2853"/>
              <a:ext cx="6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9" name="公式" r:id="rId9" imgW="1371600" imgH="393700" progId="Equation.3">
                      <p:embed/>
                    </p:oleObj>
                  </mc:Choice>
                  <mc:Fallback>
                    <p:oleObj name="公式" r:id="rId9" imgW="1371600" imgH="393700" progId="Equation.3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853"/>
                            <a:ext cx="624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051780"/>
                </p:ext>
              </p:extLst>
            </p:nvPr>
          </p:nvGraphicFramePr>
          <p:xfrm>
            <a:off x="1248" y="2931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0" name="Equation" r:id="rId11" imgW="358920" imgH="335880" progId="Equation.DSMT4">
                    <p:embed/>
                  </p:oleObj>
                </mc:Choice>
                <mc:Fallback>
                  <p:oleObj name="Equation" r:id="rId11" imgW="358920" imgH="335880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31"/>
                          <a:ext cx="14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5625409" y="762364"/>
            <a:ext cx="3338200" cy="3087717"/>
            <a:chOff x="3168" y="1615"/>
            <a:chExt cx="2208" cy="2081"/>
          </a:xfrm>
        </p:grpSpPr>
        <p:pic>
          <p:nvPicPr>
            <p:cNvPr id="19" name="Picture 2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615"/>
              <a:ext cx="2208" cy="2081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AutoShape 32"/>
            <p:cNvSpPr>
              <a:spLocks noChangeArrowheads="1"/>
            </p:cNvSpPr>
            <p:nvPr/>
          </p:nvSpPr>
          <p:spPr bwMode="auto">
            <a:xfrm rot="2114311">
              <a:off x="3428" y="2684"/>
              <a:ext cx="892" cy="724"/>
            </a:xfrm>
            <a:prstGeom prst="triangle">
              <a:avLst>
                <a:gd name="adj" fmla="val 70801"/>
              </a:avLst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33"/>
            <p:cNvGraphicFramePr>
              <a:graphicFrameLocks noChangeAspect="1"/>
            </p:cNvGraphicFramePr>
            <p:nvPr/>
          </p:nvGraphicFramePr>
          <p:xfrm>
            <a:off x="3744" y="3072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1" name="公式" r:id="rId14" imgW="358920" imgH="335880" progId="Equation.3">
                    <p:embed/>
                  </p:oleObj>
                </mc:Choice>
                <mc:Fallback>
                  <p:oleObj name="公式" r:id="rId14" imgW="358920" imgH="33588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14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77648"/>
              </p:ext>
            </p:extLst>
          </p:nvPr>
        </p:nvGraphicFramePr>
        <p:xfrm>
          <a:off x="288134" y="2069269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2" name="文档" r:id="rId16" imgW="1502557" imgH="459497" progId="">
                  <p:embed/>
                </p:oleObj>
              </mc:Choice>
              <mc:Fallback>
                <p:oleObj name="文档" r:id="rId16" imgW="1502557" imgH="459497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4" y="2069269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4393"/>
              </p:ext>
            </p:extLst>
          </p:nvPr>
        </p:nvGraphicFramePr>
        <p:xfrm>
          <a:off x="408510" y="2678009"/>
          <a:ext cx="5016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3" name="Equation" r:id="rId18" imgW="5016240" imgH="1117440" progId="Equation.DSMT4">
                  <p:embed/>
                </p:oleObj>
              </mc:Choice>
              <mc:Fallback>
                <p:oleObj name="Equation" r:id="rId18" imgW="5016240" imgH="11174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10" y="2678009"/>
                        <a:ext cx="5016500" cy="1117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69790"/>
              </p:ext>
            </p:extLst>
          </p:nvPr>
        </p:nvGraphicFramePr>
        <p:xfrm>
          <a:off x="4343598" y="4080178"/>
          <a:ext cx="27209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4" name="Document" r:id="rId20" imgW="2870297" imgH="457088" progId="">
                  <p:embed/>
                </p:oleObj>
              </mc:Choice>
              <mc:Fallback>
                <p:oleObj name="Document" r:id="rId20" imgW="2870297" imgH="457088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598" y="4080178"/>
                        <a:ext cx="2720975" cy="4238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CF689911-B7D9-42BB-B6D5-89F929AA874E}"/>
              </a:ext>
            </a:extLst>
          </p:cNvPr>
          <p:cNvSpPr txBox="1"/>
          <p:nvPr/>
        </p:nvSpPr>
        <p:spPr>
          <a:xfrm>
            <a:off x="251520" y="188640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求函数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B31597B-1D3B-4C68-8AEB-4D20BBC3C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50009"/>
              </p:ext>
            </p:extLst>
          </p:nvPr>
        </p:nvGraphicFramePr>
        <p:xfrm>
          <a:off x="2266448" y="215696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5" name="Equation" r:id="rId22" imgW="3911400" imgH="457200" progId="Equation.DSMT4">
                  <p:embed/>
                </p:oleObj>
              </mc:Choice>
              <mc:Fallback>
                <p:oleObj name="Equation" r:id="rId22" imgW="3911400" imgH="45720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48" y="215696"/>
                        <a:ext cx="391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78F66BF9-787A-408C-BABC-09DDCAD6B133}"/>
              </a:ext>
            </a:extLst>
          </p:cNvPr>
          <p:cNvSpPr txBox="1"/>
          <p:nvPr/>
        </p:nvSpPr>
        <p:spPr>
          <a:xfrm>
            <a:off x="6109173" y="26066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在直线</a:t>
            </a:r>
          </a:p>
        </p:txBody>
      </p:sp>
      <p:sp>
        <p:nvSpPr>
          <p:cNvPr id="33" name="Rectangle 179">
            <a:extLst>
              <a:ext uri="{FF2B5EF4-FFF2-40B4-BE49-F238E27FC236}">
                <a16:creationId xmlns:a16="http://schemas.microsoft.com/office/drawing/2014/main" id="{0DA0D914-47DE-4E3E-8D98-38EBBBEC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32" y="2864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4F2F885-57F4-4FEE-B788-1A043470D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16895"/>
              </p:ext>
            </p:extLst>
          </p:nvPr>
        </p:nvGraphicFramePr>
        <p:xfrm>
          <a:off x="7373302" y="333530"/>
          <a:ext cx="1349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6" name="Equation" r:id="rId24" imgW="1346040" imgH="393480" progId="Equation.DSMT4">
                  <p:embed/>
                </p:oleObj>
              </mc:Choice>
              <mc:Fallback>
                <p:oleObj name="Equation" r:id="rId24" imgW="1346040" imgH="39348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302" y="333530"/>
                        <a:ext cx="1349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4DF97EBA-2AAD-4893-B900-E689882DE779}"/>
              </a:ext>
            </a:extLst>
          </p:cNvPr>
          <p:cNvSpPr txBox="1"/>
          <p:nvPr/>
        </p:nvSpPr>
        <p:spPr>
          <a:xfrm>
            <a:off x="10076" y="754518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轴和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轴所围成的闭区域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335497-2EDB-40A7-8AA3-6507D755AE4E}"/>
              </a:ext>
            </a:extLst>
          </p:cNvPr>
          <p:cNvSpPr txBox="1"/>
          <p:nvPr/>
        </p:nvSpPr>
        <p:spPr>
          <a:xfrm>
            <a:off x="981770" y="1375648"/>
            <a:ext cx="400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先求函数在 </a:t>
            </a:r>
            <a:r>
              <a:rPr lang="en-US" altLang="zh-CN" sz="2800" i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 内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的驻点，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7196DF-AFB3-4F95-B329-53A25FE7C6FD}"/>
              </a:ext>
            </a:extLst>
          </p:cNvPr>
          <p:cNvSpPr txBox="1"/>
          <p:nvPr/>
        </p:nvSpPr>
        <p:spPr>
          <a:xfrm>
            <a:off x="64210" y="4032543"/>
            <a:ext cx="422743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内唯一驻点  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196">
            <a:extLst>
              <a:ext uri="{FF2B5EF4-FFF2-40B4-BE49-F238E27FC236}">
                <a16:creationId xmlns:a16="http://schemas.microsoft.com/office/drawing/2014/main" id="{FF6780EF-6803-4CD9-BF71-E862E086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44ACE9C-023C-401C-96C3-5208C9103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78959"/>
              </p:ext>
            </p:extLst>
          </p:nvPr>
        </p:nvGraphicFramePr>
        <p:xfrm>
          <a:off x="3319263" y="4131332"/>
          <a:ext cx="695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7" name="Equation" r:id="rId26" imgW="698400" imgH="393480" progId="Equation.DSMT4">
                  <p:embed/>
                </p:oleObj>
              </mc:Choice>
              <mc:Fallback>
                <p:oleObj name="Equation" r:id="rId26" imgW="698400" imgH="393480" progId="Equation.DSMT4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263" y="4131332"/>
                        <a:ext cx="6953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3EF16547-5A7A-404E-A591-14A2A3E45873}"/>
              </a:ext>
            </a:extLst>
          </p:cNvPr>
          <p:cNvSpPr txBox="1"/>
          <p:nvPr/>
        </p:nvSpPr>
        <p:spPr>
          <a:xfrm>
            <a:off x="388054" y="4863931"/>
            <a:ext cx="503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再求            在 </a:t>
            </a:r>
            <a:r>
              <a:rPr lang="en-US" altLang="zh-CN" sz="2800" i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 边界上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的最值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98">
            <a:extLst>
              <a:ext uri="{FF2B5EF4-FFF2-40B4-BE49-F238E27FC236}">
                <a16:creationId xmlns:a16="http://schemas.microsoft.com/office/drawing/2014/main" id="{6D259914-C7FD-4E7B-999E-28236F14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9875C05-B9D5-41F0-A133-DE39EB8D0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74509"/>
              </p:ext>
            </p:extLst>
          </p:nvPr>
        </p:nvGraphicFramePr>
        <p:xfrm>
          <a:off x="1223172" y="4957048"/>
          <a:ext cx="1050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8" name="Equation" r:id="rId28" imgW="1054080" imgH="393480" progId="Equation.DSMT4">
                  <p:embed/>
                </p:oleObj>
              </mc:Choice>
              <mc:Fallback>
                <p:oleObj name="Equation" r:id="rId28" imgW="1054080" imgH="393480" progId="Equation.DSMT4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72" y="4957048"/>
                        <a:ext cx="10509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17C033F-5B7E-49E8-B51C-44DD0EABF15A}"/>
              </a:ext>
            </a:extLst>
          </p:cNvPr>
          <p:cNvSpPr txBox="1"/>
          <p:nvPr/>
        </p:nvSpPr>
        <p:spPr>
          <a:xfrm>
            <a:off x="388055" y="5471361"/>
            <a:ext cx="432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在边界         和         上 ：</a:t>
            </a:r>
          </a:p>
        </p:txBody>
      </p:sp>
      <p:sp>
        <p:nvSpPr>
          <p:cNvPr id="44" name="Rectangle 200">
            <a:extLst>
              <a:ext uri="{FF2B5EF4-FFF2-40B4-BE49-F238E27FC236}">
                <a16:creationId xmlns:a16="http://schemas.microsoft.com/office/drawing/2014/main" id="{8DFDD963-0413-403F-8495-A2FDFE11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FD05031-CBB1-47F0-A095-52128E1D4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14313"/>
              </p:ext>
            </p:extLst>
          </p:nvPr>
        </p:nvGraphicFramePr>
        <p:xfrm>
          <a:off x="2020769" y="5554703"/>
          <a:ext cx="762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9" name="Equation" r:id="rId30" imgW="761760" imgH="393480" progId="Equation.DSMT4">
                  <p:embed/>
                </p:oleObj>
              </mc:Choice>
              <mc:Fallback>
                <p:oleObj name="Equation" r:id="rId30" imgW="761760" imgH="393480" progId="Equation.DSMT4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769" y="5554703"/>
                        <a:ext cx="7620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17">
            <a:extLst>
              <a:ext uri="{FF2B5EF4-FFF2-40B4-BE49-F238E27FC236}">
                <a16:creationId xmlns:a16="http://schemas.microsoft.com/office/drawing/2014/main" id="{2B5890DC-A11B-4445-9230-5BB22F92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557D3DE9-EAB9-48C7-9729-4C2E32345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31844"/>
              </p:ext>
            </p:extLst>
          </p:nvPr>
        </p:nvGraphicFramePr>
        <p:xfrm>
          <a:off x="3243063" y="5534533"/>
          <a:ext cx="771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Equation" r:id="rId32" imgW="774360" imgH="393480" progId="Equation.DSMT4">
                  <p:embed/>
                </p:oleObj>
              </mc:Choice>
              <mc:Fallback>
                <p:oleObj name="Equation" r:id="rId32" imgW="774360" imgH="393480" progId="Equation.DSMT4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063" y="5534533"/>
                        <a:ext cx="7715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19">
            <a:extLst>
              <a:ext uri="{FF2B5EF4-FFF2-40B4-BE49-F238E27FC236}">
                <a16:creationId xmlns:a16="http://schemas.microsoft.com/office/drawing/2014/main" id="{19B84C78-A822-4D72-B778-2A7CDA6E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1455BAE6-1889-4429-A9F0-D5910D8CB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794180"/>
              </p:ext>
            </p:extLst>
          </p:nvPr>
        </p:nvGraphicFramePr>
        <p:xfrm>
          <a:off x="4572647" y="5526061"/>
          <a:ext cx="1609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Equation" r:id="rId34" imgW="1612800" imgH="393480" progId="Equation.DSMT4">
                  <p:embed/>
                </p:oleObj>
              </mc:Choice>
              <mc:Fallback>
                <p:oleObj name="Equation" r:id="rId34" imgW="1612800" imgH="393480" progId="Equation.DSMT4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647" y="5526061"/>
                        <a:ext cx="1609725" cy="396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9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6" grpId="0"/>
      <p:bldP spid="37" grpId="0" animBg="1"/>
      <p:bldP spid="40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16632"/>
            <a:ext cx="81369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7.5.1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多元函数的无条件极值和最值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933" y="174010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6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67933" y="2705434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无条件极值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67932" y="3608636"/>
            <a:ext cx="68724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多元函数的最大值和最小值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21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54982"/>
              </p:ext>
            </p:extLst>
          </p:nvPr>
        </p:nvGraphicFramePr>
        <p:xfrm>
          <a:off x="628430" y="1584495"/>
          <a:ext cx="548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Document" r:id="rId3" imgW="5473001" imgH="494578" progId="">
                  <p:embed/>
                </p:oleObj>
              </mc:Choice>
              <mc:Fallback>
                <p:oleObj name="Document" r:id="rId3" imgW="5473001" imgH="494578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30" y="1584495"/>
                        <a:ext cx="548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47641"/>
              </p:ext>
            </p:extLst>
          </p:nvPr>
        </p:nvGraphicFramePr>
        <p:xfrm>
          <a:off x="707380" y="2274094"/>
          <a:ext cx="5453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Document" r:id="rId5" imgW="5473001" imgH="507159" progId="">
                  <p:embed/>
                </p:oleObj>
              </mc:Choice>
              <mc:Fallback>
                <p:oleObj name="Document" r:id="rId5" imgW="5473001" imgH="507159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80" y="2274094"/>
                        <a:ext cx="54530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36711"/>
              </p:ext>
            </p:extLst>
          </p:nvPr>
        </p:nvGraphicFramePr>
        <p:xfrm>
          <a:off x="706862" y="3010689"/>
          <a:ext cx="27543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Document" r:id="rId7" imgW="2748086" imgH="474723" progId="">
                  <p:embed/>
                </p:oleObj>
              </mc:Choice>
              <mc:Fallback>
                <p:oleObj name="Document" r:id="rId7" imgW="2748086" imgH="474723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62" y="3010689"/>
                        <a:ext cx="27543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35313"/>
              </p:ext>
            </p:extLst>
          </p:nvPr>
        </p:nvGraphicFramePr>
        <p:xfrm>
          <a:off x="3200400" y="3024271"/>
          <a:ext cx="2743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9" imgW="2743200" imgH="431640" progId="Equation.DSMT4">
                  <p:embed/>
                </p:oleObj>
              </mc:Choice>
              <mc:Fallback>
                <p:oleObj name="Equation" r:id="rId9" imgW="2743200" imgH="4316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24271"/>
                        <a:ext cx="2743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25655"/>
              </p:ext>
            </p:extLst>
          </p:nvPr>
        </p:nvGraphicFramePr>
        <p:xfrm>
          <a:off x="2046937" y="3727529"/>
          <a:ext cx="2006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11" imgW="2006280" imgH="393480" progId="Equation.DSMT4">
                  <p:embed/>
                </p:oleObj>
              </mc:Choice>
              <mc:Fallback>
                <p:oleObj name="Equation" r:id="rId11" imgW="200628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937" y="3727529"/>
                        <a:ext cx="2006600" cy="392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46974"/>
              </p:ext>
            </p:extLst>
          </p:nvPr>
        </p:nvGraphicFramePr>
        <p:xfrm>
          <a:off x="632658" y="4276894"/>
          <a:ext cx="54530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Document" r:id="rId13" imgW="5473001" imgH="447133" progId="">
                  <p:embed/>
                </p:oleObj>
              </mc:Choice>
              <mc:Fallback>
                <p:oleObj name="Document" r:id="rId13" imgW="5473001" imgH="447133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58" y="4276894"/>
                        <a:ext cx="5453063" cy="4365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54152"/>
              </p:ext>
            </p:extLst>
          </p:nvPr>
        </p:nvGraphicFramePr>
        <p:xfrm>
          <a:off x="2408887" y="4838530"/>
          <a:ext cx="5453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Document" r:id="rId15" imgW="5473001" imgH="447133" progId="">
                  <p:embed/>
                </p:oleObj>
              </mc:Choice>
              <mc:Fallback>
                <p:oleObj name="Document" r:id="rId15" imgW="5473001" imgH="447133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87" y="4838530"/>
                        <a:ext cx="5453063" cy="4349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6017568" y="743744"/>
            <a:ext cx="2057400" cy="1611313"/>
            <a:chOff x="576" y="2448"/>
            <a:chExt cx="1296" cy="1015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576" y="2448"/>
              <a:ext cx="1296" cy="1015"/>
              <a:chOff x="4176" y="1056"/>
              <a:chExt cx="1296" cy="1015"/>
            </a:xfrm>
          </p:grpSpPr>
          <p:grpSp>
            <p:nvGrpSpPr>
              <p:cNvPr id="13" name="Group 23"/>
              <p:cNvGrpSpPr>
                <a:grpSpLocks/>
              </p:cNvGrpSpPr>
              <p:nvPr/>
            </p:nvGrpSpPr>
            <p:grpSpPr bwMode="auto">
              <a:xfrm>
                <a:off x="4176" y="1152"/>
                <a:ext cx="1248" cy="883"/>
                <a:chOff x="7341" y="8952"/>
                <a:chExt cx="2400" cy="1664"/>
              </a:xfrm>
            </p:grpSpPr>
            <p:sp>
              <p:nvSpPr>
                <p:cNvPr id="17" name="Line 24"/>
                <p:cNvSpPr>
                  <a:spLocks noChangeShapeType="1"/>
                </p:cNvSpPr>
                <p:nvPr/>
              </p:nvSpPr>
              <p:spPr bwMode="auto">
                <a:xfrm>
                  <a:off x="7341" y="10408"/>
                  <a:ext cx="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701" y="8952"/>
                  <a:ext cx="0" cy="16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AutoShape 26"/>
                <p:cNvSpPr>
                  <a:spLocks noChangeArrowheads="1"/>
                </p:cNvSpPr>
                <p:nvPr/>
              </p:nvSpPr>
              <p:spPr bwMode="auto">
                <a:xfrm>
                  <a:off x="7701" y="9472"/>
                  <a:ext cx="960" cy="936"/>
                </a:xfrm>
                <a:prstGeom prst="rtTriangle">
                  <a:avLst/>
                </a:prstGeom>
                <a:solidFill>
                  <a:srgbClr val="FF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7"/>
                <p:cNvSpPr>
                  <a:spLocks noChangeShapeType="1"/>
                </p:cNvSpPr>
                <p:nvPr/>
              </p:nvSpPr>
              <p:spPr bwMode="auto">
                <a:xfrm>
                  <a:off x="7506" y="9264"/>
                  <a:ext cx="1284" cy="12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" name="Object 28"/>
              <p:cNvGraphicFramePr>
                <a:graphicFrameLocks noChangeAspect="1"/>
              </p:cNvGraphicFramePr>
              <p:nvPr/>
            </p:nvGraphicFramePr>
            <p:xfrm>
              <a:off x="5376" y="1968"/>
              <a:ext cx="96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3" name="公式" r:id="rId17" imgW="266469" imgH="253780" progId="Equation.3">
                      <p:embed/>
                    </p:oleObj>
                  </mc:Choice>
                  <mc:Fallback>
                    <p:oleObj name="公式" r:id="rId17" imgW="266469" imgH="253780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968"/>
                            <a:ext cx="96" cy="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9"/>
              <p:cNvGraphicFramePr>
                <a:graphicFrameLocks noChangeAspect="1"/>
              </p:cNvGraphicFramePr>
              <p:nvPr/>
            </p:nvGraphicFramePr>
            <p:xfrm>
              <a:off x="4320" y="1056"/>
              <a:ext cx="96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4" name="公式" r:id="rId19" imgW="266584" imgH="330057" progId="Equation.3">
                      <p:embed/>
                    </p:oleObj>
                  </mc:Choice>
                  <mc:Fallback>
                    <p:oleObj name="公式" r:id="rId19" imgW="266584" imgH="330057" progId="Equation.3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056"/>
                            <a:ext cx="96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1817827"/>
                  </p:ext>
                </p:extLst>
              </p:nvPr>
            </p:nvGraphicFramePr>
            <p:xfrm>
              <a:off x="4213" y="1957"/>
              <a:ext cx="106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5" name="Equation" r:id="rId21" imgW="291960" imgH="317160" progId="Equation.DSMT4">
                      <p:embed/>
                    </p:oleObj>
                  </mc:Choice>
                  <mc:Fallback>
                    <p:oleObj name="Equation" r:id="rId21" imgW="291960" imgH="317160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3" y="1957"/>
                            <a:ext cx="106" cy="1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31"/>
            <p:cNvGraphicFramePr>
              <a:graphicFrameLocks noChangeAspect="1"/>
            </p:cNvGraphicFramePr>
            <p:nvPr/>
          </p:nvGraphicFramePr>
          <p:xfrm>
            <a:off x="960" y="2853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6" name="公式" r:id="rId23" imgW="1371600" imgH="393700" progId="Equation.3">
                    <p:embed/>
                  </p:oleObj>
                </mc:Choice>
                <mc:Fallback>
                  <p:oleObj name="公式" r:id="rId23" imgW="1371600" imgH="39370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53"/>
                          <a:ext cx="6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7339"/>
              </p:ext>
            </p:extLst>
          </p:nvPr>
        </p:nvGraphicFramePr>
        <p:xfrm>
          <a:off x="6398568" y="1810544"/>
          <a:ext cx="234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公式" r:id="rId25" imgW="358920" imgH="335880" progId="Equation.3">
                  <p:embed/>
                </p:oleObj>
              </mc:Choice>
              <mc:Fallback>
                <p:oleObj name="公式" r:id="rId25" imgW="358920" imgH="33588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568" y="1810544"/>
                        <a:ext cx="23495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03B519DE-70CD-4323-94F9-F847831B9B2F}"/>
              </a:ext>
            </a:extLst>
          </p:cNvPr>
          <p:cNvSpPr txBox="1"/>
          <p:nvPr/>
        </p:nvSpPr>
        <p:spPr>
          <a:xfrm>
            <a:off x="122151" y="374847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在边界               上： 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3A6A95C-4F3A-4E30-B4AC-FF5372182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39900"/>
              </p:ext>
            </p:extLst>
          </p:nvPr>
        </p:nvGraphicFramePr>
        <p:xfrm>
          <a:off x="1767537" y="482312"/>
          <a:ext cx="1282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27" imgW="1282680" imgH="393480" progId="Equation.DSMT4">
                  <p:embed/>
                </p:oleObj>
              </mc:Choice>
              <mc:Fallback>
                <p:oleObj name="Equation" r:id="rId27" imgW="1282680" imgH="39348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37" y="482312"/>
                        <a:ext cx="12827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4135779-59C2-4D70-B7CF-5E677538F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41739"/>
              </p:ext>
            </p:extLst>
          </p:nvPr>
        </p:nvGraphicFramePr>
        <p:xfrm>
          <a:off x="1325563" y="1019175"/>
          <a:ext cx="133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29" imgW="1333440" imgH="393480" progId="Equation.DSMT4">
                  <p:embed/>
                </p:oleObj>
              </mc:Choice>
              <mc:Fallback>
                <p:oleObj name="Equation" r:id="rId29" imgW="1333440" imgH="39348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019175"/>
                        <a:ext cx="1336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1AD08481-393B-4152-9E52-369F1EC24D3D}"/>
              </a:ext>
            </a:extLst>
          </p:cNvPr>
          <p:cNvSpPr txBox="1"/>
          <p:nvPr/>
        </p:nvSpPr>
        <p:spPr>
          <a:xfrm>
            <a:off x="706862" y="97023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3243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36017"/>
              </p:ext>
            </p:extLst>
          </p:nvPr>
        </p:nvGraphicFramePr>
        <p:xfrm>
          <a:off x="1901864" y="1263921"/>
          <a:ext cx="471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3" imgW="4711680" imgH="952200" progId="Equation.DSMT4">
                  <p:embed/>
                </p:oleObj>
              </mc:Choice>
              <mc:Fallback>
                <p:oleObj name="Equation" r:id="rId3" imgW="4711680" imgH="952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64" y="1263921"/>
                        <a:ext cx="471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73615"/>
              </p:ext>
            </p:extLst>
          </p:nvPr>
        </p:nvGraphicFramePr>
        <p:xfrm>
          <a:off x="2027277" y="2535509"/>
          <a:ext cx="473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5" imgW="4736880" imgH="952200" progId="Equation.DSMT4">
                  <p:embed/>
                </p:oleObj>
              </mc:Choice>
              <mc:Fallback>
                <p:oleObj name="Equation" r:id="rId5" imgW="4736880" imgH="952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77" y="2535509"/>
                        <a:ext cx="473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53160"/>
              </p:ext>
            </p:extLst>
          </p:nvPr>
        </p:nvGraphicFramePr>
        <p:xfrm>
          <a:off x="752514" y="3797571"/>
          <a:ext cx="52371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Document" r:id="rId7" imgW="5276000" imgH="990476" progId="">
                  <p:embed/>
                </p:oleObj>
              </mc:Choice>
              <mc:Fallback>
                <p:oleObj name="Document" r:id="rId7" imgW="5276000" imgH="990476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14" y="3797571"/>
                        <a:ext cx="5237163" cy="9794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193" y="143537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56843" y="146870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ADC01D-8DAB-4ED9-8C59-D4A945A0FE28}"/>
              </a:ext>
            </a:extLst>
          </p:cNvPr>
          <p:cNvSpPr txBox="1"/>
          <p:nvPr/>
        </p:nvSpPr>
        <p:spPr>
          <a:xfrm>
            <a:off x="395536" y="332656"/>
            <a:ext cx="666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                          的最大值和最小值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B68683F7-A721-4C10-B94C-CD7B5E27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6DB42A2-D094-4C23-A71F-EFEBBA86F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71350"/>
              </p:ext>
            </p:extLst>
          </p:nvPr>
        </p:nvGraphicFramePr>
        <p:xfrm>
          <a:off x="1806104" y="176714"/>
          <a:ext cx="2070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9" imgW="2070000" imgH="901440" progId="Equation.DSMT4">
                  <p:embed/>
                </p:oleObj>
              </mc:Choice>
              <mc:Fallback>
                <p:oleObj name="Equation" r:id="rId9" imgW="2070000" imgH="9014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04" y="176714"/>
                        <a:ext cx="20701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4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43918"/>
              </p:ext>
            </p:extLst>
          </p:nvPr>
        </p:nvGraphicFramePr>
        <p:xfrm>
          <a:off x="1199902" y="260648"/>
          <a:ext cx="2603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3" imgW="2603160" imgH="876240" progId="Equation.DSMT4">
                  <p:embed/>
                </p:oleObj>
              </mc:Choice>
              <mc:Fallback>
                <p:oleObj name="Equation" r:id="rId3" imgW="2603160" imgH="8762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902" y="260648"/>
                        <a:ext cx="2603500" cy="876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84554"/>
              </p:ext>
            </p:extLst>
          </p:nvPr>
        </p:nvGraphicFramePr>
        <p:xfrm>
          <a:off x="4139952" y="260648"/>
          <a:ext cx="330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5" imgW="3301920" imgH="876240" progId="Equation.DSMT4">
                  <p:embed/>
                </p:oleObj>
              </mc:Choice>
              <mc:Fallback>
                <p:oleObj name="Equation" r:id="rId5" imgW="3301920" imgH="8762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60648"/>
                        <a:ext cx="3302000" cy="876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00379"/>
              </p:ext>
            </p:extLst>
          </p:nvPr>
        </p:nvGraphicFramePr>
        <p:xfrm>
          <a:off x="467544" y="4825777"/>
          <a:ext cx="52355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Document" r:id="rId7" imgW="5276000" imgH="990476" progId="">
                  <p:embed/>
                </p:oleObj>
              </mc:Choice>
              <mc:Fallback>
                <p:oleObj name="Document" r:id="rId7" imgW="5276000" imgH="990476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25777"/>
                        <a:ext cx="5235575" cy="9794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08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2590800" cy="21240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133306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由于定义区域为无界区域，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937671"/>
            <a:ext cx="4963218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需要考虑无穷远处函数的极限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87981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这个值介于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76995"/>
              </p:ext>
            </p:extLst>
          </p:nvPr>
        </p:nvGraphicFramePr>
        <p:xfrm>
          <a:off x="2453997" y="3703275"/>
          <a:ext cx="7905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10" imgW="787400" imgH="876300" progId="Equation.DSMT4">
                  <p:embed/>
                </p:oleObj>
              </mc:Choice>
              <mc:Fallback>
                <p:oleObj name="Equation" r:id="rId10" imgW="787400" imgH="876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997" y="3703275"/>
                        <a:ext cx="7905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95155"/>
              </p:ext>
            </p:extLst>
          </p:nvPr>
        </p:nvGraphicFramePr>
        <p:xfrm>
          <a:off x="3275856" y="3704828"/>
          <a:ext cx="1692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12" imgW="1701720" imgH="876240" progId="Equation.DSMT4">
                  <p:embed/>
                </p:oleObj>
              </mc:Choice>
              <mc:Fallback>
                <p:oleObj name="Equation" r:id="rId12" imgW="1701720" imgH="8762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04828"/>
                        <a:ext cx="1692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8">
            <a:extLst>
              <a:ext uri="{FF2B5EF4-FFF2-40B4-BE49-F238E27FC236}">
                <a16:creationId xmlns:a16="http://schemas.microsoft.com/office/drawing/2014/main" id="{CA66BD98-C884-433A-A985-18DEF5EF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E3AA30B-B5BD-4326-B3D4-1615486DA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57286"/>
              </p:ext>
            </p:extLst>
          </p:nvPr>
        </p:nvGraphicFramePr>
        <p:xfrm>
          <a:off x="1117104" y="2643584"/>
          <a:ext cx="26543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4" imgW="2654280" imgH="1015920" progId="Equation.DSMT4">
                  <p:embed/>
                </p:oleObj>
              </mc:Choice>
              <mc:Fallback>
                <p:oleObj name="Equation" r:id="rId14" imgW="2654280" imgH="101592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104" y="2643584"/>
                        <a:ext cx="2654300" cy="10191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065162" y="1920247"/>
            <a:ext cx="216657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经验公式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611560" y="3297176"/>
            <a:ext cx="7758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问题：</a:t>
            </a:r>
            <a:r>
              <a:rPr lang="zh-CN" altLang="en-US" sz="2800" b="1" dirty="0"/>
              <a:t>如何得到经验公式，常用的方法是什么？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80185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（最小二乘法简介）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56" y="771580"/>
            <a:ext cx="883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根据两个变量的几组实验数值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实验数据，来找出这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30708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两个变量的函数关系的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5456" y="130708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近似表达式．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056" y="1920247"/>
            <a:ext cx="379142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函数的近似表达式叫做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156" y="26251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8051"/>
              </p:ext>
            </p:extLst>
          </p:nvPr>
        </p:nvGraphicFramePr>
        <p:xfrm>
          <a:off x="1907305" y="2689672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3" imgW="1981080" imgH="393480" progId="Equation.DSMT4">
                  <p:embed/>
                </p:oleObj>
              </mc:Choice>
              <mc:Fallback>
                <p:oleObj name="Equation" r:id="rId3" imgW="1981080" imgH="393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05" y="2689672"/>
                        <a:ext cx="198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39308"/>
              </p:ext>
            </p:extLst>
          </p:nvPr>
        </p:nvGraphicFramePr>
        <p:xfrm>
          <a:off x="4058895" y="2625110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5" imgW="1663560" imgH="457200" progId="Equation.DSMT4">
                  <p:embed/>
                </p:oleObj>
              </mc:Choice>
              <mc:Fallback>
                <p:oleObj name="Equation" r:id="rId5" imgW="1663560" imgH="457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895" y="2625110"/>
                        <a:ext cx="166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69230"/>
              </p:ext>
            </p:extLst>
          </p:nvPr>
        </p:nvGraphicFramePr>
        <p:xfrm>
          <a:off x="5928740" y="2620228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7" imgW="1536480" imgH="457200" progId="Equation.DSMT4">
                  <p:embed/>
                </p:oleObj>
              </mc:Choice>
              <mc:Fallback>
                <p:oleObj name="Equation" r:id="rId7" imgW="1536480" imgH="457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740" y="2620228"/>
                        <a:ext cx="153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016" y="18018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在工程问题中，常常需要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0152" y="130708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通常把这样得到的</a:t>
            </a:r>
          </a:p>
        </p:txBody>
      </p:sp>
    </p:spTree>
    <p:extLst>
      <p:ext uri="{BB962C8B-B14F-4D97-AF65-F5344CB8AC3E}">
        <p14:creationId xmlns:p14="http://schemas.microsoft.com/office/powerpoint/2010/main" val="15457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 animBg="1"/>
      <p:bldP spid="9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1A2F788F-9B5D-4156-9274-68655A35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92897"/>
            <a:ext cx="7620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统计数据列表如下：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6EF2462-557C-496F-9396-D7678721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07" y="423029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3E761BED-2FCB-4BD2-96D8-3D51B23B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39" y="338892"/>
            <a:ext cx="1415772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黑体" pitchFamily="49" charset="-122"/>
              </a:rPr>
              <a:t>实例：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CEB4055-A946-4E8E-BC77-3070B11AFAA2}"/>
              </a:ext>
            </a:extLst>
          </p:cNvPr>
          <p:cNvSpPr txBox="1"/>
          <p:nvPr/>
        </p:nvSpPr>
        <p:spPr>
          <a:xfrm>
            <a:off x="2147444" y="369669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为了弄清某企业利润和产值的函数关系，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DA6D3877-1A8D-41DD-B91A-D3D81DF6380F}"/>
              </a:ext>
            </a:extLst>
          </p:cNvPr>
          <p:cNvSpPr txBox="1"/>
          <p:nvPr/>
        </p:nvSpPr>
        <p:spPr>
          <a:xfrm>
            <a:off x="276881" y="1075633"/>
            <a:ext cx="859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我们把该企业从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年到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2020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年间的利润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和产值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9E8A4F-0929-4892-9B32-364FE1128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35365"/>
              </p:ext>
            </p:extLst>
          </p:nvPr>
        </p:nvGraphicFramePr>
        <p:xfrm>
          <a:off x="254562" y="2422398"/>
          <a:ext cx="8764071" cy="1346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4923">
                  <a:extLst>
                    <a:ext uri="{9D8B030D-6E8A-4147-A177-3AD203B41FA5}">
                      <a16:colId xmlns:a16="http://schemas.microsoft.com/office/drawing/2014/main" val="700247022"/>
                    </a:ext>
                  </a:extLst>
                </a:gridCol>
                <a:gridCol w="731693">
                  <a:extLst>
                    <a:ext uri="{9D8B030D-6E8A-4147-A177-3AD203B41FA5}">
                      <a16:colId xmlns:a16="http://schemas.microsoft.com/office/drawing/2014/main" val="3491291627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444302410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2622983910"/>
                    </a:ext>
                  </a:extLst>
                </a:gridCol>
                <a:gridCol w="731693">
                  <a:extLst>
                    <a:ext uri="{9D8B030D-6E8A-4147-A177-3AD203B41FA5}">
                      <a16:colId xmlns:a16="http://schemas.microsoft.com/office/drawing/2014/main" val="1770930175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996464431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3854167210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3878196106"/>
                    </a:ext>
                  </a:extLst>
                </a:gridCol>
                <a:gridCol w="650396">
                  <a:extLst>
                    <a:ext uri="{9D8B030D-6E8A-4147-A177-3AD203B41FA5}">
                      <a16:colId xmlns:a16="http://schemas.microsoft.com/office/drawing/2014/main" val="431415498"/>
                    </a:ext>
                  </a:extLst>
                </a:gridCol>
                <a:gridCol w="731693">
                  <a:extLst>
                    <a:ext uri="{9D8B030D-6E8A-4147-A177-3AD203B41FA5}">
                      <a16:colId xmlns:a16="http://schemas.microsoft.com/office/drawing/2014/main" val="490295050"/>
                    </a:ext>
                  </a:extLst>
                </a:gridCol>
                <a:gridCol w="731693">
                  <a:extLst>
                    <a:ext uri="{9D8B030D-6E8A-4147-A177-3AD203B41FA5}">
                      <a16:colId xmlns:a16="http://schemas.microsoft.com/office/drawing/2014/main" val="1217993788"/>
                    </a:ext>
                  </a:extLst>
                </a:gridCol>
              </a:tblGrid>
              <a:tr h="512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年份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41220"/>
                  </a:ext>
                </a:extLst>
              </a:tr>
              <a:tr h="531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产值</a:t>
                      </a:r>
                      <a:r>
                        <a:rPr lang="en-US" altLang="zh-CN" sz="1800" kern="100" dirty="0">
                          <a:effectLst/>
                        </a:rPr>
                        <a:t>      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r>
                        <a:rPr lang="en-US" sz="1800" kern="100" dirty="0">
                          <a:effectLst/>
                        </a:rPr>
                        <a:t>)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748316"/>
                  </a:ext>
                </a:extLst>
              </a:tr>
              <a:tr h="302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利润</a:t>
                      </a:r>
                      <a:r>
                        <a:rPr lang="en-US" altLang="zh-CN" sz="1800" kern="100" dirty="0">
                          <a:effectLst/>
                        </a:rPr>
                        <a:t>     </a:t>
                      </a:r>
                      <a:r>
                        <a:rPr lang="en-US" sz="1800" kern="100" dirty="0">
                          <a:effectLst/>
                        </a:rPr>
                        <a:t>  (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762164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DC249C-A509-48C4-ABFF-B6162ADEC1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98307"/>
              </p:ext>
            </p:extLst>
          </p:nvPr>
        </p:nvGraphicFramePr>
        <p:xfrm>
          <a:off x="1021677" y="3370749"/>
          <a:ext cx="3171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3" imgW="317160" imgH="431640" progId="Equation.DSMT4">
                  <p:embed/>
                </p:oleObj>
              </mc:Choice>
              <mc:Fallback>
                <p:oleObj name="Equation" r:id="rId3" imgW="31716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4072DDE-1366-49FC-AA1D-2EE1C2979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77" y="3370749"/>
                        <a:ext cx="3171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34CD3B1-4CAC-4FC3-A5AA-D131EFE39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69003"/>
              </p:ext>
            </p:extLst>
          </p:nvPr>
        </p:nvGraphicFramePr>
        <p:xfrm>
          <a:off x="979255" y="2831595"/>
          <a:ext cx="3301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5" imgW="330120" imgH="431640" progId="Equation.DSMT4">
                  <p:embed/>
                </p:oleObj>
              </mc:Choice>
              <mc:Fallback>
                <p:oleObj name="Equation" r:id="rId5" imgW="33012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4CD9761-024D-4FCF-AFB8-70FCBA92C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255" y="2831595"/>
                        <a:ext cx="3301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E6C87F6E-9A30-4F7F-B274-22944023E5FB}"/>
              </a:ext>
            </a:extLst>
          </p:cNvPr>
          <p:cNvSpPr txBox="1"/>
          <p:nvPr/>
        </p:nvSpPr>
        <p:spPr>
          <a:xfrm>
            <a:off x="85974" y="3955913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试根据上面的统计数据建立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之间的经验公式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3E937D7-1E24-4991-81EE-B6537887A920}"/>
              </a:ext>
            </a:extLst>
          </p:cNvPr>
          <p:cNvSpPr txBox="1"/>
          <p:nvPr/>
        </p:nvSpPr>
        <p:spPr>
          <a:xfrm>
            <a:off x="7830820" y="392232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0"/>
          <p:cNvSpPr txBox="1">
            <a:spLocks noChangeArrowheads="1"/>
          </p:cNvSpPr>
          <p:nvPr/>
        </p:nvSpPr>
        <p:spPr bwMode="auto">
          <a:xfrm>
            <a:off x="254858" y="175073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这些点，</a:t>
            </a:r>
          </a:p>
        </p:txBody>
      </p:sp>
      <p:sp>
        <p:nvSpPr>
          <p:cNvPr id="15" name="Text Box 97"/>
          <p:cNvSpPr txBox="1">
            <a:spLocks noChangeArrowheads="1"/>
          </p:cNvSpPr>
          <p:nvPr/>
        </p:nvSpPr>
        <p:spPr bwMode="auto">
          <a:xfrm>
            <a:off x="574387" y="40328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1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47743"/>
              </p:ext>
            </p:extLst>
          </p:nvPr>
        </p:nvGraphicFramePr>
        <p:xfrm>
          <a:off x="1199846" y="347695"/>
          <a:ext cx="36941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8" name="文档" r:id="rId3" imgW="3703320" imgH="594360" progId="">
                  <p:embed/>
                </p:oleObj>
              </mc:Choice>
              <mc:Fallback>
                <p:oleObj name="文档" r:id="rId3" imgW="3703320" imgH="59436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846" y="347695"/>
                        <a:ext cx="36941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4048"/>
              </p:ext>
            </p:extLst>
          </p:nvPr>
        </p:nvGraphicFramePr>
        <p:xfrm>
          <a:off x="5947508" y="4634622"/>
          <a:ext cx="608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9" name="Equation" r:id="rId5" imgW="583920" imgH="368280" progId="Equation.DSMT4">
                  <p:embed/>
                </p:oleObj>
              </mc:Choice>
              <mc:Fallback>
                <p:oleObj name="Equation" r:id="rId5" imgW="583920" imgH="3682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508" y="4634622"/>
                        <a:ext cx="6080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92637"/>
              </p:ext>
            </p:extLst>
          </p:nvPr>
        </p:nvGraphicFramePr>
        <p:xfrm>
          <a:off x="256923" y="5174738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"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3" y="5174738"/>
                        <a:ext cx="193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098726"/>
              </p:ext>
            </p:extLst>
          </p:nvPr>
        </p:nvGraphicFramePr>
        <p:xfrm>
          <a:off x="2875683" y="5132522"/>
          <a:ext cx="17017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683" y="5132522"/>
                        <a:ext cx="17017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788610"/>
              </p:ext>
            </p:extLst>
          </p:nvPr>
        </p:nvGraphicFramePr>
        <p:xfrm>
          <a:off x="256923" y="5632525"/>
          <a:ext cx="16887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" name="Equation" r:id="rId11" imgW="1688760" imgH="431640" progId="Equation.DSMT4">
                  <p:embed/>
                </p:oleObj>
              </mc:Choice>
              <mc:Fallback>
                <p:oleObj name="Equation" r:id="rId11" imgW="1688760" imgH="43164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3" y="5632525"/>
                        <a:ext cx="16887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08"/>
          <p:cNvGrpSpPr>
            <a:grpSpLocks/>
          </p:cNvGrpSpPr>
          <p:nvPr/>
        </p:nvGrpSpPr>
        <p:grpSpPr bwMode="auto">
          <a:xfrm>
            <a:off x="5044764" y="652078"/>
            <a:ext cx="3948113" cy="3119438"/>
            <a:chOff x="3024" y="768"/>
            <a:chExt cx="2487" cy="1965"/>
          </a:xfrm>
        </p:grpSpPr>
        <p:graphicFrame>
          <p:nvGraphicFramePr>
            <p:cNvPr id="24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723087"/>
                </p:ext>
              </p:extLst>
            </p:nvPr>
          </p:nvGraphicFramePr>
          <p:xfrm>
            <a:off x="5378" y="2551"/>
            <a:ext cx="13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3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" y="2551"/>
                          <a:ext cx="133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006567"/>
                </p:ext>
              </p:extLst>
            </p:nvPr>
          </p:nvGraphicFramePr>
          <p:xfrm>
            <a:off x="3136" y="777"/>
            <a:ext cx="14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4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777"/>
                          <a:ext cx="148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3024" y="768"/>
              <a:ext cx="2456" cy="1965"/>
              <a:chOff x="3024" y="768"/>
              <a:chExt cx="2456" cy="1965"/>
            </a:xfrm>
          </p:grpSpPr>
          <p:sp>
            <p:nvSpPr>
              <p:cNvPr id="27" name="Line 63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2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64"/>
              <p:cNvSpPr>
                <a:spLocks noChangeShapeType="1"/>
              </p:cNvSpPr>
              <p:nvPr/>
            </p:nvSpPr>
            <p:spPr bwMode="auto">
              <a:xfrm flipV="1">
                <a:off x="3312" y="768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" name="Object 67"/>
              <p:cNvGraphicFramePr>
                <a:graphicFrameLocks noChangeAspect="1"/>
              </p:cNvGraphicFramePr>
              <p:nvPr/>
            </p:nvGraphicFramePr>
            <p:xfrm>
              <a:off x="3216" y="2544"/>
              <a:ext cx="305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95" name="Equation" r:id="rId17" imgW="317087" imgH="177569" progId="Equation.3">
                      <p:embed/>
                    </p:oleObj>
                  </mc:Choice>
                  <mc:Fallback>
                    <p:oleObj name="Equation" r:id="rId17" imgW="317087" imgH="177569" progId="Equation.3">
                      <p:embed/>
                      <p:pic>
                        <p:nvPicPr>
                          <p:cNvPr id="0" name="Picture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544"/>
                            <a:ext cx="305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68"/>
              <p:cNvGraphicFramePr>
                <a:graphicFrameLocks noChangeAspect="1"/>
              </p:cNvGraphicFramePr>
              <p:nvPr/>
            </p:nvGraphicFramePr>
            <p:xfrm>
              <a:off x="3552" y="2544"/>
              <a:ext cx="24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96" name="Equation" r:id="rId19" imgW="317087" imgH="177569" progId="Equation.3">
                      <p:embed/>
                    </p:oleObj>
                  </mc:Choice>
                  <mc:Fallback>
                    <p:oleObj name="Equation" r:id="rId19" imgW="317087" imgH="177569" progId="Equation.3">
                      <p:embed/>
                      <p:pic>
                        <p:nvPicPr>
                          <p:cNvPr id="0" name="Picture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544"/>
                            <a:ext cx="240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69"/>
              <p:cNvGraphicFramePr>
                <a:graphicFrameLocks noChangeAspect="1"/>
              </p:cNvGraphicFramePr>
              <p:nvPr/>
            </p:nvGraphicFramePr>
            <p:xfrm>
              <a:off x="3888" y="2544"/>
              <a:ext cx="312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97" name="Equation" r:id="rId21" imgW="317087" imgH="177569" progId="Equation.3">
                      <p:embed/>
                    </p:oleObj>
                  </mc:Choice>
                  <mc:Fallback>
                    <p:oleObj name="Equation" r:id="rId21" imgW="317087" imgH="177569" progId="Equation.3">
                      <p:embed/>
                      <p:pic>
                        <p:nvPicPr>
                          <p:cNvPr id="0" name="Picture 2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544"/>
                            <a:ext cx="312" cy="1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70"/>
              <p:cNvGraphicFramePr>
                <a:graphicFrameLocks noChangeAspect="1"/>
              </p:cNvGraphicFramePr>
              <p:nvPr/>
            </p:nvGraphicFramePr>
            <p:xfrm>
              <a:off x="4512" y="2544"/>
              <a:ext cx="26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98" name="Equation" r:id="rId23" imgW="317087" imgH="177569" progId="Equation.3">
                      <p:embed/>
                    </p:oleObj>
                  </mc:Choice>
                  <mc:Fallback>
                    <p:oleObj name="Equation" r:id="rId23" imgW="317087" imgH="177569" progId="Equation.3">
                      <p:embed/>
                      <p:pic>
                        <p:nvPicPr>
                          <p:cNvPr id="0" name="Picture 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544"/>
                            <a:ext cx="265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72"/>
              <p:cNvGraphicFramePr>
                <a:graphicFrameLocks noChangeAspect="1"/>
              </p:cNvGraphicFramePr>
              <p:nvPr/>
            </p:nvGraphicFramePr>
            <p:xfrm>
              <a:off x="4224" y="2544"/>
              <a:ext cx="304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99" name="Equation" r:id="rId25" imgW="317087" imgH="177569" progId="Equation.3">
                      <p:embed/>
                    </p:oleObj>
                  </mc:Choice>
                  <mc:Fallback>
                    <p:oleObj name="Equation" r:id="rId25" imgW="317087" imgH="177569" progId="Equation.3">
                      <p:embed/>
                      <p:pic>
                        <p:nvPicPr>
                          <p:cNvPr id="0" name="Picture 2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544"/>
                            <a:ext cx="304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73"/>
              <p:cNvGraphicFramePr>
                <a:graphicFrameLocks noChangeAspect="1"/>
              </p:cNvGraphicFramePr>
              <p:nvPr/>
            </p:nvGraphicFramePr>
            <p:xfrm>
              <a:off x="4800" y="2544"/>
              <a:ext cx="262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0" name="Equation" r:id="rId27" imgW="317087" imgH="177569" progId="Equation.3">
                      <p:embed/>
                    </p:oleObj>
                  </mc:Choice>
                  <mc:Fallback>
                    <p:oleObj name="Equation" r:id="rId27" imgW="317087" imgH="177569" progId="Equation.3">
                      <p:embed/>
                      <p:pic>
                        <p:nvPicPr>
                          <p:cNvPr id="0" name="Picture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544"/>
                            <a:ext cx="262" cy="1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74"/>
              <p:cNvGraphicFramePr>
                <a:graphicFrameLocks noChangeAspect="1"/>
              </p:cNvGraphicFramePr>
              <p:nvPr/>
            </p:nvGraphicFramePr>
            <p:xfrm>
              <a:off x="5088" y="2544"/>
              <a:ext cx="288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1" name="Equation" r:id="rId29" imgW="317087" imgH="177569" progId="Equation.3">
                      <p:embed/>
                    </p:oleObj>
                  </mc:Choice>
                  <mc:Fallback>
                    <p:oleObj name="Equation" r:id="rId29" imgW="317087" imgH="177569" progId="Equation.3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544"/>
                            <a:ext cx="288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76"/>
              <p:cNvGraphicFramePr>
                <a:graphicFrameLocks noChangeAspect="1"/>
              </p:cNvGraphicFramePr>
              <p:nvPr/>
            </p:nvGraphicFramePr>
            <p:xfrm>
              <a:off x="3024" y="2448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2" name="Equation" r:id="rId31" imgW="304404" imgH="177569" progId="Equation.3">
                      <p:embed/>
                    </p:oleObj>
                  </mc:Choice>
                  <mc:Fallback>
                    <p:oleObj name="Equation" r:id="rId31" imgW="304404" imgH="177569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448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77"/>
              <p:cNvGraphicFramePr>
                <a:graphicFrameLocks noChangeAspect="1"/>
              </p:cNvGraphicFramePr>
              <p:nvPr/>
            </p:nvGraphicFramePr>
            <p:xfrm>
              <a:off x="3024" y="2160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3" name="Equation" r:id="rId33" imgW="304404" imgH="177569" progId="Equation.3">
                      <p:embed/>
                    </p:oleObj>
                  </mc:Choice>
                  <mc:Fallback>
                    <p:oleObj name="Equation" r:id="rId33" imgW="304404" imgH="177569" progId="Equation.3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160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78"/>
              <p:cNvGraphicFramePr>
                <a:graphicFrameLocks noChangeAspect="1"/>
              </p:cNvGraphicFramePr>
              <p:nvPr/>
            </p:nvGraphicFramePr>
            <p:xfrm>
              <a:off x="3024" y="1824"/>
              <a:ext cx="28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4" name="Equation" r:id="rId35" imgW="304404" imgH="177569" progId="Equation.3">
                      <p:embed/>
                    </p:oleObj>
                  </mc:Choice>
                  <mc:Fallback>
                    <p:oleObj name="Equation" r:id="rId35" imgW="304404" imgH="177569" progId="Equation.3">
                      <p:embed/>
                      <p:pic>
                        <p:nvPicPr>
                          <p:cNvPr id="0" name="Picture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824"/>
                            <a:ext cx="288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79"/>
              <p:cNvGraphicFramePr>
                <a:graphicFrameLocks noChangeAspect="1"/>
              </p:cNvGraphicFramePr>
              <p:nvPr/>
            </p:nvGraphicFramePr>
            <p:xfrm>
              <a:off x="3024" y="1584"/>
              <a:ext cx="26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5" name="Equation" r:id="rId37" imgW="304404" imgH="177569" progId="Equation.3">
                      <p:embed/>
                    </p:oleObj>
                  </mc:Choice>
                  <mc:Fallback>
                    <p:oleObj name="Equation" r:id="rId37" imgW="304404" imgH="177569" progId="Equation.3">
                      <p:embed/>
                      <p:pic>
                        <p:nvPicPr>
                          <p:cNvPr id="0" name="Picture 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584"/>
                            <a:ext cx="268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01"/>
              <p:cNvGraphicFramePr>
                <a:graphicFrameLocks noChangeAspect="1"/>
              </p:cNvGraphicFramePr>
              <p:nvPr/>
            </p:nvGraphicFramePr>
            <p:xfrm>
              <a:off x="3024" y="1344"/>
              <a:ext cx="288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6" name="Equation" r:id="rId39" imgW="304404" imgH="177569" progId="Equation.3">
                      <p:embed/>
                    </p:oleObj>
                  </mc:Choice>
                  <mc:Fallback>
                    <p:oleObj name="Equation" r:id="rId39" imgW="304404" imgH="177569" progId="Equation.3">
                      <p:embed/>
                      <p:pic>
                        <p:nvPicPr>
                          <p:cNvPr id="0" name="Picture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344"/>
                            <a:ext cx="288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02"/>
              <p:cNvGraphicFramePr>
                <a:graphicFrameLocks noChangeAspect="1"/>
              </p:cNvGraphicFramePr>
              <p:nvPr/>
            </p:nvGraphicFramePr>
            <p:xfrm>
              <a:off x="3024" y="1056"/>
              <a:ext cx="288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7" name="Equation" r:id="rId41" imgW="304404" imgH="177569" progId="Equation.3">
                      <p:embed/>
                    </p:oleObj>
                  </mc:Choice>
                  <mc:Fallback>
                    <p:oleObj name="Equation" r:id="rId41" imgW="304404" imgH="177569" progId="Equation.3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056"/>
                            <a:ext cx="288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104"/>
              <p:cNvGrpSpPr>
                <a:grpSpLocks/>
              </p:cNvGrpSpPr>
              <p:nvPr/>
            </p:nvGrpSpPr>
            <p:grpSpPr bwMode="auto">
              <a:xfrm>
                <a:off x="3312" y="1104"/>
                <a:ext cx="1882" cy="1417"/>
                <a:chOff x="3312" y="1104"/>
                <a:chExt cx="1882" cy="1417"/>
              </a:xfrm>
            </p:grpSpPr>
            <p:sp>
              <p:nvSpPr>
                <p:cNvPr id="43" name="Rectangle 62" descr="大网格"/>
                <p:cNvSpPr>
                  <a:spLocks noChangeArrowheads="1"/>
                </p:cNvSpPr>
                <p:nvPr/>
              </p:nvSpPr>
              <p:spPr bwMode="auto">
                <a:xfrm>
                  <a:off x="3312" y="1104"/>
                  <a:ext cx="1882" cy="1417"/>
                </a:xfrm>
                <a:prstGeom prst="rect">
                  <a:avLst/>
                </a:prstGeom>
                <a:pattFill prst="lgGrid">
                  <a:fgClr>
                    <a:schemeClr val="accent2"/>
                  </a:fgClr>
                  <a:bgClr>
                    <a:srgbClr val="FFFFFF"/>
                  </a:bgClr>
                </a:pattFill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80"/>
                <p:cNvSpPr>
                  <a:spLocks noChangeArrowheads="1"/>
                </p:cNvSpPr>
                <p:nvPr/>
              </p:nvSpPr>
              <p:spPr bwMode="auto">
                <a:xfrm>
                  <a:off x="3792" y="201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81"/>
                <p:cNvSpPr>
                  <a:spLocks noChangeArrowheads="1"/>
                </p:cNvSpPr>
                <p:nvPr/>
              </p:nvSpPr>
              <p:spPr bwMode="auto">
                <a:xfrm>
                  <a:off x="3600" y="225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82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83"/>
                <p:cNvSpPr>
                  <a:spLocks noChangeArrowheads="1"/>
                </p:cNvSpPr>
                <p:nvPr/>
              </p:nvSpPr>
              <p:spPr bwMode="auto">
                <a:xfrm>
                  <a:off x="4992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84"/>
                <p:cNvSpPr>
                  <a:spLocks noChangeArrowheads="1"/>
                </p:cNvSpPr>
                <p:nvPr/>
              </p:nvSpPr>
              <p:spPr bwMode="auto">
                <a:xfrm>
                  <a:off x="4800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Oval 85"/>
                <p:cNvSpPr>
                  <a:spLocks noChangeArrowheads="1"/>
                </p:cNvSpPr>
                <p:nvPr/>
              </p:nvSpPr>
              <p:spPr bwMode="auto">
                <a:xfrm>
                  <a:off x="4704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Oval 86"/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Oval 103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2" name="TextBox 51"/>
          <p:cNvSpPr txBox="1"/>
          <p:nvPr/>
        </p:nvSpPr>
        <p:spPr>
          <a:xfrm>
            <a:off x="262742" y="110390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如图，在坐标纸上画出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98074" y="1730109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观察可以认为 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7546"/>
              </p:ext>
            </p:extLst>
          </p:nvPr>
        </p:nvGraphicFramePr>
        <p:xfrm>
          <a:off x="251520" y="2408105"/>
          <a:ext cx="1295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8" name="Equation" r:id="rId43" imgW="1295280" imgH="393480" progId="Equation.DSMT4">
                  <p:embed/>
                </p:oleObj>
              </mc:Choice>
              <mc:Fallback>
                <p:oleObj name="Equation" r:id="rId43" imgW="1295280" imgH="3934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08105"/>
                        <a:ext cx="12952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629807" y="234401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是线性函数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286567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518658"/>
              </p:ext>
            </p:extLst>
          </p:nvPr>
        </p:nvGraphicFramePr>
        <p:xfrm>
          <a:off x="812507" y="2930434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9" name="Equation" r:id="rId45" imgW="1981080" imgH="393480" progId="Equation.DSMT4">
                  <p:embed/>
                </p:oleObj>
              </mc:Choice>
              <mc:Fallback>
                <p:oleObj name="Equation" r:id="rId45" imgW="1981080" imgH="3934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07" y="2930434"/>
                        <a:ext cx="198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946280" y="401861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因为这些点本来不在一条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6923" y="458742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直线上，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41099" y="456351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我们只能要求选取这样的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48194" y="456351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4041" y="50867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4682" y="508673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处的函数值与实验数据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1720" y="560995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相差都很小．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9413" y="3388894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是待定常数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9051" y="28672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69779"/>
              </p:ext>
            </p:extLst>
          </p:nvPr>
        </p:nvGraphicFramePr>
        <p:xfrm>
          <a:off x="346012" y="3434966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0" name="Equation" r:id="rId47" imgW="901440" imgH="431640" progId="Equation.DSMT4">
                  <p:embed/>
                </p:oleObj>
              </mc:Choice>
              <mc:Fallback>
                <p:oleObj name="Equation" r:id="rId47" imgW="901440" imgH="43164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12" y="3434966"/>
                        <a:ext cx="90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2" grpId="0"/>
      <p:bldP spid="53" grpId="0"/>
      <p:bldP spid="56" grpId="0"/>
      <p:bldP spid="57" grpId="0"/>
      <p:bldP spid="61" grpId="0"/>
      <p:bldP spid="62" grpId="0"/>
      <p:bldP spid="64" grpId="0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5617" y="5015480"/>
            <a:ext cx="659958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选择常数       的方法叫做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最小二乘法．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38200" y="313056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itchFamily="2" charset="-122"/>
              </a:rPr>
              <a:t>就是要使偏差 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96156"/>
              </p:ext>
            </p:extLst>
          </p:nvPr>
        </p:nvGraphicFramePr>
        <p:xfrm>
          <a:off x="2123728" y="1030447"/>
          <a:ext cx="37972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3" imgW="3797280" imgH="431640" progId="Equation.DSMT4">
                  <p:embed/>
                </p:oleObj>
              </mc:Choice>
              <mc:Fallback>
                <p:oleObj name="Equation" r:id="rId3" imgW="3797280" imgH="4316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30447"/>
                        <a:ext cx="37972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943600" y="1013142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都很小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38200" y="1665606"/>
            <a:ext cx="5791200" cy="519112"/>
            <a:chOff x="576" y="1392"/>
            <a:chExt cx="3648" cy="327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576" y="1392"/>
              <a:ext cx="3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因此可以考虑选取常数        ，使得 </a:t>
              </a:r>
            </a:p>
          </p:txBody>
        </p:sp>
        <p:graphicFrame>
          <p:nvGraphicFramePr>
            <p:cNvPr id="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0594893"/>
                </p:ext>
              </p:extLst>
            </p:nvPr>
          </p:nvGraphicFramePr>
          <p:xfrm>
            <a:off x="2932" y="1444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1" name="Equation" r:id="rId5" imgW="533160" imgH="393480" progId="Equation.DSMT4">
                    <p:embed/>
                  </p:oleObj>
                </mc:Choice>
                <mc:Fallback>
                  <p:oleObj name="Equation" r:id="rId5" imgW="533160" imgH="39348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1444"/>
                          <a:ext cx="3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698879"/>
              </p:ext>
            </p:extLst>
          </p:nvPr>
        </p:nvGraphicFramePr>
        <p:xfrm>
          <a:off x="2070240" y="2214831"/>
          <a:ext cx="33271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7" imgW="3327120" imgH="914400" progId="Equation.DSMT4">
                  <p:embed/>
                </p:oleObj>
              </mc:Choice>
              <mc:Fallback>
                <p:oleObj name="Equation" r:id="rId7" imgW="332712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240" y="2214831"/>
                        <a:ext cx="3327120" cy="9144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36657" y="4442204"/>
            <a:ext cx="6578543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这种根据偏差的平方和为最小的条件来</a:t>
            </a:r>
            <a:endParaRPr lang="zh-CN" altLang="en-US" sz="2600" b="1" dirty="0">
              <a:latin typeface="宋体" pitchFamily="2" charset="-122"/>
            </a:endParaRP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13244"/>
              </p:ext>
            </p:extLst>
          </p:nvPr>
        </p:nvGraphicFramePr>
        <p:xfrm>
          <a:off x="2346541" y="5080240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9" imgW="533160" imgH="393480" progId="Equation.DSMT4">
                  <p:embed/>
                </p:oleObj>
              </mc:Choice>
              <mc:Fallback>
                <p:oleObj name="Equation" r:id="rId9" imgW="533160" imgH="393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41" y="5080240"/>
                        <a:ext cx="533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838200" y="3146743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最小来保证每个偏差的绝对值都很小．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933056"/>
            <a:ext cx="9060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439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4" grpId="0"/>
      <p:bldP spid="10" grpId="0" animBg="1"/>
      <p:bldP spid="13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4"/>
          <p:cNvGrpSpPr>
            <a:grpSpLocks/>
          </p:cNvGrpSpPr>
          <p:nvPr/>
        </p:nvGrpSpPr>
        <p:grpSpPr bwMode="auto">
          <a:xfrm>
            <a:off x="1475378" y="227310"/>
            <a:ext cx="7086600" cy="519112"/>
            <a:chOff x="1020" y="564"/>
            <a:chExt cx="4464" cy="327"/>
          </a:xfrm>
        </p:grpSpPr>
        <p:graphicFrame>
          <p:nvGraphicFramePr>
            <p:cNvPr id="3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709380"/>
                </p:ext>
              </p:extLst>
            </p:nvPr>
          </p:nvGraphicFramePr>
          <p:xfrm>
            <a:off x="1380" y="616"/>
            <a:ext cx="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0" name="Equation" r:id="rId3" imgW="406080" imgH="380880" progId="Equation.DSMT4">
                    <p:embed/>
                  </p:oleObj>
                </mc:Choice>
                <mc:Fallback>
                  <p:oleObj name="Equation" r:id="rId3" imgW="406080" imgH="38088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616"/>
                          <a:ext cx="2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1036"/>
            <p:cNvSpPr txBox="1">
              <a:spLocks noChangeArrowheads="1"/>
            </p:cNvSpPr>
            <p:nvPr/>
          </p:nvSpPr>
          <p:spPr bwMode="auto">
            <a:xfrm>
              <a:off x="1020" y="564"/>
              <a:ext cx="4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把</a:t>
              </a:r>
              <a:r>
                <a:rPr lang="zh-CN" altLang="en-US" sz="2800" dirty="0"/>
                <a:t>　　</a:t>
              </a:r>
              <a:r>
                <a:rPr lang="zh-CN" altLang="en-US" sz="2800" b="1" dirty="0"/>
                <a:t>看成自变量    和    的一个二元函数，</a:t>
              </a:r>
            </a:p>
          </p:txBody>
        </p:sp>
        <p:graphicFrame>
          <p:nvGraphicFramePr>
            <p:cNvPr id="5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409156"/>
                </p:ext>
              </p:extLst>
            </p:nvPr>
          </p:nvGraphicFramePr>
          <p:xfrm>
            <a:off x="2928" y="65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1" name="Equation" r:id="rId5" imgW="241200" imgH="304560" progId="Equation.DSMT4">
                    <p:embed/>
                  </p:oleObj>
                </mc:Choice>
                <mc:Fallback>
                  <p:oleObj name="Equation" r:id="rId5" imgW="241200" imgH="3045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56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971290"/>
                </p:ext>
              </p:extLst>
            </p:nvPr>
          </p:nvGraphicFramePr>
          <p:xfrm>
            <a:off x="3364" y="604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2" name="Equation" r:id="rId7" imgW="215640" imgH="393480" progId="Equation.DSMT4">
                    <p:embed/>
                  </p:oleObj>
                </mc:Choice>
                <mc:Fallback>
                  <p:oleObj name="Equation" r:id="rId7" imgW="215640" imgH="3934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604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040"/>
          <p:cNvSpPr txBox="1">
            <a:spLocks noChangeArrowheads="1"/>
          </p:cNvSpPr>
          <p:nvPr/>
        </p:nvSpPr>
        <p:spPr bwMode="auto">
          <a:xfrm>
            <a:off x="770528" y="77976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那么问题就可归结为求函数                          在</a:t>
            </a:r>
            <a:endParaRPr lang="en-US" altLang="zh-CN" sz="2800" b="1" dirty="0"/>
          </a:p>
        </p:txBody>
      </p:sp>
      <p:graphicFrame>
        <p:nvGraphicFramePr>
          <p:cNvPr id="9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14856"/>
              </p:ext>
            </p:extLst>
          </p:nvPr>
        </p:nvGraphicFramePr>
        <p:xfrm>
          <a:off x="5304428" y="84452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Equation" r:id="rId9" imgW="1854000" imgH="393480" progId="Equation.DSMT4">
                  <p:embed/>
                </p:oleObj>
              </mc:Choice>
              <mc:Fallback>
                <p:oleObj name="Equation" r:id="rId9" imgW="1854000" imgH="3934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428" y="844520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6921"/>
              </p:ext>
            </p:extLst>
          </p:nvPr>
        </p:nvGraphicFramePr>
        <p:xfrm>
          <a:off x="1089928" y="1826200"/>
          <a:ext cx="5549760" cy="200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11" imgW="5549760" imgH="2006280" progId="Equation.DSMT4">
                  <p:embed/>
                </p:oleObj>
              </mc:Choice>
              <mc:Fallback>
                <p:oleObj name="Equation" r:id="rId11" imgW="5549760" imgH="20062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928" y="1826200"/>
                        <a:ext cx="5549760" cy="20062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51"/>
          <p:cNvSpPr txBox="1">
            <a:spLocks noChangeArrowheads="1"/>
          </p:cNvSpPr>
          <p:nvPr/>
        </p:nvSpPr>
        <p:spPr bwMode="auto">
          <a:xfrm>
            <a:off x="971600" y="4552454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12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88112"/>
              </p:ext>
            </p:extLst>
          </p:nvPr>
        </p:nvGraphicFramePr>
        <p:xfrm>
          <a:off x="1835696" y="3933056"/>
          <a:ext cx="3555720" cy="200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13" imgW="3555720" imgH="2006280" progId="Equation.DSMT4">
                  <p:embed/>
                </p:oleObj>
              </mc:Choice>
              <mc:Fallback>
                <p:oleObj name="Equation" r:id="rId13" imgW="3555720" imgH="20062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33056"/>
                        <a:ext cx="3555720" cy="200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0528" y="1302980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哪些点处取得最小值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4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utoUpdateAnimBg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23900" y="386234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　　将括号内各项进行整理合并，并把未知数</a:t>
            </a:r>
            <a:endParaRPr lang="zh-CN" altLang="en-US" sz="2600" b="1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9255"/>
              </p:ext>
            </p:extLst>
          </p:nvPr>
        </p:nvGraphicFramePr>
        <p:xfrm>
          <a:off x="7994650" y="49530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3" imgW="241200" imgH="304560" progId="Equation.DSMT4">
                  <p:embed/>
                </p:oleObj>
              </mc:Choice>
              <mc:Fallback>
                <p:oleObj name="Equation" r:id="rId3" imgW="241200" imgH="3045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49530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15447"/>
              </p:ext>
            </p:extLst>
          </p:nvPr>
        </p:nvGraphicFramePr>
        <p:xfrm>
          <a:off x="1338263" y="974725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974725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90124"/>
              </p:ext>
            </p:extLst>
          </p:nvPr>
        </p:nvGraphicFramePr>
        <p:xfrm>
          <a:off x="1919864" y="1417722"/>
          <a:ext cx="4698720" cy="200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7" imgW="4698720" imgH="2006280" progId="Equation.DSMT4">
                  <p:embed/>
                </p:oleObj>
              </mc:Choice>
              <mc:Fallback>
                <p:oleObj name="Equation" r:id="rId7" imgW="4698720" imgH="20062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864" y="1417722"/>
                        <a:ext cx="4698720" cy="200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00100" y="3521546"/>
            <a:ext cx="6080125" cy="1949450"/>
            <a:chOff x="576" y="2483"/>
            <a:chExt cx="3830" cy="1228"/>
          </a:xfrm>
        </p:grpSpPr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576" y="2616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计算得</a:t>
              </a:r>
            </a:p>
          </p:txBody>
        </p:sp>
        <p:graphicFrame>
          <p:nvGraphicFramePr>
            <p:cNvPr id="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454035"/>
                </p:ext>
              </p:extLst>
            </p:nvPr>
          </p:nvGraphicFramePr>
          <p:xfrm>
            <a:off x="1498" y="2483"/>
            <a:ext cx="12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2" name="Equation" r:id="rId9" imgW="1942920" imgH="914400" progId="Equation.DSMT4">
                    <p:embed/>
                  </p:oleObj>
                </mc:Choice>
                <mc:Fallback>
                  <p:oleObj name="Equation" r:id="rId9" imgW="1942920" imgH="9144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2483"/>
                          <a:ext cx="122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686520"/>
                </p:ext>
              </p:extLst>
            </p:nvPr>
          </p:nvGraphicFramePr>
          <p:xfrm>
            <a:off x="2990" y="2496"/>
            <a:ext cx="141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3" name="Equation" r:id="rId11" imgW="2247840" imgH="914400" progId="Equation.DSMT4">
                    <p:embed/>
                  </p:oleObj>
                </mc:Choice>
                <mc:Fallback>
                  <p:oleObj name="Equation" r:id="rId11" imgW="2247840" imgH="914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2496"/>
                          <a:ext cx="141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565048"/>
                </p:ext>
              </p:extLst>
            </p:nvPr>
          </p:nvGraphicFramePr>
          <p:xfrm>
            <a:off x="1474" y="3135"/>
            <a:ext cx="123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4" name="Equation" r:id="rId13" imgW="1955520" imgH="914400" progId="Equation.DSMT4">
                    <p:embed/>
                  </p:oleObj>
                </mc:Choice>
                <mc:Fallback>
                  <p:oleObj name="Equation" r:id="rId13" imgW="1955520" imgH="9144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35"/>
                          <a:ext cx="123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606374"/>
                </p:ext>
              </p:extLst>
            </p:nvPr>
          </p:nvGraphicFramePr>
          <p:xfrm>
            <a:off x="2952" y="3135"/>
            <a:ext cx="133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5" name="Equation" r:id="rId15" imgW="2120760" imgH="914400" progId="Equation.DSMT4">
                    <p:embed/>
                  </p:oleObj>
                </mc:Choice>
                <mc:Fallback>
                  <p:oleObj name="Equation" r:id="rId15" imgW="2120760" imgH="9144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3135"/>
                          <a:ext cx="133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750312" y="894502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     分离出来，便得</a:t>
            </a:r>
          </a:p>
        </p:txBody>
      </p:sp>
    </p:spTree>
    <p:extLst>
      <p:ext uri="{BB962C8B-B14F-4D97-AF65-F5344CB8AC3E}">
        <p14:creationId xmlns:p14="http://schemas.microsoft.com/office/powerpoint/2010/main" val="2380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33"/>
          <p:cNvSpPr txBox="1">
            <a:spLocks noChangeArrowheads="1"/>
          </p:cNvSpPr>
          <p:nvPr/>
        </p:nvSpPr>
        <p:spPr bwMode="auto">
          <a:xfrm>
            <a:off x="234752" y="25852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代入方程组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得</a:t>
            </a:r>
          </a:p>
        </p:txBody>
      </p:sp>
      <p:graphicFrame>
        <p:nvGraphicFramePr>
          <p:cNvPr id="3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4355"/>
              </p:ext>
            </p:extLst>
          </p:nvPr>
        </p:nvGraphicFramePr>
        <p:xfrm>
          <a:off x="1278072" y="912176"/>
          <a:ext cx="388620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0" name="Equation" r:id="rId3" imgW="3886200" imgH="1015920" progId="Equation.DSMT4">
                  <p:embed/>
                </p:oleObj>
              </mc:Choice>
              <mc:Fallback>
                <p:oleObj name="Equation" r:id="rId3" imgW="3886200" imgH="101592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072" y="912176"/>
                        <a:ext cx="3886200" cy="1015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37"/>
          <p:cNvSpPr txBox="1">
            <a:spLocks noChangeArrowheads="1"/>
          </p:cNvSpPr>
          <p:nvPr/>
        </p:nvSpPr>
        <p:spPr bwMode="auto">
          <a:xfrm>
            <a:off x="187792" y="1950544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解此方程组，得到</a:t>
            </a:r>
          </a:p>
        </p:txBody>
      </p:sp>
      <p:graphicFrame>
        <p:nvGraphicFramePr>
          <p:cNvPr id="5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31552"/>
              </p:ext>
            </p:extLst>
          </p:nvPr>
        </p:nvGraphicFramePr>
        <p:xfrm>
          <a:off x="3277424" y="2013360"/>
          <a:ext cx="32511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1" name="Equation" r:id="rId5" imgW="3251160" imgH="393480" progId="Equation.DSMT4">
                  <p:embed/>
                </p:oleObj>
              </mc:Choice>
              <mc:Fallback>
                <p:oleObj name="Equation" r:id="rId5" imgW="3251160" imgH="393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424" y="2013360"/>
                        <a:ext cx="3251160" cy="393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40"/>
          <p:cNvSpPr txBox="1">
            <a:spLocks noChangeArrowheads="1"/>
          </p:cNvSpPr>
          <p:nvPr/>
        </p:nvSpPr>
        <p:spPr bwMode="auto">
          <a:xfrm>
            <a:off x="211272" y="255346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这样便得到所求经验公式为</a:t>
            </a:r>
          </a:p>
        </p:txBody>
      </p:sp>
      <p:graphicFrame>
        <p:nvGraphicFramePr>
          <p:cNvPr id="7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344937"/>
              </p:ext>
            </p:extLst>
          </p:nvPr>
        </p:nvGraphicFramePr>
        <p:xfrm>
          <a:off x="323528" y="3324225"/>
          <a:ext cx="4583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2" name="Equation" r:id="rId7" imgW="4800600" imgH="393480" progId="Equation.DSMT4">
                  <p:embed/>
                </p:oleObj>
              </mc:Choice>
              <mc:Fallback>
                <p:oleObj name="Equation" r:id="rId7" imgW="480060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4225"/>
                        <a:ext cx="4583113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49"/>
          <p:cNvGrpSpPr>
            <a:grpSpLocks/>
          </p:cNvGrpSpPr>
          <p:nvPr/>
        </p:nvGrpSpPr>
        <p:grpSpPr bwMode="auto">
          <a:xfrm>
            <a:off x="252214" y="4059212"/>
            <a:ext cx="5040313" cy="1169988"/>
            <a:chOff x="395" y="2079"/>
            <a:chExt cx="3175" cy="737"/>
          </a:xfrm>
        </p:grpSpPr>
        <p:sp>
          <p:nvSpPr>
            <p:cNvPr id="9" name="Text Box 1043"/>
            <p:cNvSpPr txBox="1">
              <a:spLocks noChangeArrowheads="1"/>
            </p:cNvSpPr>
            <p:nvPr/>
          </p:nvSpPr>
          <p:spPr bwMode="auto">
            <a:xfrm>
              <a:off x="395" y="2079"/>
              <a:ext cx="317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由</a:t>
              </a:r>
              <a:r>
                <a:rPr lang="en-US" altLang="zh-CN" sz="2800" b="1" dirty="0"/>
                <a:t>(2)</a:t>
              </a:r>
              <a:r>
                <a:rPr lang="zh-CN" altLang="en-US" sz="2800" b="1" dirty="0"/>
                <a:t>式算出的函数值           </a:t>
              </a:r>
              <a:endParaRPr lang="en-US" altLang="zh-CN" sz="2800" b="1" dirty="0"/>
            </a:p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与实测的    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有一定的偏差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b="1" dirty="0"/>
            </a:p>
          </p:txBody>
        </p:sp>
        <p:graphicFrame>
          <p:nvGraphicFramePr>
            <p:cNvPr id="10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877749"/>
                </p:ext>
              </p:extLst>
            </p:nvPr>
          </p:nvGraphicFramePr>
          <p:xfrm>
            <a:off x="2578" y="2136"/>
            <a:ext cx="5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3" name="Equation" r:id="rId9" imgW="812520" imgH="431640" progId="Equation.DSMT4">
                    <p:embed/>
                  </p:oleObj>
                </mc:Choice>
                <mc:Fallback>
                  <p:oleObj name="Equation" r:id="rId9" imgW="812520" imgH="43164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136"/>
                          <a:ext cx="5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907759"/>
                </p:ext>
              </p:extLst>
            </p:nvPr>
          </p:nvGraphicFramePr>
          <p:xfrm>
            <a:off x="1457" y="2487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4" name="Equation" r:id="rId11" imgW="330120" imgH="431640" progId="Equation.DSMT4">
                    <p:embed/>
                  </p:oleObj>
                </mc:Choice>
                <mc:Fallback>
                  <p:oleObj name="Equation" r:id="rId11" imgW="330120" imgH="43164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487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288681" y="5376471"/>
            <a:ext cx="456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现列表比较如下：</a:t>
            </a:r>
          </a:p>
        </p:txBody>
      </p: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5137596" y="2636912"/>
            <a:ext cx="3898900" cy="3143250"/>
            <a:chOff x="3024" y="768"/>
            <a:chExt cx="2456" cy="1980"/>
          </a:xfrm>
        </p:grpSpPr>
        <p:graphicFrame>
          <p:nvGraphicFramePr>
            <p:cNvPr id="14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572929"/>
                </p:ext>
              </p:extLst>
            </p:nvPr>
          </p:nvGraphicFramePr>
          <p:xfrm>
            <a:off x="5338" y="2569"/>
            <a:ext cx="1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5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" y="2569"/>
                          <a:ext cx="132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235732"/>
                </p:ext>
              </p:extLst>
            </p:nvPr>
          </p:nvGraphicFramePr>
          <p:xfrm>
            <a:off x="3136" y="777"/>
            <a:ext cx="14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6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777"/>
                          <a:ext cx="148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3024" y="768"/>
              <a:ext cx="2456" cy="1965"/>
              <a:chOff x="3024" y="768"/>
              <a:chExt cx="2456" cy="1965"/>
            </a:xfrm>
          </p:grpSpPr>
          <p:sp>
            <p:nvSpPr>
              <p:cNvPr id="17" name="Line 63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2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64"/>
              <p:cNvSpPr>
                <a:spLocks noChangeShapeType="1"/>
              </p:cNvSpPr>
              <p:nvPr/>
            </p:nvSpPr>
            <p:spPr bwMode="auto">
              <a:xfrm flipV="1">
                <a:off x="3312" y="768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" name="Object 67"/>
              <p:cNvGraphicFramePr>
                <a:graphicFrameLocks noChangeAspect="1"/>
              </p:cNvGraphicFramePr>
              <p:nvPr/>
            </p:nvGraphicFramePr>
            <p:xfrm>
              <a:off x="3216" y="2544"/>
              <a:ext cx="305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47" name="Equation" r:id="rId17" imgW="317087" imgH="177569" progId="Equation.3">
                      <p:embed/>
                    </p:oleObj>
                  </mc:Choice>
                  <mc:Fallback>
                    <p:oleObj name="Equation" r:id="rId17" imgW="317087" imgH="177569" progId="Equation.3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544"/>
                            <a:ext cx="305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68"/>
              <p:cNvGraphicFramePr>
                <a:graphicFrameLocks noChangeAspect="1"/>
              </p:cNvGraphicFramePr>
              <p:nvPr/>
            </p:nvGraphicFramePr>
            <p:xfrm>
              <a:off x="3552" y="2544"/>
              <a:ext cx="24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48" name="Equation" r:id="rId19" imgW="317087" imgH="177569" progId="Equation.3">
                      <p:embed/>
                    </p:oleObj>
                  </mc:Choice>
                  <mc:Fallback>
                    <p:oleObj name="Equation" r:id="rId19" imgW="317087" imgH="177569" progId="Equation.3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544"/>
                            <a:ext cx="240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9"/>
              <p:cNvGraphicFramePr>
                <a:graphicFrameLocks noChangeAspect="1"/>
              </p:cNvGraphicFramePr>
              <p:nvPr/>
            </p:nvGraphicFramePr>
            <p:xfrm>
              <a:off x="3888" y="2544"/>
              <a:ext cx="312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49" name="Equation" r:id="rId21" imgW="317087" imgH="177569" progId="Equation.3">
                      <p:embed/>
                    </p:oleObj>
                  </mc:Choice>
                  <mc:Fallback>
                    <p:oleObj name="Equation" r:id="rId21" imgW="317087" imgH="177569" progId="Equation.3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544"/>
                            <a:ext cx="312" cy="1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0"/>
              <p:cNvGraphicFramePr>
                <a:graphicFrameLocks noChangeAspect="1"/>
              </p:cNvGraphicFramePr>
              <p:nvPr/>
            </p:nvGraphicFramePr>
            <p:xfrm>
              <a:off x="4512" y="2544"/>
              <a:ext cx="26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0" name="Equation" r:id="rId23" imgW="317087" imgH="177569" progId="Equation.3">
                      <p:embed/>
                    </p:oleObj>
                  </mc:Choice>
                  <mc:Fallback>
                    <p:oleObj name="Equation" r:id="rId23" imgW="317087" imgH="177569" progId="Equation.3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544"/>
                            <a:ext cx="265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2"/>
              <p:cNvGraphicFramePr>
                <a:graphicFrameLocks noChangeAspect="1"/>
              </p:cNvGraphicFramePr>
              <p:nvPr/>
            </p:nvGraphicFramePr>
            <p:xfrm>
              <a:off x="4224" y="2544"/>
              <a:ext cx="304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1" name="Equation" r:id="rId25" imgW="317087" imgH="177569" progId="Equation.3">
                      <p:embed/>
                    </p:oleObj>
                  </mc:Choice>
                  <mc:Fallback>
                    <p:oleObj name="Equation" r:id="rId25" imgW="317087" imgH="177569" progId="Equation.3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544"/>
                            <a:ext cx="304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73"/>
              <p:cNvGraphicFramePr>
                <a:graphicFrameLocks noChangeAspect="1"/>
              </p:cNvGraphicFramePr>
              <p:nvPr/>
            </p:nvGraphicFramePr>
            <p:xfrm>
              <a:off x="4800" y="2544"/>
              <a:ext cx="262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2" name="Equation" r:id="rId27" imgW="317087" imgH="177569" progId="Equation.3">
                      <p:embed/>
                    </p:oleObj>
                  </mc:Choice>
                  <mc:Fallback>
                    <p:oleObj name="Equation" r:id="rId27" imgW="317087" imgH="177569" progId="Equation.3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544"/>
                            <a:ext cx="262" cy="1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74"/>
              <p:cNvGraphicFramePr>
                <a:graphicFrameLocks noChangeAspect="1"/>
              </p:cNvGraphicFramePr>
              <p:nvPr/>
            </p:nvGraphicFramePr>
            <p:xfrm>
              <a:off x="5088" y="2544"/>
              <a:ext cx="288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3" name="Equation" r:id="rId29" imgW="317087" imgH="177569" progId="Equation.3">
                      <p:embed/>
                    </p:oleObj>
                  </mc:Choice>
                  <mc:Fallback>
                    <p:oleObj name="Equation" r:id="rId29" imgW="317087" imgH="177569" progId="Equation.3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544"/>
                            <a:ext cx="288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76"/>
              <p:cNvGraphicFramePr>
                <a:graphicFrameLocks noChangeAspect="1"/>
              </p:cNvGraphicFramePr>
              <p:nvPr/>
            </p:nvGraphicFramePr>
            <p:xfrm>
              <a:off x="3024" y="2448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4" name="Equation" r:id="rId31" imgW="304404" imgH="177569" progId="Equation.3">
                      <p:embed/>
                    </p:oleObj>
                  </mc:Choice>
                  <mc:Fallback>
                    <p:oleObj name="Equation" r:id="rId31" imgW="304404" imgH="177569" progId="Equation.3">
                      <p:embed/>
                      <p:pic>
                        <p:nvPicPr>
                          <p:cNvPr id="0" name="Picture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448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77"/>
              <p:cNvGraphicFramePr>
                <a:graphicFrameLocks noChangeAspect="1"/>
              </p:cNvGraphicFramePr>
              <p:nvPr/>
            </p:nvGraphicFramePr>
            <p:xfrm>
              <a:off x="3024" y="2160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5" name="Equation" r:id="rId33" imgW="304404" imgH="177569" progId="Equation.3">
                      <p:embed/>
                    </p:oleObj>
                  </mc:Choice>
                  <mc:Fallback>
                    <p:oleObj name="Equation" r:id="rId33" imgW="304404" imgH="177569" progId="Equation.3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160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78"/>
              <p:cNvGraphicFramePr>
                <a:graphicFrameLocks noChangeAspect="1"/>
              </p:cNvGraphicFramePr>
              <p:nvPr/>
            </p:nvGraphicFramePr>
            <p:xfrm>
              <a:off x="3024" y="1824"/>
              <a:ext cx="28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6" name="Equation" r:id="rId35" imgW="304404" imgH="177569" progId="Equation.3">
                      <p:embed/>
                    </p:oleObj>
                  </mc:Choice>
                  <mc:Fallback>
                    <p:oleObj name="Equation" r:id="rId35" imgW="304404" imgH="177569" progId="Equation.3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824"/>
                            <a:ext cx="288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79"/>
              <p:cNvGraphicFramePr>
                <a:graphicFrameLocks noChangeAspect="1"/>
              </p:cNvGraphicFramePr>
              <p:nvPr/>
            </p:nvGraphicFramePr>
            <p:xfrm>
              <a:off x="3024" y="1584"/>
              <a:ext cx="26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7" name="Equation" r:id="rId37" imgW="304404" imgH="177569" progId="Equation.3">
                      <p:embed/>
                    </p:oleObj>
                  </mc:Choice>
                  <mc:Fallback>
                    <p:oleObj name="Equation" r:id="rId37" imgW="304404" imgH="177569" progId="Equation.3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584"/>
                            <a:ext cx="268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01"/>
              <p:cNvGraphicFramePr>
                <a:graphicFrameLocks noChangeAspect="1"/>
              </p:cNvGraphicFramePr>
              <p:nvPr/>
            </p:nvGraphicFramePr>
            <p:xfrm>
              <a:off x="3024" y="1344"/>
              <a:ext cx="288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8" name="Equation" r:id="rId39" imgW="304404" imgH="177569" progId="Equation.3">
                      <p:embed/>
                    </p:oleObj>
                  </mc:Choice>
                  <mc:Fallback>
                    <p:oleObj name="Equation" r:id="rId39" imgW="304404" imgH="177569" progId="Equation.3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344"/>
                            <a:ext cx="288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02"/>
              <p:cNvGraphicFramePr>
                <a:graphicFrameLocks noChangeAspect="1"/>
              </p:cNvGraphicFramePr>
              <p:nvPr/>
            </p:nvGraphicFramePr>
            <p:xfrm>
              <a:off x="3024" y="1056"/>
              <a:ext cx="288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59" name="Equation" r:id="rId41" imgW="304404" imgH="177569" progId="Equation.3">
                      <p:embed/>
                    </p:oleObj>
                  </mc:Choice>
                  <mc:Fallback>
                    <p:oleObj name="Equation" r:id="rId41" imgW="304404" imgH="177569" progId="Equation.3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056"/>
                            <a:ext cx="288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" name="Group 104"/>
              <p:cNvGrpSpPr>
                <a:grpSpLocks/>
              </p:cNvGrpSpPr>
              <p:nvPr/>
            </p:nvGrpSpPr>
            <p:grpSpPr bwMode="auto">
              <a:xfrm>
                <a:off x="3312" y="1104"/>
                <a:ext cx="1882" cy="1417"/>
                <a:chOff x="3312" y="1104"/>
                <a:chExt cx="1882" cy="1417"/>
              </a:xfrm>
            </p:grpSpPr>
            <p:sp>
              <p:nvSpPr>
                <p:cNvPr id="33" name="Rectangle 62" descr="大网格"/>
                <p:cNvSpPr>
                  <a:spLocks noChangeArrowheads="1"/>
                </p:cNvSpPr>
                <p:nvPr/>
              </p:nvSpPr>
              <p:spPr bwMode="auto">
                <a:xfrm>
                  <a:off x="3312" y="1104"/>
                  <a:ext cx="1882" cy="1417"/>
                </a:xfrm>
                <a:prstGeom prst="rect">
                  <a:avLst/>
                </a:prstGeom>
                <a:pattFill prst="lgGrid">
                  <a:fgClr>
                    <a:schemeClr val="accent2"/>
                  </a:fgClr>
                  <a:bgClr>
                    <a:srgbClr val="FFFFFF"/>
                  </a:bgClr>
                </a:pattFill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Oval 80"/>
                <p:cNvSpPr>
                  <a:spLocks noChangeArrowheads="1"/>
                </p:cNvSpPr>
                <p:nvPr/>
              </p:nvSpPr>
              <p:spPr bwMode="auto">
                <a:xfrm>
                  <a:off x="3792" y="201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Oval 81"/>
                <p:cNvSpPr>
                  <a:spLocks noChangeArrowheads="1"/>
                </p:cNvSpPr>
                <p:nvPr/>
              </p:nvSpPr>
              <p:spPr bwMode="auto">
                <a:xfrm>
                  <a:off x="3600" y="225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82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83"/>
                <p:cNvSpPr>
                  <a:spLocks noChangeArrowheads="1"/>
                </p:cNvSpPr>
                <p:nvPr/>
              </p:nvSpPr>
              <p:spPr bwMode="auto">
                <a:xfrm>
                  <a:off x="4992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84"/>
                <p:cNvSpPr>
                  <a:spLocks noChangeArrowheads="1"/>
                </p:cNvSpPr>
                <p:nvPr/>
              </p:nvSpPr>
              <p:spPr bwMode="auto">
                <a:xfrm>
                  <a:off x="4800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85"/>
                <p:cNvSpPr>
                  <a:spLocks noChangeArrowheads="1"/>
                </p:cNvSpPr>
                <p:nvPr/>
              </p:nvSpPr>
              <p:spPr bwMode="auto">
                <a:xfrm>
                  <a:off x="4704" y="1776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86"/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Oval 103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4" cy="3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43" name="直接连接符 42"/>
          <p:cNvCxnSpPr/>
          <p:nvPr/>
        </p:nvCxnSpPr>
        <p:spPr>
          <a:xfrm flipV="1">
            <a:off x="5607496" y="3997834"/>
            <a:ext cx="2987675" cy="11678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15616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无条件极值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2258" y="4912101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极值点必为内点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9592" y="5490949"/>
            <a:ext cx="705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极值一系列概念可推广到二元以上函数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556" y="9703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1055" y="970399"/>
            <a:ext cx="7564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                    在点             的某邻域内有定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462"/>
              </p:ext>
            </p:extLst>
          </p:nvPr>
        </p:nvGraphicFramePr>
        <p:xfrm>
          <a:off x="2876580" y="1061487"/>
          <a:ext cx="158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80" y="1061487"/>
                        <a:ext cx="15843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04864"/>
              </p:ext>
            </p:extLst>
          </p:nvPr>
        </p:nvGraphicFramePr>
        <p:xfrm>
          <a:off x="5408216" y="1045850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5" imgW="1041120" imgH="431640" progId="Equation.DSMT4">
                  <p:embed/>
                </p:oleObj>
              </mc:Choice>
              <mc:Fallback>
                <p:oleObj name="Equation" r:id="rId5" imgW="1041120" imgH="4316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216" y="1045850"/>
                        <a:ext cx="104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7391" y="15466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义，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137" y="1565604"/>
            <a:ext cx="504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对于该邻域内异于              的点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83347"/>
              </p:ext>
            </p:extLst>
          </p:nvPr>
        </p:nvGraphicFramePr>
        <p:xfrm>
          <a:off x="3864483" y="1611314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7" imgW="1040948" imgH="431613" progId="Equation.DSMT4">
                  <p:embed/>
                </p:oleObj>
              </mc:Choice>
              <mc:Fallback>
                <p:oleObj name="Equation" r:id="rId7" imgW="1040948" imgH="431613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483" y="1611314"/>
                        <a:ext cx="104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34546"/>
              </p:ext>
            </p:extLst>
          </p:nvPr>
        </p:nvGraphicFramePr>
        <p:xfrm>
          <a:off x="5729832" y="1646828"/>
          <a:ext cx="87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9" imgW="876240" imgH="393480" progId="Equation.DSMT4">
                  <p:embed/>
                </p:oleObj>
              </mc:Choice>
              <mc:Fallback>
                <p:oleObj name="Equation" r:id="rId9" imgW="876240" imgH="393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832" y="1646828"/>
                        <a:ext cx="87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44435" y="1552268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若满足不等式 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17053"/>
              </p:ext>
            </p:extLst>
          </p:nvPr>
        </p:nvGraphicFramePr>
        <p:xfrm>
          <a:off x="1176169" y="2272373"/>
          <a:ext cx="2727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11" imgW="2730240" imgH="431640" progId="Equation.DSMT4">
                  <p:embed/>
                </p:oleObj>
              </mc:Choice>
              <mc:Fallback>
                <p:oleObj name="Equation" r:id="rId11" imgW="273024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69" y="2272373"/>
                        <a:ext cx="272732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80582" y="22179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则称函数在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6625" y="2168669"/>
            <a:ext cx="198804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极大值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20136"/>
              </p:ext>
            </p:extLst>
          </p:nvPr>
        </p:nvGraphicFramePr>
        <p:xfrm>
          <a:off x="1176169" y="2830329"/>
          <a:ext cx="2740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13" imgW="2743200" imgH="431640" progId="Equation.DSMT4">
                  <p:embed/>
                </p:oleObj>
              </mc:Choice>
              <mc:Fallback>
                <p:oleObj name="Equation" r:id="rId13" imgW="274320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69" y="2830329"/>
                        <a:ext cx="2740025" cy="431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01099"/>
              </p:ext>
            </p:extLst>
          </p:nvPr>
        </p:nvGraphicFramePr>
        <p:xfrm>
          <a:off x="5849521" y="2231410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15" imgW="1041120" imgH="431640" progId="Equation.DSMT4">
                  <p:embed/>
                </p:oleObj>
              </mc:Choice>
              <mc:Fallback>
                <p:oleObj name="Equation" r:id="rId15" imgW="1041120" imgH="4316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521" y="2231410"/>
                        <a:ext cx="104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16536" y="277283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80582" y="277609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53216"/>
              </p:ext>
            </p:extLst>
          </p:nvPr>
        </p:nvGraphicFramePr>
        <p:xfrm>
          <a:off x="5923457" y="2818547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17" imgW="1040948" imgH="431613" progId="Equation.DSMT4">
                  <p:embed/>
                </p:oleObj>
              </mc:Choice>
              <mc:Fallback>
                <p:oleObj name="Equation" r:id="rId17" imgW="1040948" imgH="431613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457" y="2818547"/>
                        <a:ext cx="104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475656" y="3594706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极大值、极小值统称为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极值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656" y="4242778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使函数取得极值的点称为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极值点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9786" y="4907993"/>
            <a:ext cx="66556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BF693CF0-0E48-4CC4-883A-520C7B2109AD}"/>
              </a:ext>
            </a:extLst>
          </p:cNvPr>
          <p:cNvSpPr txBox="1"/>
          <p:nvPr/>
        </p:nvSpPr>
        <p:spPr>
          <a:xfrm>
            <a:off x="6973808" y="2770823"/>
            <a:ext cx="198086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极小值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8" grpId="0"/>
      <p:bldP spid="21" grpId="0"/>
      <p:bldP spid="22" grpId="0" animBg="1"/>
      <p:bldP spid="28" grpId="0"/>
      <p:bldP spid="30" grpId="0"/>
      <p:bldP spid="32" grpId="0"/>
      <p:bldP spid="34" grpId="0"/>
      <p:bldP spid="35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283D1E-9701-4F18-9990-FC0FA86ED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0086"/>
              </p:ext>
            </p:extLst>
          </p:nvPr>
        </p:nvGraphicFramePr>
        <p:xfrm>
          <a:off x="101354" y="144684"/>
          <a:ext cx="8935143" cy="2393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742">
                  <a:extLst>
                    <a:ext uri="{9D8B030D-6E8A-4147-A177-3AD203B41FA5}">
                      <a16:colId xmlns:a16="http://schemas.microsoft.com/office/drawing/2014/main" val="3094709214"/>
                    </a:ext>
                  </a:extLst>
                </a:gridCol>
                <a:gridCol w="760513">
                  <a:extLst>
                    <a:ext uri="{9D8B030D-6E8A-4147-A177-3AD203B41FA5}">
                      <a16:colId xmlns:a16="http://schemas.microsoft.com/office/drawing/2014/main" val="941609170"/>
                    </a:ext>
                  </a:extLst>
                </a:gridCol>
                <a:gridCol w="737339">
                  <a:extLst>
                    <a:ext uri="{9D8B030D-6E8A-4147-A177-3AD203B41FA5}">
                      <a16:colId xmlns:a16="http://schemas.microsoft.com/office/drawing/2014/main" val="1263548547"/>
                    </a:ext>
                  </a:extLst>
                </a:gridCol>
                <a:gridCol w="737339">
                  <a:extLst>
                    <a:ext uri="{9D8B030D-6E8A-4147-A177-3AD203B41FA5}">
                      <a16:colId xmlns:a16="http://schemas.microsoft.com/office/drawing/2014/main" val="1101163204"/>
                    </a:ext>
                  </a:extLst>
                </a:gridCol>
                <a:gridCol w="780175">
                  <a:extLst>
                    <a:ext uri="{9D8B030D-6E8A-4147-A177-3AD203B41FA5}">
                      <a16:colId xmlns:a16="http://schemas.microsoft.com/office/drawing/2014/main" val="3863750040"/>
                    </a:ext>
                  </a:extLst>
                </a:gridCol>
                <a:gridCol w="884806">
                  <a:extLst>
                    <a:ext uri="{9D8B030D-6E8A-4147-A177-3AD203B41FA5}">
                      <a16:colId xmlns:a16="http://schemas.microsoft.com/office/drawing/2014/main" val="482619685"/>
                    </a:ext>
                  </a:extLst>
                </a:gridCol>
                <a:gridCol w="811072">
                  <a:extLst>
                    <a:ext uri="{9D8B030D-6E8A-4147-A177-3AD203B41FA5}">
                      <a16:colId xmlns:a16="http://schemas.microsoft.com/office/drawing/2014/main" val="824722637"/>
                    </a:ext>
                  </a:extLst>
                </a:gridCol>
                <a:gridCol w="811072">
                  <a:extLst>
                    <a:ext uri="{9D8B030D-6E8A-4147-A177-3AD203B41FA5}">
                      <a16:colId xmlns:a16="http://schemas.microsoft.com/office/drawing/2014/main" val="730549206"/>
                    </a:ext>
                  </a:extLst>
                </a:gridCol>
                <a:gridCol w="737339">
                  <a:extLst>
                    <a:ext uri="{9D8B030D-6E8A-4147-A177-3AD203B41FA5}">
                      <a16:colId xmlns:a16="http://schemas.microsoft.com/office/drawing/2014/main" val="582133319"/>
                    </a:ext>
                  </a:extLst>
                </a:gridCol>
                <a:gridCol w="787197">
                  <a:extLst>
                    <a:ext uri="{9D8B030D-6E8A-4147-A177-3AD203B41FA5}">
                      <a16:colId xmlns:a16="http://schemas.microsoft.com/office/drawing/2014/main" val="343944786"/>
                    </a:ext>
                  </a:extLst>
                </a:gridCol>
                <a:gridCol w="866549">
                  <a:extLst>
                    <a:ext uri="{9D8B030D-6E8A-4147-A177-3AD203B41FA5}">
                      <a16:colId xmlns:a16="http://schemas.microsoft.com/office/drawing/2014/main" val="1397830978"/>
                    </a:ext>
                  </a:extLst>
                </a:gridCol>
              </a:tblGrid>
              <a:tr h="522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年份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43807"/>
                  </a:ext>
                </a:extLst>
              </a:tr>
              <a:tr h="522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实测</a:t>
                      </a:r>
                      <a:r>
                        <a:rPr lang="en-US" sz="2600" kern="100" dirty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20036"/>
                  </a:ext>
                </a:extLst>
              </a:tr>
              <a:tr h="786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算得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1.6723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1.6994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1.6757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1.6655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1.6655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1.6926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1.6960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1.7062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1.7062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849729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偏差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-0.0055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-0.0055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493260"/>
                  </a:ext>
                </a:extLst>
              </a:tr>
            </a:tbl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4C7BFF-66FE-4D4F-996C-F54A50C98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85816"/>
              </p:ext>
            </p:extLst>
          </p:nvPr>
        </p:nvGraphicFramePr>
        <p:xfrm>
          <a:off x="858534" y="666428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3" imgW="291960" imgH="431640" progId="Equation.DSMT4">
                  <p:embed/>
                </p:oleObj>
              </mc:Choice>
              <mc:Fallback>
                <p:oleObj name="Equation" r:id="rId3" imgW="291960" imgH="43164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34" y="666428"/>
                        <a:ext cx="2921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69B1C29-0B79-4B71-A166-5012606ED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486267"/>
              </p:ext>
            </p:extLst>
          </p:nvPr>
        </p:nvGraphicFramePr>
        <p:xfrm>
          <a:off x="452310" y="1569045"/>
          <a:ext cx="406224" cy="22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5" imgW="406224" imgH="228501" progId="Equation.DSMT4">
                  <p:embed/>
                </p:oleObj>
              </mc:Choice>
              <mc:Fallback>
                <p:oleObj name="Equation" r:id="rId5" imgW="406224" imgH="228501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10" y="1569045"/>
                        <a:ext cx="406224" cy="22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7D9C975-7AEC-4E59-80AF-C42928AB7E6E}"/>
              </a:ext>
            </a:extLst>
          </p:cNvPr>
          <p:cNvSpPr txBox="1"/>
          <p:nvPr/>
        </p:nvSpPr>
        <p:spPr>
          <a:xfrm>
            <a:off x="101354" y="3213591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推广：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DC0486-E143-4FEC-A6FA-C40A62C5DE71}"/>
              </a:ext>
            </a:extLst>
          </p:cNvPr>
          <p:cNvSpPr txBox="1"/>
          <p:nvPr/>
        </p:nvSpPr>
        <p:spPr>
          <a:xfrm>
            <a:off x="1368047" y="321359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化学反应速度经验公式</a:t>
            </a:r>
          </a:p>
        </p:txBody>
      </p:sp>
      <p:graphicFrame>
        <p:nvGraphicFramePr>
          <p:cNvPr id="16" name="Object 91">
            <a:extLst>
              <a:ext uri="{FF2B5EF4-FFF2-40B4-BE49-F238E27FC236}">
                <a16:creationId xmlns:a16="http://schemas.microsoft.com/office/drawing/2014/main" id="{25989DE9-4712-44CB-9389-3FED487D9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14376"/>
              </p:ext>
            </p:extLst>
          </p:nvPr>
        </p:nvGraphicFramePr>
        <p:xfrm>
          <a:off x="5115259" y="3246601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7" imgW="1180800" imgH="457200" progId="Equation.DSMT4">
                  <p:embed/>
                </p:oleObj>
              </mc:Choice>
              <mc:Fallback>
                <p:oleObj name="Equation" r:id="rId7" imgW="1180800" imgH="457200" progId="Equation.DSMT4">
                  <p:embed/>
                  <p:pic>
                    <p:nvPicPr>
                      <p:cNvPr id="20571" name="Object 91">
                        <a:extLst>
                          <a:ext uri="{FF2B5EF4-FFF2-40B4-BE49-F238E27FC236}">
                            <a16:creationId xmlns:a16="http://schemas.microsoft.com/office/drawing/2014/main" id="{1438FD22-4073-425C-8929-47080CB24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259" y="3246601"/>
                        <a:ext cx="118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A671E53-8244-4210-A283-842C3F3DBF99}"/>
              </a:ext>
            </a:extLst>
          </p:cNvPr>
          <p:cNvSpPr txBox="1"/>
          <p:nvPr/>
        </p:nvSpPr>
        <p:spPr>
          <a:xfrm>
            <a:off x="6402431" y="3246601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为常数）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973DC2-8B77-4E6F-B1D6-563F56FCD8DD}"/>
              </a:ext>
            </a:extLst>
          </p:cNvPr>
          <p:cNvSpPr txBox="1"/>
          <p:nvPr/>
        </p:nvSpPr>
        <p:spPr>
          <a:xfrm>
            <a:off x="101354" y="3861663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也可以转化为最小二乘法问题，只需取对数：</a:t>
            </a:r>
          </a:p>
        </p:txBody>
      </p:sp>
      <p:graphicFrame>
        <p:nvGraphicFramePr>
          <p:cNvPr id="19" name="Object 91">
            <a:extLst>
              <a:ext uri="{FF2B5EF4-FFF2-40B4-BE49-F238E27FC236}">
                <a16:creationId xmlns:a16="http://schemas.microsoft.com/office/drawing/2014/main" id="{7E1DD9FB-CA72-4CB7-8C61-7C1C21131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48776"/>
              </p:ext>
            </p:extLst>
          </p:nvPr>
        </p:nvGraphicFramePr>
        <p:xfrm>
          <a:off x="2771800" y="4543204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9" imgW="2171520" imgH="393480" progId="Equation.DSMT4">
                  <p:embed/>
                </p:oleObj>
              </mc:Choice>
              <mc:Fallback>
                <p:oleObj name="Equation" r:id="rId9" imgW="2171520" imgH="393480" progId="Equation.DSMT4">
                  <p:embed/>
                  <p:pic>
                    <p:nvPicPr>
                      <p:cNvPr id="16" name="Object 91">
                        <a:extLst>
                          <a:ext uri="{FF2B5EF4-FFF2-40B4-BE49-F238E27FC236}">
                            <a16:creationId xmlns:a16="http://schemas.microsoft.com/office/drawing/2014/main" id="{25989DE9-4712-44CB-9389-3FED487D9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543204"/>
                        <a:ext cx="2171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4A142B66-DDA7-485F-8EA8-3629CBD4B5B9}"/>
              </a:ext>
            </a:extLst>
          </p:cNvPr>
          <p:cNvSpPr/>
          <p:nvPr/>
        </p:nvSpPr>
        <p:spPr>
          <a:xfrm>
            <a:off x="4355976" y="4384883"/>
            <a:ext cx="648072" cy="675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6B508E6-AFFB-4C9D-992B-C3C86399BF5F}"/>
              </a:ext>
            </a:extLst>
          </p:cNvPr>
          <p:cNvSpPr/>
          <p:nvPr/>
        </p:nvSpPr>
        <p:spPr>
          <a:xfrm>
            <a:off x="3620423" y="4402382"/>
            <a:ext cx="303505" cy="675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5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4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92" y="14417"/>
            <a:ext cx="3175768" cy="219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7.5.1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右图是函数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8598"/>
              </p:ext>
            </p:extLst>
          </p:nvPr>
        </p:nvGraphicFramePr>
        <p:xfrm>
          <a:off x="2643613" y="732180"/>
          <a:ext cx="283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4" imgW="2831760" imgH="876240" progId="Equation.DSMT4">
                  <p:embed/>
                </p:oleObj>
              </mc:Choice>
              <mc:Fallback>
                <p:oleObj name="Equation" r:id="rId4" imgW="2831760" imgH="8762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613" y="732180"/>
                        <a:ext cx="2832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1556792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原点是这个函数的驻点吗？是极值点吗？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139" y="263372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034" y="3980193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如图凭几何直观求函数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67627"/>
              </p:ext>
            </p:extLst>
          </p:nvPr>
        </p:nvGraphicFramePr>
        <p:xfrm>
          <a:off x="4501964" y="3989893"/>
          <a:ext cx="2609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6" imgW="2616120" imgH="495000" progId="Equation.DSMT4">
                  <p:embed/>
                </p:oleObj>
              </mc:Choice>
              <mc:Fallback>
                <p:oleObj name="Equation" r:id="rId6" imgW="2616120" imgH="495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964" y="3989893"/>
                        <a:ext cx="26098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71972" y="399620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在闭区域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74628"/>
              </p:ext>
            </p:extLst>
          </p:nvPr>
        </p:nvGraphicFramePr>
        <p:xfrm>
          <a:off x="380544" y="4523170"/>
          <a:ext cx="150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8" imgW="1498320" imgH="457200" progId="Equation.DSMT4">
                  <p:embed/>
                </p:oleObj>
              </mc:Choice>
              <mc:Fallback>
                <p:oleObj name="Equation" r:id="rId8" imgW="149832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44" y="4523170"/>
                        <a:ext cx="1504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96842" y="448995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内的最大值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6608" y="448995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和最小值？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034" y="50131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36" y="2110507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函数在哪些点处取最大值和最小值？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8532" y="2633727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原点是驻点，但不是极值点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6531" y="5013176"/>
            <a:ext cx="5774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在个函数是最小值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在原点处取得；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1831" y="550059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在边界上，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293272"/>
              </p:ext>
            </p:extLst>
          </p:nvPr>
        </p:nvGraphicFramePr>
        <p:xfrm>
          <a:off x="2270957" y="5500597"/>
          <a:ext cx="159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10" imgW="1587240" imgH="457200" progId="Equation.DSMT4">
                  <p:embed/>
                </p:oleObj>
              </mc:Choice>
              <mc:Fallback>
                <p:oleObj name="Equation" r:id="rId10" imgW="158724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57" y="5500597"/>
                        <a:ext cx="159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47414"/>
              </p:ext>
            </p:extLst>
          </p:nvPr>
        </p:nvGraphicFramePr>
        <p:xfrm>
          <a:off x="4080265" y="5500597"/>
          <a:ext cx="4789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2" imgW="4800600" imgH="495000" progId="Equation.DSMT4">
                  <p:embed/>
                </p:oleObj>
              </mc:Choice>
              <mc:Fallback>
                <p:oleObj name="Equation" r:id="rId12" imgW="4800600" imgH="495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265" y="5500597"/>
                        <a:ext cx="47894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831" y="6023817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故最大值为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831" y="315694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最大值点：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90772"/>
              </p:ext>
            </p:extLst>
          </p:nvPr>
        </p:nvGraphicFramePr>
        <p:xfrm>
          <a:off x="6000925" y="3077770"/>
          <a:ext cx="2128838" cy="85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4" imgW="2120760" imgH="939600" progId="Equation.DSMT4">
                  <p:embed/>
                </p:oleObj>
              </mc:Choice>
              <mc:Fallback>
                <p:oleObj name="Equation" r:id="rId14" imgW="2120760" imgH="93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925" y="3077770"/>
                        <a:ext cx="2128838" cy="858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12147" y="315694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最小值点：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85546"/>
              </p:ext>
            </p:extLst>
          </p:nvPr>
        </p:nvGraphicFramePr>
        <p:xfrm>
          <a:off x="2170609" y="3061180"/>
          <a:ext cx="2141538" cy="8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16" imgW="2133360" imgH="939600" progId="Equation.DSMT4">
                  <p:embed/>
                </p:oleObj>
              </mc:Choice>
              <mc:Fallback>
                <p:oleObj name="Equation" r:id="rId16" imgW="2133360" imgH="939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09" y="3061180"/>
                        <a:ext cx="2141538" cy="8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5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  <p:bldP spid="23" grpId="0"/>
      <p:bldP spid="24" grpId="0"/>
      <p:bldP spid="27" grpId="0"/>
      <p:bldP spid="28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560" y="116632"/>
            <a:ext cx="84249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7.5.2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条件极值 拉格朗日乘数法</a:t>
            </a: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567308" y="886072"/>
            <a:ext cx="8325172" cy="11027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目标函数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在约束条件</a:t>
            </a:r>
            <a:r>
              <a:rPr lang="zh-CN" altLang="en-US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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x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y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) = 0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下的条件极值问题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8600" y="259999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则问题等价于一元函数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15816" y="200200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可确定隐函数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96000" y="259999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的极值问题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79400" y="3364706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极值点必满足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82216" y="1999951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871663" y="5410200"/>
            <a:ext cx="54534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记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2613"/>
              </p:ext>
            </p:extLst>
          </p:nvPr>
        </p:nvGraphicFramePr>
        <p:xfrm>
          <a:off x="1315616" y="205836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3" imgW="1872360" imgH="470520" progId="Equation.3">
                  <p:embed/>
                </p:oleObj>
              </mc:Choice>
              <mc:Fallback>
                <p:oleObj name="Equation" r:id="rId3" imgW="1872360" imgH="470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16" y="205836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37813"/>
              </p:ext>
            </p:extLst>
          </p:nvPr>
        </p:nvGraphicFramePr>
        <p:xfrm>
          <a:off x="5227216" y="2058361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5" imgW="1693080" imgH="470520" progId="Equation.3">
                  <p:embed/>
                </p:oleObj>
              </mc:Choice>
              <mc:Fallback>
                <p:oleObj name="Equation" r:id="rId5" imgW="1693080" imgH="470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216" y="2058361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01297"/>
              </p:ext>
            </p:extLst>
          </p:nvPr>
        </p:nvGraphicFramePr>
        <p:xfrm>
          <a:off x="3975100" y="2656354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7" imgW="2489040" imgH="470520" progId="Equation.3">
                  <p:embed/>
                </p:oleObj>
              </mc:Choice>
              <mc:Fallback>
                <p:oleObj name="Equation" r:id="rId7" imgW="2489040" imgH="4705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656354"/>
                        <a:ext cx="2120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2597944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 </a:t>
            </a:r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4964"/>
              </p:ext>
            </p:extLst>
          </p:nvPr>
        </p:nvGraphicFramePr>
        <p:xfrm>
          <a:off x="2739152" y="3198812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9" imgW="3576960" imgH="985680" progId="Equation.3">
                  <p:embed/>
                </p:oleObj>
              </mc:Choice>
              <mc:Fallback>
                <p:oleObj name="Equation" r:id="rId9" imgW="3576960" imgH="985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152" y="3198812"/>
                        <a:ext cx="30480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47558"/>
              </p:ext>
            </p:extLst>
          </p:nvPr>
        </p:nvGraphicFramePr>
        <p:xfrm>
          <a:off x="834752" y="4089400"/>
          <a:ext cx="205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11" imgW="2410560" imgH="1187280" progId="Equation.3">
                  <p:embed/>
                </p:oleObj>
              </mc:Choice>
              <mc:Fallback>
                <p:oleObj name="Equation" r:id="rId11" imgW="2410560" imgH="11872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52" y="4089400"/>
                        <a:ext cx="2057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34692"/>
              </p:ext>
            </p:extLst>
          </p:nvPr>
        </p:nvGraphicFramePr>
        <p:xfrm>
          <a:off x="3730352" y="4114800"/>
          <a:ext cx="220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13" imgW="2590200" imgH="1187280" progId="Equation.3">
                  <p:embed/>
                </p:oleObj>
              </mc:Choice>
              <mc:Fallback>
                <p:oleObj name="Equation" r:id="rId13" imgW="2590200" imgH="1187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352" y="4114800"/>
                        <a:ext cx="22098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321491"/>
              </p:ext>
            </p:extLst>
          </p:nvPr>
        </p:nvGraphicFramePr>
        <p:xfrm>
          <a:off x="2703513" y="5205413"/>
          <a:ext cx="5032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15" imgW="257760" imgH="537480" progId="Equation.DSMT4">
                  <p:embed/>
                </p:oleObj>
              </mc:Choice>
              <mc:Fallback>
                <p:oleObj name="Equation" r:id="rId15" imgW="257760" imgH="537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205413"/>
                        <a:ext cx="503237" cy="10350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892152" y="4267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918"/>
              </p:ext>
            </p:extLst>
          </p:nvPr>
        </p:nvGraphicFramePr>
        <p:xfrm>
          <a:off x="3298825" y="55118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17" imgW="897120" imgH="447840" progId="Equation.DSMT4">
                  <p:embed/>
                </p:oleObj>
              </mc:Choice>
              <mc:Fallback>
                <p:oleObj name="Equation" r:id="rId17" imgW="897120" imgH="4478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551180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51642"/>
              </p:ext>
            </p:extLst>
          </p:nvPr>
        </p:nvGraphicFramePr>
        <p:xfrm>
          <a:off x="4117975" y="5260975"/>
          <a:ext cx="755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19" imgW="392400" imgH="492840" progId="Equation.DSMT4">
                  <p:embed/>
                </p:oleObj>
              </mc:Choice>
              <mc:Fallback>
                <p:oleObj name="Equation" r:id="rId19" imgW="392400" imgH="4928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5260975"/>
                        <a:ext cx="755650" cy="9493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8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utoUpdateAnimBg="0"/>
      <p:bldP spid="11" grpId="0" autoUpdateAnimBg="0"/>
      <p:bldP spid="12" grpId="0" autoUpdateAnimBg="0"/>
      <p:bldP spid="13" grpId="0" autoUpdateAnimBg="0"/>
      <p:bldP spid="14" grpId="0" build="p" autoUpdateAnimBg="0"/>
      <p:bldP spid="15" grpId="0" build="p" autoUpdateAnimBg="0"/>
      <p:bldP spid="20" grpId="0" build="p" autoUpdateAnimBg="0"/>
      <p:bldP spid="2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1889283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引入辅助函数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4480083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辅助函数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拉格朗日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Lagrange 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848609"/>
              </p:ext>
            </p:extLst>
          </p:nvPr>
        </p:nvGraphicFramePr>
        <p:xfrm>
          <a:off x="2947988" y="2554446"/>
          <a:ext cx="26654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3" imgW="1289520" imgH="257760" progId="Equation.DSMT4">
                  <p:embed/>
                </p:oleObj>
              </mc:Choice>
              <mc:Fallback>
                <p:oleObj name="Equation" r:id="rId3" imgW="1289520" imgH="2577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2554446"/>
                        <a:ext cx="2665412" cy="552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89472"/>
              </p:ext>
            </p:extLst>
          </p:nvPr>
        </p:nvGraphicFramePr>
        <p:xfrm>
          <a:off x="2930525" y="3129121"/>
          <a:ext cx="26987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5" imgW="1300680" imgH="268920" progId="Equation.DSMT4">
                  <p:embed/>
                </p:oleObj>
              </mc:Choice>
              <mc:Fallback>
                <p:oleObj name="Equation" r:id="rId5" imgW="1300680" imgH="2689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129121"/>
                        <a:ext cx="2698750" cy="582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79116"/>
              </p:ext>
            </p:extLst>
          </p:nvPr>
        </p:nvGraphicFramePr>
        <p:xfrm>
          <a:off x="2930525" y="3743492"/>
          <a:ext cx="1627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7" imgW="784800" imgH="257760" progId="Equation.DSMT4">
                  <p:embed/>
                </p:oleObj>
              </mc:Choice>
              <mc:Fallback>
                <p:oleObj name="Equation" r:id="rId7" imgW="784800" imgH="2577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743492"/>
                        <a:ext cx="1627187" cy="5540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0792" y="4480083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利用拉格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600" y="822483"/>
            <a:ext cx="2743200" cy="4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极值点必满足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71800" y="289083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88441"/>
              </p:ext>
            </p:extLst>
          </p:nvPr>
        </p:nvGraphicFramePr>
        <p:xfrm>
          <a:off x="3206750" y="301783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9" imgW="2264760" imgH="515160" progId="Equation.3">
                  <p:embed/>
                </p:oleObj>
              </mc:Choice>
              <mc:Fallback>
                <p:oleObj name="Equation" r:id="rId9" imgW="2264760" imgH="5151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01783"/>
                        <a:ext cx="19304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53978"/>
              </p:ext>
            </p:extLst>
          </p:nvPr>
        </p:nvGraphicFramePr>
        <p:xfrm>
          <a:off x="3206750" y="854233"/>
          <a:ext cx="196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11" imgW="2309760" imgH="571320" progId="Equation.3">
                  <p:embed/>
                </p:oleObj>
              </mc:Choice>
              <mc:Fallback>
                <p:oleObj name="Equation" r:id="rId11" imgW="2309760" imgH="571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854233"/>
                        <a:ext cx="19685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50395"/>
              </p:ext>
            </p:extLst>
          </p:nvPr>
        </p:nvGraphicFramePr>
        <p:xfrm>
          <a:off x="3276600" y="1406683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13" imgW="1872360" imgH="470520" progId="Equation.3">
                  <p:embed/>
                </p:oleObj>
              </mc:Choice>
              <mc:Fallback>
                <p:oleObj name="Equation" r:id="rId13" imgW="1872360" imgH="4705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06683"/>
                        <a:ext cx="16002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3122771"/>
            <a:ext cx="24463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则极值点满足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>
            <a:off x="2743200" y="2651283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8600" y="5089683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朗日函数求极值的方法称为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拉格朗日乘数法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04997"/>
              </p:ext>
            </p:extLst>
          </p:nvPr>
        </p:nvGraphicFramePr>
        <p:xfrm>
          <a:off x="3089275" y="1976596"/>
          <a:ext cx="33734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15" imgW="1636920" imgH="223920" progId="Equation.DSMT4">
                  <p:embed/>
                </p:oleObj>
              </mc:Choice>
              <mc:Fallback>
                <p:oleObj name="Equation" r:id="rId15" imgW="1636920" imgH="22392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976596"/>
                        <a:ext cx="3373438" cy="490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1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7" grpId="0" autoUpdateAnimBg="0"/>
      <p:bldP spid="9" grpId="0" animBg="1"/>
      <p:bldP spid="13" grpId="0" build="p" autoUpdateAnimBg="0"/>
      <p:bldP spid="14" grpId="0" animBg="1"/>
      <p:bldP spid="1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179513" y="188640"/>
            <a:ext cx="8918458" cy="11027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目标函数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y, z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在条件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C: </a:t>
            </a:r>
            <a:r>
              <a:rPr lang="zh-CN" altLang="en-US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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x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y, z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) = 0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</a:t>
            </a:r>
            <a:r>
              <a:rPr lang="zh-CN" altLang="en-US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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x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y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, </a:t>
            </a:r>
            <a:r>
              <a:rPr lang="en-US" altLang="zh-CN" sz="32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z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) = 0 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下的条件极值问题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5504" y="1403816"/>
            <a:ext cx="864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拉格朗日乘数法可推广到多个自变量和多个约束条件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3571" y="2949575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4640263"/>
            <a:ext cx="1905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8371" y="5733256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可得到</a:t>
            </a:r>
            <a:r>
              <a:rPr kumimoji="1"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可能的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条件极值点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55738" y="1908838"/>
            <a:ext cx="2900908" cy="54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求函数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2988" y="2474912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下的极值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70538" y="1878675"/>
            <a:ext cx="1611616" cy="54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在条件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45579"/>
              </p:ext>
            </p:extLst>
          </p:nvPr>
        </p:nvGraphicFramePr>
        <p:xfrm>
          <a:off x="3665538" y="1973925"/>
          <a:ext cx="2068240" cy="42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3" imgW="2287440" imgH="470520" progId="Equation.3">
                  <p:embed/>
                </p:oleObj>
              </mc:Choice>
              <mc:Fallback>
                <p:oleObj name="Equation" r:id="rId3" imgW="2287440" imgH="470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1973925"/>
                        <a:ext cx="2068240" cy="429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98041"/>
              </p:ext>
            </p:extLst>
          </p:nvPr>
        </p:nvGraphicFramePr>
        <p:xfrm>
          <a:off x="6815137" y="1973925"/>
          <a:ext cx="2162251" cy="42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5" imgW="2399400" imgH="470520" progId="Equation.3">
                  <p:embed/>
                </p:oleObj>
              </mc:Choice>
              <mc:Fallback>
                <p:oleObj name="Equation" r:id="rId5" imgW="2399400" imgH="470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7" y="1973925"/>
                        <a:ext cx="2162251" cy="429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86717"/>
              </p:ext>
            </p:extLst>
          </p:nvPr>
        </p:nvGraphicFramePr>
        <p:xfrm>
          <a:off x="484188" y="2551112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7" imgW="2276280" imgH="470520" progId="Equation.3">
                  <p:embed/>
                </p:oleObj>
              </mc:Choice>
              <mc:Fallback>
                <p:oleObj name="Equation" r:id="rId7" imgW="2276280" imgH="4705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551112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77908"/>
              </p:ext>
            </p:extLst>
          </p:nvPr>
        </p:nvGraphicFramePr>
        <p:xfrm>
          <a:off x="1212859" y="2932113"/>
          <a:ext cx="61404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9" imgW="2915280" imgH="257760" progId="Equation.DSMT4">
                  <p:embed/>
                </p:oleObj>
              </mc:Choice>
              <mc:Fallback>
                <p:oleObj name="Equation" r:id="rId9" imgW="2915280" imgH="2577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9" y="2932113"/>
                        <a:ext cx="6140450" cy="563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35344"/>
              </p:ext>
            </p:extLst>
          </p:nvPr>
        </p:nvGraphicFramePr>
        <p:xfrm>
          <a:off x="2676534" y="3579813"/>
          <a:ext cx="3937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Equation" r:id="rId11" imgW="1872360" imgH="257760" progId="Equation.DSMT4">
                  <p:embed/>
                </p:oleObj>
              </mc:Choice>
              <mc:Fallback>
                <p:oleObj name="Equation" r:id="rId11" imgW="1872360" imgH="25776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34" y="3579813"/>
                        <a:ext cx="39370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5"/>
          <p:cNvSpPr>
            <a:spLocks/>
          </p:cNvSpPr>
          <p:nvPr/>
        </p:nvSpPr>
        <p:spPr bwMode="auto">
          <a:xfrm>
            <a:off x="2328871" y="3787775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71726"/>
              </p:ext>
            </p:extLst>
          </p:nvPr>
        </p:nvGraphicFramePr>
        <p:xfrm>
          <a:off x="2654309" y="4110038"/>
          <a:ext cx="39671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13" imgW="1883880" imgH="268920" progId="Equation.DSMT4">
                  <p:embed/>
                </p:oleObj>
              </mc:Choice>
              <mc:Fallback>
                <p:oleObj name="Equation" r:id="rId13" imgW="1883880" imgH="268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9" y="4110038"/>
                        <a:ext cx="3967162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43617"/>
              </p:ext>
            </p:extLst>
          </p:nvPr>
        </p:nvGraphicFramePr>
        <p:xfrm>
          <a:off x="2673359" y="4694238"/>
          <a:ext cx="3905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15" imgW="1861200" imgH="257760" progId="Equation.DSMT4">
                  <p:embed/>
                </p:oleObj>
              </mc:Choice>
              <mc:Fallback>
                <p:oleObj name="Equation" r:id="rId15" imgW="1861200" imgH="2577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9" y="4694238"/>
                        <a:ext cx="39052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03443"/>
              </p:ext>
            </p:extLst>
          </p:nvPr>
        </p:nvGraphicFramePr>
        <p:xfrm>
          <a:off x="2587634" y="5254625"/>
          <a:ext cx="175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Equation" r:id="rId17" imgW="829800" imgH="302400" progId="Equation.DSMT4">
                  <p:embed/>
                </p:oleObj>
              </mc:Choice>
              <mc:Fallback>
                <p:oleObj name="Equation" r:id="rId17" imgW="829800" imgH="302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4" y="5254625"/>
                        <a:ext cx="17526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62213"/>
              </p:ext>
            </p:extLst>
          </p:nvPr>
        </p:nvGraphicFramePr>
        <p:xfrm>
          <a:off x="2593984" y="5788025"/>
          <a:ext cx="17843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19" imgW="840960" imgH="302400" progId="Equation.DSMT4">
                  <p:embed/>
                </p:oleObj>
              </mc:Choice>
              <mc:Fallback>
                <p:oleObj name="Equation" r:id="rId19" imgW="840960" imgH="302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84" y="5788025"/>
                        <a:ext cx="17843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5504" y="192703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的情形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91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  <p:bldP spid="6" grpId="0" autoUpdateAnimBg="0"/>
      <p:bldP spid="7" grpId="0" autoUpdateAnimBg="0"/>
      <p:bldP spid="8" grpId="0" autoUpdateAnimBg="0"/>
      <p:bldP spid="9" grpId="0" autoUpdateAnimBg="0"/>
      <p:bldP spid="15" grpId="0" animBg="1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598105" y="78423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条件极值的杂例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3236" y="538004"/>
            <a:ext cx="10287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55736" y="54911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要设计一个容量为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90675"/>
              </p:ext>
            </p:extLst>
          </p:nvPr>
        </p:nvGraphicFramePr>
        <p:xfrm>
          <a:off x="4427536" y="614204"/>
          <a:ext cx="41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公式" r:id="rId3" imgW="201960" imgH="257760" progId="">
                  <p:embed/>
                </p:oleObj>
              </mc:Choice>
              <mc:Fallback>
                <p:oleObj name="公式" r:id="rId3" imgW="201960" imgH="25776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6" y="614204"/>
                        <a:ext cx="4127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954837" y="3126423"/>
            <a:ext cx="1752600" cy="990600"/>
            <a:chOff x="4176" y="2064"/>
            <a:chExt cx="1104" cy="624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25075" y="3312797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61987" y="1524636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分别表示长、宽、高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25"/>
          <p:cNvSpPr>
            <a:spLocks/>
          </p:cNvSpPr>
          <p:nvPr/>
        </p:nvSpPr>
        <p:spPr bwMode="auto">
          <a:xfrm>
            <a:off x="2201475" y="2688909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07982"/>
              </p:ext>
            </p:extLst>
          </p:nvPr>
        </p:nvGraphicFramePr>
        <p:xfrm>
          <a:off x="2471350" y="2620647"/>
          <a:ext cx="698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5" imgW="358920" imgH="257760" progId="Equation.DSMT4">
                  <p:embed/>
                </p:oleObj>
              </mc:Choice>
              <mc:Fallback>
                <p:oleObj name="Equation" r:id="rId5" imgW="358920" imgH="2577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50" y="2620647"/>
                        <a:ext cx="6985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50004"/>
              </p:ext>
            </p:extLst>
          </p:nvPr>
        </p:nvGraphicFramePr>
        <p:xfrm>
          <a:off x="3192075" y="2685734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7" imgW="2825640" imgH="447840" progId="Equation.3">
                  <p:embed/>
                </p:oleObj>
              </mc:Choice>
              <mc:Fallback>
                <p:oleObj name="Equation" r:id="rId7" imgW="2825640" imgH="4478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75" y="2685734"/>
                        <a:ext cx="24130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44167"/>
              </p:ext>
            </p:extLst>
          </p:nvPr>
        </p:nvGraphicFramePr>
        <p:xfrm>
          <a:off x="2471350" y="3223897"/>
          <a:ext cx="7000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9" imgW="358920" imgH="268920" progId="Equation.DSMT4">
                  <p:embed/>
                </p:oleObj>
              </mc:Choice>
              <mc:Fallback>
                <p:oleObj name="Equation" r:id="rId9" imgW="358920" imgH="268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50" y="3223897"/>
                        <a:ext cx="7000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92033"/>
              </p:ext>
            </p:extLst>
          </p:nvPr>
        </p:nvGraphicFramePr>
        <p:xfrm>
          <a:off x="3179375" y="3295334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11" imgW="2780640" imgH="447840" progId="Equation.3">
                  <p:embed/>
                </p:oleObj>
              </mc:Choice>
              <mc:Fallback>
                <p:oleObj name="Equation" r:id="rId11" imgW="2780640" imgH="44784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375" y="3295334"/>
                        <a:ext cx="23749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27146"/>
              </p:ext>
            </p:extLst>
          </p:nvPr>
        </p:nvGraphicFramePr>
        <p:xfrm>
          <a:off x="2488813" y="3830322"/>
          <a:ext cx="671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Equation" r:id="rId13" imgW="347760" imgH="257760" progId="Equation.DSMT4">
                  <p:embed/>
                </p:oleObj>
              </mc:Choice>
              <mc:Fallback>
                <p:oleObj name="Equation" r:id="rId13" imgW="347760" imgH="25776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813" y="3830322"/>
                        <a:ext cx="6715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57294"/>
              </p:ext>
            </p:extLst>
          </p:nvPr>
        </p:nvGraphicFramePr>
        <p:xfrm>
          <a:off x="3217475" y="3898584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15" imgW="3184200" imgH="470520" progId="Equation.3">
                  <p:embed/>
                </p:oleObj>
              </mc:Choice>
              <mc:Fallback>
                <p:oleObj name="Equation" r:id="rId15" imgW="3184200" imgH="47052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475" y="3898584"/>
                        <a:ext cx="27178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51410"/>
              </p:ext>
            </p:extLst>
          </p:nvPr>
        </p:nvGraphicFramePr>
        <p:xfrm>
          <a:off x="2501513" y="4385947"/>
          <a:ext cx="698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Equation" r:id="rId17" imgW="358920" imgH="257760" progId="Equation.DSMT4">
                  <p:embed/>
                </p:oleObj>
              </mc:Choice>
              <mc:Fallback>
                <p:oleObj name="Equation" r:id="rId17" imgW="358920" imgH="2577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513" y="4385947"/>
                        <a:ext cx="6985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85227"/>
              </p:ext>
            </p:extLst>
          </p:nvPr>
        </p:nvGraphicFramePr>
        <p:xfrm>
          <a:off x="3224574" y="4399989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8" name="Equation" r:id="rId19" imgW="2141640" imgH="515160" progId="Equation.3">
                  <p:embed/>
                </p:oleObj>
              </mc:Choice>
              <mc:Fallback>
                <p:oleObj name="Equation" r:id="rId19" imgW="2141640" imgH="51516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74" y="4399989"/>
                        <a:ext cx="18288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74637" y="1021398"/>
            <a:ext cx="697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水箱长、宽、高等于多少时所用材料最省？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884736" y="552291"/>
            <a:ext cx="402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的长方体开口水箱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试问 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6364286" y="1540511"/>
            <a:ext cx="2738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作拉格朗日函数</a:t>
            </a:r>
          </a:p>
        </p:txBody>
      </p:sp>
      <p:graphicFrame>
        <p:nvGraphicFramePr>
          <p:cNvPr id="3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48867"/>
              </p:ext>
            </p:extLst>
          </p:nvPr>
        </p:nvGraphicFramePr>
        <p:xfrm>
          <a:off x="1837793" y="2083640"/>
          <a:ext cx="4383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9" name="Equation" r:id="rId21" imgW="2332080" imgH="257760" progId="Equation.DSMT4">
                  <p:embed/>
                </p:oleObj>
              </mc:Choice>
              <mc:Fallback>
                <p:oleObj name="Equation" r:id="rId21" imgW="2332080" imgH="2577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93" y="2083640"/>
                        <a:ext cx="43830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55764"/>
              </p:ext>
            </p:extLst>
          </p:nvPr>
        </p:nvGraphicFramePr>
        <p:xfrm>
          <a:off x="7488237" y="416464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Equation" r:id="rId23" imgW="257760" imgH="268920" progId="Equation.3">
                  <p:embed/>
                </p:oleObj>
              </mc:Choice>
              <mc:Fallback>
                <p:oleObj name="Equation" r:id="rId23" imgW="257760" imgH="26892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7" y="4164648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29345"/>
              </p:ext>
            </p:extLst>
          </p:nvPr>
        </p:nvGraphicFramePr>
        <p:xfrm>
          <a:off x="8402637" y="385984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Equation" r:id="rId25" imgW="269280" imgH="358560" progId="Equation.3">
                  <p:embed/>
                </p:oleObj>
              </mc:Choice>
              <mc:Fallback>
                <p:oleObj name="Equation" r:id="rId25" imgW="269280" imgH="3585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637" y="3859848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97741"/>
              </p:ext>
            </p:extLst>
          </p:nvPr>
        </p:nvGraphicFramePr>
        <p:xfrm>
          <a:off x="8796337" y="325024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2" name="Equation" r:id="rId27" imgW="246600" imgH="246240" progId="Equation.3">
                  <p:embed/>
                </p:oleObj>
              </mc:Choice>
              <mc:Fallback>
                <p:oleObj name="Equation" r:id="rId27" imgW="246600" imgH="2462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7" y="3250248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1"/>
          <p:cNvSpPr txBox="1">
            <a:spLocks noChangeArrowheads="1"/>
          </p:cNvSpPr>
          <p:nvPr/>
        </p:nvSpPr>
        <p:spPr bwMode="auto">
          <a:xfrm>
            <a:off x="546596" y="480234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  <a:r>
              <a:rPr kumimoji="1" lang="zh-CN" altLang="en-US" sz="2800" b="1" dirty="0">
                <a:solidFill>
                  <a:srgbClr val="7030A0"/>
                </a:solidFill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唯一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驻点</a:t>
            </a:r>
          </a:p>
        </p:txBody>
      </p:sp>
      <p:graphicFrame>
        <p:nvGraphicFramePr>
          <p:cNvPr id="3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62548"/>
              </p:ext>
            </p:extLst>
          </p:nvPr>
        </p:nvGraphicFramePr>
        <p:xfrm>
          <a:off x="2510334" y="4837272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3" name="Equation" r:id="rId29" imgW="3251520" imgH="560160" progId="Equation.3">
                  <p:embed/>
                </p:oleObj>
              </mc:Choice>
              <mc:Fallback>
                <p:oleObj name="Equation" r:id="rId29" imgW="3251520" imgH="5601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34" y="4837272"/>
                        <a:ext cx="276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30625"/>
              </p:ext>
            </p:extLst>
          </p:nvPr>
        </p:nvGraphicFramePr>
        <p:xfrm>
          <a:off x="5473739" y="4617483"/>
          <a:ext cx="14223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4" name="Equation" r:id="rId31" imgW="1422360" imgH="888840" progId="Equation.DSMT4">
                  <p:embed/>
                </p:oleObj>
              </mc:Choice>
              <mc:Fallback>
                <p:oleObj name="Equation" r:id="rId31" imgW="1422360" imgH="8888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39" y="4617483"/>
                        <a:ext cx="14223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554037" y="531781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由题意可知合理的设计是</a:t>
            </a:r>
            <a:r>
              <a:rPr kumimoji="1"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存在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249237" y="5865499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长、宽为高的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倍时，所用材料最省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5735637" y="5332099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因此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当高为</a:t>
            </a:r>
          </a:p>
        </p:txBody>
      </p:sp>
      <p:graphicFrame>
        <p:nvGraphicFramePr>
          <p:cNvPr id="4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628264"/>
              </p:ext>
            </p:extLst>
          </p:nvPr>
        </p:nvGraphicFramePr>
        <p:xfrm>
          <a:off x="8059737" y="5147155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5" name="Equation" r:id="rId33" imgW="761760" imgH="888840" progId="Equation.DSMT4">
                  <p:embed/>
                </p:oleObj>
              </mc:Choice>
              <mc:Fallback>
                <p:oleObj name="Equation" r:id="rId33" imgW="761760" imgH="8888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7" y="5147155"/>
                        <a:ext cx="76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2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build="p" autoUpdateAnimBg="0"/>
      <p:bldP spid="21" grpId="0" animBg="1"/>
      <p:bldP spid="33" grpId="0"/>
      <p:bldP spid="38" grpId="0"/>
      <p:bldP spid="41" grpId="0" autoUpdateAnimBg="0"/>
      <p:bldP spid="42" grpId="0" autoUpdateAnimBg="0"/>
      <p:bldP spid="4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5305" y="213848"/>
            <a:ext cx="193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求函数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38557" y="158751"/>
            <a:ext cx="6877051" cy="1109663"/>
            <a:chOff x="720" y="300"/>
            <a:chExt cx="4332" cy="699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565" y="300"/>
            <a:ext cx="161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2" name="Equation" r:id="rId4" imgW="977900" imgH="228600" progId="Equation.DSMT4">
                    <p:embed/>
                  </p:oleObj>
                </mc:Choice>
                <mc:Fallback>
                  <p:oleObj name="Equation" r:id="rId4" imgW="977900" imgH="2286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00"/>
                          <a:ext cx="1617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878" y="330"/>
            <a:ext cx="117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3" name="Equation" r:id="rId6" imgW="711200" imgH="228600" progId="Equation.DSMT4">
                    <p:embed/>
                  </p:oleObj>
                </mc:Choice>
                <mc:Fallback>
                  <p:oleObj name="Equation" r:id="rId6" imgW="711200" imgH="228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0"/>
                          <a:ext cx="1174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152" y="3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在区域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720" y="672"/>
              <a:ext cx="2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上的最大值与最小值 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5155" y="384686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2281555" y="3418236"/>
            <a:ext cx="198438" cy="1408113"/>
          </a:xfrm>
          <a:prstGeom prst="leftBrace">
            <a:avLst>
              <a:gd name="adj1" fmla="val 591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07699"/>
              </p:ext>
            </p:extLst>
          </p:nvPr>
        </p:nvGraphicFramePr>
        <p:xfrm>
          <a:off x="2551430" y="3349974"/>
          <a:ext cx="698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Equation" r:id="rId8" imgW="358920" imgH="257760" progId="Equation.DSMT4">
                  <p:embed/>
                </p:oleObj>
              </mc:Choice>
              <mc:Fallback>
                <p:oleObj name="Equation" r:id="rId8" imgW="358920" imgH="2577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30" y="3349974"/>
                        <a:ext cx="6985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03997"/>
              </p:ext>
            </p:extLst>
          </p:nvPr>
        </p:nvGraphicFramePr>
        <p:xfrm>
          <a:off x="3388043" y="3386486"/>
          <a:ext cx="1797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Equation" r:id="rId10" imgW="964440" imgH="223920" progId="Equation.DSMT4">
                  <p:embed/>
                </p:oleObj>
              </mc:Choice>
              <mc:Fallback>
                <p:oleObj name="Equation" r:id="rId10" imgW="964440" imgH="223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043" y="3386486"/>
                        <a:ext cx="17970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8330"/>
              </p:ext>
            </p:extLst>
          </p:nvPr>
        </p:nvGraphicFramePr>
        <p:xfrm>
          <a:off x="2551430" y="3953224"/>
          <a:ext cx="7000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" name="Equation" r:id="rId12" imgW="358920" imgH="268920" progId="Equation.DSMT4">
                  <p:embed/>
                </p:oleObj>
              </mc:Choice>
              <mc:Fallback>
                <p:oleObj name="Equation" r:id="rId12" imgW="358920" imgH="268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30" y="3953224"/>
                        <a:ext cx="7000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81417"/>
              </p:ext>
            </p:extLst>
          </p:nvPr>
        </p:nvGraphicFramePr>
        <p:xfrm>
          <a:off x="3311843" y="3996086"/>
          <a:ext cx="199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14" imgW="1065240" imgH="223920" progId="Equation.DSMT4">
                  <p:embed/>
                </p:oleObj>
              </mc:Choice>
              <mc:Fallback>
                <p:oleObj name="Equation" r:id="rId14" imgW="1065240" imgH="223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43" y="3996086"/>
                        <a:ext cx="19939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85529"/>
              </p:ext>
            </p:extLst>
          </p:nvPr>
        </p:nvGraphicFramePr>
        <p:xfrm>
          <a:off x="2581593" y="4488211"/>
          <a:ext cx="698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16" imgW="358920" imgH="257760" progId="Equation.DSMT4">
                  <p:embed/>
                </p:oleObj>
              </mc:Choice>
              <mc:Fallback>
                <p:oleObj name="Equation" r:id="rId16" imgW="358920" imgH="2577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593" y="4488211"/>
                        <a:ext cx="6985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57844"/>
              </p:ext>
            </p:extLst>
          </p:nvPr>
        </p:nvGraphicFramePr>
        <p:xfrm>
          <a:off x="3294380" y="4465986"/>
          <a:ext cx="1993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18" imgW="1065240" imgH="257760" progId="Equation.DSMT4">
                  <p:embed/>
                </p:oleObj>
              </mc:Choice>
              <mc:Fallback>
                <p:oleObj name="Equation" r:id="rId18" imgW="1065240" imgH="2577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380" y="4465986"/>
                        <a:ext cx="19939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535305" y="2672111"/>
            <a:ext cx="7177088" cy="519113"/>
            <a:chOff x="793" y="1026"/>
            <a:chExt cx="4521" cy="327"/>
          </a:xfrm>
        </p:grpSpPr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93" y="1026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作拉格朗日函数</a:t>
              </a:r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5350950"/>
                </p:ext>
              </p:extLst>
            </p:nvPr>
          </p:nvGraphicFramePr>
          <p:xfrm>
            <a:off x="2571" y="1026"/>
            <a:ext cx="27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0" name="Equation" r:id="rId20" imgW="2320920" imgH="257760" progId="Equation.DSMT4">
                    <p:embed/>
                  </p:oleObj>
                </mc:Choice>
                <mc:Fallback>
                  <p:oleObj name="Equation" r:id="rId20" imgW="2320920" imgH="25776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1026"/>
                          <a:ext cx="2743" cy="31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97108" y="146062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28"/>
          <p:cNvSpPr>
            <a:spLocks/>
          </p:cNvSpPr>
          <p:nvPr/>
        </p:nvSpPr>
        <p:spPr bwMode="auto">
          <a:xfrm>
            <a:off x="3771081" y="1310035"/>
            <a:ext cx="215900" cy="831850"/>
          </a:xfrm>
          <a:prstGeom prst="leftBrace">
            <a:avLst>
              <a:gd name="adj1" fmla="val 321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3744"/>
              </p:ext>
            </p:extLst>
          </p:nvPr>
        </p:nvGraphicFramePr>
        <p:xfrm>
          <a:off x="4067944" y="1268760"/>
          <a:ext cx="642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22" imgW="336240" imgH="257760" progId="Equation.DSMT4">
                  <p:embed/>
                </p:oleObj>
              </mc:Choice>
              <mc:Fallback>
                <p:oleObj name="Equation" r:id="rId22" imgW="336240" imgH="2577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268760"/>
                        <a:ext cx="6429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425181"/>
              </p:ext>
            </p:extLst>
          </p:nvPr>
        </p:nvGraphicFramePr>
        <p:xfrm>
          <a:off x="4791844" y="1308895"/>
          <a:ext cx="939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2" name="Equation" r:id="rId24" imgW="493200" imgH="223920" progId="Equation.DSMT4">
                  <p:embed/>
                </p:oleObj>
              </mc:Choice>
              <mc:Fallback>
                <p:oleObj name="Equation" r:id="rId24" imgW="493200" imgH="223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844" y="1308895"/>
                        <a:ext cx="939800" cy="4429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06843"/>
              </p:ext>
            </p:extLst>
          </p:nvPr>
        </p:nvGraphicFramePr>
        <p:xfrm>
          <a:off x="4055244" y="1872010"/>
          <a:ext cx="6715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" name="Equation" r:id="rId26" imgW="347760" imgH="268920" progId="Equation.DSMT4">
                  <p:embed/>
                </p:oleObj>
              </mc:Choice>
              <mc:Fallback>
                <p:oleObj name="Equation" r:id="rId26" imgW="347760" imgH="26892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244" y="1872010"/>
                        <a:ext cx="6715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344"/>
              </p:ext>
            </p:extLst>
          </p:nvPr>
        </p:nvGraphicFramePr>
        <p:xfrm>
          <a:off x="4779144" y="1914873"/>
          <a:ext cx="1135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4" name="Equation" r:id="rId28" imgW="605520" imgH="223920" progId="Equation.DSMT4">
                  <p:embed/>
                </p:oleObj>
              </mc:Choice>
              <mc:Fallback>
                <p:oleObj name="Equation" r:id="rId28" imgW="605520" imgH="2239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144" y="1914873"/>
                        <a:ext cx="1135062" cy="4429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5985644" y="1521173"/>
            <a:ext cx="2008187" cy="519112"/>
            <a:chOff x="2653" y="1179"/>
            <a:chExt cx="1265" cy="327"/>
          </a:xfrm>
        </p:grpSpPr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2653" y="117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得驻点</a:t>
              </a:r>
            </a:p>
          </p:txBody>
        </p:sp>
        <p:graphicFrame>
          <p:nvGraphicFramePr>
            <p:cNvPr id="27" name="Object 35"/>
            <p:cNvGraphicFramePr>
              <a:graphicFrameLocks noChangeAspect="1"/>
            </p:cNvGraphicFramePr>
            <p:nvPr/>
          </p:nvGraphicFramePr>
          <p:xfrm>
            <a:off x="3431" y="1224"/>
            <a:ext cx="48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5" name="Equation" r:id="rId30" imgW="403560" imgH="223920" progId="Equation.DSMT4">
                    <p:embed/>
                  </p:oleObj>
                </mc:Choice>
                <mc:Fallback>
                  <p:oleObj name="Equation" r:id="rId30" imgW="403560" imgH="22392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1224"/>
                          <a:ext cx="48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50087"/>
              </p:ext>
            </p:extLst>
          </p:nvPr>
        </p:nvGraphicFramePr>
        <p:xfrm>
          <a:off x="1038543" y="5042249"/>
          <a:ext cx="64071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Equation" r:id="rId32" imgW="3453480" imgH="268920" progId="Equation.DSMT4">
                  <p:embed/>
                </p:oleObj>
              </mc:Choice>
              <mc:Fallback>
                <p:oleObj name="Equation" r:id="rId32" imgW="3453480" imgH="2689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543" y="5042249"/>
                        <a:ext cx="6407150" cy="5254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5575618" y="3794474"/>
            <a:ext cx="3016250" cy="525462"/>
            <a:chOff x="3515" y="2387"/>
            <a:chExt cx="1900" cy="331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3515" y="238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得</a:t>
              </a:r>
            </a:p>
          </p:txBody>
        </p:sp>
        <p:graphicFrame>
          <p:nvGraphicFramePr>
            <p:cNvPr id="31" name="Object 41"/>
            <p:cNvGraphicFramePr>
              <a:graphicFrameLocks noChangeAspect="1"/>
            </p:cNvGraphicFramePr>
            <p:nvPr/>
          </p:nvGraphicFramePr>
          <p:xfrm>
            <a:off x="3832" y="2387"/>
            <a:ext cx="158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7" name="Equation" r:id="rId34" imgW="1345680" imgH="268920" progId="Equation.DSMT4">
                    <p:embed/>
                  </p:oleObj>
                </mc:Choice>
                <mc:Fallback>
                  <p:oleObj name="Equation" r:id="rId34" imgW="1345680" imgH="26892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2387"/>
                          <a:ext cx="158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43"/>
          <p:cNvGrpSpPr>
            <a:grpSpLocks/>
          </p:cNvGrpSpPr>
          <p:nvPr/>
        </p:nvGrpSpPr>
        <p:grpSpPr bwMode="auto">
          <a:xfrm>
            <a:off x="1759268" y="5640736"/>
            <a:ext cx="3960812" cy="519113"/>
            <a:chOff x="1338" y="3566"/>
            <a:chExt cx="2495" cy="327"/>
          </a:xfrm>
        </p:grpSpPr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338" y="356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故</a:t>
              </a:r>
            </a:p>
          </p:txBody>
        </p:sp>
        <p:graphicFrame>
          <p:nvGraphicFramePr>
            <p:cNvPr id="34" name="Object 45"/>
            <p:cNvGraphicFramePr>
              <a:graphicFrameLocks noChangeAspect="1"/>
            </p:cNvGraphicFramePr>
            <p:nvPr/>
          </p:nvGraphicFramePr>
          <p:xfrm>
            <a:off x="1850" y="3574"/>
            <a:ext cx="198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8" name="Equation" r:id="rId36" imgW="1693080" imgH="257760" progId="Equation.DSMT4">
                    <p:embed/>
                  </p:oleObj>
                </mc:Choice>
                <mc:Fallback>
                  <p:oleObj name="Equation" r:id="rId36" imgW="1693080" imgH="25776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3574"/>
                          <a:ext cx="1983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1244047" y="1482039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在区域内部：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8756" y="2179651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在区域边界：</a:t>
            </a:r>
          </a:p>
        </p:txBody>
      </p:sp>
    </p:spTree>
    <p:extLst>
      <p:ext uri="{BB962C8B-B14F-4D97-AF65-F5344CB8AC3E}">
        <p14:creationId xmlns:p14="http://schemas.microsoft.com/office/powerpoint/2010/main" val="25610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  <p:bldP spid="19" grpId="0"/>
      <p:bldP spid="20" grpId="0" animBg="1"/>
      <p:bldP spid="35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6397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设正数           之和为常数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，要使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67374"/>
              </p:ext>
            </p:extLst>
          </p:nvPr>
        </p:nvGraphicFramePr>
        <p:xfrm>
          <a:off x="2850416" y="494867"/>
          <a:ext cx="831851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3" imgW="838080" imgH="304560" progId="Equation.DSMT4">
                  <p:embed/>
                </p:oleObj>
              </mc:Choice>
              <mc:Fallback>
                <p:oleObj name="Equation" r:id="rId3" imgW="838080" imgH="3045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416" y="494867"/>
                        <a:ext cx="831851" cy="2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24226"/>
              </p:ext>
            </p:extLst>
          </p:nvPr>
        </p:nvGraphicFramePr>
        <p:xfrm>
          <a:off x="7308304" y="398676"/>
          <a:ext cx="1239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98676"/>
                        <a:ext cx="1239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90872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最大，求这三个数．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3194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6893" y="14319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62457"/>
              </p:ext>
            </p:extLst>
          </p:nvPr>
        </p:nvGraphicFramePr>
        <p:xfrm>
          <a:off x="2512235" y="1464950"/>
          <a:ext cx="5405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Equation" r:id="rId7" imgW="5397480" imgH="457200" progId="Equation.DSMT4">
                  <p:embed/>
                </p:oleObj>
              </mc:Choice>
              <mc:Fallback>
                <p:oleObj name="Equation" r:id="rId7" imgW="5397480" imgH="457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35" y="1464950"/>
                        <a:ext cx="5405438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28384" y="14319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76768"/>
              </p:ext>
            </p:extLst>
          </p:nvPr>
        </p:nvGraphicFramePr>
        <p:xfrm>
          <a:off x="2483923" y="2060848"/>
          <a:ext cx="27384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Equation" r:id="rId9" imgW="2730240" imgH="2082600" progId="Equation.DSMT4">
                  <p:embed/>
                </p:oleObj>
              </mc:Choice>
              <mc:Fallback>
                <p:oleObj name="Equation" r:id="rId9" imgW="2730240" imgH="2082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923" y="2060848"/>
                        <a:ext cx="2738437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2263" y="42210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解得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081199"/>
              </p:ext>
            </p:extLst>
          </p:nvPr>
        </p:nvGraphicFramePr>
        <p:xfrm>
          <a:off x="1263650" y="4289425"/>
          <a:ext cx="17478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Equation" r:id="rId11" imgW="1739880" imgH="393480" progId="Equation.DSMT4">
                  <p:embed/>
                </p:oleObj>
              </mc:Choice>
              <mc:Fallback>
                <p:oleObj name="Equation" r:id="rId11" imgW="1739880" imgH="3934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289425"/>
                        <a:ext cx="17478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11031"/>
              </p:ext>
            </p:extLst>
          </p:nvPr>
        </p:nvGraphicFramePr>
        <p:xfrm>
          <a:off x="3227388" y="4270375"/>
          <a:ext cx="3114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Equation" r:id="rId13" imgW="3124080" imgH="431640" progId="Equation.DSMT4">
                  <p:embed/>
                </p:oleObj>
              </mc:Choice>
              <mc:Fallback>
                <p:oleObj name="Equation" r:id="rId13" imgW="3124080" imgH="4316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4270375"/>
                        <a:ext cx="3114675" cy="425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44208" y="422108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由实际问题知，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54083"/>
              </p:ext>
            </p:extLst>
          </p:nvPr>
        </p:nvGraphicFramePr>
        <p:xfrm>
          <a:off x="322263" y="4899025"/>
          <a:ext cx="1239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Equation" r:id="rId15" imgW="1231560" imgH="457200" progId="Equation.DSMT4">
                  <p:embed/>
                </p:oleObj>
              </mc:Choice>
              <mc:Fallback>
                <p:oleObj name="Equation" r:id="rId15" imgW="123156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899025"/>
                        <a:ext cx="1239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17626"/>
              </p:ext>
            </p:extLst>
          </p:nvPr>
        </p:nvGraphicFramePr>
        <p:xfrm>
          <a:off x="1587500" y="4894263"/>
          <a:ext cx="2824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Equation" r:id="rId17" imgW="2831760" imgH="444240" progId="Equation.DSMT4">
                  <p:embed/>
                </p:oleObj>
              </mc:Choice>
              <mc:Fallback>
                <p:oleObj name="Equation" r:id="rId17" imgW="2831760" imgH="4442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894263"/>
                        <a:ext cx="28241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72000" y="48691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及约束条件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30806"/>
              </p:ext>
            </p:extLst>
          </p:nvPr>
        </p:nvGraphicFramePr>
        <p:xfrm>
          <a:off x="6609988" y="4875808"/>
          <a:ext cx="19637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Equation" r:id="rId19" imgW="1955520" imgH="393480" progId="Equation.DSMT4">
                  <p:embed/>
                </p:oleObj>
              </mc:Choice>
              <mc:Fallback>
                <p:oleObj name="Equation" r:id="rId19" imgW="195552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988" y="4875808"/>
                        <a:ext cx="19637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1520" y="5392380"/>
            <a:ext cx="427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下确实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最大值，所以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71433"/>
              </p:ext>
            </p:extLst>
          </p:nvPr>
        </p:nvGraphicFramePr>
        <p:xfrm>
          <a:off x="4411663" y="5356374"/>
          <a:ext cx="3525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2" name="Equation" r:id="rId21" imgW="3517560" imgH="634680" progId="Equation.DSMT4">
                  <p:embed/>
                </p:oleObj>
              </mc:Choice>
              <mc:Fallback>
                <p:oleObj name="Equation" r:id="rId21" imgW="3517560" imgH="6346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356374"/>
                        <a:ext cx="35258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A4D5EF5-85B1-4351-98C4-7A93FE8ABBF5}"/>
              </a:ext>
            </a:extLst>
          </p:cNvPr>
          <p:cNvCxnSpPr/>
          <p:nvPr/>
        </p:nvCxnSpPr>
        <p:spPr>
          <a:xfrm flipH="1">
            <a:off x="5222360" y="3802886"/>
            <a:ext cx="1005824" cy="44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4F753F7-0ADB-41F1-A34B-26FDE2476792}"/>
              </a:ext>
            </a:extLst>
          </p:cNvPr>
          <p:cNvSpPr txBox="1"/>
          <p:nvPr/>
        </p:nvSpPr>
        <p:spPr>
          <a:xfrm>
            <a:off x="6228184" y="3541276"/>
            <a:ext cx="126669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唯一解</a:t>
            </a:r>
          </a:p>
        </p:txBody>
      </p:sp>
    </p:spTree>
    <p:extLst>
      <p:ext uri="{BB962C8B-B14F-4D97-AF65-F5344CB8AC3E}">
        <p14:creationId xmlns:p14="http://schemas.microsoft.com/office/powerpoint/2010/main" val="23842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20" grpId="0"/>
      <p:bldP spid="25" grpId="0"/>
      <p:bldP spid="28" grpId="0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132238"/>
              </p:ext>
            </p:extLst>
          </p:nvPr>
        </p:nvGraphicFramePr>
        <p:xfrm>
          <a:off x="2267744" y="430425"/>
          <a:ext cx="2600325" cy="42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3" imgW="2590560" imgH="431640" progId="Equation.DSMT4">
                  <p:embed/>
                </p:oleObj>
              </mc:Choice>
              <mc:Fallback>
                <p:oleObj name="Equation" r:id="rId3" imgW="2590560" imgH="4316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30425"/>
                        <a:ext cx="2600325" cy="425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92507"/>
              </p:ext>
            </p:extLst>
          </p:nvPr>
        </p:nvGraphicFramePr>
        <p:xfrm>
          <a:off x="4932040" y="398676"/>
          <a:ext cx="2798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5" imgW="2806560" imgH="457200" progId="Equation.DSMT4">
                  <p:embed/>
                </p:oleObj>
              </mc:Choice>
              <mc:Fallback>
                <p:oleObj name="Equation" r:id="rId5" imgW="2806560" imgH="457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98676"/>
                        <a:ext cx="2798763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98072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这是二元函数的无条件极值问题，解方程组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72752"/>
              </p:ext>
            </p:extLst>
          </p:nvPr>
        </p:nvGraphicFramePr>
        <p:xfrm>
          <a:off x="2123728" y="1628800"/>
          <a:ext cx="4191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7" imgW="4190760" imgH="1117440" progId="Equation.DSMT4">
                  <p:embed/>
                </p:oleObj>
              </mc:Choice>
              <mc:Fallback>
                <p:oleObj name="Equation" r:id="rId7" imgW="4190760" imgH="11174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28800"/>
                        <a:ext cx="41910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14282"/>
              </p:ext>
            </p:extLst>
          </p:nvPr>
        </p:nvGraphicFramePr>
        <p:xfrm>
          <a:off x="655638" y="2852738"/>
          <a:ext cx="31781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9" imgW="3187440" imgH="431640" progId="Equation.DSMT4">
                  <p:embed/>
                </p:oleObj>
              </mc:Choice>
              <mc:Fallback>
                <p:oleObj name="Equation" r:id="rId9" imgW="3187440" imgH="4316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2852738"/>
                        <a:ext cx="31781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86296" y="278092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由于驻点的唯一性，当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69101"/>
              </p:ext>
            </p:extLst>
          </p:nvPr>
        </p:nvGraphicFramePr>
        <p:xfrm>
          <a:off x="683568" y="3398976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98976"/>
                        <a:ext cx="1600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7830" y="3304148"/>
            <a:ext cx="458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取得最大值，此时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247" y="402190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93008"/>
              </p:ext>
            </p:extLst>
          </p:nvPr>
        </p:nvGraphicFramePr>
        <p:xfrm>
          <a:off x="2632036" y="3925158"/>
          <a:ext cx="332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13" imgW="3327120" imgH="825480" progId="Equation.DSMT4">
                  <p:embed/>
                </p:oleObj>
              </mc:Choice>
              <mc:Fallback>
                <p:oleObj name="Equation" r:id="rId13" imgW="3327120" imgH="825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36" y="3925158"/>
                        <a:ext cx="3327400" cy="819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576" y="48691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42923"/>
              </p:ext>
            </p:extLst>
          </p:nvPr>
        </p:nvGraphicFramePr>
        <p:xfrm>
          <a:off x="1300918" y="4721195"/>
          <a:ext cx="26622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15" imgW="2654280" imgH="825480" progId="Equation.DSMT4">
                  <p:embed/>
                </p:oleObj>
              </mc:Choice>
              <mc:Fallback>
                <p:oleObj name="Equation" r:id="rId15" imgW="2654280" imgH="8254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918" y="4721195"/>
                        <a:ext cx="26622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8767"/>
              </p:ext>
            </p:extLst>
          </p:nvPr>
        </p:nvGraphicFramePr>
        <p:xfrm>
          <a:off x="946314" y="5517232"/>
          <a:ext cx="26479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17" imgW="2641320" imgH="825480" progId="Equation.DSMT4">
                  <p:embed/>
                </p:oleObj>
              </mc:Choice>
              <mc:Fallback>
                <p:oleObj name="Equation" r:id="rId17" imgW="2641320" imgH="825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14" y="5517232"/>
                        <a:ext cx="26479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86296" y="486916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根据平均值不等式，当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5589240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取最大值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6" grpId="0"/>
      <p:bldP spid="17" grpId="0"/>
      <p:bldP spid="20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589531" y="147463"/>
            <a:ext cx="738906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求条件极值需要注意的一些问题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582" y="745843"/>
            <a:ext cx="902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）拉格朗日乘数法是通过求极限的必要条件求极值，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59298" y="1269063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因此要检验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存在唯一性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，如果驻点较多，可能结果很复杂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582" y="1792283"/>
            <a:ext cx="902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）用代入法把条件极值转化为无条件极值时，要注意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82" y="2315503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取值范围的讨论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746" y="231550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例如，为求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2364"/>
              </p:ext>
            </p:extLst>
          </p:nvPr>
        </p:nvGraphicFramePr>
        <p:xfrm>
          <a:off x="4906455" y="2387873"/>
          <a:ext cx="2181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455" y="2387873"/>
                        <a:ext cx="2181225" cy="450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14865"/>
              </p:ext>
            </p:extLst>
          </p:nvPr>
        </p:nvGraphicFramePr>
        <p:xfrm>
          <a:off x="251520" y="2924944"/>
          <a:ext cx="15446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5" imgW="1536480" imgH="457200" progId="Equation.DSMT4">
                  <p:embed/>
                </p:oleObj>
              </mc:Choice>
              <mc:Fallback>
                <p:oleObj name="Equation" r:id="rId5" imgW="153648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1544638" cy="450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36296" y="231550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在条件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283872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下的极值，如果代入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98825"/>
              </p:ext>
            </p:extLst>
          </p:nvPr>
        </p:nvGraphicFramePr>
        <p:xfrm>
          <a:off x="5220568" y="2911614"/>
          <a:ext cx="3317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Equation" r:id="rId7" imgW="330120" imgH="368280" progId="Equation.DSMT4">
                  <p:embed/>
                </p:oleObj>
              </mc:Choice>
              <mc:Fallback>
                <p:oleObj name="Equation" r:id="rId7" imgW="330120" imgH="3682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568" y="2911614"/>
                        <a:ext cx="3317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83097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15676"/>
              </p:ext>
            </p:extLst>
          </p:nvPr>
        </p:nvGraphicFramePr>
        <p:xfrm>
          <a:off x="6414121" y="2865408"/>
          <a:ext cx="26590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9" imgW="2730240" imgH="457200" progId="Equation.DSMT4">
                  <p:embed/>
                </p:oleObj>
              </mc:Choice>
              <mc:Fallback>
                <p:oleObj name="Equation" r:id="rId9" imgW="273024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121" y="2865408"/>
                        <a:ext cx="2659062" cy="4492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520" y="350100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此函数有唯一小值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04685"/>
              </p:ext>
            </p:extLst>
          </p:nvPr>
        </p:nvGraphicFramePr>
        <p:xfrm>
          <a:off x="3313113" y="3565525"/>
          <a:ext cx="180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11" imgW="1739880" imgH="393480" progId="Equation.DSMT4">
                  <p:embed/>
                </p:oleObj>
              </mc:Choice>
              <mc:Fallback>
                <p:oleObj name="Equation" r:id="rId11" imgW="173988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565525"/>
                        <a:ext cx="1800225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B13EB6-0BF1-412E-B98F-7ED30FD756B8}"/>
              </a:ext>
            </a:extLst>
          </p:cNvPr>
          <p:cNvGrpSpPr/>
          <p:nvPr/>
        </p:nvGrpSpPr>
        <p:grpSpPr>
          <a:xfrm>
            <a:off x="5220072" y="3501008"/>
            <a:ext cx="2632052" cy="523220"/>
            <a:chOff x="5220072" y="3501008"/>
            <a:chExt cx="2632052" cy="523220"/>
          </a:xfrm>
          <a:solidFill>
            <a:srgbClr val="00B0F0"/>
          </a:solidFill>
        </p:grpSpPr>
        <p:sp>
          <p:nvSpPr>
            <p:cNvPr id="21" name="TextBox 20"/>
            <p:cNvSpPr txBox="1"/>
            <p:nvPr/>
          </p:nvSpPr>
          <p:spPr>
            <a:xfrm>
              <a:off x="5220072" y="3501008"/>
              <a:ext cx="90601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这与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59423"/>
                </p:ext>
              </p:extLst>
            </p:nvPr>
          </p:nvGraphicFramePr>
          <p:xfrm>
            <a:off x="6126089" y="3606249"/>
            <a:ext cx="730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2" name="Equation" r:id="rId13" imgW="736560" imgH="317160" progId="Equation.DSMT4">
                    <p:embed/>
                  </p:oleObj>
                </mc:Choice>
                <mc:Fallback>
                  <p:oleObj name="Equation" r:id="rId13" imgW="736560" imgH="31716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089" y="3606249"/>
                          <a:ext cx="730250" cy="3127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856339" y="3501008"/>
              <a:ext cx="99578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矛盾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1520" y="4024228"/>
            <a:ext cx="820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为什么会出现这种现象？请深思（见思考题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7.5.2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" y="465313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4653136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条件极值的目标函数有时要转化，例如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83631"/>
              </p:ext>
            </p:extLst>
          </p:nvPr>
        </p:nvGraphicFramePr>
        <p:xfrm>
          <a:off x="2310319" y="5156185"/>
          <a:ext cx="2540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Equation" r:id="rId15" imgW="2527200" imgH="571320" progId="Equation.DSMT4">
                  <p:embed/>
                </p:oleObj>
              </mc:Choice>
              <mc:Fallback>
                <p:oleObj name="Equation" r:id="rId15" imgW="2527200" imgH="57132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319" y="5156185"/>
                        <a:ext cx="2540000" cy="5635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925603" y="51763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转化为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4381"/>
              </p:ext>
            </p:extLst>
          </p:nvPr>
        </p:nvGraphicFramePr>
        <p:xfrm>
          <a:off x="6124464" y="5175811"/>
          <a:ext cx="2257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Equation" r:id="rId17" imgW="2273040" imgH="457200" progId="Equation.DSMT4">
                  <p:embed/>
                </p:oleObj>
              </mc:Choice>
              <mc:Fallback>
                <p:oleObj name="Equation" r:id="rId17" imgW="227304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464" y="5175811"/>
                        <a:ext cx="2257425" cy="450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83568" y="51763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距离函数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68" y="58052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877261"/>
              </p:ext>
            </p:extLst>
          </p:nvPr>
        </p:nvGraphicFramePr>
        <p:xfrm>
          <a:off x="1559889" y="5667280"/>
          <a:ext cx="574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Equation" r:id="rId19" imgW="571320" imgH="901440" progId="Equation.DSMT4">
                  <p:embed/>
                </p:oleObj>
              </mc:Choice>
              <mc:Fallback>
                <p:oleObj name="Equation" r:id="rId19" imgW="571320" imgH="9014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889" y="5667280"/>
                        <a:ext cx="574675" cy="889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10937" y="58052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转化为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7532"/>
              </p:ext>
            </p:extLst>
          </p:nvPr>
        </p:nvGraphicFramePr>
        <p:xfrm>
          <a:off x="3623077" y="5946343"/>
          <a:ext cx="5238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Equation" r:id="rId21" imgW="520560" imgH="304560" progId="Equation.DSMT4">
                  <p:embed/>
                </p:oleObj>
              </mc:Choice>
              <mc:Fallback>
                <p:oleObj name="Equation" r:id="rId21" imgW="520560" imgH="3045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077" y="5946343"/>
                        <a:ext cx="523875" cy="301625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088449" y="57861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83373"/>
              </p:ext>
            </p:extLst>
          </p:nvPr>
        </p:nvGraphicFramePr>
        <p:xfrm>
          <a:off x="4540250" y="5853232"/>
          <a:ext cx="2273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Equation" r:id="rId23" imgW="2260440" imgH="393480" progId="Equation.DSMT4">
                  <p:embed/>
                </p:oleObj>
              </mc:Choice>
              <mc:Fallback>
                <p:oleObj name="Equation" r:id="rId23" imgW="2260440" imgH="3934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5853232"/>
                        <a:ext cx="2273300" cy="38893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20272" y="578610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  <p:bldP spid="13" grpId="0"/>
      <p:bldP spid="15" grpId="0"/>
      <p:bldP spid="18" grpId="0"/>
      <p:bldP spid="24" grpId="0"/>
      <p:bldP spid="25" grpId="0"/>
      <p:bldP spid="26" grpId="0"/>
      <p:bldP spid="29" grpId="0"/>
      <p:bldP spid="31" grpId="0"/>
      <p:bldP spid="32" grpId="0"/>
      <p:bldP spid="35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07673" y="753021"/>
            <a:ext cx="3163888" cy="1341438"/>
            <a:chOff x="3479" y="710"/>
            <a:chExt cx="1993" cy="84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" y="710"/>
              <a:ext cx="1609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(1)</a:t>
              </a: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507673" y="2246859"/>
            <a:ext cx="3163888" cy="1341437"/>
            <a:chOff x="3479" y="1651"/>
            <a:chExt cx="1993" cy="845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" y="1651"/>
              <a:ext cx="1609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088" y="1824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(2)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507673" y="3751809"/>
            <a:ext cx="3163888" cy="1911350"/>
            <a:chOff x="3479" y="2599"/>
            <a:chExt cx="1993" cy="1204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" y="2599"/>
              <a:ext cx="1609" cy="12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088" y="2976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(3)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99160" y="692696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1008"/>
              </p:ext>
            </p:extLst>
          </p:nvPr>
        </p:nvGraphicFramePr>
        <p:xfrm>
          <a:off x="1187624" y="739552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6" imgW="3352680" imgH="457200" progId="Equation.DSMT4">
                  <p:embed/>
                </p:oleObj>
              </mc:Choice>
              <mc:Fallback>
                <p:oleObj name="Equation" r:id="rId6" imgW="335268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39552"/>
                        <a:ext cx="335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91952" y="2371964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>
            <a:hlinkClick r:id="rId8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9066"/>
              </p:ext>
            </p:extLst>
          </p:nvPr>
        </p:nvGraphicFramePr>
        <p:xfrm>
          <a:off x="1187624" y="2281436"/>
          <a:ext cx="351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9" imgW="3517560" imgH="571320" progId="Equation.DSMT4">
                  <p:embed/>
                </p:oleObj>
              </mc:Choice>
              <mc:Fallback>
                <p:oleObj name="Equation" r:id="rId9" imgW="3517560" imgH="57132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81436"/>
                        <a:ext cx="3517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99160" y="4045496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>
            <a:hlinkClick r:id="rId8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32870"/>
              </p:ext>
            </p:extLst>
          </p:nvPr>
        </p:nvGraphicFramePr>
        <p:xfrm>
          <a:off x="1187624" y="4077072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1" imgW="2374560" imgH="444240" progId="Equation.DSMT4">
                  <p:embed/>
                </p:oleObj>
              </mc:Choice>
              <mc:Fallback>
                <p:oleObj name="Equation" r:id="rId11" imgW="2374560" imgH="4442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77072"/>
                        <a:ext cx="2374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116632"/>
            <a:ext cx="126669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88884"/>
              </p:ext>
            </p:extLst>
          </p:nvPr>
        </p:nvGraphicFramePr>
        <p:xfrm>
          <a:off x="1187624" y="1305471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3" imgW="3213000" imgH="444240" progId="Equation.DSMT4">
                  <p:embed/>
                </p:oleObj>
              </mc:Choice>
              <mc:Fallback>
                <p:oleObj name="Equation" r:id="rId13" imgW="3213000" imgH="4442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05471"/>
                        <a:ext cx="321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17078"/>
              </p:ext>
            </p:extLst>
          </p:nvPr>
        </p:nvGraphicFramePr>
        <p:xfrm>
          <a:off x="1115616" y="2932817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15" imgW="3213000" imgH="444240" progId="Equation.DSMT4">
                  <p:embed/>
                </p:oleObj>
              </mc:Choice>
              <mc:Fallback>
                <p:oleObj name="Equation" r:id="rId15" imgW="3213000" imgH="4442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32817"/>
                        <a:ext cx="321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96251"/>
              </p:ext>
            </p:extLst>
          </p:nvPr>
        </p:nvGraphicFramePr>
        <p:xfrm>
          <a:off x="1187624" y="4651922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7" imgW="2857320" imgH="444240" progId="Equation.DSMT4">
                  <p:embed/>
                </p:oleObj>
              </mc:Choice>
              <mc:Fallback>
                <p:oleObj name="Equation" r:id="rId17" imgW="2857320" imgH="4442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51922"/>
                        <a:ext cx="285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7.5.2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205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为求平面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62684"/>
              </p:ext>
            </p:extLst>
          </p:nvPr>
        </p:nvGraphicFramePr>
        <p:xfrm>
          <a:off x="2314575" y="566738"/>
          <a:ext cx="1887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Equation" r:id="rId3" imgW="1879560" imgH="838080" progId="Equation.DSMT4">
                  <p:embed/>
                </p:oleObj>
              </mc:Choice>
              <mc:Fallback>
                <p:oleObj name="Equation" r:id="rId3" imgW="1879560" imgH="838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66738"/>
                        <a:ext cx="18875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3967" y="72050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和柱面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21962"/>
              </p:ext>
            </p:extLst>
          </p:nvPr>
        </p:nvGraphicFramePr>
        <p:xfrm>
          <a:off x="5541367" y="753517"/>
          <a:ext cx="151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Equation" r:id="rId5" imgW="1511280" imgH="457200" progId="Equation.DSMT4">
                  <p:embed/>
                </p:oleObj>
              </mc:Choice>
              <mc:Fallback>
                <p:oleObj name="Equation" r:id="rId5" imgW="1511280" imgH="457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367" y="753517"/>
                        <a:ext cx="1517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64288" y="72050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交线上到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412776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原点距离最短的点，应该如何建立拉格朗日函数？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9" y="22048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149223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为求椭圆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060128"/>
              </p:ext>
            </p:extLst>
          </p:nvPr>
        </p:nvGraphicFramePr>
        <p:xfrm>
          <a:off x="2353873" y="2969508"/>
          <a:ext cx="16335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7" imgW="1625400" imgH="888840" progId="Equation.DSMT4">
                  <p:embed/>
                </p:oleObj>
              </mc:Choice>
              <mc:Fallback>
                <p:oleObj name="Equation" r:id="rId7" imgW="1625400" imgH="8888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873" y="2969508"/>
                        <a:ext cx="16335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67944" y="307721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与直线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21674"/>
              </p:ext>
            </p:extLst>
          </p:nvPr>
        </p:nvGraphicFramePr>
        <p:xfrm>
          <a:off x="5334637" y="3173268"/>
          <a:ext cx="1428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Equation" r:id="rId9" imgW="1422360" imgH="393480" progId="Equation.DSMT4">
                  <p:embed/>
                </p:oleObj>
              </mc:Choice>
              <mc:Fallback>
                <p:oleObj name="Equation" r:id="rId9" imgW="142236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637" y="3173268"/>
                        <a:ext cx="14287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32240" y="307721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的最距离，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386104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可用哪些方法？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872" y="446453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247514"/>
              </p:ext>
            </p:extLst>
          </p:nvPr>
        </p:nvGraphicFramePr>
        <p:xfrm>
          <a:off x="1471694" y="2023358"/>
          <a:ext cx="73199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Equation" r:id="rId11" imgW="7289640" imgH="939600" progId="Equation.DSMT4">
                  <p:embed/>
                </p:oleObj>
              </mc:Choice>
              <mc:Fallback>
                <p:oleObj name="Equation" r:id="rId11" imgW="7289640" imgH="93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94" y="2023358"/>
                        <a:ext cx="73199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97584"/>
              </p:ext>
            </p:extLst>
          </p:nvPr>
        </p:nvGraphicFramePr>
        <p:xfrm>
          <a:off x="4685906" y="4202921"/>
          <a:ext cx="44148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13" imgW="4394160" imgH="1015920" progId="Equation.DSMT4">
                  <p:embed/>
                </p:oleObj>
              </mc:Choice>
              <mc:Fallback>
                <p:oleObj name="Equation" r:id="rId13" imgW="4394160" imgH="10159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906" y="4202921"/>
                        <a:ext cx="441483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63330" y="4464531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用点、直线距离：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9559" y="530120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作平行切线：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93168"/>
              </p:ext>
            </p:extLst>
          </p:nvPr>
        </p:nvGraphicFramePr>
        <p:xfrm>
          <a:off x="3942506" y="5157192"/>
          <a:ext cx="1925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15" imgW="1917360" imgH="838080" progId="Equation.DSMT4">
                  <p:embed/>
                </p:oleObj>
              </mc:Choice>
              <mc:Fallback>
                <p:oleObj name="Equation" r:id="rId15" imgW="1917360" imgH="838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506" y="5157192"/>
                        <a:ext cx="19256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382095" y="5930116"/>
            <a:ext cx="301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其他。。。</a:t>
            </a:r>
          </a:p>
        </p:txBody>
      </p:sp>
    </p:spTree>
    <p:extLst>
      <p:ext uri="{BB962C8B-B14F-4D97-AF65-F5344CB8AC3E}">
        <p14:creationId xmlns:p14="http://schemas.microsoft.com/office/powerpoint/2010/main" val="406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4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7747" y="2453184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7030A0"/>
                </a:solidFill>
                <a:ea typeface="黑体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kumimoji="1"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60648"/>
            <a:ext cx="523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7.5.1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（极值的必要条件）．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783868"/>
            <a:ext cx="801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                   在点               具有偏导数，且在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98400"/>
              </p:ext>
            </p:extLst>
          </p:nvPr>
        </p:nvGraphicFramePr>
        <p:xfrm>
          <a:off x="1828800" y="847040"/>
          <a:ext cx="158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47040"/>
                        <a:ext cx="15843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14315"/>
              </p:ext>
            </p:extLst>
          </p:nvPr>
        </p:nvGraphicFramePr>
        <p:xfrm>
          <a:off x="4197350" y="830263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830263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36648"/>
              </p:ext>
            </p:extLst>
          </p:nvPr>
        </p:nvGraphicFramePr>
        <p:xfrm>
          <a:off x="1867545" y="1996445"/>
          <a:ext cx="1984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45" y="1996445"/>
                        <a:ext cx="198437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15356"/>
              </p:ext>
            </p:extLst>
          </p:nvPr>
        </p:nvGraphicFramePr>
        <p:xfrm>
          <a:off x="4290152" y="1956460"/>
          <a:ext cx="1984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Equation" r:id="rId9" imgW="1981080" imgH="469800" progId="Equation.DSMT4">
                  <p:embed/>
                </p:oleObj>
              </mc:Choice>
              <mc:Fallback>
                <p:oleObj name="Equation" r:id="rId9" imgW="1981080" imgH="4698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152" y="1956460"/>
                        <a:ext cx="1984375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9552" y="14127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19022"/>
              </p:ext>
            </p:extLst>
          </p:nvPr>
        </p:nvGraphicFramePr>
        <p:xfrm>
          <a:off x="958850" y="1466850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Equation" r:id="rId11" imgW="1358640" imgH="431640" progId="Equation.DSMT4">
                  <p:embed/>
                </p:oleObj>
              </mc:Choice>
              <mc:Fallback>
                <p:oleObj name="Equation" r:id="rId11" imgW="1358640" imgH="4316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466850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88763" y="139395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处有极值，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5999" y="1402723"/>
            <a:ext cx="532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则它在该点的偏导数必然为零：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4975" y="560423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6502DF-C918-405F-B034-35EC4BBD6493}"/>
              </a:ext>
            </a:extLst>
          </p:cNvPr>
          <p:cNvSpPr txBox="1"/>
          <p:nvPr/>
        </p:nvSpPr>
        <p:spPr>
          <a:xfrm>
            <a:off x="1084894" y="2453184"/>
            <a:ext cx="693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不妨设                   在点               处有极大值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88">
            <a:extLst>
              <a:ext uri="{FF2B5EF4-FFF2-40B4-BE49-F238E27FC236}">
                <a16:creationId xmlns:a16="http://schemas.microsoft.com/office/drawing/2014/main" id="{A64B1183-450D-43BC-86CB-0DD7ECBC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8B95213-1DF1-43DD-B23C-83A870CB0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46515"/>
              </p:ext>
            </p:extLst>
          </p:nvPr>
        </p:nvGraphicFramePr>
        <p:xfrm>
          <a:off x="2290249" y="2520097"/>
          <a:ext cx="1584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Equation" r:id="rId13" imgW="1587240" imgH="393480" progId="Equation.DSMT4">
                  <p:embed/>
                </p:oleObj>
              </mc:Choice>
              <mc:Fallback>
                <p:oleObj name="Equation" r:id="rId13" imgW="1587240" imgH="393480" progId="Equation.DSMT4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249" y="2520097"/>
                        <a:ext cx="15843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90">
            <a:extLst>
              <a:ext uri="{FF2B5EF4-FFF2-40B4-BE49-F238E27FC236}">
                <a16:creationId xmlns:a16="http://schemas.microsoft.com/office/drawing/2014/main" id="{779204CD-D093-4A92-BF0B-6E8E2C8E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1D6655C-4986-4A63-B190-F2E8E5BE7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04247"/>
              </p:ext>
            </p:extLst>
          </p:nvPr>
        </p:nvGraphicFramePr>
        <p:xfrm>
          <a:off x="4632325" y="2511425"/>
          <a:ext cx="1362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Equation" r:id="rId15" imgW="1358640" imgH="431640" progId="Equation.DSMT4">
                  <p:embed/>
                </p:oleObj>
              </mc:Choice>
              <mc:Fallback>
                <p:oleObj name="Equation" r:id="rId15" imgW="1358640" imgH="43164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2511425"/>
                        <a:ext cx="13620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8D38195-E03E-4F6F-9467-41117572E4F3}"/>
              </a:ext>
            </a:extLst>
          </p:cNvPr>
          <p:cNvSpPr txBox="1"/>
          <p:nvPr/>
        </p:nvSpPr>
        <p:spPr>
          <a:xfrm>
            <a:off x="544016" y="3016796"/>
            <a:ext cx="504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则对于              的某邻域内任意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4DA2D31-4287-49C6-AC43-D7512E6B2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75045"/>
              </p:ext>
            </p:extLst>
          </p:nvPr>
        </p:nvGraphicFramePr>
        <p:xfrm>
          <a:off x="1606550" y="3089275"/>
          <a:ext cx="1362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Equation" r:id="rId17" imgW="1358640" imgH="431640" progId="Equation.DSMT4">
                  <p:embed/>
                </p:oleObj>
              </mc:Choice>
              <mc:Fallback>
                <p:oleObj name="Equation" r:id="rId17" imgW="135864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1D6655C-4986-4A63-B190-F2E8E5BE7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089275"/>
                        <a:ext cx="13620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92">
            <a:extLst>
              <a:ext uri="{FF2B5EF4-FFF2-40B4-BE49-F238E27FC236}">
                <a16:creationId xmlns:a16="http://schemas.microsoft.com/office/drawing/2014/main" id="{8D6E18DD-F934-4759-8BBD-9C7B86E9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5946E41-BC72-4842-ABCB-C3D5F4EC7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35966"/>
              </p:ext>
            </p:extLst>
          </p:nvPr>
        </p:nvGraphicFramePr>
        <p:xfrm>
          <a:off x="5471921" y="3132950"/>
          <a:ext cx="981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Equation" r:id="rId19" imgW="977476" imgH="393529" progId="Equation.DSMT4">
                  <p:embed/>
                </p:oleObj>
              </mc:Choice>
              <mc:Fallback>
                <p:oleObj name="Equation" r:id="rId19" imgW="977476" imgH="393529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21" y="3132950"/>
                        <a:ext cx="981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9712E4AD-9F45-4562-9AED-077607809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42192"/>
              </p:ext>
            </p:extLst>
          </p:nvPr>
        </p:nvGraphicFramePr>
        <p:xfrm>
          <a:off x="6491647" y="3058816"/>
          <a:ext cx="1885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Equation" r:id="rId21" imgW="1879560" imgH="457200" progId="Equation.DSMT4">
                  <p:embed/>
                </p:oleObj>
              </mc:Choice>
              <mc:Fallback>
                <p:oleObj name="Equation" r:id="rId21" imgW="187956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1D6655C-4986-4A63-B190-F2E8E5BE7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647" y="3058816"/>
                        <a:ext cx="1885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94">
            <a:extLst>
              <a:ext uri="{FF2B5EF4-FFF2-40B4-BE49-F238E27FC236}">
                <a16:creationId xmlns:a16="http://schemas.microsoft.com/office/drawing/2014/main" id="{E4C4F152-5FD3-4B20-82FA-83E8E7E0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5678D0C-240A-40A8-9096-1A91D19CC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67255"/>
              </p:ext>
            </p:extLst>
          </p:nvPr>
        </p:nvGraphicFramePr>
        <p:xfrm>
          <a:off x="2888189" y="3620128"/>
          <a:ext cx="2559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Equation" r:id="rId23" imgW="2565360" imgH="431640" progId="Equation.DSMT4">
                  <p:embed/>
                </p:oleObj>
              </mc:Choice>
              <mc:Fallback>
                <p:oleObj name="Equation" r:id="rId23" imgW="2565360" imgH="43164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189" y="3620128"/>
                        <a:ext cx="2559050" cy="434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7A09B1C4-719D-4768-882D-34C1FFF081BF}"/>
              </a:ext>
            </a:extLst>
          </p:cNvPr>
          <p:cNvSpPr txBox="1"/>
          <p:nvPr/>
        </p:nvSpPr>
        <p:spPr>
          <a:xfrm>
            <a:off x="550059" y="4243634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故当          ，          时，有</a:t>
            </a:r>
          </a:p>
        </p:txBody>
      </p:sp>
      <p:sp>
        <p:nvSpPr>
          <p:cNvPr id="39" name="Rectangle 196">
            <a:extLst>
              <a:ext uri="{FF2B5EF4-FFF2-40B4-BE49-F238E27FC236}">
                <a16:creationId xmlns:a16="http://schemas.microsoft.com/office/drawing/2014/main" id="{B57DEA06-0628-493F-9AE5-4BEF4063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A626D43E-49B9-4BCF-B177-CB1F41354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41523"/>
              </p:ext>
            </p:extLst>
          </p:nvPr>
        </p:nvGraphicFramePr>
        <p:xfrm>
          <a:off x="1386387" y="4279675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Equation" r:id="rId25" imgW="939600" imgH="431640" progId="Equation.DSMT4">
                  <p:embed/>
                </p:oleObj>
              </mc:Choice>
              <mc:Fallback>
                <p:oleObj name="Equation" r:id="rId25" imgW="939600" imgH="431640" progId="Equation.DSMT4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387" y="4279675"/>
                        <a:ext cx="93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98">
            <a:extLst>
              <a:ext uri="{FF2B5EF4-FFF2-40B4-BE49-F238E27FC236}">
                <a16:creationId xmlns:a16="http://schemas.microsoft.com/office/drawing/2014/main" id="{39E28E14-B898-42B8-944E-CDE63743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2B3FD77-3D83-45DE-9E67-16A3B0C6E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16505"/>
              </p:ext>
            </p:extLst>
          </p:nvPr>
        </p:nvGraphicFramePr>
        <p:xfrm>
          <a:off x="2470055" y="4297237"/>
          <a:ext cx="898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Equation" r:id="rId27" imgW="901440" imgH="431640" progId="Equation.DSMT4">
                  <p:embed/>
                </p:oleObj>
              </mc:Choice>
              <mc:Fallback>
                <p:oleObj name="Equation" r:id="rId27" imgW="901440" imgH="431640" progId="Equation.DSMT4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055" y="4297237"/>
                        <a:ext cx="898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25569F-6B36-4FF9-9021-6968C2068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22205"/>
              </p:ext>
            </p:extLst>
          </p:nvPr>
        </p:nvGraphicFramePr>
        <p:xfrm>
          <a:off x="4583113" y="4294188"/>
          <a:ext cx="27606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Equation" r:id="rId29" imgW="2768400" imgH="431640" progId="Equation.DSMT4">
                  <p:embed/>
                </p:oleObj>
              </mc:Choice>
              <mc:Fallback>
                <p:oleObj name="Equation" r:id="rId29" imgW="276840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5678D0C-240A-40A8-9096-1A91D19CC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294188"/>
                        <a:ext cx="2760662" cy="434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E1E86B1A-39D4-430E-B16A-01F1CAE2C014}"/>
              </a:ext>
            </a:extLst>
          </p:cNvPr>
          <p:cNvSpPr txBox="1"/>
          <p:nvPr/>
        </p:nvSpPr>
        <p:spPr>
          <a:xfrm>
            <a:off x="518358" y="489862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这说明一元函数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58915F0C-DF3A-4FC2-A3A8-7DA6B1701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29973"/>
              </p:ext>
            </p:extLst>
          </p:nvPr>
        </p:nvGraphicFramePr>
        <p:xfrm>
          <a:off x="3162966" y="4943884"/>
          <a:ext cx="39385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Equation" r:id="rId31" imgW="3949560" imgH="457200" progId="Equation.DSMT4">
                  <p:embed/>
                </p:oleObj>
              </mc:Choice>
              <mc:Fallback>
                <p:oleObj name="Equation" r:id="rId31" imgW="3949560" imgH="4572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25569F-6B36-4FF9-9021-6968C2068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966" y="4943884"/>
                        <a:ext cx="39385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57776B61-9D1E-47D7-8DDE-7501C0C3EE31}"/>
              </a:ext>
            </a:extLst>
          </p:cNvPr>
          <p:cNvSpPr txBox="1"/>
          <p:nvPr/>
        </p:nvSpPr>
        <p:spPr>
          <a:xfrm>
            <a:off x="7121374" y="486908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必有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C9CE794B-E7DB-4807-BB18-CB93993C7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360604"/>
              </p:ext>
            </p:extLst>
          </p:nvPr>
        </p:nvGraphicFramePr>
        <p:xfrm>
          <a:off x="781713" y="5649949"/>
          <a:ext cx="1971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Equation" r:id="rId33" imgW="1968480" imgH="431640" progId="Equation.DSMT4">
                  <p:embed/>
                </p:oleObj>
              </mc:Choice>
              <mc:Fallback>
                <p:oleObj name="Equation" r:id="rId33" imgW="1968480" imgH="431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13" y="5649949"/>
                        <a:ext cx="197167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6B6653F3-A8F9-4AF0-95D7-B3E2F80D10C1}"/>
              </a:ext>
            </a:extLst>
          </p:cNvPr>
          <p:cNvSpPr txBox="1"/>
          <p:nvPr/>
        </p:nvSpPr>
        <p:spPr>
          <a:xfrm>
            <a:off x="2888189" y="560423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类似地可证</a:t>
            </a: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7D0DD39C-63E9-4FEA-9FC8-ED53C9A02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21144"/>
              </p:ext>
            </p:extLst>
          </p:nvPr>
        </p:nvGraphicFramePr>
        <p:xfrm>
          <a:off x="4876234" y="5632487"/>
          <a:ext cx="1984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Equation" r:id="rId9" imgW="1981080" imgH="469800" progId="Equation.DSMT4">
                  <p:embed/>
                </p:oleObj>
              </mc:Choice>
              <mc:Fallback>
                <p:oleObj name="Equation" r:id="rId9" imgW="1981080" imgH="4698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234" y="5632487"/>
                        <a:ext cx="1984375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5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/>
      <p:bldP spid="23" grpId="0"/>
      <p:bldP spid="24" grpId="0"/>
      <p:bldP spid="30" grpId="0"/>
      <p:bldP spid="2" grpId="0"/>
      <p:bldP spid="20" grpId="0"/>
      <p:bldP spid="38" grpId="0"/>
      <p:bldP spid="45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3528" y="2183780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a typeface="宋体" pitchFamily="2" charset="-122"/>
              </a:rPr>
              <a:t>②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48034" y="999892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a typeface="宋体" pitchFamily="2" charset="-122"/>
              </a:rPr>
              <a:t>①</a:t>
            </a:r>
            <a:r>
              <a:rPr kumimoji="1" lang="zh-CN" altLang="en-US" sz="2800" b="1" dirty="0">
                <a:ea typeface="宋体" pitchFamily="2" charset="-122"/>
              </a:rPr>
              <a:t>此定理在几何上表示曲面                        在点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053356"/>
              </p:ext>
            </p:extLst>
          </p:nvPr>
        </p:nvGraphicFramePr>
        <p:xfrm>
          <a:off x="4788024" y="977633"/>
          <a:ext cx="1825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77633"/>
                        <a:ext cx="18256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54443"/>
              </p:ext>
            </p:extLst>
          </p:nvPr>
        </p:nvGraphicFramePr>
        <p:xfrm>
          <a:off x="7301691" y="977633"/>
          <a:ext cx="17287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691" y="977633"/>
                        <a:ext cx="17287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827584" y="1519005"/>
            <a:ext cx="2884488" cy="585788"/>
            <a:chOff x="748" y="2063"/>
            <a:chExt cx="1817" cy="369"/>
          </a:xfrm>
        </p:grpSpPr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1927" y="2063"/>
            <a:ext cx="63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9" name="Equation" r:id="rId7" imgW="393529" imgH="228501" progId="Equation.DSMT4">
                    <p:embed/>
                  </p:oleObj>
                </mc:Choice>
                <mc:Fallback>
                  <p:oleObj name="Equation" r:id="rId7" imgW="393529" imgH="228501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063"/>
                          <a:ext cx="638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48" y="2069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a typeface="宋体" pitchFamily="2" charset="-122"/>
                </a:rPr>
                <a:t>处有切平面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4820" y="322750"/>
            <a:ext cx="9060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08685"/>
              </p:ext>
            </p:extLst>
          </p:nvPr>
        </p:nvGraphicFramePr>
        <p:xfrm>
          <a:off x="3352257" y="2292606"/>
          <a:ext cx="1889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9" imgW="1892160" imgH="393480" progId="Equation.DSMT4">
                  <p:embed/>
                </p:oleObj>
              </mc:Choice>
              <mc:Fallback>
                <p:oleObj name="Equation" r:id="rId9" imgW="189216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257" y="2292606"/>
                        <a:ext cx="18891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67961"/>
              </p:ext>
            </p:extLst>
          </p:nvPr>
        </p:nvGraphicFramePr>
        <p:xfrm>
          <a:off x="3665538" y="2814638"/>
          <a:ext cx="177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Equation" r:id="rId11" imgW="1777680" imgH="431640" progId="Equation.DSMT4">
                  <p:embed/>
                </p:oleObj>
              </mc:Choice>
              <mc:Fallback>
                <p:oleObj name="Equation" r:id="rId11" imgW="1777680" imgH="4316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814638"/>
                        <a:ext cx="1774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90269"/>
              </p:ext>
            </p:extLst>
          </p:nvPr>
        </p:nvGraphicFramePr>
        <p:xfrm>
          <a:off x="6110288" y="2227263"/>
          <a:ext cx="177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13" imgW="1777680" imgH="431640" progId="Equation.DSMT4">
                  <p:embed/>
                </p:oleObj>
              </mc:Choice>
              <mc:Fallback>
                <p:oleObj name="Equation" r:id="rId13" imgW="1777680" imgH="4316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2227263"/>
                        <a:ext cx="1774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54968"/>
              </p:ext>
            </p:extLst>
          </p:nvPr>
        </p:nvGraphicFramePr>
        <p:xfrm>
          <a:off x="2844257" y="4002186"/>
          <a:ext cx="2390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15" imgW="2387520" imgH="431640" progId="Equation.DSMT4">
                  <p:embed/>
                </p:oleObj>
              </mc:Choice>
              <mc:Fallback>
                <p:oleObj name="Equation" r:id="rId15" imgW="2387520" imgH="431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257" y="4002186"/>
                        <a:ext cx="239077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42058"/>
              </p:ext>
            </p:extLst>
          </p:nvPr>
        </p:nvGraphicFramePr>
        <p:xfrm>
          <a:off x="2839495" y="4511774"/>
          <a:ext cx="2401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17" imgW="2400120" imgH="469800" progId="Equation.DSMT4">
                  <p:embed/>
                </p:oleObj>
              </mc:Choice>
              <mc:Fallback>
                <p:oleObj name="Equation" r:id="rId17" imgW="2400120" imgH="4698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495" y="4511774"/>
                        <a:ext cx="2401887" cy="468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806159"/>
              </p:ext>
            </p:extLst>
          </p:nvPr>
        </p:nvGraphicFramePr>
        <p:xfrm>
          <a:off x="2833145" y="5016599"/>
          <a:ext cx="2378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19" imgW="2374560" imgH="431640" progId="Equation.DSMT4">
                  <p:embed/>
                </p:oleObj>
              </mc:Choice>
              <mc:Fallback>
                <p:oleObj name="Equation" r:id="rId19" imgW="2374560" imgH="431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45" y="5016599"/>
                        <a:ext cx="2378075" cy="428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34072" y="2195975"/>
            <a:ext cx="6838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                        在点                     具有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70070" y="2768512"/>
            <a:ext cx="15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且在 点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31783" y="276008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处有极值，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791" y="3305994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该点的偏导数必然为零：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7829" y="2189252"/>
            <a:ext cx="102624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推广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791" y="275107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偏导数，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59975" y="275107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则它在</a:t>
            </a:r>
          </a:p>
        </p:txBody>
      </p:sp>
    </p:spTree>
    <p:extLst>
      <p:ext uri="{BB962C8B-B14F-4D97-AF65-F5344CB8AC3E}">
        <p14:creationId xmlns:p14="http://schemas.microsoft.com/office/powerpoint/2010/main" val="23605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 animBg="1"/>
      <p:bldP spid="32" grpId="0"/>
      <p:bldP spid="37" grpId="0"/>
      <p:bldP spid="39" grpId="0"/>
      <p:bldP spid="40" grpId="0"/>
      <p:bldP spid="41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7350" y="33401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③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仿照一元函数，凡能使一阶偏导数同时为零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0" y="4798060"/>
            <a:ext cx="7010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问题：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如何判定一个驻点是否为极值点？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963612" y="1861185"/>
            <a:ext cx="4184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驻点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可能不是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极值点</a:t>
            </a:r>
          </a:p>
        </p:txBody>
      </p:sp>
      <p:graphicFrame>
        <p:nvGraphicFramePr>
          <p:cNvPr id="5" name="Object 15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51623"/>
              </p:ext>
            </p:extLst>
          </p:nvPr>
        </p:nvGraphicFramePr>
        <p:xfrm>
          <a:off x="3627438" y="2600960"/>
          <a:ext cx="41544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1790700" imgH="215900" progId="Equation.DSMT4">
                  <p:embed/>
                </p:oleObj>
              </mc:Choice>
              <mc:Fallback>
                <p:oleObj name="Equation" r:id="rId4" imgW="1790700" imgH="215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600960"/>
                        <a:ext cx="41544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249363" y="3229610"/>
            <a:ext cx="424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无偏导点也可能是极值点</a:t>
            </a:r>
          </a:p>
        </p:txBody>
      </p:sp>
      <p:graphicFrame>
        <p:nvGraphicFramePr>
          <p:cNvPr id="7" name="Object 17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86851"/>
              </p:ext>
            </p:extLst>
          </p:nvPr>
        </p:nvGraphicFramePr>
        <p:xfrm>
          <a:off x="3524250" y="3877310"/>
          <a:ext cx="5272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6" imgW="2273300" imgH="279400" progId="Equation.DSMT4">
                  <p:embed/>
                </p:oleObj>
              </mc:Choice>
              <mc:Fallback>
                <p:oleObj name="Equation" r:id="rId6" imgW="2273300" imgH="279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877310"/>
                        <a:ext cx="52720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177925" y="99599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的点，均称为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函数的驻点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3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6" grpId="0" autoUpdateAnimBg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686" y="218187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7.5.2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（极值的充分条件）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1698" y="2181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设函数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27741"/>
              </p:ext>
            </p:extLst>
          </p:nvPr>
        </p:nvGraphicFramePr>
        <p:xfrm>
          <a:off x="6903582" y="286122"/>
          <a:ext cx="15827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582" y="286122"/>
                        <a:ext cx="15827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8558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28920"/>
              </p:ext>
            </p:extLst>
          </p:nvPr>
        </p:nvGraphicFramePr>
        <p:xfrm>
          <a:off x="1301553" y="876082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5" imgW="1346040" imgH="431640" progId="Equation.DSMT4">
                  <p:embed/>
                </p:oleObj>
              </mc:Choice>
              <mc:Fallback>
                <p:oleObj name="Equation" r:id="rId5" imgW="1346040" imgH="43164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3" y="876082"/>
                        <a:ext cx="134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7784" y="855876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的某邻域内且有直到二阶的连续偏导数，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65284"/>
              </p:ext>
            </p:extLst>
          </p:nvPr>
        </p:nvGraphicFramePr>
        <p:xfrm>
          <a:off x="1475656" y="1484784"/>
          <a:ext cx="1984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784"/>
                        <a:ext cx="198437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08584"/>
              </p:ext>
            </p:extLst>
          </p:nvPr>
        </p:nvGraphicFramePr>
        <p:xfrm>
          <a:off x="4099374" y="1466468"/>
          <a:ext cx="1984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9" imgW="1981080" imgH="469800" progId="Equation.DSMT4">
                  <p:embed/>
                </p:oleObj>
              </mc:Choice>
              <mc:Fallback>
                <p:oleObj name="Equation" r:id="rId9" imgW="1981080" imgH="4698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74" y="1466468"/>
                        <a:ext cx="1984375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68044"/>
              </p:ext>
            </p:extLst>
          </p:nvPr>
        </p:nvGraphicFramePr>
        <p:xfrm>
          <a:off x="1499765" y="2071133"/>
          <a:ext cx="2117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11" imgW="2120760" imgH="431640" progId="Equation.DSMT4">
                  <p:embed/>
                </p:oleObj>
              </mc:Choice>
              <mc:Fallback>
                <p:oleObj name="Equation" r:id="rId11" imgW="2120760" imgH="4316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765" y="2071133"/>
                        <a:ext cx="211772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91874"/>
              </p:ext>
            </p:extLst>
          </p:nvPr>
        </p:nvGraphicFramePr>
        <p:xfrm>
          <a:off x="4099374" y="2045335"/>
          <a:ext cx="2120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13" imgW="2120760" imgH="469800" progId="Equation.DSMT4">
                  <p:embed/>
                </p:oleObj>
              </mc:Choice>
              <mc:Fallback>
                <p:oleObj name="Equation" r:id="rId13" imgW="2120760" imgH="4698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74" y="2045335"/>
                        <a:ext cx="2120900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82386"/>
              </p:ext>
            </p:extLst>
          </p:nvPr>
        </p:nvGraphicFramePr>
        <p:xfrm>
          <a:off x="6702158" y="2036208"/>
          <a:ext cx="2136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15" imgW="2133360" imgH="469800" progId="Equation.DSMT4">
                  <p:embed/>
                </p:oleObj>
              </mc:Choice>
              <mc:Fallback>
                <p:oleObj name="Equation" r:id="rId15" imgW="2133360" imgH="4698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158" y="2036208"/>
                        <a:ext cx="2136775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26369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80929"/>
              </p:ext>
            </p:extLst>
          </p:nvPr>
        </p:nvGraphicFramePr>
        <p:xfrm>
          <a:off x="1039813" y="2700338"/>
          <a:ext cx="10525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" name="Equation" r:id="rId17" imgW="1054080" imgH="393480" progId="Equation.DSMT4">
                  <p:embed/>
                </p:oleObj>
              </mc:Choice>
              <mc:Fallback>
                <p:oleObj name="Equation" r:id="rId17" imgW="1054080" imgH="393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700338"/>
                        <a:ext cx="10525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81807" y="261670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01123"/>
              </p:ext>
            </p:extLst>
          </p:nvPr>
        </p:nvGraphicFramePr>
        <p:xfrm>
          <a:off x="2987824" y="2636912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19" imgW="1346040" imgH="431640" progId="Equation.DSMT4">
                  <p:embed/>
                </p:oleObj>
              </mc:Choice>
              <mc:Fallback>
                <p:oleObj name="Equation" r:id="rId19" imgW="1346040" imgH="43164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36912"/>
                        <a:ext cx="134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70550" y="261670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处是否取得极值的条件如下：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1148" y="328498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07351"/>
              </p:ext>
            </p:extLst>
          </p:nvPr>
        </p:nvGraphicFramePr>
        <p:xfrm>
          <a:off x="1403648" y="3351004"/>
          <a:ext cx="178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21" imgW="1777680" imgH="457200" progId="Equation.DSMT4">
                  <p:embed/>
                </p:oleObj>
              </mc:Choice>
              <mc:Fallback>
                <p:oleObj name="Equation" r:id="rId21" imgW="1777680" imgH="4572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51004"/>
                        <a:ext cx="178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307590" y="328498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时具有极值，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1553" y="38610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63633"/>
              </p:ext>
            </p:extLst>
          </p:nvPr>
        </p:nvGraphicFramePr>
        <p:xfrm>
          <a:off x="1801813" y="392588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23" imgW="812520" imgH="393480" progId="Equation.DSMT4">
                  <p:embed/>
                </p:oleObj>
              </mc:Choice>
              <mc:Fallback>
                <p:oleObj name="Equation" r:id="rId23" imgW="812520" imgH="3934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925888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99792" y="386104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时有极大值， 当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46560"/>
              </p:ext>
            </p:extLst>
          </p:nvPr>
        </p:nvGraphicFramePr>
        <p:xfrm>
          <a:off x="5381196" y="392580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25" imgW="812520" imgH="393480" progId="Equation.DSMT4">
                  <p:embed/>
                </p:oleObj>
              </mc:Choice>
              <mc:Fallback>
                <p:oleObj name="Equation" r:id="rId25" imgW="812520" imgH="393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196" y="3925808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00192" y="38610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时有极小值；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568" y="443711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148" y="44068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19481"/>
              </p:ext>
            </p:extLst>
          </p:nvPr>
        </p:nvGraphicFramePr>
        <p:xfrm>
          <a:off x="1431925" y="4418013"/>
          <a:ext cx="178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27" imgW="1777680" imgH="457200" progId="Equation.DSMT4">
                  <p:embed/>
                </p:oleObj>
              </mc:Choice>
              <mc:Fallback>
                <p:oleObj name="Equation" r:id="rId27" imgW="1777680" imgH="4572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418013"/>
                        <a:ext cx="178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88066" y="440688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时没有极值；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148" y="504411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95473"/>
              </p:ext>
            </p:extLst>
          </p:nvPr>
        </p:nvGraphicFramePr>
        <p:xfrm>
          <a:off x="1470025" y="5076825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29" imgW="1777680" imgH="457200" progId="Equation.DSMT4">
                  <p:embed/>
                </p:oleObj>
              </mc:Choice>
              <mc:Fallback>
                <p:oleObj name="Equation" r:id="rId29" imgW="1777680" imgH="457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076825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97122" y="5044112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时可能有极值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也可能没有极值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148" y="5733256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记忆方法：</a:t>
            </a:r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52689"/>
              </p:ext>
            </p:extLst>
          </p:nvPr>
        </p:nvGraphicFramePr>
        <p:xfrm>
          <a:off x="2649193" y="5841652"/>
          <a:ext cx="12128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31" imgW="1218960" imgH="380880" progId="Equation.DSMT4">
                  <p:embed/>
                </p:oleObj>
              </mc:Choice>
              <mc:Fallback>
                <p:oleObj name="Equation" r:id="rId31" imgW="1218960" imgH="3808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193" y="5841652"/>
                        <a:ext cx="1212850" cy="374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779912" y="57332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是行列式</a:t>
            </a: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73854"/>
              </p:ext>
            </p:extLst>
          </p:nvPr>
        </p:nvGraphicFramePr>
        <p:xfrm>
          <a:off x="5301821" y="5445224"/>
          <a:ext cx="9715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33" imgW="965160" imgH="1015920" progId="Equation.DSMT4">
                  <p:embed/>
                </p:oleObj>
              </mc:Choice>
              <mc:Fallback>
                <p:oleObj name="Equation" r:id="rId33" imgW="965160" imgH="101592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821" y="5445224"/>
                        <a:ext cx="97155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0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/>
      <p:bldP spid="21" grpId="0"/>
      <p:bldP spid="24" grpId="0"/>
      <p:bldP spid="26" grpId="0"/>
      <p:bldP spid="27" grpId="0"/>
      <p:bldP spid="30" grpId="0"/>
      <p:bldP spid="31" grpId="0"/>
      <p:bldP spid="34" grpId="0"/>
      <p:bldP spid="37" grpId="0"/>
      <p:bldP spid="39" grpId="0"/>
      <p:bldP spid="42" grpId="0"/>
      <p:bldP spid="43" grpId="0"/>
      <p:bldP spid="46" grpId="0"/>
      <p:bldP spid="47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225" y="1628800"/>
            <a:ext cx="748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详细证明见阅读材料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7.5.1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，这里介绍证明思路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66410"/>
              </p:ext>
            </p:extLst>
          </p:nvPr>
        </p:nvGraphicFramePr>
        <p:xfrm>
          <a:off x="1229289" y="2197730"/>
          <a:ext cx="336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3" imgW="3352680" imgH="431640" progId="Equation.DSMT4">
                  <p:embed/>
                </p:oleObj>
              </mc:Choice>
              <mc:Fallback>
                <p:oleObj name="Equation" r:id="rId3" imgW="3352680" imgH="43164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89" y="2197730"/>
                        <a:ext cx="33607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3225" y="21520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70413"/>
              </p:ext>
            </p:extLst>
          </p:nvPr>
        </p:nvGraphicFramePr>
        <p:xfrm>
          <a:off x="4809821" y="2131169"/>
          <a:ext cx="23574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5" imgW="2349360" imgH="571320" progId="Equation.DSMT4">
                  <p:embed/>
                </p:oleObj>
              </mc:Choice>
              <mc:Fallback>
                <p:oleObj name="Equation" r:id="rId5" imgW="2349360" imgH="5713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821" y="2131169"/>
                        <a:ext cx="23574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225" y="27809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0355"/>
              </p:ext>
            </p:extLst>
          </p:nvPr>
        </p:nvGraphicFramePr>
        <p:xfrm>
          <a:off x="1307167" y="2826638"/>
          <a:ext cx="1984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167" y="2826638"/>
                        <a:ext cx="1984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30515"/>
              </p:ext>
            </p:extLst>
          </p:nvPr>
        </p:nvGraphicFramePr>
        <p:xfrm>
          <a:off x="3441507" y="2828589"/>
          <a:ext cx="1908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9" imgW="1904760" imgH="469800" progId="Equation.DSMT4">
                  <p:embed/>
                </p:oleObj>
              </mc:Choice>
              <mc:Fallback>
                <p:oleObj name="Equation" r:id="rId9" imgW="1904760" imgH="469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07" y="2828589"/>
                        <a:ext cx="19081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77761" y="27809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28749"/>
              </p:ext>
            </p:extLst>
          </p:nvPr>
        </p:nvGraphicFramePr>
        <p:xfrm>
          <a:off x="108308" y="3751305"/>
          <a:ext cx="8158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11" imgW="8165880" imgH="838080" progId="Equation.DSMT4">
                  <p:embed/>
                </p:oleObj>
              </mc:Choice>
              <mc:Fallback>
                <p:oleObj name="Equation" r:id="rId11" imgW="8165880" imgH="838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08" y="3751305"/>
                        <a:ext cx="8158163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53825" y="27809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推广泰勒公式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50513"/>
              </p:ext>
            </p:extLst>
          </p:nvPr>
        </p:nvGraphicFramePr>
        <p:xfrm>
          <a:off x="2766601" y="3328449"/>
          <a:ext cx="10493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3" imgW="1041120" imgH="393480" progId="Equation.DSMT4">
                  <p:embed/>
                </p:oleObj>
              </mc:Choice>
              <mc:Fallback>
                <p:oleObj name="Equation" r:id="rId13" imgW="1041120" imgH="393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601" y="3328449"/>
                        <a:ext cx="10493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05208" y="325644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可以表示为：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266706"/>
              </p:ext>
            </p:extLst>
          </p:nvPr>
        </p:nvGraphicFramePr>
        <p:xfrm>
          <a:off x="2022849" y="4701306"/>
          <a:ext cx="59134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5" imgW="5918040" imgH="825480" progId="Equation.DSMT4">
                  <p:embed/>
                </p:oleObj>
              </mc:Choice>
              <mc:Fallback>
                <p:oleObj name="Equation" r:id="rId15" imgW="5918040" imgH="825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849" y="4701306"/>
                        <a:ext cx="5913438" cy="830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4987" y="5792688"/>
            <a:ext cx="604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再用二次函数根的判别式讨论出结果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307" y="326051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到二元函数，则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78782"/>
              </p:ext>
            </p:extLst>
          </p:nvPr>
        </p:nvGraphicFramePr>
        <p:xfrm>
          <a:off x="699258" y="502352"/>
          <a:ext cx="332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7" imgW="3327120" imgH="457200" progId="Equation.DSMT4">
                  <p:embed/>
                </p:oleObj>
              </mc:Choice>
              <mc:Fallback>
                <p:oleObj name="Equation" r:id="rId17" imgW="3327120" imgH="457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58" y="502352"/>
                        <a:ext cx="3327400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26658" y="49383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86954"/>
              </p:ext>
            </p:extLst>
          </p:nvPr>
        </p:nvGraphicFramePr>
        <p:xfrm>
          <a:off x="4445440" y="528993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19" imgW="1841400" imgH="457200" progId="Equation.DSMT4">
                  <p:embed/>
                </p:oleObj>
              </mc:Choice>
              <mc:Fallback>
                <p:oleObj name="Equation" r:id="rId19" imgW="1841400" imgH="457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440" y="528993"/>
                        <a:ext cx="1841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0503" y="-29389"/>
            <a:ext cx="25282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）的反例：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123" y="935142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但前者无极值，后者有极值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5F45485-D9C8-4F56-9552-93BF22170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7885"/>
              </p:ext>
            </p:extLst>
          </p:nvPr>
        </p:nvGraphicFramePr>
        <p:xfrm>
          <a:off x="490921" y="4618661"/>
          <a:ext cx="149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21" imgW="1498320" imgH="1028520" progId="Equation.DSMT4">
                  <p:embed/>
                </p:oleObj>
              </mc:Choice>
              <mc:Fallback>
                <p:oleObj name="Equation" r:id="rId21" imgW="14983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0921" y="4618661"/>
                        <a:ext cx="14986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0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  <p:bldP spid="15" grpId="0"/>
      <p:bldP spid="18" grpId="0"/>
      <p:bldP spid="21" grpId="0"/>
      <p:bldP spid="22" grpId="0"/>
      <p:bldP spid="25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978</TotalTime>
  <Words>2121</Words>
  <Application>Microsoft Office PowerPoint</Application>
  <PresentationFormat>全屏显示(4:3)</PresentationFormat>
  <Paragraphs>435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MathType 5.0 Equation</vt:lpstr>
      <vt:lpstr>文档</vt:lpstr>
      <vt:lpstr>Microsoft Word 97 - 2003 文档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73</cp:revision>
  <dcterms:created xsi:type="dcterms:W3CDTF">2019-06-06T15:05:35Z</dcterms:created>
  <dcterms:modified xsi:type="dcterms:W3CDTF">2019-10-02T13:20:04Z</dcterms:modified>
</cp:coreProperties>
</file>