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3" r:id="rId5"/>
    <p:sldId id="300" r:id="rId6"/>
    <p:sldId id="277" r:id="rId7"/>
    <p:sldId id="280" r:id="rId8"/>
    <p:sldId id="278" r:id="rId9"/>
    <p:sldId id="267" r:id="rId10"/>
    <p:sldId id="268" r:id="rId11"/>
    <p:sldId id="269" r:id="rId12"/>
    <p:sldId id="270" r:id="rId13"/>
    <p:sldId id="271" r:id="rId14"/>
    <p:sldId id="296" r:id="rId15"/>
    <p:sldId id="297" r:id="rId16"/>
    <p:sldId id="298" r:id="rId17"/>
    <p:sldId id="289" r:id="rId18"/>
    <p:sldId id="290" r:id="rId19"/>
    <p:sldId id="291" r:id="rId20"/>
    <p:sldId id="292" r:id="rId21"/>
    <p:sldId id="281" r:id="rId22"/>
    <p:sldId id="282" r:id="rId23"/>
    <p:sldId id="293" r:id="rId24"/>
    <p:sldId id="286" r:id="rId25"/>
    <p:sldId id="287" r:id="rId26"/>
    <p:sldId id="288" r:id="rId27"/>
    <p:sldId id="29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wmf"/><Relationship Id="rId2" Type="http://schemas.openxmlformats.org/officeDocument/2006/relationships/image" Target="../media/image37.emf"/><Relationship Id="rId16" Type="http://schemas.openxmlformats.org/officeDocument/2006/relationships/image" Target="../media/image51.wmf"/><Relationship Id="rId1" Type="http://schemas.openxmlformats.org/officeDocument/2006/relationships/image" Target="../media/image36.w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5" Type="http://schemas.openxmlformats.org/officeDocument/2006/relationships/image" Target="../media/image5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40.emf"/><Relationship Id="rId12" Type="http://schemas.openxmlformats.org/officeDocument/2006/relationships/image" Target="../media/image60.emf"/><Relationship Id="rId17" Type="http://schemas.openxmlformats.org/officeDocument/2006/relationships/image" Target="../media/image64.wmf"/><Relationship Id="rId2" Type="http://schemas.openxmlformats.org/officeDocument/2006/relationships/image" Target="../media/image54.wmf"/><Relationship Id="rId16" Type="http://schemas.openxmlformats.org/officeDocument/2006/relationships/image" Target="../media/image63.wmf"/><Relationship Id="rId1" Type="http://schemas.openxmlformats.org/officeDocument/2006/relationships/image" Target="../media/image53.wmf"/><Relationship Id="rId6" Type="http://schemas.openxmlformats.org/officeDocument/2006/relationships/image" Target="../media/image58.emf"/><Relationship Id="rId11" Type="http://schemas.openxmlformats.org/officeDocument/2006/relationships/image" Target="../media/image59.wmf"/><Relationship Id="rId5" Type="http://schemas.openxmlformats.org/officeDocument/2006/relationships/image" Target="../media/image57.emf"/><Relationship Id="rId15" Type="http://schemas.openxmlformats.org/officeDocument/2006/relationships/image" Target="../media/image62.wmf"/><Relationship Id="rId10" Type="http://schemas.openxmlformats.org/officeDocument/2006/relationships/image" Target="../media/image43.emf"/><Relationship Id="rId4" Type="http://schemas.openxmlformats.org/officeDocument/2006/relationships/image" Target="../media/image56.wmf"/><Relationship Id="rId9" Type="http://schemas.openxmlformats.org/officeDocument/2006/relationships/image" Target="../media/image42.emf"/><Relationship Id="rId1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72.wmf"/><Relationship Id="rId2" Type="http://schemas.openxmlformats.org/officeDocument/2006/relationships/image" Target="../media/image67.e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wmf"/><Relationship Id="rId7" Type="http://schemas.openxmlformats.org/officeDocument/2006/relationships/image" Target="../media/image79.e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11" Type="http://schemas.openxmlformats.org/officeDocument/2006/relationships/image" Target="../media/image83.wmf"/><Relationship Id="rId5" Type="http://schemas.openxmlformats.org/officeDocument/2006/relationships/image" Target="../media/image77.e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image" Target="../media/image133.emf"/><Relationship Id="rId3" Type="http://schemas.openxmlformats.org/officeDocument/2006/relationships/image" Target="../media/image123.wmf"/><Relationship Id="rId7" Type="http://schemas.openxmlformats.org/officeDocument/2006/relationships/image" Target="../media/image127.emf"/><Relationship Id="rId12" Type="http://schemas.openxmlformats.org/officeDocument/2006/relationships/image" Target="../media/image132.emf"/><Relationship Id="rId2" Type="http://schemas.openxmlformats.org/officeDocument/2006/relationships/image" Target="../media/image122.emf"/><Relationship Id="rId1" Type="http://schemas.openxmlformats.org/officeDocument/2006/relationships/image" Target="../media/image121.wmf"/><Relationship Id="rId6" Type="http://schemas.openxmlformats.org/officeDocument/2006/relationships/image" Target="../media/image126.emf"/><Relationship Id="rId11" Type="http://schemas.openxmlformats.org/officeDocument/2006/relationships/image" Target="../media/image131.emf"/><Relationship Id="rId5" Type="http://schemas.openxmlformats.org/officeDocument/2006/relationships/image" Target="../media/image125.emf"/><Relationship Id="rId10" Type="http://schemas.openxmlformats.org/officeDocument/2006/relationships/image" Target="../media/image130.emf"/><Relationship Id="rId4" Type="http://schemas.openxmlformats.org/officeDocument/2006/relationships/image" Target="../media/image124.wmf"/><Relationship Id="rId9" Type="http://schemas.openxmlformats.org/officeDocument/2006/relationships/image" Target="../media/image129.emf"/><Relationship Id="rId14" Type="http://schemas.openxmlformats.org/officeDocument/2006/relationships/image" Target="../media/image13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12" Type="http://schemas.openxmlformats.org/officeDocument/2006/relationships/image" Target="../media/image146.w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11" Type="http://schemas.openxmlformats.org/officeDocument/2006/relationships/image" Target="../media/image145.wmf"/><Relationship Id="rId5" Type="http://schemas.openxmlformats.org/officeDocument/2006/relationships/image" Target="../media/image139.emf"/><Relationship Id="rId10" Type="http://schemas.openxmlformats.org/officeDocument/2006/relationships/image" Target="../media/image144.wmf"/><Relationship Id="rId4" Type="http://schemas.openxmlformats.org/officeDocument/2006/relationships/image" Target="../media/image138.emf"/><Relationship Id="rId9" Type="http://schemas.openxmlformats.org/officeDocument/2006/relationships/image" Target="../media/image143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39.e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12" Type="http://schemas.openxmlformats.org/officeDocument/2006/relationships/image" Target="../media/image138.e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37.emf"/><Relationship Id="rId5" Type="http://schemas.openxmlformats.org/officeDocument/2006/relationships/image" Target="../media/image151.wmf"/><Relationship Id="rId15" Type="http://schemas.openxmlformats.org/officeDocument/2006/relationships/image" Target="../media/image141.emf"/><Relationship Id="rId10" Type="http://schemas.openxmlformats.org/officeDocument/2006/relationships/image" Target="../media/image136.emf"/><Relationship Id="rId4" Type="http://schemas.openxmlformats.org/officeDocument/2006/relationships/image" Target="../media/image150.wmf"/><Relationship Id="rId9" Type="http://schemas.openxmlformats.org/officeDocument/2006/relationships/image" Target="../media/image135.emf"/><Relationship Id="rId14" Type="http://schemas.openxmlformats.org/officeDocument/2006/relationships/image" Target="../media/image14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157.wmf"/><Relationship Id="rId7" Type="http://schemas.openxmlformats.org/officeDocument/2006/relationships/image" Target="../media/image161.emf"/><Relationship Id="rId12" Type="http://schemas.openxmlformats.org/officeDocument/2006/relationships/image" Target="../media/image166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11" Type="http://schemas.openxmlformats.org/officeDocument/2006/relationships/image" Target="../media/image165.wmf"/><Relationship Id="rId5" Type="http://schemas.openxmlformats.org/officeDocument/2006/relationships/image" Target="../media/image159.wmf"/><Relationship Id="rId10" Type="http://schemas.openxmlformats.org/officeDocument/2006/relationships/image" Target="../media/image164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-1,13,&#24187;&#28783;&#29255; 13" TargetMode="Externa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51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e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6.emf"/><Relationship Id="rId32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48.emf"/><Relationship Id="rId36" Type="http://schemas.openxmlformats.org/officeDocument/2006/relationships/image" Target="../media/image52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e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49.wmf"/><Relationship Id="rId35" Type="http://schemas.openxmlformats.org/officeDocument/2006/relationships/oleObject" Target="../embeddings/oleObject53.bin"/><Relationship Id="rId8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.bin"/><Relationship Id="rId18" Type="http://schemas.openxmlformats.org/officeDocument/2006/relationships/image" Target="../media/image41.emf"/><Relationship Id="rId26" Type="http://schemas.openxmlformats.org/officeDocument/2006/relationships/image" Target="../media/image60.emf"/><Relationship Id="rId21" Type="http://schemas.openxmlformats.org/officeDocument/2006/relationships/oleObject" Target="../embeddings/oleObject63.bin"/><Relationship Id="rId34" Type="http://schemas.openxmlformats.org/officeDocument/2006/relationships/image" Target="../media/image63.wmf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33" Type="http://schemas.openxmlformats.org/officeDocument/2006/relationships/oleObject" Target="../embeddings/oleObject69.bin"/><Relationship Id="rId38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59.wmf"/><Relationship Id="rId32" Type="http://schemas.openxmlformats.org/officeDocument/2006/relationships/image" Target="../media/image62.wmf"/><Relationship Id="rId37" Type="http://schemas.openxmlformats.org/officeDocument/2006/relationships/oleObject" Target="../embeddings/oleObject71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46.emf"/><Relationship Id="rId36" Type="http://schemas.openxmlformats.org/officeDocument/2006/relationships/image" Target="../media/image64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68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emf"/><Relationship Id="rId22" Type="http://schemas.openxmlformats.org/officeDocument/2006/relationships/image" Target="../media/image43.e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61.wmf"/><Relationship Id="rId35" Type="http://schemas.openxmlformats.org/officeDocument/2006/relationships/oleObject" Target="../embeddings/oleObject70.bin"/><Relationship Id="rId8" Type="http://schemas.openxmlformats.org/officeDocument/2006/relationships/image" Target="../media/image55.wmf"/><Relationship Id="rId3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0.e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e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3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8.emf"/><Relationship Id="rId22" Type="http://schemas.openxmlformats.org/officeDocument/2006/relationships/image" Target="../media/image8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28.emf"/><Relationship Id="rId26" Type="http://schemas.openxmlformats.org/officeDocument/2006/relationships/image" Target="../media/image132.e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29" Type="http://schemas.openxmlformats.org/officeDocument/2006/relationships/oleObject" Target="../embeddings/oleObject140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1.e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33.emf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6.emf"/><Relationship Id="rId22" Type="http://schemas.openxmlformats.org/officeDocument/2006/relationships/image" Target="../media/image130.e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3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42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1.emf"/><Relationship Id="rId20" Type="http://schemas.openxmlformats.org/officeDocument/2006/relationships/image" Target="../media/image143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145.wmf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1.bin"/><Relationship Id="rId10" Type="http://schemas.openxmlformats.org/officeDocument/2006/relationships/image" Target="../media/image138.e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0.emf"/><Relationship Id="rId22" Type="http://schemas.openxmlformats.org/officeDocument/2006/relationships/image" Target="../media/image14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4.wmf"/><Relationship Id="rId26" Type="http://schemas.openxmlformats.org/officeDocument/2006/relationships/image" Target="../media/image138.e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20" Type="http://schemas.openxmlformats.org/officeDocument/2006/relationships/image" Target="../media/image135.e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37.emf"/><Relationship Id="rId32" Type="http://schemas.openxmlformats.org/officeDocument/2006/relationships/image" Target="../media/image141.e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39.emf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61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2.w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4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62.emf"/><Relationship Id="rId26" Type="http://schemas.openxmlformats.org/officeDocument/2006/relationships/image" Target="../media/image166.w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1.emf"/><Relationship Id="rId20" Type="http://schemas.openxmlformats.org/officeDocument/2006/relationships/image" Target="../media/image16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65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10" Type="http://schemas.openxmlformats.org/officeDocument/2006/relationships/image" Target="../media/image158.wmf"/><Relationship Id="rId19" Type="http://schemas.openxmlformats.org/officeDocument/2006/relationships/oleObject" Target="../embeddings/oleObject176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60.wmf"/><Relationship Id="rId22" Type="http://schemas.openxmlformats.org/officeDocument/2006/relationships/image" Target="../media/image16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80.bin"/><Relationship Id="rId7" Type="http://schemas.openxmlformats.org/officeDocument/2006/relationships/image" Target="../media/image173.png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69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7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8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13&amp;slidetitle=幻灯片 13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59632" y="389359"/>
            <a:ext cx="540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§9.4 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本章回顾</a:t>
            </a:r>
          </a:p>
        </p:txBody>
      </p:sp>
      <p:sp>
        <p:nvSpPr>
          <p:cNvPr id="8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632557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386463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4212377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184046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7378" y="421652"/>
            <a:ext cx="7577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）平面曲线积分与路径无关的四个等价条件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27" y="1206482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①                                        与路径无关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460164"/>
              </p:ext>
            </p:extLst>
          </p:nvPr>
        </p:nvGraphicFramePr>
        <p:xfrm>
          <a:off x="1125911" y="1160117"/>
          <a:ext cx="33655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3" imgW="3365280" imgH="609480" progId="Equation.DSMT4">
                  <p:embed/>
                </p:oleObj>
              </mc:Choice>
              <mc:Fallback>
                <p:oleObj name="Equation" r:id="rId3" imgW="3365280" imgH="6094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911" y="1160117"/>
                        <a:ext cx="33655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27" y="1890410"/>
            <a:ext cx="8547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②                              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为任一简单分段光滑封闭曲线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439637"/>
              </p:ext>
            </p:extLst>
          </p:nvPr>
        </p:nvGraphicFramePr>
        <p:xfrm>
          <a:off x="1219499" y="1890410"/>
          <a:ext cx="244316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5" imgW="2450880" imgH="609480" progId="Equation.DSMT4">
                  <p:embed/>
                </p:oleObj>
              </mc:Choice>
              <mc:Fallback>
                <p:oleObj name="Equation" r:id="rId5" imgW="2450880" imgH="6094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499" y="1890410"/>
                        <a:ext cx="2443162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27" y="2682498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③存在函数              使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28196"/>
              </p:ext>
            </p:extLst>
          </p:nvPr>
        </p:nvGraphicFramePr>
        <p:xfrm>
          <a:off x="2563250" y="2787810"/>
          <a:ext cx="9779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7" imgW="977760" imgH="393480" progId="Equation.DSMT4">
                  <p:embed/>
                </p:oleObj>
              </mc:Choice>
              <mc:Fallback>
                <p:oleObj name="Equation" r:id="rId7" imgW="977760" imgH="39348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250" y="2787810"/>
                        <a:ext cx="9779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228"/>
              </p:ext>
            </p:extLst>
          </p:nvPr>
        </p:nvGraphicFramePr>
        <p:xfrm>
          <a:off x="4443154" y="2750433"/>
          <a:ext cx="22479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9" imgW="2247840" imgH="393480" progId="Equation.DSMT4">
                  <p:embed/>
                </p:oleObj>
              </mc:Choice>
              <mc:Fallback>
                <p:oleObj name="Equation" r:id="rId9" imgW="2247840" imgH="3934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154" y="2750433"/>
                        <a:ext cx="22479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91680" y="360452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这时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28616"/>
              </p:ext>
            </p:extLst>
          </p:nvPr>
        </p:nvGraphicFramePr>
        <p:xfrm>
          <a:off x="2956024" y="3501008"/>
          <a:ext cx="3632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11" imgW="3632040" imgH="736560" progId="Equation.DSMT4">
                  <p:embed/>
                </p:oleObj>
              </mc:Choice>
              <mc:Fallback>
                <p:oleObj name="Equation" r:id="rId11" imgW="3632040" imgH="73656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024" y="3501008"/>
                        <a:ext cx="36322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1427" y="45167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④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44216"/>
              </p:ext>
            </p:extLst>
          </p:nvPr>
        </p:nvGraphicFramePr>
        <p:xfrm>
          <a:off x="1340868" y="4327500"/>
          <a:ext cx="13414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13" imgW="1333440" imgH="901440" progId="Equation.DSMT4">
                  <p:embed/>
                </p:oleObj>
              </mc:Choice>
              <mc:Fallback>
                <p:oleObj name="Equation" r:id="rId13" imgW="1333440" imgH="90144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868" y="4327500"/>
                        <a:ext cx="13414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233" y="453466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）高斯公式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886567"/>
              </p:ext>
            </p:extLst>
          </p:nvPr>
        </p:nvGraphicFramePr>
        <p:xfrm>
          <a:off x="257175" y="1248802"/>
          <a:ext cx="38179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3" imgW="3809880" imgH="799920" progId="Equation.DSMT4">
                  <p:embed/>
                </p:oleObj>
              </mc:Choice>
              <mc:Fallback>
                <p:oleObj name="Equation" r:id="rId3" imgW="3809880" imgH="79992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1248802"/>
                        <a:ext cx="3817938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807783"/>
              </p:ext>
            </p:extLst>
          </p:nvPr>
        </p:nvGraphicFramePr>
        <p:xfrm>
          <a:off x="4211960" y="1101538"/>
          <a:ext cx="411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5" imgW="4114800" imgH="1015920" progId="Equation.DSMT4">
                  <p:embed/>
                </p:oleObj>
              </mc:Choice>
              <mc:Fallback>
                <p:oleObj name="Equation" r:id="rId5" imgW="4114800" imgH="101592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101538"/>
                        <a:ext cx="4114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0789" y="2572162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注意条件：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4811" y="3383414"/>
            <a:ext cx="4549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及其偏导数连续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4810" y="4129916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封闭且取外侧</a:t>
            </a:r>
          </a:p>
        </p:txBody>
      </p:sp>
    </p:spTree>
    <p:extLst>
      <p:ext uri="{BB962C8B-B14F-4D97-AF65-F5344CB8AC3E}">
        <p14:creationId xmlns:p14="http://schemas.microsoft.com/office/powerpoint/2010/main" val="1755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233" y="453466"/>
            <a:ext cx="829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）斯托克斯公式（曲面积分与曲线积分的关系）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924344"/>
              </p:ext>
            </p:extLst>
          </p:nvPr>
        </p:nvGraphicFramePr>
        <p:xfrm>
          <a:off x="1259632" y="1124744"/>
          <a:ext cx="63309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6337080" imgH="2082600" progId="Equation.DSMT4">
                  <p:embed/>
                </p:oleObj>
              </mc:Choice>
              <mc:Fallback>
                <p:oleObj name="Equation" r:id="rId3" imgW="6337080" imgH="2082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24744"/>
                        <a:ext cx="633095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573" y="3318664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注意条件：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6595" y="4057908"/>
            <a:ext cx="4549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及其偏导数连续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6595" y="4922004"/>
            <a:ext cx="6619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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不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封闭且与边界方向按右手定则匹配</a:t>
            </a:r>
          </a:p>
        </p:txBody>
      </p:sp>
    </p:spTree>
    <p:extLst>
      <p:ext uri="{BB962C8B-B14F-4D97-AF65-F5344CB8AC3E}">
        <p14:creationId xmlns:p14="http://schemas.microsoft.com/office/powerpoint/2010/main" val="25305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03648" y="116632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7544" y="83671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179512" y="820122"/>
            <a:ext cx="222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03720"/>
              </p:ext>
            </p:extLst>
          </p:nvPr>
        </p:nvGraphicFramePr>
        <p:xfrm>
          <a:off x="1851833" y="793941"/>
          <a:ext cx="2717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7" name="Equation" r:id="rId3" imgW="2717640" imgH="711000" progId="Equation.DSMT4">
                  <p:embed/>
                </p:oleObj>
              </mc:Choice>
              <mc:Fallback>
                <p:oleObj name="Equation" r:id="rId3" imgW="2717640" imgH="71100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833" y="793941"/>
                        <a:ext cx="2717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4572000" y="799485"/>
            <a:ext cx="233779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为圆周</a:t>
            </a:r>
          </a:p>
        </p:txBody>
      </p:sp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987517"/>
              </p:ext>
            </p:extLst>
          </p:nvPr>
        </p:nvGraphicFramePr>
        <p:xfrm>
          <a:off x="6926581" y="809485"/>
          <a:ext cx="2019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8" name="Equation" r:id="rId5" imgW="2365920" imgH="604800" progId="Equation.3">
                  <p:embed/>
                </p:oleObj>
              </mc:Choice>
              <mc:Fallback>
                <p:oleObj name="Equation" r:id="rId5" imgW="2365920" imgH="604800" progId="Equation.3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581" y="809485"/>
                        <a:ext cx="2019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416682" y="1630385"/>
            <a:ext cx="42993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用参数方程计算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14734"/>
              </p:ext>
            </p:extLst>
          </p:nvPr>
        </p:nvGraphicFramePr>
        <p:xfrm>
          <a:off x="1318433" y="2690835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9" name="Equation" r:id="rId7" imgW="448560" imgH="358560" progId="Equation.3">
                  <p:embed/>
                </p:oleObj>
              </mc:Choice>
              <mc:Fallback>
                <p:oleObj name="Equation" r:id="rId7" imgW="448560" imgH="358560" progId="Equation.3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433" y="2690835"/>
                        <a:ext cx="393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93790"/>
              </p:ext>
            </p:extLst>
          </p:nvPr>
        </p:nvGraphicFramePr>
        <p:xfrm>
          <a:off x="4493134" y="2620013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0" name="Equation" r:id="rId9" imgW="1701720" imgH="393480" progId="Equation.DSMT4">
                  <p:embed/>
                </p:oleObj>
              </mc:Choice>
              <mc:Fallback>
                <p:oleObj name="Equation" r:id="rId9" imgW="1701720" imgH="39348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134" y="2620013"/>
                        <a:ext cx="170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17"/>
          <p:cNvGrpSpPr>
            <a:grpSpLocks/>
          </p:cNvGrpSpPr>
          <p:nvPr/>
        </p:nvGrpSpPr>
        <p:grpSpPr bwMode="auto">
          <a:xfrm>
            <a:off x="6487333" y="1616097"/>
            <a:ext cx="2184400" cy="1828800"/>
            <a:chOff x="4072" y="2400"/>
            <a:chExt cx="1376" cy="1152"/>
          </a:xfrm>
        </p:grpSpPr>
        <p:grpSp>
          <p:nvGrpSpPr>
            <p:cNvPr id="49" name="Group 18"/>
            <p:cNvGrpSpPr>
              <a:grpSpLocks/>
            </p:cNvGrpSpPr>
            <p:nvPr/>
          </p:nvGrpSpPr>
          <p:grpSpPr bwMode="auto">
            <a:xfrm>
              <a:off x="4176" y="2401"/>
              <a:ext cx="1247" cy="1151"/>
              <a:chOff x="4176" y="2401"/>
              <a:chExt cx="1247" cy="1151"/>
            </a:xfrm>
          </p:grpSpPr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 flipV="1">
                <a:off x="4272" y="2401"/>
                <a:ext cx="0" cy="11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20"/>
              <p:cNvSpPr>
                <a:spLocks noChangeArrowheads="1"/>
              </p:cNvSpPr>
              <p:nvPr/>
            </p:nvSpPr>
            <p:spPr bwMode="auto">
              <a:xfrm>
                <a:off x="4272" y="2564"/>
                <a:ext cx="864" cy="864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66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21"/>
              <p:cNvSpPr>
                <a:spLocks noChangeShapeType="1"/>
              </p:cNvSpPr>
              <p:nvPr/>
            </p:nvSpPr>
            <p:spPr bwMode="auto">
              <a:xfrm>
                <a:off x="4176" y="2996"/>
                <a:ext cx="12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50" name="Object 22"/>
            <p:cNvGraphicFramePr>
              <a:graphicFrameLocks noChangeAspect="1"/>
            </p:cNvGraphicFramePr>
            <p:nvPr/>
          </p:nvGraphicFramePr>
          <p:xfrm>
            <a:off x="5304" y="30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1" name="Equation" r:id="rId11" imgW="257760" imgH="268920" progId="Equation.3">
                    <p:embed/>
                  </p:oleObj>
                </mc:Choice>
                <mc:Fallback>
                  <p:oleObj name="Equation" r:id="rId11" imgW="257760" imgH="268920" progId="Equation.3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30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3"/>
            <p:cNvGraphicFramePr>
              <a:graphicFrameLocks noChangeAspect="1"/>
            </p:cNvGraphicFramePr>
            <p:nvPr/>
          </p:nvGraphicFramePr>
          <p:xfrm>
            <a:off x="5136" y="304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2" name="Equation" r:id="rId13" imgW="257760" imgH="268920" progId="Equation.3">
                    <p:embed/>
                  </p:oleObj>
                </mc:Choice>
                <mc:Fallback>
                  <p:oleObj name="Equation" r:id="rId13" imgW="257760" imgH="268920" progId="Equation.3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04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4"/>
            <p:cNvGraphicFramePr>
              <a:graphicFrameLocks noChangeAspect="1"/>
            </p:cNvGraphicFramePr>
            <p:nvPr/>
          </p:nvGraphicFramePr>
          <p:xfrm>
            <a:off x="4116" y="304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3" name="Equation" r:id="rId15" imgW="246600" imgH="268920" progId="Equation.3">
                    <p:embed/>
                  </p:oleObj>
                </mc:Choice>
                <mc:Fallback>
                  <p:oleObj name="Equation" r:id="rId15" imgW="246600" imgH="268920" progId="Equation.3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3048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5"/>
            <p:cNvGraphicFramePr>
              <a:graphicFrameLocks noChangeAspect="1"/>
            </p:cNvGraphicFramePr>
            <p:nvPr/>
          </p:nvGraphicFramePr>
          <p:xfrm>
            <a:off x="4072" y="24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4" name="Equation" r:id="rId17" imgW="269280" imgH="358560" progId="Equation.3">
                    <p:embed/>
                  </p:oleObj>
                </mc:Choice>
                <mc:Fallback>
                  <p:oleObj name="Equation" r:id="rId17" imgW="269280" imgH="358560" progId="Equation.3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24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" name="AutoShape 32"/>
          <p:cNvSpPr>
            <a:spLocks/>
          </p:cNvSpPr>
          <p:nvPr/>
        </p:nvSpPr>
        <p:spPr bwMode="auto">
          <a:xfrm>
            <a:off x="1851833" y="2384447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91578"/>
              </p:ext>
            </p:extLst>
          </p:nvPr>
        </p:nvGraphicFramePr>
        <p:xfrm>
          <a:off x="2086056" y="2149521"/>
          <a:ext cx="2146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5" name="Equation" r:id="rId19" imgW="2145960" imgH="685800" progId="Equation.DSMT4">
                  <p:embed/>
                </p:oleObj>
              </mc:Choice>
              <mc:Fallback>
                <p:oleObj name="Equation" r:id="rId19" imgW="2145960" imgH="68580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056" y="2149521"/>
                        <a:ext cx="21463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692927"/>
              </p:ext>
            </p:extLst>
          </p:nvPr>
        </p:nvGraphicFramePr>
        <p:xfrm>
          <a:off x="2086484" y="2753363"/>
          <a:ext cx="144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6" name="Equation" r:id="rId21" imgW="1447560" imgH="685800" progId="Equation.DSMT4">
                  <p:embed/>
                </p:oleObj>
              </mc:Choice>
              <mc:Fallback>
                <p:oleObj name="Equation" r:id="rId21" imgW="1447560" imgH="68580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484" y="2753363"/>
                        <a:ext cx="14478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Line 35"/>
          <p:cNvSpPr>
            <a:spLocks noChangeShapeType="1"/>
          </p:cNvSpPr>
          <p:nvPr/>
        </p:nvSpPr>
        <p:spPr bwMode="auto">
          <a:xfrm flipH="1">
            <a:off x="7471583" y="1936772"/>
            <a:ext cx="298450" cy="6334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79953"/>
              </p:ext>
            </p:extLst>
          </p:nvPr>
        </p:nvGraphicFramePr>
        <p:xfrm>
          <a:off x="7754158" y="2251097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7" name="Equation" r:id="rId23" imgW="168120" imgH="313560" progId="Equation.3">
                  <p:embed/>
                </p:oleObj>
              </mc:Choice>
              <mc:Fallback>
                <p:oleObj name="Equation" r:id="rId23" imgW="168120" imgH="313560" progId="Equation.3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158" y="2251097"/>
                        <a:ext cx="152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Arc 37"/>
          <p:cNvSpPr>
            <a:spLocks/>
          </p:cNvSpPr>
          <p:nvPr/>
        </p:nvSpPr>
        <p:spPr bwMode="auto">
          <a:xfrm>
            <a:off x="7490633" y="2413022"/>
            <a:ext cx="184150" cy="161925"/>
          </a:xfrm>
          <a:custGeom>
            <a:avLst/>
            <a:gdLst>
              <a:gd name="G0" fmla="+- 0 0 0"/>
              <a:gd name="G1" fmla="+- 19230 0 0"/>
              <a:gd name="G2" fmla="+- 21600 0 0"/>
              <a:gd name="T0" fmla="*/ 9837 w 21600"/>
              <a:gd name="T1" fmla="*/ 0 h 19230"/>
              <a:gd name="T2" fmla="*/ 21600 w 21600"/>
              <a:gd name="T3" fmla="*/ 19230 h 19230"/>
              <a:gd name="T4" fmla="*/ 0 w 21600"/>
              <a:gd name="T5" fmla="*/ 19230 h 19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230" fill="none" extrusionOk="0">
                <a:moveTo>
                  <a:pt x="9837" y="-1"/>
                </a:moveTo>
                <a:cubicBezTo>
                  <a:pt x="17057" y="3693"/>
                  <a:pt x="21600" y="11120"/>
                  <a:pt x="21600" y="19230"/>
                </a:cubicBezTo>
              </a:path>
              <a:path w="21600" h="19230" stroke="0" extrusionOk="0">
                <a:moveTo>
                  <a:pt x="9837" y="-1"/>
                </a:moveTo>
                <a:cubicBezTo>
                  <a:pt x="17057" y="3693"/>
                  <a:pt x="21600" y="11120"/>
                  <a:pt x="21600" y="19230"/>
                </a:cubicBezTo>
                <a:lnTo>
                  <a:pt x="0" y="1923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4717024" y="163038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7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261402"/>
              </p:ext>
            </p:extLst>
          </p:nvPr>
        </p:nvGraphicFramePr>
        <p:xfrm>
          <a:off x="1354946" y="3467122"/>
          <a:ext cx="25923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8" name="Equation" r:id="rId25" imgW="1368000" imgH="313560" progId="Equation.DSMT4">
                  <p:embed/>
                </p:oleObj>
              </mc:Choice>
              <mc:Fallback>
                <p:oleObj name="Equation" r:id="rId25" imgW="1368000" imgH="31356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946" y="3467122"/>
                        <a:ext cx="259238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971580"/>
              </p:ext>
            </p:extLst>
          </p:nvPr>
        </p:nvGraphicFramePr>
        <p:xfrm>
          <a:off x="4023533" y="3355997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9" name="Equation" r:id="rId27" imgW="1109880" imgH="985680" progId="Equation.3">
                  <p:embed/>
                </p:oleObj>
              </mc:Choice>
              <mc:Fallback>
                <p:oleObj name="Equation" r:id="rId27" imgW="1109880" imgH="985680" progId="Equation.3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533" y="3355997"/>
                        <a:ext cx="952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10655"/>
              </p:ext>
            </p:extLst>
          </p:nvPr>
        </p:nvGraphicFramePr>
        <p:xfrm>
          <a:off x="1449687" y="4365104"/>
          <a:ext cx="191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0" name="Equation" r:id="rId29" imgW="1917360" imgH="685800" progId="Equation.DSMT4">
                  <p:embed/>
                </p:oleObj>
              </mc:Choice>
              <mc:Fallback>
                <p:oleObj name="Equation" r:id="rId29" imgW="1917360" imgH="68580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687" y="4365104"/>
                        <a:ext cx="1917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70209"/>
              </p:ext>
            </p:extLst>
          </p:nvPr>
        </p:nvGraphicFramePr>
        <p:xfrm>
          <a:off x="3475038" y="4303713"/>
          <a:ext cx="3784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1" name="Equation" r:id="rId31" imgW="3784320" imgH="825480" progId="Equation.DSMT4">
                  <p:embed/>
                </p:oleObj>
              </mc:Choice>
              <mc:Fallback>
                <p:oleObj name="Equation" r:id="rId31" imgW="3784320" imgH="82548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4303713"/>
                        <a:ext cx="3784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473918"/>
              </p:ext>
            </p:extLst>
          </p:nvPr>
        </p:nvGraphicFramePr>
        <p:xfrm>
          <a:off x="1928033" y="5157192"/>
          <a:ext cx="2425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2" name="Equation" r:id="rId33" imgW="2425680" imgH="952200" progId="Equation.DSMT4">
                  <p:embed/>
                </p:oleObj>
              </mc:Choice>
              <mc:Fallback>
                <p:oleObj name="Equation" r:id="rId33" imgW="2425680" imgH="95220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033" y="5157192"/>
                        <a:ext cx="2425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063854"/>
              </p:ext>
            </p:extLst>
          </p:nvPr>
        </p:nvGraphicFramePr>
        <p:xfrm>
          <a:off x="4316974" y="5445224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3" name="Equation" r:id="rId35" imgW="799920" imgH="380880" progId="Equation.DSMT4">
                  <p:embed/>
                </p:oleObj>
              </mc:Choice>
              <mc:Fallback>
                <p:oleObj name="Equation" r:id="rId35" imgW="799920" imgH="38088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974" y="5445224"/>
                        <a:ext cx="800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04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63" grpId="0" animBg="1"/>
      <p:bldP spid="66" grpId="0" animBg="1"/>
      <p:bldP spid="68" grpId="0" animBg="1"/>
      <p:bldP spid="6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611560" y="404664"/>
            <a:ext cx="3384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利用极坐标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680142"/>
              </p:ext>
            </p:extLst>
          </p:nvPr>
        </p:nvGraphicFramePr>
        <p:xfrm>
          <a:off x="3851920" y="253524"/>
          <a:ext cx="407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6" name="Equation" r:id="rId3" imgW="4076640" imgH="825480" progId="Equation.DSMT4">
                  <p:embed/>
                </p:oleObj>
              </mc:Choice>
              <mc:Fallback>
                <p:oleObj name="Equation" r:id="rId3" imgW="4076640" imgH="82548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53524"/>
                        <a:ext cx="40767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68374"/>
              </p:ext>
            </p:extLst>
          </p:nvPr>
        </p:nvGraphicFramePr>
        <p:xfrm>
          <a:off x="1328936" y="1046185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7" name="Equation" r:id="rId5" imgW="2666880" imgH="571320" progId="Equation.DSMT4">
                  <p:embed/>
                </p:oleObj>
              </mc:Choice>
              <mc:Fallback>
                <p:oleObj name="Equation" r:id="rId5" imgW="2666880" imgH="57132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936" y="1046185"/>
                        <a:ext cx="2667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842504"/>
              </p:ext>
            </p:extLst>
          </p:nvPr>
        </p:nvGraphicFramePr>
        <p:xfrm>
          <a:off x="971600" y="1927532"/>
          <a:ext cx="1930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8" name="Equation" r:id="rId7" imgW="1930320" imgH="660240" progId="Equation.DSMT4">
                  <p:embed/>
                </p:oleObj>
              </mc:Choice>
              <mc:Fallback>
                <p:oleObj name="Equation" r:id="rId7" imgW="1930320" imgH="6602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27532"/>
                        <a:ext cx="1930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29586"/>
              </p:ext>
            </p:extLst>
          </p:nvPr>
        </p:nvGraphicFramePr>
        <p:xfrm>
          <a:off x="2870250" y="1835457"/>
          <a:ext cx="3098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9" name="Equation" r:id="rId9" imgW="3098520" imgH="787320" progId="Equation.DSMT4">
                  <p:embed/>
                </p:oleObj>
              </mc:Choice>
              <mc:Fallback>
                <p:oleObj name="Equation" r:id="rId9" imgW="3098520" imgH="78732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50" y="1835457"/>
                        <a:ext cx="3098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26768"/>
              </p:ext>
            </p:extLst>
          </p:nvPr>
        </p:nvGraphicFramePr>
        <p:xfrm>
          <a:off x="3778746" y="2924944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0" name="Equation" r:id="rId11" imgW="1009080" imgH="515160" progId="Equation.3">
                  <p:embed/>
                </p:oleObj>
              </mc:Choice>
              <mc:Fallback>
                <p:oleObj name="Equation" r:id="rId11" imgW="1009080" imgH="51516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746" y="2924944"/>
                        <a:ext cx="863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890035"/>
              </p:ext>
            </p:extLst>
          </p:nvPr>
        </p:nvGraphicFramePr>
        <p:xfrm>
          <a:off x="4086723" y="1156694"/>
          <a:ext cx="1003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1" name="Equation" r:id="rId13" imgW="1166040" imgH="380880" progId="Equation.3">
                  <p:embed/>
                </p:oleObj>
              </mc:Choice>
              <mc:Fallback>
                <p:oleObj name="Equation" r:id="rId13" imgW="1166040" imgH="38088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723" y="1156694"/>
                        <a:ext cx="1003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6487333" y="1616097"/>
            <a:ext cx="2184400" cy="1828800"/>
            <a:chOff x="4072" y="2400"/>
            <a:chExt cx="1376" cy="1152"/>
          </a:xfrm>
        </p:grpSpPr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4176" y="2401"/>
              <a:ext cx="1247" cy="1151"/>
              <a:chOff x="4176" y="2401"/>
              <a:chExt cx="1247" cy="1151"/>
            </a:xfrm>
          </p:grpSpPr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 flipV="1">
                <a:off x="4272" y="2401"/>
                <a:ext cx="0" cy="11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Oval 20"/>
              <p:cNvSpPr>
                <a:spLocks noChangeArrowheads="1"/>
              </p:cNvSpPr>
              <p:nvPr/>
            </p:nvSpPr>
            <p:spPr bwMode="auto">
              <a:xfrm>
                <a:off x="4272" y="2564"/>
                <a:ext cx="864" cy="864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66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176" y="2996"/>
                <a:ext cx="12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2" name="Object 22"/>
            <p:cNvGraphicFramePr>
              <a:graphicFrameLocks noChangeAspect="1"/>
            </p:cNvGraphicFramePr>
            <p:nvPr/>
          </p:nvGraphicFramePr>
          <p:xfrm>
            <a:off x="5304" y="30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2" name="Equation" r:id="rId15" imgW="257760" imgH="268920" progId="Equation.3">
                    <p:embed/>
                  </p:oleObj>
                </mc:Choice>
                <mc:Fallback>
                  <p:oleObj name="Equation" r:id="rId15" imgW="257760" imgH="268920" progId="Equation.3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30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3"/>
            <p:cNvGraphicFramePr>
              <a:graphicFrameLocks noChangeAspect="1"/>
            </p:cNvGraphicFramePr>
            <p:nvPr/>
          </p:nvGraphicFramePr>
          <p:xfrm>
            <a:off x="5136" y="304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3" name="Equation" r:id="rId17" imgW="257760" imgH="268920" progId="Equation.3">
                    <p:embed/>
                  </p:oleObj>
                </mc:Choice>
                <mc:Fallback>
                  <p:oleObj name="Equation" r:id="rId17" imgW="257760" imgH="268920" progId="Equation.3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04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4"/>
            <p:cNvGraphicFramePr>
              <a:graphicFrameLocks noChangeAspect="1"/>
            </p:cNvGraphicFramePr>
            <p:nvPr/>
          </p:nvGraphicFramePr>
          <p:xfrm>
            <a:off x="4116" y="304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4" name="Equation" r:id="rId19" imgW="246600" imgH="268920" progId="Equation.3">
                    <p:embed/>
                  </p:oleObj>
                </mc:Choice>
                <mc:Fallback>
                  <p:oleObj name="Equation" r:id="rId19" imgW="246600" imgH="268920" progId="Equation.3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3048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5"/>
            <p:cNvGraphicFramePr>
              <a:graphicFrameLocks noChangeAspect="1"/>
            </p:cNvGraphicFramePr>
            <p:nvPr/>
          </p:nvGraphicFramePr>
          <p:xfrm>
            <a:off x="4072" y="24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5" name="Equation" r:id="rId21" imgW="269280" imgH="358560" progId="Equation.3">
                    <p:embed/>
                  </p:oleObj>
                </mc:Choice>
                <mc:Fallback>
                  <p:oleObj name="Equation" r:id="rId21" imgW="269280" imgH="358560" progId="Equation.3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24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6804833" y="1920897"/>
            <a:ext cx="971550" cy="671513"/>
            <a:chOff x="4272" y="2592"/>
            <a:chExt cx="612" cy="423"/>
          </a:xfrm>
        </p:grpSpPr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V="1">
              <a:off x="4272" y="2592"/>
              <a:ext cx="612" cy="3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355170"/>
                </p:ext>
              </p:extLst>
            </p:nvPr>
          </p:nvGraphicFramePr>
          <p:xfrm>
            <a:off x="4488" y="261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6" name="Equation" r:id="rId23" imgW="279360" imgH="304560" progId="Equation.DSMT4">
                    <p:embed/>
                  </p:oleObj>
                </mc:Choice>
                <mc:Fallback>
                  <p:oleObj name="Equation" r:id="rId23" imgW="279360" imgH="304560" progId="Equation.DSMT4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2612"/>
                          <a:ext cx="1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9"/>
            <p:cNvGraphicFramePr>
              <a:graphicFrameLocks noChangeAspect="1"/>
            </p:cNvGraphicFramePr>
            <p:nvPr/>
          </p:nvGraphicFramePr>
          <p:xfrm>
            <a:off x="4476" y="2824"/>
            <a:ext cx="14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7" name="Equation" r:id="rId25" imgW="269280" imgH="358560" progId="Equation.3">
                    <p:embed/>
                  </p:oleObj>
                </mc:Choice>
                <mc:Fallback>
                  <p:oleObj name="Equation" r:id="rId25" imgW="269280" imgH="358560" progId="Equation.3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824"/>
                          <a:ext cx="145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4397" y="2913"/>
              <a:ext cx="48" cy="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Line 35"/>
          <p:cNvSpPr>
            <a:spLocks noChangeShapeType="1"/>
          </p:cNvSpPr>
          <p:nvPr/>
        </p:nvSpPr>
        <p:spPr bwMode="auto">
          <a:xfrm flipH="1">
            <a:off x="7471583" y="1936772"/>
            <a:ext cx="298450" cy="6334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056176"/>
              </p:ext>
            </p:extLst>
          </p:nvPr>
        </p:nvGraphicFramePr>
        <p:xfrm>
          <a:off x="7754158" y="2251097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8" name="Equation" r:id="rId27" imgW="168120" imgH="313560" progId="Equation.3">
                  <p:embed/>
                </p:oleObj>
              </mc:Choice>
              <mc:Fallback>
                <p:oleObj name="Equation" r:id="rId27" imgW="168120" imgH="31356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158" y="2251097"/>
                        <a:ext cx="152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rc 37"/>
          <p:cNvSpPr>
            <a:spLocks/>
          </p:cNvSpPr>
          <p:nvPr/>
        </p:nvSpPr>
        <p:spPr bwMode="auto">
          <a:xfrm>
            <a:off x="7490633" y="2413022"/>
            <a:ext cx="184150" cy="161925"/>
          </a:xfrm>
          <a:custGeom>
            <a:avLst/>
            <a:gdLst>
              <a:gd name="G0" fmla="+- 0 0 0"/>
              <a:gd name="G1" fmla="+- 19230 0 0"/>
              <a:gd name="G2" fmla="+- 21600 0 0"/>
              <a:gd name="T0" fmla="*/ 9837 w 21600"/>
              <a:gd name="T1" fmla="*/ 0 h 19230"/>
              <a:gd name="T2" fmla="*/ 21600 w 21600"/>
              <a:gd name="T3" fmla="*/ 19230 h 19230"/>
              <a:gd name="T4" fmla="*/ 0 w 21600"/>
              <a:gd name="T5" fmla="*/ 19230 h 19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230" fill="none" extrusionOk="0">
                <a:moveTo>
                  <a:pt x="9837" y="-1"/>
                </a:moveTo>
                <a:cubicBezTo>
                  <a:pt x="17057" y="3693"/>
                  <a:pt x="21600" y="11120"/>
                  <a:pt x="21600" y="19230"/>
                </a:cubicBezTo>
              </a:path>
              <a:path w="21600" h="19230" stroke="0" extrusionOk="0">
                <a:moveTo>
                  <a:pt x="9837" y="-1"/>
                </a:moveTo>
                <a:cubicBezTo>
                  <a:pt x="17057" y="3693"/>
                  <a:pt x="21600" y="11120"/>
                  <a:pt x="21600" y="19230"/>
                </a:cubicBezTo>
                <a:lnTo>
                  <a:pt x="0" y="1923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439802"/>
              </p:ext>
            </p:extLst>
          </p:nvPr>
        </p:nvGraphicFramePr>
        <p:xfrm>
          <a:off x="1259632" y="2819400"/>
          <a:ext cx="2374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9" name="Equation" r:id="rId29" imgW="2374560" imgH="711000" progId="Equation.DSMT4">
                  <p:embed/>
                </p:oleObj>
              </mc:Choice>
              <mc:Fallback>
                <p:oleObj name="Equation" r:id="rId29" imgW="2374560" imgH="7110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819400"/>
                        <a:ext cx="2374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13780" y="3968118"/>
            <a:ext cx="6976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可以用极坐标转化得到的参数方程直接求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225314"/>
              </p:ext>
            </p:extLst>
          </p:nvPr>
        </p:nvGraphicFramePr>
        <p:xfrm>
          <a:off x="626504" y="4645248"/>
          <a:ext cx="2197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0" name="Equation" r:id="rId31" imgW="2197080" imgH="1015920" progId="Equation.DSMT4">
                  <p:embed/>
                </p:oleObj>
              </mc:Choice>
              <mc:Fallback>
                <p:oleObj name="Equation" r:id="rId31" imgW="2197080" imgH="101592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04" y="4645248"/>
                        <a:ext cx="2197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17306" y="5805264"/>
            <a:ext cx="4737194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应注意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与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的区别与联系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1560" y="3444898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经验：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082413"/>
              </p:ext>
            </p:extLst>
          </p:nvPr>
        </p:nvGraphicFramePr>
        <p:xfrm>
          <a:off x="3004572" y="4619848"/>
          <a:ext cx="2832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1" name="Equation" r:id="rId33" imgW="2831760" imgH="1041120" progId="Equation.DSMT4">
                  <p:embed/>
                </p:oleObj>
              </mc:Choice>
              <mc:Fallback>
                <p:oleObj name="Equation" r:id="rId33" imgW="2831760" imgH="104112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572" y="4619848"/>
                        <a:ext cx="28321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438505"/>
              </p:ext>
            </p:extLst>
          </p:nvPr>
        </p:nvGraphicFramePr>
        <p:xfrm>
          <a:off x="5723746" y="4355668"/>
          <a:ext cx="2908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2" name="Equation" r:id="rId35" imgW="2908080" imgH="1828800" progId="Equation.DSMT4">
                  <p:embed/>
                </p:oleObj>
              </mc:Choice>
              <mc:Fallback>
                <p:oleObj name="Equation" r:id="rId35" imgW="2908080" imgH="182880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746" y="4355668"/>
                        <a:ext cx="29083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309264"/>
              </p:ext>
            </p:extLst>
          </p:nvPr>
        </p:nvGraphicFramePr>
        <p:xfrm>
          <a:off x="7471583" y="4032878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3" name="Equation" r:id="rId37" imgW="495000" imgH="393480" progId="Equation.DSMT4">
                  <p:embed/>
                </p:oleObj>
              </mc:Choice>
              <mc:Fallback>
                <p:oleObj name="Equation" r:id="rId37" imgW="495000" imgH="39348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583" y="4032878"/>
                        <a:ext cx="49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76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8" grpId="0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303213"/>
            <a:ext cx="2362200" cy="7350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482679"/>
              </p:ext>
            </p:extLst>
          </p:nvPr>
        </p:nvGraphicFramePr>
        <p:xfrm>
          <a:off x="2627784" y="307581"/>
          <a:ext cx="3152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3" imgW="3492360" imgH="609480" progId="Equation.DSMT4">
                  <p:embed/>
                </p:oleObj>
              </mc:Choice>
              <mc:Fallback>
                <p:oleObj name="Equation" r:id="rId3" imgW="3492360" imgH="6094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07581"/>
                        <a:ext cx="31527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40152" y="303213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为摆线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83321"/>
              </p:ext>
            </p:extLst>
          </p:nvPr>
        </p:nvGraphicFramePr>
        <p:xfrm>
          <a:off x="2267744" y="1038225"/>
          <a:ext cx="226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Equation" r:id="rId5" imgW="2646000" imgH="470520" progId="Equation.3">
                  <p:embed/>
                </p:oleObj>
              </mc:Choice>
              <mc:Fallback>
                <p:oleObj name="Equation" r:id="rId5" imgW="2646000" imgH="47052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038225"/>
                        <a:ext cx="2260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104543"/>
              </p:ext>
            </p:extLst>
          </p:nvPr>
        </p:nvGraphicFramePr>
        <p:xfrm>
          <a:off x="4833144" y="1038225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7" imgW="2545200" imgH="470520" progId="Equation.3">
                  <p:embed/>
                </p:oleObj>
              </mc:Choice>
              <mc:Fallback>
                <p:oleObj name="Equation" r:id="rId7" imgW="2545200" imgH="47052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144" y="1038225"/>
                        <a:ext cx="2171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67602" y="1556792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上对应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的一段弧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56335" y="2179646"/>
            <a:ext cx="3555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用格林公式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300192" y="3140968"/>
            <a:ext cx="25202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300192" y="1628800"/>
            <a:ext cx="0" cy="15121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6300316" y="2461820"/>
            <a:ext cx="2260880" cy="683314"/>
          </a:xfrm>
          <a:custGeom>
            <a:avLst/>
            <a:gdLst>
              <a:gd name="connsiteX0" fmla="*/ 0 w 2260880"/>
              <a:gd name="connsiteY0" fmla="*/ 673266 h 683314"/>
              <a:gd name="connsiteX1" fmla="*/ 411983 w 2260880"/>
              <a:gd name="connsiteY1" fmla="*/ 200993 h 683314"/>
              <a:gd name="connsiteX2" fmla="*/ 1125416 w 2260880"/>
              <a:gd name="connsiteY2" fmla="*/ 26 h 683314"/>
              <a:gd name="connsiteX3" fmla="*/ 1889091 w 2260880"/>
              <a:gd name="connsiteY3" fmla="*/ 190945 h 683314"/>
              <a:gd name="connsiteX4" fmla="*/ 2260880 w 2260880"/>
              <a:gd name="connsiteY4" fmla="*/ 683314 h 68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880" h="683314">
                <a:moveTo>
                  <a:pt x="0" y="673266"/>
                </a:moveTo>
                <a:cubicBezTo>
                  <a:pt x="112207" y="493233"/>
                  <a:pt x="224414" y="313200"/>
                  <a:pt x="411983" y="200993"/>
                </a:cubicBezTo>
                <a:cubicBezTo>
                  <a:pt x="599552" y="88786"/>
                  <a:pt x="879231" y="1701"/>
                  <a:pt x="1125416" y="26"/>
                </a:cubicBezTo>
                <a:cubicBezTo>
                  <a:pt x="1371601" y="-1649"/>
                  <a:pt x="1699847" y="77064"/>
                  <a:pt x="1889091" y="190945"/>
                </a:cubicBezTo>
                <a:cubicBezTo>
                  <a:pt x="2078335" y="304826"/>
                  <a:pt x="2169607" y="494070"/>
                  <a:pt x="2260880" y="683314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2160" y="314513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8424" y="314513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1589" y="217964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300316" y="3145134"/>
            <a:ext cx="2260880" cy="10048"/>
          </a:xfrm>
          <a:prstGeom prst="line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1"/>
          </p:cNvCxnSpPr>
          <p:nvPr/>
        </p:nvCxnSpPr>
        <p:spPr>
          <a:xfrm flipV="1">
            <a:off x="6712299" y="2461820"/>
            <a:ext cx="307973" cy="2009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5575" y="2803477"/>
            <a:ext cx="498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围成区域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14209"/>
              </p:ext>
            </p:extLst>
          </p:nvPr>
        </p:nvGraphicFramePr>
        <p:xfrm>
          <a:off x="739775" y="3319463"/>
          <a:ext cx="44243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9" imgW="4902120" imgH="799920" progId="Equation.DSMT4">
                  <p:embed/>
                </p:oleObj>
              </mc:Choice>
              <mc:Fallback>
                <p:oleObj name="Equation" r:id="rId9" imgW="4902120" imgH="79992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319463"/>
                        <a:ext cx="442436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2530"/>
              </p:ext>
            </p:extLst>
          </p:nvPr>
        </p:nvGraphicFramePr>
        <p:xfrm>
          <a:off x="916651" y="4149080"/>
          <a:ext cx="2062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11" imgW="2286000" imgH="799920" progId="Equation.DSMT4">
                  <p:embed/>
                </p:oleObj>
              </mc:Choice>
              <mc:Fallback>
                <p:oleObj name="Equation" r:id="rId11" imgW="2286000" imgH="79992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51" y="4149080"/>
                        <a:ext cx="2062162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953013"/>
              </p:ext>
            </p:extLst>
          </p:nvPr>
        </p:nvGraphicFramePr>
        <p:xfrm>
          <a:off x="1691680" y="5013176"/>
          <a:ext cx="31289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13" imgW="3466800" imgH="825480" progId="Equation.DSMT4">
                  <p:embed/>
                </p:oleObj>
              </mc:Choice>
              <mc:Fallback>
                <p:oleObj name="Equation" r:id="rId13" imgW="3466800" imgH="8254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013176"/>
                        <a:ext cx="312896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27443"/>
              </p:ext>
            </p:extLst>
          </p:nvPr>
        </p:nvGraphicFramePr>
        <p:xfrm>
          <a:off x="3040952" y="4149080"/>
          <a:ext cx="4406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15" imgW="4406760" imgH="685800" progId="Equation.DSMT4">
                  <p:embed/>
                </p:oleObj>
              </mc:Choice>
              <mc:Fallback>
                <p:oleObj name="Equation" r:id="rId15" imgW="4406760" imgH="6858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952" y="4149080"/>
                        <a:ext cx="4406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0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30566"/>
              </p:ext>
            </p:extLst>
          </p:nvPr>
        </p:nvGraphicFramePr>
        <p:xfrm>
          <a:off x="6582679" y="2915270"/>
          <a:ext cx="2108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1" name="Equation" r:id="rId3" imgW="2466720" imgH="470520" progId="Equation.3">
                  <p:embed/>
                </p:oleObj>
              </mc:Choice>
              <mc:Fallback>
                <p:oleObj name="Equation" r:id="rId3" imgW="2466720" imgH="47052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679" y="2915270"/>
                        <a:ext cx="21082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11560" y="2777158"/>
            <a:ext cx="16277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12066"/>
              </p:ext>
            </p:extLst>
          </p:nvPr>
        </p:nvGraphicFramePr>
        <p:xfrm>
          <a:off x="1503363" y="4540250"/>
          <a:ext cx="2946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2" name="Equation" r:id="rId5" imgW="2946240" imgH="736560" progId="Equation.DSMT4">
                  <p:embed/>
                </p:oleObj>
              </mc:Choice>
              <mc:Fallback>
                <p:oleObj name="Equation" r:id="rId5" imgW="2946240" imgH="73656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4540250"/>
                        <a:ext cx="2946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615382"/>
              </p:ext>
            </p:extLst>
          </p:nvPr>
        </p:nvGraphicFramePr>
        <p:xfrm>
          <a:off x="4572000" y="4581128"/>
          <a:ext cx="3175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3" name="Equation" r:id="rId7" imgW="3174840" imgH="583920" progId="Equation.DSMT4">
                  <p:embed/>
                </p:oleObj>
              </mc:Choice>
              <mc:Fallback>
                <p:oleObj name="Equation" r:id="rId7" imgW="3174840" imgH="58392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81128"/>
                        <a:ext cx="3175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367629"/>
              </p:ext>
            </p:extLst>
          </p:nvPr>
        </p:nvGraphicFramePr>
        <p:xfrm>
          <a:off x="2331988" y="5420072"/>
          <a:ext cx="123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4" name="Equation" r:id="rId9" imgW="1231560" imgH="457200" progId="Equation.DSMT4">
                  <p:embed/>
                </p:oleObj>
              </mc:Choice>
              <mc:Fallback>
                <p:oleObj name="Equation" r:id="rId9" imgW="1231560" imgH="4572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988" y="5420072"/>
                        <a:ext cx="1231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313591"/>
              </p:ext>
            </p:extLst>
          </p:nvPr>
        </p:nvGraphicFramePr>
        <p:xfrm>
          <a:off x="4677679" y="2915270"/>
          <a:ext cx="1879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5" name="Equation" r:id="rId11" imgW="2197800" imgH="470520" progId="Equation.3">
                  <p:embed/>
                </p:oleObj>
              </mc:Choice>
              <mc:Fallback>
                <p:oleObj name="Equation" r:id="rId11" imgW="2197800" imgH="4705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679" y="2915270"/>
                        <a:ext cx="18796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68491"/>
              </p:ext>
            </p:extLst>
          </p:nvPr>
        </p:nvGraphicFramePr>
        <p:xfrm>
          <a:off x="5058679" y="3448670"/>
          <a:ext cx="3225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6" name="Equation" r:id="rId13" imgW="3789720" imgH="470520" progId="Equation.3">
                  <p:embed/>
                </p:oleObj>
              </mc:Choice>
              <mc:Fallback>
                <p:oleObj name="Equation" r:id="rId13" imgW="3789720" imgH="47052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679" y="3448670"/>
                        <a:ext cx="32258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827137"/>
              </p:ext>
            </p:extLst>
          </p:nvPr>
        </p:nvGraphicFramePr>
        <p:xfrm>
          <a:off x="1934479" y="2889870"/>
          <a:ext cx="270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7" name="Equation" r:id="rId15" imgW="3173040" imgH="470520" progId="Equation.3">
                  <p:embed/>
                </p:oleObj>
              </mc:Choice>
              <mc:Fallback>
                <p:oleObj name="Equation" r:id="rId15" imgW="3173040" imgH="47052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479" y="2889870"/>
                        <a:ext cx="2705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9747"/>
              </p:ext>
            </p:extLst>
          </p:nvPr>
        </p:nvGraphicFramePr>
        <p:xfrm>
          <a:off x="4741179" y="3905870"/>
          <a:ext cx="1841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8" name="Equation" r:id="rId17" imgW="2152800" imgH="604800" progId="Equation.3">
                  <p:embed/>
                </p:oleObj>
              </mc:Choice>
              <mc:Fallback>
                <p:oleObj name="Equation" r:id="rId17" imgW="2152800" imgH="6048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179" y="3905870"/>
                        <a:ext cx="18415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591563"/>
              </p:ext>
            </p:extLst>
          </p:nvPr>
        </p:nvGraphicFramePr>
        <p:xfrm>
          <a:off x="1403648" y="260648"/>
          <a:ext cx="43100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9" name="Equation" r:id="rId19" imgW="4775040" imgH="609480" progId="Equation.DSMT4">
                  <p:embed/>
                </p:oleObj>
              </mc:Choice>
              <mc:Fallback>
                <p:oleObj name="Equation" r:id="rId19" imgW="4775040" imgH="6094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60648"/>
                        <a:ext cx="431006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395368"/>
              </p:ext>
            </p:extLst>
          </p:nvPr>
        </p:nvGraphicFramePr>
        <p:xfrm>
          <a:off x="1460500" y="981075"/>
          <a:ext cx="5067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0" name="Equation" r:id="rId21" imgW="5613120" imgH="787320" progId="Equation.DSMT4">
                  <p:embed/>
                </p:oleObj>
              </mc:Choice>
              <mc:Fallback>
                <p:oleObj name="Equation" r:id="rId21" imgW="5613120" imgH="78732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981075"/>
                        <a:ext cx="5067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518688"/>
              </p:ext>
            </p:extLst>
          </p:nvPr>
        </p:nvGraphicFramePr>
        <p:xfrm>
          <a:off x="683568" y="1916832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1" name="Equation" r:id="rId23" imgW="3276360" imgH="457200" progId="Equation.DSMT4">
                  <p:embed/>
                </p:oleObj>
              </mc:Choice>
              <mc:Fallback>
                <p:oleObj name="Equation" r:id="rId23" imgW="3276360" imgH="4572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16832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012624"/>
              </p:ext>
            </p:extLst>
          </p:nvPr>
        </p:nvGraphicFramePr>
        <p:xfrm>
          <a:off x="4860032" y="1916832"/>
          <a:ext cx="143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2" name="Equation" r:id="rId25" imgW="1434960" imgH="380880" progId="Equation.DSMT4">
                  <p:embed/>
                </p:oleObj>
              </mc:Choice>
              <mc:Fallback>
                <p:oleObj name="Equation" r:id="rId25" imgW="1434960" imgH="3808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916832"/>
                        <a:ext cx="1435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4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2650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是柱面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299812"/>
              </p:ext>
            </p:extLst>
          </p:nvPr>
        </p:nvGraphicFramePr>
        <p:xfrm>
          <a:off x="3494457" y="398036"/>
          <a:ext cx="1517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9" name="Equation" r:id="rId3" imgW="1511280" imgH="457200" progId="Equation.DSMT4">
                  <p:embed/>
                </p:oleObj>
              </mc:Choice>
              <mc:Fallback>
                <p:oleObj name="Equation" r:id="rId3" imgW="1511280" imgH="4572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457" y="398036"/>
                        <a:ext cx="15176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3326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介于平面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77961"/>
              </p:ext>
            </p:extLst>
          </p:nvPr>
        </p:nvGraphicFramePr>
        <p:xfrm>
          <a:off x="6746771" y="413291"/>
          <a:ext cx="1555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0" name="Equation" r:id="rId5" imgW="1562040" imgH="368280" progId="Equation.DSMT4">
                  <p:embed/>
                </p:oleObj>
              </mc:Choice>
              <mc:Fallback>
                <p:oleObj name="Equation" r:id="rId5" imgW="1562040" imgH="3682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771" y="413291"/>
                        <a:ext cx="1555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1052736"/>
            <a:ext cx="550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之间的部分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取外侧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计算曲面积分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16965"/>
              </p:ext>
            </p:extLst>
          </p:nvPr>
        </p:nvGraphicFramePr>
        <p:xfrm>
          <a:off x="4497388" y="1773238"/>
          <a:ext cx="16748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1" name="Equation" r:id="rId7" imgW="1663560" imgH="799920" progId="Equation.DSMT4">
                  <p:embed/>
                </p:oleObj>
              </mc:Choice>
              <mc:Fallback>
                <p:oleObj name="Equation" r:id="rId7" imgW="1663560" imgH="79992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1773238"/>
                        <a:ext cx="1674812" cy="8064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54421"/>
              </p:ext>
            </p:extLst>
          </p:nvPr>
        </p:nvGraphicFramePr>
        <p:xfrm>
          <a:off x="6294438" y="1773238"/>
          <a:ext cx="17256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2" name="Equation" r:id="rId9" imgW="1714320" imgH="799920" progId="Equation.DSMT4">
                  <p:embed/>
                </p:oleObj>
              </mc:Choice>
              <mc:Fallback>
                <p:oleObj name="Equation" r:id="rId9" imgW="1714320" imgH="79992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1773238"/>
                        <a:ext cx="1725612" cy="8064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1772816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 取外侧，求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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不定向，求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675003"/>
              </p:ext>
            </p:extLst>
          </p:nvPr>
        </p:nvGraphicFramePr>
        <p:xfrm>
          <a:off x="4507657" y="2661757"/>
          <a:ext cx="13684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3" name="Equation" r:id="rId11" imgW="1358640" imgH="799920" progId="Equation.DSMT4">
                  <p:embed/>
                </p:oleObj>
              </mc:Choice>
              <mc:Fallback>
                <p:oleObj name="Equation" r:id="rId11" imgW="1358640" imgH="79992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657" y="2661757"/>
                        <a:ext cx="1368425" cy="80803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08608"/>
              </p:ext>
            </p:extLst>
          </p:nvPr>
        </p:nvGraphicFramePr>
        <p:xfrm>
          <a:off x="6289377" y="2630545"/>
          <a:ext cx="14573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4" name="Equation" r:id="rId13" imgW="1447560" imgH="799920" progId="Equation.DSMT4">
                  <p:embed/>
                </p:oleObj>
              </mc:Choice>
              <mc:Fallback>
                <p:oleObj name="Equation" r:id="rId13" imgW="1447560" imgH="79992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377" y="2630545"/>
                        <a:ext cx="1457325" cy="80803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71600" y="350100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1680" y="3501008"/>
            <a:ext cx="644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与投影面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xOy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面</a:t>
            </a:r>
            <a:r>
              <a:rPr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  <a:sym typeface="Symbol"/>
              </a:rPr>
              <a:t>垂直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，故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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722002"/>
              </p:ext>
            </p:extLst>
          </p:nvPr>
        </p:nvGraphicFramePr>
        <p:xfrm>
          <a:off x="3605763" y="4048444"/>
          <a:ext cx="19923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5" name="Equation" r:id="rId15" imgW="1981080" imgH="799920" progId="Equation.DSMT4">
                  <p:embed/>
                </p:oleObj>
              </mc:Choice>
              <mc:Fallback>
                <p:oleObj name="Equation" r:id="rId15" imgW="1981080" imgH="79992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763" y="4048444"/>
                        <a:ext cx="1992313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24608" y="4725144"/>
            <a:ext cx="635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在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xOy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面上的投影为一个正方形，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892929"/>
              </p:ext>
            </p:extLst>
          </p:nvPr>
        </p:nvGraphicFramePr>
        <p:xfrm>
          <a:off x="1668400" y="5373216"/>
          <a:ext cx="14446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6" name="Equation" r:id="rId17" imgW="1434960" imgH="799920" progId="Equation.DSMT4">
                  <p:embed/>
                </p:oleObj>
              </mc:Choice>
              <mc:Fallback>
                <p:oleObj name="Equation" r:id="rId17" imgW="1434960" imgH="79992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00" y="5373216"/>
                        <a:ext cx="144462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703622"/>
              </p:ext>
            </p:extLst>
          </p:nvPr>
        </p:nvGraphicFramePr>
        <p:xfrm>
          <a:off x="3131840" y="5373216"/>
          <a:ext cx="31575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7" name="Equation" r:id="rId19" imgW="3136680" imgH="876240" progId="Equation.DSMT4">
                  <p:embed/>
                </p:oleObj>
              </mc:Choice>
              <mc:Fallback>
                <p:oleObj name="Equation" r:id="rId19" imgW="3136680" imgH="87624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373216"/>
                        <a:ext cx="3157537" cy="8826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7513746" y="638656"/>
            <a:ext cx="1630254" cy="1210138"/>
            <a:chOff x="6734" y="2631"/>
            <a:chExt cx="2921" cy="2496"/>
          </a:xfrm>
        </p:grpSpPr>
        <p:grpSp>
          <p:nvGrpSpPr>
            <p:cNvPr id="24" name="Group 12"/>
            <p:cNvGrpSpPr>
              <a:grpSpLocks/>
            </p:cNvGrpSpPr>
            <p:nvPr/>
          </p:nvGrpSpPr>
          <p:grpSpPr bwMode="auto">
            <a:xfrm>
              <a:off x="6734" y="2631"/>
              <a:ext cx="2921" cy="2496"/>
              <a:chOff x="6480" y="3276"/>
              <a:chExt cx="2921" cy="2496"/>
            </a:xfrm>
          </p:grpSpPr>
          <p:grpSp>
            <p:nvGrpSpPr>
              <p:cNvPr id="26" name="Group 13"/>
              <p:cNvGrpSpPr>
                <a:grpSpLocks/>
              </p:cNvGrpSpPr>
              <p:nvPr/>
            </p:nvGrpSpPr>
            <p:grpSpPr bwMode="auto">
              <a:xfrm>
                <a:off x="6480" y="3276"/>
                <a:ext cx="2921" cy="2496"/>
                <a:chOff x="6480" y="3276"/>
                <a:chExt cx="2921" cy="2496"/>
              </a:xfrm>
            </p:grpSpPr>
            <p:grpSp>
              <p:nvGrpSpPr>
                <p:cNvPr id="28" name="Group 14"/>
                <p:cNvGrpSpPr>
                  <a:grpSpLocks/>
                </p:cNvGrpSpPr>
                <p:nvPr/>
              </p:nvGrpSpPr>
              <p:grpSpPr bwMode="auto">
                <a:xfrm>
                  <a:off x="6480" y="3276"/>
                  <a:ext cx="2921" cy="2496"/>
                  <a:chOff x="6480" y="3276"/>
                  <a:chExt cx="2921" cy="2496"/>
                </a:xfrm>
              </p:grpSpPr>
              <p:grpSp>
                <p:nvGrpSpPr>
                  <p:cNvPr id="3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6480" y="3276"/>
                    <a:ext cx="2921" cy="2496"/>
                    <a:chOff x="4353" y="6136"/>
                    <a:chExt cx="2701" cy="2581"/>
                  </a:xfrm>
                </p:grpSpPr>
                <p:sp>
                  <p:nvSpPr>
                    <p:cNvPr id="32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53" y="6950"/>
                      <a:ext cx="0" cy="135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3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4" y="6136"/>
                      <a:ext cx="2700" cy="2581"/>
                      <a:chOff x="4353" y="6272"/>
                      <a:chExt cx="2701" cy="2581"/>
                    </a:xfrm>
                  </p:grpSpPr>
                  <p:sp>
                    <p:nvSpPr>
                      <p:cNvPr id="34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966" y="8310"/>
                        <a:ext cx="2088" cy="1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273" y="6272"/>
                        <a:ext cx="1" cy="24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507" y="8173"/>
                        <a:ext cx="1072" cy="6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53" y="8174"/>
                        <a:ext cx="1839" cy="40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92" y="6951"/>
                        <a:ext cx="1" cy="135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53" y="6816"/>
                        <a:ext cx="1840" cy="40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1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70" y="3648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484" y="5235"/>
                  <a:ext cx="1096" cy="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V="1">
                <a:off x="6780" y="5259"/>
                <a:ext cx="734" cy="4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7738" y="4290"/>
              <a:ext cx="0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17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32469"/>
              </p:ext>
            </p:extLst>
          </p:nvPr>
        </p:nvGraphicFramePr>
        <p:xfrm>
          <a:off x="2195736" y="98425"/>
          <a:ext cx="31591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0" name="Equation" r:id="rId3" imgW="3136680" imgH="876240" progId="Equation.DSMT4">
                  <p:embed/>
                </p:oleObj>
              </mc:Choice>
              <mc:Fallback>
                <p:oleObj name="Equation" r:id="rId3" imgW="3136680" imgH="87624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98425"/>
                        <a:ext cx="315912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924417"/>
              </p:ext>
            </p:extLst>
          </p:nvPr>
        </p:nvGraphicFramePr>
        <p:xfrm>
          <a:off x="2123728" y="1196752"/>
          <a:ext cx="27352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1" name="Equation" r:id="rId5" imgW="2717640" imgH="990360" progId="Equation.DSMT4">
                  <p:embed/>
                </p:oleObj>
              </mc:Choice>
              <mc:Fallback>
                <p:oleObj name="Equation" r:id="rId5" imgW="2717640" imgH="99036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196752"/>
                        <a:ext cx="27352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18373"/>
              </p:ext>
            </p:extLst>
          </p:nvPr>
        </p:nvGraphicFramePr>
        <p:xfrm>
          <a:off x="4956521" y="1005100"/>
          <a:ext cx="33147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2" name="Equation" r:id="rId7" imgW="3314520" imgH="1244520" progId="Equation.DSMT4">
                  <p:embed/>
                </p:oleObj>
              </mc:Choice>
              <mc:Fallback>
                <p:oleObj name="Equation" r:id="rId7" imgW="3314520" imgH="124452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521" y="1005100"/>
                        <a:ext cx="33147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21691"/>
              </p:ext>
            </p:extLst>
          </p:nvPr>
        </p:nvGraphicFramePr>
        <p:xfrm>
          <a:off x="2195736" y="2276872"/>
          <a:ext cx="406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3" name="Equation" r:id="rId9" imgW="406080" imgH="317160" progId="Equation.DSMT4">
                  <p:embed/>
                </p:oleObj>
              </mc:Choice>
              <mc:Fallback>
                <p:oleObj name="Equation" r:id="rId9" imgW="406080" imgH="31716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276872"/>
                        <a:ext cx="406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2895" y="2952405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6613871" y="2588016"/>
            <a:ext cx="1718994" cy="1210138"/>
            <a:chOff x="6734" y="2631"/>
            <a:chExt cx="3080" cy="2496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6734" y="2631"/>
              <a:ext cx="3080" cy="2496"/>
              <a:chOff x="6480" y="3276"/>
              <a:chExt cx="3080" cy="2496"/>
            </a:xfrm>
          </p:grpSpPr>
          <p:grpSp>
            <p:nvGrpSpPr>
              <p:cNvPr id="15" name="Group 13"/>
              <p:cNvGrpSpPr>
                <a:grpSpLocks/>
              </p:cNvGrpSpPr>
              <p:nvPr/>
            </p:nvGrpSpPr>
            <p:grpSpPr bwMode="auto">
              <a:xfrm>
                <a:off x="6480" y="3276"/>
                <a:ext cx="3080" cy="2496"/>
                <a:chOff x="6480" y="3276"/>
                <a:chExt cx="3080" cy="2496"/>
              </a:xfrm>
            </p:grpSpPr>
            <p:grpSp>
              <p:nvGrpSpPr>
                <p:cNvPr id="17" name="Group 14"/>
                <p:cNvGrpSpPr>
                  <a:grpSpLocks/>
                </p:cNvGrpSpPr>
                <p:nvPr/>
              </p:nvGrpSpPr>
              <p:grpSpPr bwMode="auto">
                <a:xfrm>
                  <a:off x="6480" y="3276"/>
                  <a:ext cx="3080" cy="2496"/>
                  <a:chOff x="6480" y="3276"/>
                  <a:chExt cx="3080" cy="2496"/>
                </a:xfrm>
              </p:grpSpPr>
              <p:grpSp>
                <p:nvGrpSpPr>
                  <p:cNvPr id="1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6480" y="3276"/>
                    <a:ext cx="3080" cy="2496"/>
                    <a:chOff x="4353" y="6136"/>
                    <a:chExt cx="2848" cy="2581"/>
                  </a:xfrm>
                </p:grpSpPr>
                <p:sp>
                  <p:nvSpPr>
                    <p:cNvPr id="21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53" y="6950"/>
                      <a:ext cx="0" cy="135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2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4" y="6136"/>
                      <a:ext cx="2847" cy="2581"/>
                      <a:chOff x="4353" y="6272"/>
                      <a:chExt cx="2848" cy="2581"/>
                    </a:xfrm>
                  </p:grpSpPr>
                  <p:sp>
                    <p:nvSpPr>
                      <p:cNvPr id="23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96" y="8310"/>
                        <a:ext cx="2605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273" y="6272"/>
                        <a:ext cx="1" cy="24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507" y="8173"/>
                        <a:ext cx="1072" cy="6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53" y="8174"/>
                        <a:ext cx="1839" cy="40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92" y="6951"/>
                        <a:ext cx="1" cy="135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53" y="6816"/>
                        <a:ext cx="1840" cy="40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20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70" y="3648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484" y="5235"/>
                  <a:ext cx="1096" cy="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 flipV="1">
                <a:off x="6780" y="5259"/>
                <a:ext cx="734" cy="4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 flipH="1">
              <a:off x="7738" y="4290"/>
              <a:ext cx="0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439961"/>
              </p:ext>
            </p:extLst>
          </p:nvPr>
        </p:nvGraphicFramePr>
        <p:xfrm>
          <a:off x="1969781" y="3009451"/>
          <a:ext cx="1798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4" name="Equation" r:id="rId11" imgW="1790640" imgH="457200" progId="Equation.DSMT4">
                  <p:embed/>
                </p:oleObj>
              </mc:Choice>
              <mc:Fallback>
                <p:oleObj name="Equation" r:id="rId11" imgW="1790640" imgH="4572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781" y="3009451"/>
                        <a:ext cx="17986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675921"/>
              </p:ext>
            </p:extLst>
          </p:nvPr>
        </p:nvGraphicFramePr>
        <p:xfrm>
          <a:off x="1528086" y="3582964"/>
          <a:ext cx="4241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5" name="Equation" r:id="rId13" imgW="4241520" imgH="596880" progId="Equation.DSMT4">
                  <p:embed/>
                </p:oleObj>
              </mc:Choice>
              <mc:Fallback>
                <p:oleObj name="Equation" r:id="rId13" imgW="4241520" imgH="59688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086" y="3582964"/>
                        <a:ext cx="4241800" cy="6032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127327"/>
              </p:ext>
            </p:extLst>
          </p:nvPr>
        </p:nvGraphicFramePr>
        <p:xfrm>
          <a:off x="1528086" y="4330299"/>
          <a:ext cx="4445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6" name="Equation" r:id="rId15" imgW="4444920" imgH="596880" progId="Equation.DSMT4">
                  <p:embed/>
                </p:oleObj>
              </mc:Choice>
              <mc:Fallback>
                <p:oleObj name="Equation" r:id="rId15" imgW="4444920" imgH="5968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086" y="4330299"/>
                        <a:ext cx="4445000" cy="6032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16840"/>
              </p:ext>
            </p:extLst>
          </p:nvPr>
        </p:nvGraphicFramePr>
        <p:xfrm>
          <a:off x="6514392" y="3969742"/>
          <a:ext cx="24193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7" name="Equation" r:id="rId17" imgW="2425680" imgH="1015920" progId="Equation.DSMT4">
                  <p:embed/>
                </p:oleObj>
              </mc:Choice>
              <mc:Fallback>
                <p:oleObj name="Equation" r:id="rId17" imgW="2425680" imgH="101592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392" y="3969742"/>
                        <a:ext cx="24193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85527"/>
              </p:ext>
            </p:extLst>
          </p:nvPr>
        </p:nvGraphicFramePr>
        <p:xfrm>
          <a:off x="1763688" y="5049862"/>
          <a:ext cx="40782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Equation" r:id="rId19" imgW="4216320" imgH="1180800" progId="Equation.DSMT4">
                  <p:embed/>
                </p:oleObj>
              </mc:Choice>
              <mc:Fallback>
                <p:oleObj name="Equation" r:id="rId19" imgW="4216320" imgH="11808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049862"/>
                        <a:ext cx="4078288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00933" y="295433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5619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986133" y="260648"/>
            <a:ext cx="1718994" cy="1210138"/>
            <a:chOff x="6734" y="2631"/>
            <a:chExt cx="3080" cy="2496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734" y="2631"/>
              <a:ext cx="3080" cy="2496"/>
              <a:chOff x="6480" y="3276"/>
              <a:chExt cx="3080" cy="2496"/>
            </a:xfrm>
          </p:grpSpPr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6480" y="3276"/>
                <a:ext cx="3080" cy="2496"/>
                <a:chOff x="6480" y="3276"/>
                <a:chExt cx="3080" cy="2496"/>
              </a:xfrm>
            </p:grpSpPr>
            <p:grpSp>
              <p:nvGrpSpPr>
                <p:cNvPr id="8" name="Group 14"/>
                <p:cNvGrpSpPr>
                  <a:grpSpLocks/>
                </p:cNvGrpSpPr>
                <p:nvPr/>
              </p:nvGrpSpPr>
              <p:grpSpPr bwMode="auto">
                <a:xfrm>
                  <a:off x="6480" y="3276"/>
                  <a:ext cx="3080" cy="2496"/>
                  <a:chOff x="6480" y="3276"/>
                  <a:chExt cx="3080" cy="2496"/>
                </a:xfrm>
              </p:grpSpPr>
              <p:grpSp>
                <p:nvGrpSpPr>
                  <p:cNvPr id="1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6480" y="3276"/>
                    <a:ext cx="3080" cy="2496"/>
                    <a:chOff x="4353" y="6136"/>
                    <a:chExt cx="2848" cy="2581"/>
                  </a:xfrm>
                </p:grpSpPr>
                <p:sp>
                  <p:nvSpPr>
                    <p:cNvPr id="12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53" y="6950"/>
                      <a:ext cx="0" cy="135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4" y="6136"/>
                      <a:ext cx="2847" cy="2581"/>
                      <a:chOff x="4353" y="6272"/>
                      <a:chExt cx="2848" cy="2581"/>
                    </a:xfrm>
                  </p:grpSpPr>
                  <p:sp>
                    <p:nvSpPr>
                      <p:cNvPr id="14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96" y="8310"/>
                        <a:ext cx="2605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273" y="6272"/>
                        <a:ext cx="1" cy="24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507" y="8173"/>
                        <a:ext cx="1072" cy="6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53" y="8174"/>
                        <a:ext cx="1839" cy="40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92" y="6951"/>
                        <a:ext cx="1" cy="135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53" y="6816"/>
                        <a:ext cx="1840" cy="40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1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70" y="3648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484" y="5235"/>
                  <a:ext cx="1096" cy="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" name="Line 26"/>
              <p:cNvSpPr>
                <a:spLocks noChangeShapeType="1"/>
              </p:cNvSpPr>
              <p:nvPr/>
            </p:nvSpPr>
            <p:spPr bwMode="auto">
              <a:xfrm flipV="1">
                <a:off x="6780" y="5259"/>
                <a:ext cx="734" cy="4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Line 27"/>
            <p:cNvSpPr>
              <a:spLocks noChangeShapeType="1"/>
            </p:cNvSpPr>
            <p:nvPr/>
          </p:nvSpPr>
          <p:spPr bwMode="auto">
            <a:xfrm flipH="1">
              <a:off x="7738" y="4290"/>
              <a:ext cx="0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202143"/>
              </p:ext>
            </p:extLst>
          </p:nvPr>
        </p:nvGraphicFramePr>
        <p:xfrm>
          <a:off x="608013" y="448419"/>
          <a:ext cx="6057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3" imgW="6057720" imgH="1371600" progId="Equation.DSMT4">
                  <p:embed/>
                </p:oleObj>
              </mc:Choice>
              <mc:Fallback>
                <p:oleObj name="Equation" r:id="rId3" imgW="6057720" imgH="13716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448419"/>
                        <a:ext cx="60579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7544" y="20000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于是，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483549"/>
              </p:ext>
            </p:extLst>
          </p:nvPr>
        </p:nvGraphicFramePr>
        <p:xfrm>
          <a:off x="1619672" y="2119997"/>
          <a:ext cx="10477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Equation" r:id="rId5" imgW="1041120" imgH="799920" progId="Equation.DSMT4">
                  <p:embed/>
                </p:oleObj>
              </mc:Choice>
              <mc:Fallback>
                <p:oleObj name="Equation" r:id="rId5" imgW="1041120" imgH="79992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19997"/>
                        <a:ext cx="10477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384013"/>
              </p:ext>
            </p:extLst>
          </p:nvPr>
        </p:nvGraphicFramePr>
        <p:xfrm>
          <a:off x="2771800" y="2132856"/>
          <a:ext cx="12779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Equation" r:id="rId7" imgW="1269720" imgH="876240" progId="Equation.DSMT4">
                  <p:embed/>
                </p:oleObj>
              </mc:Choice>
              <mc:Fallback>
                <p:oleObj name="Equation" r:id="rId7" imgW="1269720" imgH="87624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132856"/>
                        <a:ext cx="1277938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44577"/>
              </p:ext>
            </p:extLst>
          </p:nvPr>
        </p:nvGraphicFramePr>
        <p:xfrm>
          <a:off x="4211960" y="2094597"/>
          <a:ext cx="12573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9" imgW="1257120" imgH="863280" progId="Equation.DSMT4">
                  <p:embed/>
                </p:oleObj>
              </mc:Choice>
              <mc:Fallback>
                <p:oleObj name="Equation" r:id="rId9" imgW="1257120" imgH="8632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094597"/>
                        <a:ext cx="12573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600332"/>
              </p:ext>
            </p:extLst>
          </p:nvPr>
        </p:nvGraphicFramePr>
        <p:xfrm>
          <a:off x="1097827" y="3224138"/>
          <a:ext cx="7607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11" imgW="7607160" imgH="1066680" progId="Equation.DSMT4">
                  <p:embed/>
                </p:oleObj>
              </mc:Choice>
              <mc:Fallback>
                <p:oleObj name="Equation" r:id="rId11" imgW="7607160" imgH="10666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827" y="3224138"/>
                        <a:ext cx="76073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780248"/>
              </p:ext>
            </p:extLst>
          </p:nvPr>
        </p:nvGraphicFramePr>
        <p:xfrm>
          <a:off x="1100890" y="4664298"/>
          <a:ext cx="38814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Equation" r:id="rId13" imgW="3873240" imgH="1002960" progId="Equation.DSMT4">
                  <p:embed/>
                </p:oleObj>
              </mc:Choice>
              <mc:Fallback>
                <p:oleObj name="Equation" r:id="rId13" imgW="3873240" imgH="100296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890" y="4664298"/>
                        <a:ext cx="3881437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5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04047" y="729302"/>
            <a:ext cx="3312368" cy="772903"/>
          </a:xfrm>
          <a:prstGeom prst="round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对弧长的曲线积分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88024" y="729302"/>
            <a:ext cx="3384376" cy="7729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对面积的曲面积分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55976" y="729302"/>
            <a:ext cx="0" cy="5237399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04047" y="3002202"/>
            <a:ext cx="3312368" cy="7729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对坐标的曲线积分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824028" y="3002202"/>
            <a:ext cx="3312368" cy="7729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对坐标的曲面积分</a:t>
            </a:r>
          </a:p>
        </p:txBody>
      </p:sp>
      <p:sp>
        <p:nvSpPr>
          <p:cNvPr id="13" name="下箭头 12"/>
          <p:cNvSpPr/>
          <p:nvPr/>
        </p:nvSpPr>
        <p:spPr>
          <a:xfrm>
            <a:off x="2046260" y="1507873"/>
            <a:ext cx="427942" cy="414627"/>
          </a:xfrm>
          <a:prstGeom prst="downArrow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16115" y="1928168"/>
            <a:ext cx="208823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隶书" pitchFamily="2" charset="-122"/>
                <a:ea typeface="华文隶书" pitchFamily="2" charset="-122"/>
              </a:rPr>
              <a:t>定积分</a:t>
            </a:r>
            <a:r>
              <a:rPr lang="zh-CN" altLang="en-US" dirty="0"/>
              <a:t> </a:t>
            </a:r>
          </a:p>
        </p:txBody>
      </p:sp>
      <p:sp>
        <p:nvSpPr>
          <p:cNvPr id="15" name="下箭头 14"/>
          <p:cNvSpPr/>
          <p:nvPr/>
        </p:nvSpPr>
        <p:spPr>
          <a:xfrm>
            <a:off x="6266241" y="1507873"/>
            <a:ext cx="427942" cy="414627"/>
          </a:xfrm>
          <a:prstGeom prst="downArrow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36096" y="1928168"/>
            <a:ext cx="208823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隶书" pitchFamily="2" charset="-122"/>
                <a:ea typeface="华文隶书" pitchFamily="2" charset="-122"/>
              </a:rPr>
              <a:t>二重积分</a:t>
            </a:r>
            <a:r>
              <a:rPr lang="zh-CN" altLang="en-US" dirty="0"/>
              <a:t> </a:t>
            </a:r>
          </a:p>
        </p:txBody>
      </p:sp>
      <p:sp>
        <p:nvSpPr>
          <p:cNvPr id="17" name="下箭头 16"/>
          <p:cNvSpPr/>
          <p:nvPr/>
        </p:nvSpPr>
        <p:spPr>
          <a:xfrm flipV="1">
            <a:off x="2046260" y="2581908"/>
            <a:ext cx="427942" cy="414627"/>
          </a:xfrm>
          <a:prstGeom prst="downArrow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V="1">
            <a:off x="6266241" y="2581908"/>
            <a:ext cx="427942" cy="414627"/>
          </a:xfrm>
          <a:prstGeom prst="downArrow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055826" y="3775105"/>
            <a:ext cx="439561" cy="51799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371927" y="4293096"/>
            <a:ext cx="1800200" cy="9361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二重积分</a:t>
            </a:r>
          </a:p>
        </p:txBody>
      </p:sp>
      <p:sp>
        <p:nvSpPr>
          <p:cNvPr id="21" name="下箭头 20"/>
          <p:cNvSpPr/>
          <p:nvPr/>
        </p:nvSpPr>
        <p:spPr>
          <a:xfrm>
            <a:off x="6266241" y="3775105"/>
            <a:ext cx="439561" cy="51799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582342" y="4293096"/>
            <a:ext cx="1800200" cy="9361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三重积分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916415" y="3388654"/>
            <a:ext cx="907613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370221" y="3388654"/>
            <a:ext cx="0" cy="386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25143" y="3388654"/>
            <a:ext cx="461665" cy="1477328"/>
          </a:xfrm>
          <a:prstGeom prst="rect">
            <a:avLst/>
          </a:prstGeom>
          <a:solidFill>
            <a:srgbClr val="FFFF00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斯托克斯公式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046" y="3861048"/>
            <a:ext cx="14517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格林公式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94182" y="3861048"/>
            <a:ext cx="14340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高斯公式</a:t>
            </a:r>
          </a:p>
        </p:txBody>
      </p:sp>
      <p:cxnSp>
        <p:nvCxnSpPr>
          <p:cNvPr id="33" name="直接连接符 32"/>
          <p:cNvCxnSpPr>
            <a:stCxn id="27" idx="2"/>
          </p:cNvCxnSpPr>
          <p:nvPr/>
        </p:nvCxnSpPr>
        <p:spPr>
          <a:xfrm>
            <a:off x="4355976" y="4865982"/>
            <a:ext cx="0" cy="65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43608" y="5426060"/>
            <a:ext cx="3416320" cy="523220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全微分形式的原函数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158046" y="4230380"/>
            <a:ext cx="0" cy="12339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2"/>
          </p:cNvCxnSpPr>
          <p:nvPr/>
        </p:nvCxnSpPr>
        <p:spPr>
          <a:xfrm flipH="1">
            <a:off x="4355975" y="4865982"/>
            <a:ext cx="1" cy="598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755576" y="4230380"/>
            <a:ext cx="0" cy="20069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7544" y="6165304"/>
            <a:ext cx="2348720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改换积分路径</a:t>
            </a:r>
          </a:p>
        </p:txBody>
      </p:sp>
      <p:sp>
        <p:nvSpPr>
          <p:cNvPr id="30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35913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1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986133" y="260648"/>
            <a:ext cx="1718994" cy="1210138"/>
            <a:chOff x="6734" y="2631"/>
            <a:chExt cx="3080" cy="2496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6734" y="2631"/>
              <a:ext cx="3080" cy="2496"/>
              <a:chOff x="6480" y="3276"/>
              <a:chExt cx="3080" cy="2496"/>
            </a:xfrm>
          </p:grpSpPr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6480" y="3276"/>
                <a:ext cx="3080" cy="2496"/>
                <a:chOff x="6480" y="3276"/>
                <a:chExt cx="3080" cy="2496"/>
              </a:xfrm>
            </p:grpSpPr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6480" y="3276"/>
                  <a:ext cx="3080" cy="2496"/>
                  <a:chOff x="6480" y="3276"/>
                  <a:chExt cx="3080" cy="2496"/>
                </a:xfrm>
              </p:grpSpPr>
              <p:grpSp>
                <p:nvGrpSpPr>
                  <p:cNvPr id="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6480" y="3276"/>
                    <a:ext cx="3080" cy="2496"/>
                    <a:chOff x="4353" y="6136"/>
                    <a:chExt cx="2848" cy="2581"/>
                  </a:xfrm>
                </p:grpSpPr>
                <p:sp>
                  <p:nvSpPr>
                    <p:cNvPr id="11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53" y="6950"/>
                      <a:ext cx="0" cy="135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4" y="6136"/>
                      <a:ext cx="2847" cy="2581"/>
                      <a:chOff x="4353" y="6272"/>
                      <a:chExt cx="2848" cy="2581"/>
                    </a:xfrm>
                  </p:grpSpPr>
                  <p:sp>
                    <p:nvSpPr>
                      <p:cNvPr id="13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96" y="8310"/>
                        <a:ext cx="2605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273" y="6272"/>
                        <a:ext cx="1" cy="24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507" y="8173"/>
                        <a:ext cx="1072" cy="6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53" y="8174"/>
                        <a:ext cx="1839" cy="40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92" y="6951"/>
                        <a:ext cx="1" cy="135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53" y="6816"/>
                        <a:ext cx="1840" cy="40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70" y="3648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484" y="5235"/>
                  <a:ext cx="1096" cy="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" name="Line 26"/>
              <p:cNvSpPr>
                <a:spLocks noChangeShapeType="1"/>
              </p:cNvSpPr>
              <p:nvPr/>
            </p:nvSpPr>
            <p:spPr bwMode="auto">
              <a:xfrm flipV="1">
                <a:off x="6780" y="5259"/>
                <a:ext cx="734" cy="4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" name="Line 27"/>
            <p:cNvSpPr>
              <a:spLocks noChangeShapeType="1"/>
            </p:cNvSpPr>
            <p:nvPr/>
          </p:nvSpPr>
          <p:spPr bwMode="auto">
            <a:xfrm flipH="1">
              <a:off x="7738" y="4290"/>
              <a:ext cx="0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55576" y="260648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0004" y="260648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（直接计算）：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558124"/>
              </p:ext>
            </p:extLst>
          </p:nvPr>
        </p:nvGraphicFramePr>
        <p:xfrm>
          <a:off x="1277938" y="1006475"/>
          <a:ext cx="10604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" name="Equation" r:id="rId3" imgW="1054080" imgH="799920" progId="Equation.DSMT4">
                  <p:embed/>
                </p:oleObj>
              </mc:Choice>
              <mc:Fallback>
                <p:oleObj name="Equation" r:id="rId3" imgW="1054080" imgH="79992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006475"/>
                        <a:ext cx="10604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563013"/>
              </p:ext>
            </p:extLst>
          </p:nvPr>
        </p:nvGraphicFramePr>
        <p:xfrm>
          <a:off x="2422525" y="974725"/>
          <a:ext cx="12906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" name="Equation" r:id="rId5" imgW="1282680" imgH="876240" progId="Equation.DSMT4">
                  <p:embed/>
                </p:oleObj>
              </mc:Choice>
              <mc:Fallback>
                <p:oleObj name="Equation" r:id="rId5" imgW="1282680" imgH="87624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974725"/>
                        <a:ext cx="1290638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55315"/>
              </p:ext>
            </p:extLst>
          </p:nvPr>
        </p:nvGraphicFramePr>
        <p:xfrm>
          <a:off x="3862388" y="981075"/>
          <a:ext cx="1270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Equation" r:id="rId7" imgW="1269720" imgH="863280" progId="Equation.DSMT4">
                  <p:embed/>
                </p:oleObj>
              </mc:Choice>
              <mc:Fallback>
                <p:oleObj name="Equation" r:id="rId7" imgW="1269720" imgH="86328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981075"/>
                        <a:ext cx="12700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4968"/>
              </p:ext>
            </p:extLst>
          </p:nvPr>
        </p:nvGraphicFramePr>
        <p:xfrm>
          <a:off x="1140628" y="1916832"/>
          <a:ext cx="48990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9" imgW="4902120" imgH="1066680" progId="Equation.DSMT4">
                  <p:embed/>
                </p:oleObj>
              </mc:Choice>
              <mc:Fallback>
                <p:oleObj name="Equation" r:id="rId9" imgW="4902120" imgH="10666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628" y="1916832"/>
                        <a:ext cx="48990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56543"/>
              </p:ext>
            </p:extLst>
          </p:nvPr>
        </p:nvGraphicFramePr>
        <p:xfrm>
          <a:off x="1123950" y="3141663"/>
          <a:ext cx="2908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11" imgW="2908080" imgH="685800" progId="Equation.DSMT4">
                  <p:embed/>
                </p:oleObj>
              </mc:Choice>
              <mc:Fallback>
                <p:oleObj name="Equation" r:id="rId11" imgW="2908080" imgH="6858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141663"/>
                        <a:ext cx="29083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15616" y="3933056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（用轮换对称性）：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215299"/>
              </p:ext>
            </p:extLst>
          </p:nvPr>
        </p:nvGraphicFramePr>
        <p:xfrm>
          <a:off x="1275019" y="4456276"/>
          <a:ext cx="10604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13" imgW="1054080" imgH="799920" progId="Equation.DSMT4">
                  <p:embed/>
                </p:oleObj>
              </mc:Choice>
              <mc:Fallback>
                <p:oleObj name="Equation" r:id="rId13" imgW="1054080" imgH="79992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019" y="4456276"/>
                        <a:ext cx="10604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297361"/>
              </p:ext>
            </p:extLst>
          </p:nvPr>
        </p:nvGraphicFramePr>
        <p:xfrm>
          <a:off x="2443315" y="4446977"/>
          <a:ext cx="13604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" name="Equation" r:id="rId15" imgW="1358640" imgH="799920" progId="Equation.DSMT4">
                  <p:embed/>
                </p:oleObj>
              </mc:Choice>
              <mc:Fallback>
                <p:oleObj name="Equation" r:id="rId15" imgW="1358640" imgH="79992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315" y="4446977"/>
                        <a:ext cx="1360487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34226"/>
              </p:ext>
            </p:extLst>
          </p:nvPr>
        </p:nvGraphicFramePr>
        <p:xfrm>
          <a:off x="2379340" y="5229200"/>
          <a:ext cx="1295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" name="Equation" r:id="rId17" imgW="1295280" imgH="939600" progId="Equation.DSMT4">
                  <p:embed/>
                </p:oleObj>
              </mc:Choice>
              <mc:Fallback>
                <p:oleObj name="Equation" r:id="rId17" imgW="1295280" imgH="9396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340" y="5229200"/>
                        <a:ext cx="1295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105754"/>
              </p:ext>
            </p:extLst>
          </p:nvPr>
        </p:nvGraphicFramePr>
        <p:xfrm>
          <a:off x="6088395" y="2060848"/>
          <a:ext cx="254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9" name="Equation" r:id="rId19" imgW="2539800" imgH="927000" progId="Equation.DSMT4">
                  <p:embed/>
                </p:oleObj>
              </mc:Choice>
              <mc:Fallback>
                <p:oleObj name="Equation" r:id="rId19" imgW="2539800" imgH="9270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95" y="2060848"/>
                        <a:ext cx="2540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88296"/>
              </p:ext>
            </p:extLst>
          </p:nvPr>
        </p:nvGraphicFramePr>
        <p:xfrm>
          <a:off x="4139952" y="3356992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" name="Equation" r:id="rId21" imgW="685800" imgH="317160" progId="Equation.DSMT4">
                  <p:embed/>
                </p:oleObj>
              </mc:Choice>
              <mc:Fallback>
                <p:oleObj name="Equation" r:id="rId21" imgW="685800" imgH="31716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356992"/>
                        <a:ext cx="685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20317"/>
              </p:ext>
            </p:extLst>
          </p:nvPr>
        </p:nvGraphicFramePr>
        <p:xfrm>
          <a:off x="3819500" y="5229200"/>
          <a:ext cx="2489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1" name="Equation" r:id="rId23" imgW="2489040" imgH="825480" progId="Equation.DSMT4">
                  <p:embed/>
                </p:oleObj>
              </mc:Choice>
              <mc:Fallback>
                <p:oleObj name="Equation" r:id="rId23" imgW="2489040" imgH="82548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00" y="5229200"/>
                        <a:ext cx="2489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983324"/>
              </p:ext>
            </p:extLst>
          </p:nvPr>
        </p:nvGraphicFramePr>
        <p:xfrm>
          <a:off x="3891508" y="4423541"/>
          <a:ext cx="2552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2" name="Equation" r:id="rId25" imgW="2552400" imgH="939600" progId="Equation.DSMT4">
                  <p:embed/>
                </p:oleObj>
              </mc:Choice>
              <mc:Fallback>
                <p:oleObj name="Equation" r:id="rId25" imgW="2552400" imgH="9396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508" y="4423541"/>
                        <a:ext cx="2552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2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584131"/>
              </p:ext>
            </p:extLst>
          </p:nvPr>
        </p:nvGraphicFramePr>
        <p:xfrm>
          <a:off x="2065338" y="5118100"/>
          <a:ext cx="3325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" name="Equation" r:id="rId3" imgW="3327120" imgH="850680" progId="Equation.DSMT4">
                  <p:embed/>
                </p:oleObj>
              </mc:Choice>
              <mc:Fallback>
                <p:oleObj name="Equation" r:id="rId3" imgW="3327120" imgH="85068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5118100"/>
                        <a:ext cx="33258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661150" y="2733675"/>
            <a:ext cx="1644650" cy="1784350"/>
            <a:chOff x="3456" y="1680"/>
            <a:chExt cx="1152" cy="1248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456" y="1680"/>
              <a:ext cx="1152" cy="1008"/>
            </a:xfrm>
            <a:custGeom>
              <a:avLst/>
              <a:gdLst>
                <a:gd name="T0" fmla="*/ 0 w 1152"/>
                <a:gd name="T1" fmla="*/ 1008 h 1008"/>
                <a:gd name="T2" fmla="*/ 288 w 1152"/>
                <a:gd name="T3" fmla="*/ 192 h 1008"/>
                <a:gd name="T4" fmla="*/ 576 w 1152"/>
                <a:gd name="T5" fmla="*/ 0 h 1008"/>
                <a:gd name="T6" fmla="*/ 864 w 1152"/>
                <a:gd name="T7" fmla="*/ 192 h 1008"/>
                <a:gd name="T8" fmla="*/ 1152 w 1152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1008">
                  <a:moveTo>
                    <a:pt x="0" y="1008"/>
                  </a:moveTo>
                  <a:cubicBezTo>
                    <a:pt x="96" y="684"/>
                    <a:pt x="192" y="360"/>
                    <a:pt x="288" y="192"/>
                  </a:cubicBezTo>
                  <a:cubicBezTo>
                    <a:pt x="384" y="24"/>
                    <a:pt x="480" y="0"/>
                    <a:pt x="576" y="0"/>
                  </a:cubicBezTo>
                  <a:cubicBezTo>
                    <a:pt x="672" y="0"/>
                    <a:pt x="768" y="24"/>
                    <a:pt x="864" y="192"/>
                  </a:cubicBezTo>
                  <a:cubicBezTo>
                    <a:pt x="960" y="360"/>
                    <a:pt x="1104" y="872"/>
                    <a:pt x="1152" y="1008"/>
                  </a:cubicBez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Arc 5"/>
            <p:cNvSpPr>
              <a:spLocks/>
            </p:cNvSpPr>
            <p:nvPr/>
          </p:nvSpPr>
          <p:spPr bwMode="auto">
            <a:xfrm>
              <a:off x="3457" y="2448"/>
              <a:ext cx="1151" cy="241"/>
            </a:xfrm>
            <a:custGeom>
              <a:avLst/>
              <a:gdLst>
                <a:gd name="G0" fmla="+- 21576 0 0"/>
                <a:gd name="G1" fmla="+- 21600 0 0"/>
                <a:gd name="G2" fmla="+- 21600 0 0"/>
                <a:gd name="T0" fmla="*/ 0 w 43176"/>
                <a:gd name="T1" fmla="*/ 20582 h 21600"/>
                <a:gd name="T2" fmla="*/ 43176 w 43176"/>
                <a:gd name="T3" fmla="*/ 21600 h 21600"/>
                <a:gd name="T4" fmla="*/ 21576 w 4317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6" h="21600" fill="none" extrusionOk="0">
                  <a:moveTo>
                    <a:pt x="0" y="20582"/>
                  </a:moveTo>
                  <a:cubicBezTo>
                    <a:pt x="543" y="9061"/>
                    <a:pt x="10042" y="-1"/>
                    <a:pt x="21576" y="0"/>
                  </a:cubicBezTo>
                  <a:cubicBezTo>
                    <a:pt x="33505" y="0"/>
                    <a:pt x="43176" y="9670"/>
                    <a:pt x="43176" y="21600"/>
                  </a:cubicBezTo>
                </a:path>
                <a:path w="43176" h="21600" stroke="0" extrusionOk="0">
                  <a:moveTo>
                    <a:pt x="0" y="20582"/>
                  </a:moveTo>
                  <a:cubicBezTo>
                    <a:pt x="543" y="9061"/>
                    <a:pt x="10042" y="-1"/>
                    <a:pt x="21576" y="0"/>
                  </a:cubicBezTo>
                  <a:cubicBezTo>
                    <a:pt x="33505" y="0"/>
                    <a:pt x="43176" y="9670"/>
                    <a:pt x="43176" y="21600"/>
                  </a:cubicBezTo>
                  <a:lnTo>
                    <a:pt x="2157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rc 6"/>
            <p:cNvSpPr>
              <a:spLocks/>
            </p:cNvSpPr>
            <p:nvPr/>
          </p:nvSpPr>
          <p:spPr bwMode="auto">
            <a:xfrm rot="10800000">
              <a:off x="3456" y="2642"/>
              <a:ext cx="1152" cy="28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2 w 43200"/>
                <a:gd name="T1" fmla="*/ 23477 h 25634"/>
                <a:gd name="T2" fmla="*/ 42820 w 43200"/>
                <a:gd name="T3" fmla="*/ 25634 h 25634"/>
                <a:gd name="T4" fmla="*/ 21600 w 43200"/>
                <a:gd name="T5" fmla="*/ 21600 h 25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5634" fill="none" extrusionOk="0">
                  <a:moveTo>
                    <a:pt x="81" y="23477"/>
                  </a:moveTo>
                  <a:cubicBezTo>
                    <a:pt x="27" y="22852"/>
                    <a:pt x="0" y="2222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3"/>
                    <a:pt x="43072" y="24304"/>
                    <a:pt x="42819" y="25633"/>
                  </a:cubicBezTo>
                </a:path>
                <a:path w="43200" h="25634" stroke="0" extrusionOk="0">
                  <a:moveTo>
                    <a:pt x="81" y="23477"/>
                  </a:moveTo>
                  <a:cubicBezTo>
                    <a:pt x="27" y="22852"/>
                    <a:pt x="0" y="2222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3"/>
                    <a:pt x="43072" y="24304"/>
                    <a:pt x="42819" y="256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681788" y="3849688"/>
            <a:ext cx="1627187" cy="647700"/>
            <a:chOff x="4292" y="2592"/>
            <a:chExt cx="1036" cy="432"/>
          </a:xfrm>
        </p:grpSpPr>
        <p:sp>
          <p:nvSpPr>
            <p:cNvPr id="8" name="Arc 8"/>
            <p:cNvSpPr>
              <a:spLocks/>
            </p:cNvSpPr>
            <p:nvPr/>
          </p:nvSpPr>
          <p:spPr bwMode="auto">
            <a:xfrm>
              <a:off x="4293" y="2592"/>
              <a:ext cx="1035" cy="217"/>
            </a:xfrm>
            <a:custGeom>
              <a:avLst/>
              <a:gdLst>
                <a:gd name="G0" fmla="+- 21576 0 0"/>
                <a:gd name="G1" fmla="+- 21600 0 0"/>
                <a:gd name="G2" fmla="+- 21600 0 0"/>
                <a:gd name="T0" fmla="*/ 0 w 43176"/>
                <a:gd name="T1" fmla="*/ 20582 h 21600"/>
                <a:gd name="T2" fmla="*/ 43176 w 43176"/>
                <a:gd name="T3" fmla="*/ 21600 h 21600"/>
                <a:gd name="T4" fmla="*/ 21576 w 4317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6" h="21600" fill="none" extrusionOk="0">
                  <a:moveTo>
                    <a:pt x="0" y="20582"/>
                  </a:moveTo>
                  <a:cubicBezTo>
                    <a:pt x="543" y="9061"/>
                    <a:pt x="10042" y="-1"/>
                    <a:pt x="21576" y="0"/>
                  </a:cubicBezTo>
                  <a:cubicBezTo>
                    <a:pt x="33505" y="0"/>
                    <a:pt x="43176" y="9670"/>
                    <a:pt x="43176" y="21600"/>
                  </a:cubicBezTo>
                </a:path>
                <a:path w="43176" h="21600" stroke="0" extrusionOk="0">
                  <a:moveTo>
                    <a:pt x="0" y="20582"/>
                  </a:moveTo>
                  <a:cubicBezTo>
                    <a:pt x="543" y="9061"/>
                    <a:pt x="10042" y="-1"/>
                    <a:pt x="21576" y="0"/>
                  </a:cubicBezTo>
                  <a:cubicBezTo>
                    <a:pt x="33505" y="0"/>
                    <a:pt x="43176" y="9670"/>
                    <a:pt x="43176" y="21600"/>
                  </a:cubicBezTo>
                  <a:lnTo>
                    <a:pt x="21576" y="2160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rc 9"/>
            <p:cNvSpPr>
              <a:spLocks/>
            </p:cNvSpPr>
            <p:nvPr/>
          </p:nvSpPr>
          <p:spPr bwMode="auto">
            <a:xfrm rot="10800000">
              <a:off x="4292" y="2766"/>
              <a:ext cx="1036" cy="25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2 w 43200"/>
                <a:gd name="T1" fmla="*/ 23477 h 25634"/>
                <a:gd name="T2" fmla="*/ 42820 w 43200"/>
                <a:gd name="T3" fmla="*/ 25634 h 25634"/>
                <a:gd name="T4" fmla="*/ 21600 w 43200"/>
                <a:gd name="T5" fmla="*/ 21600 h 25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5634" fill="none" extrusionOk="0">
                  <a:moveTo>
                    <a:pt x="81" y="23477"/>
                  </a:moveTo>
                  <a:cubicBezTo>
                    <a:pt x="27" y="22852"/>
                    <a:pt x="0" y="2222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3"/>
                    <a:pt x="43072" y="24304"/>
                    <a:pt x="42819" y="25633"/>
                  </a:cubicBezTo>
                </a:path>
                <a:path w="43200" h="25634" stroke="0" extrusionOk="0">
                  <a:moveTo>
                    <a:pt x="81" y="23477"/>
                  </a:moveTo>
                  <a:cubicBezTo>
                    <a:pt x="27" y="22852"/>
                    <a:pt x="0" y="2222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3"/>
                    <a:pt x="43072" y="24304"/>
                    <a:pt x="42819" y="256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468313" y="260350"/>
            <a:ext cx="3023567" cy="504354"/>
          </a:xfrm>
          <a:prstGeom prst="rect">
            <a:avLst/>
          </a:prstGeom>
          <a:noFill/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 是曲面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61706"/>
              </p:ext>
            </p:extLst>
          </p:nvPr>
        </p:nvGraphicFramePr>
        <p:xfrm>
          <a:off x="3533366" y="116632"/>
          <a:ext cx="370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" name="Equation" r:id="rId5" imgW="4350600" imgH="1097640" progId="Equation.3">
                  <p:embed/>
                </p:oleObj>
              </mc:Choice>
              <mc:Fallback>
                <p:oleObj name="Equation" r:id="rId5" imgW="4350600" imgH="1097640" progId="Equation.3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366" y="116632"/>
                        <a:ext cx="3708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31393"/>
              </p:ext>
            </p:extLst>
          </p:nvPr>
        </p:nvGraphicFramePr>
        <p:xfrm>
          <a:off x="2400300" y="1238250"/>
          <a:ext cx="4686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" name="Equation" r:id="rId7" imgW="4686120" imgH="1130040" progId="Equation.DSMT4">
                  <p:embed/>
                </p:oleObj>
              </mc:Choice>
              <mc:Fallback>
                <p:oleObj name="Equation" r:id="rId7" imgW="4686120" imgH="113004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238250"/>
                        <a:ext cx="46863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91664"/>
              </p:ext>
            </p:extLst>
          </p:nvPr>
        </p:nvGraphicFramePr>
        <p:xfrm>
          <a:off x="1466850" y="3132138"/>
          <a:ext cx="26511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" name="Equation" r:id="rId9" imgW="3111480" imgH="571320" progId="Equation.DSMT4">
                  <p:embed/>
                </p:oleObj>
              </mc:Choice>
              <mc:Fallback>
                <p:oleObj name="Equation" r:id="rId9" imgW="3111480" imgH="57132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132138"/>
                        <a:ext cx="2651125" cy="4921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09600" y="243840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取足够小的正数 </a:t>
            </a:r>
            <a:r>
              <a:rPr kumimoji="1"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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作曲面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648200" y="3138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取下侧 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04800" y="3733800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使其包在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 内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048000" y="3748088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平面上夹于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295400" y="4357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之间的部分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且取下侧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007778"/>
              </p:ext>
            </p:extLst>
          </p:nvPr>
        </p:nvGraphicFramePr>
        <p:xfrm>
          <a:off x="428625" y="4419600"/>
          <a:ext cx="942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" name="Equation" r:id="rId11" imgW="1098720" imgH="526320" progId="Equation.DSMT4">
                  <p:embed/>
                </p:oleObj>
              </mc:Choice>
              <mc:Fallback>
                <p:oleObj name="Equation" r:id="rId11" imgW="1098720" imgH="52632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419600"/>
                        <a:ext cx="942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352242"/>
              </p:ext>
            </p:extLst>
          </p:nvPr>
        </p:nvGraphicFramePr>
        <p:xfrm>
          <a:off x="7543800" y="4051300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" name="Equation" r:id="rId13" imgW="527040" imgH="515160" progId="Equation.3">
                  <p:embed/>
                </p:oleObj>
              </mc:Choice>
              <mc:Fallback>
                <p:oleObj name="Equation" r:id="rId13" imgW="527040" imgH="515160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51300"/>
                        <a:ext cx="457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15488"/>
              </p:ext>
            </p:extLst>
          </p:nvPr>
        </p:nvGraphicFramePr>
        <p:xfrm>
          <a:off x="7842250" y="25908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" name="Equation" r:id="rId15" imgW="347760" imgH="425520" progId="Equation.3">
                  <p:embed/>
                </p:oleObj>
              </mc:Choice>
              <mc:Fallback>
                <p:oleObj name="Equation" r:id="rId15" imgW="347760" imgH="425520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25908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7073900" y="3411538"/>
            <a:ext cx="685800" cy="735012"/>
            <a:chOff x="4464" y="2143"/>
            <a:chExt cx="432" cy="463"/>
          </a:xfrm>
        </p:grpSpPr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4464" y="2414"/>
              <a:ext cx="240" cy="192"/>
              <a:chOff x="3696" y="2448"/>
              <a:chExt cx="240" cy="192"/>
            </a:xfrm>
          </p:grpSpPr>
          <p:sp>
            <p:nvSpPr>
              <p:cNvPr id="25" name="Arc 24"/>
              <p:cNvSpPr>
                <a:spLocks/>
              </p:cNvSpPr>
              <p:nvPr/>
            </p:nvSpPr>
            <p:spPr bwMode="auto">
              <a:xfrm>
                <a:off x="3696" y="2448"/>
                <a:ext cx="240" cy="14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19 w 43200"/>
                  <a:gd name="T1" fmla="*/ 23868 h 23868"/>
                  <a:gd name="T2" fmla="*/ 43200 w 43200"/>
                  <a:gd name="T3" fmla="*/ 21600 h 23868"/>
                  <a:gd name="T4" fmla="*/ 21600 w 43200"/>
                  <a:gd name="T5" fmla="*/ 21600 h 23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868" fill="none" extrusionOk="0">
                    <a:moveTo>
                      <a:pt x="119" y="23867"/>
                    </a:moveTo>
                    <a:cubicBezTo>
                      <a:pt x="39" y="23114"/>
                      <a:pt x="0" y="223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868" stroke="0" extrusionOk="0">
                    <a:moveTo>
                      <a:pt x="119" y="23867"/>
                    </a:moveTo>
                    <a:cubicBezTo>
                      <a:pt x="39" y="23114"/>
                      <a:pt x="0" y="223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6275"/>
                      <a:invGamma/>
                    </a:srgbClr>
                  </a:gs>
                  <a:gs pos="100000">
                    <a:srgbClr val="0099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3696" y="2544"/>
                <a:ext cx="240" cy="96"/>
              </a:xfrm>
              <a:prstGeom prst="ellipse">
                <a:avLst/>
              </a:prstGeom>
              <a:gradFill rotWithShape="0">
                <a:gsLst>
                  <a:gs pos="0">
                    <a:srgbClr val="009900"/>
                  </a:gs>
                  <a:gs pos="100000">
                    <a:srgbClr val="00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4" name="Object 26"/>
            <p:cNvGraphicFramePr>
              <a:graphicFrameLocks noChangeAspect="1"/>
            </p:cNvGraphicFramePr>
            <p:nvPr/>
          </p:nvGraphicFramePr>
          <p:xfrm>
            <a:off x="4595" y="2143"/>
            <a:ext cx="30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0" name="公式" r:id="rId17" imgW="224280" imgH="246240" progId="Equation.3">
                    <p:embed/>
                  </p:oleObj>
                </mc:Choice>
                <mc:Fallback>
                  <p:oleObj name="公式" r:id="rId17" imgW="224280" imgH="246240" progId="Equation.3">
                    <p:embed/>
                    <p:pic>
                      <p:nvPicPr>
                        <p:cNvPr id="0" name="Picture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2143"/>
                          <a:ext cx="301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6692900" y="2420938"/>
            <a:ext cx="2309813" cy="2462212"/>
            <a:chOff x="3456" y="1440"/>
            <a:chExt cx="1616" cy="1724"/>
          </a:xfrm>
        </p:grpSpPr>
        <p:grpSp>
          <p:nvGrpSpPr>
            <p:cNvPr id="28" name="Group 28"/>
            <p:cNvGrpSpPr>
              <a:grpSpLocks/>
            </p:cNvGrpSpPr>
            <p:nvPr/>
          </p:nvGrpSpPr>
          <p:grpSpPr bwMode="auto">
            <a:xfrm>
              <a:off x="3456" y="1488"/>
              <a:ext cx="1584" cy="1488"/>
              <a:chOff x="3456" y="1488"/>
              <a:chExt cx="1584" cy="1488"/>
            </a:xfrm>
          </p:grpSpPr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 flipV="1">
                <a:off x="3840" y="1776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oup 30"/>
              <p:cNvGrpSpPr>
                <a:grpSpLocks/>
              </p:cNvGrpSpPr>
              <p:nvPr/>
            </p:nvGrpSpPr>
            <p:grpSpPr bwMode="auto">
              <a:xfrm>
                <a:off x="3456" y="2592"/>
                <a:ext cx="1584" cy="384"/>
                <a:chOff x="3456" y="2640"/>
                <a:chExt cx="1584" cy="384"/>
              </a:xfrm>
            </p:grpSpPr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264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696" y="264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456" y="2784"/>
                  <a:ext cx="24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4608" y="264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 flipV="1">
                <a:off x="3840" y="148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9" name="Object 36"/>
            <p:cNvGraphicFramePr>
              <a:graphicFrameLocks noChangeAspect="1"/>
            </p:cNvGraphicFramePr>
            <p:nvPr/>
          </p:nvGraphicFramePr>
          <p:xfrm>
            <a:off x="3792" y="2592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1" name="公式" r:id="rId19" imgW="134640" imgH="156960" progId="Equation.3">
                    <p:embed/>
                  </p:oleObj>
                </mc:Choice>
                <mc:Fallback>
                  <p:oleObj name="公式" r:id="rId19" imgW="134640" imgH="156960" progId="Equation.3">
                    <p:embed/>
                    <p:pic>
                      <p:nvPicPr>
                        <p:cNvPr id="0" name="Picture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7"/>
            <p:cNvGraphicFramePr>
              <a:graphicFrameLocks noChangeAspect="1"/>
            </p:cNvGraphicFramePr>
            <p:nvPr/>
          </p:nvGraphicFramePr>
          <p:xfrm>
            <a:off x="3628" y="1440"/>
            <a:ext cx="21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2" name="公式" r:id="rId21" imgW="134640" imgH="134280" progId="Equation.3">
                    <p:embed/>
                  </p:oleObj>
                </mc:Choice>
                <mc:Fallback>
                  <p:oleObj name="公式" r:id="rId21" imgW="134640" imgH="134280" progId="Equation.3">
                    <p:embed/>
                    <p:pic>
                      <p:nvPicPr>
                        <p:cNvPr id="0" name="Picture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1440"/>
                          <a:ext cx="212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8"/>
            <p:cNvGraphicFramePr>
              <a:graphicFrameLocks noChangeAspect="1"/>
            </p:cNvGraphicFramePr>
            <p:nvPr/>
          </p:nvGraphicFramePr>
          <p:xfrm>
            <a:off x="4836" y="2604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3" name="公式" r:id="rId23" imgW="156960" imgH="179280" progId="Equation.3">
                    <p:embed/>
                  </p:oleObj>
                </mc:Choice>
                <mc:Fallback>
                  <p:oleObj name="公式" r:id="rId23" imgW="156960" imgH="179280" progId="Equation.3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604"/>
                          <a:ext cx="236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9"/>
            <p:cNvGraphicFramePr>
              <a:graphicFrameLocks noChangeAspect="1"/>
            </p:cNvGraphicFramePr>
            <p:nvPr/>
          </p:nvGraphicFramePr>
          <p:xfrm>
            <a:off x="3504" y="2928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4" name="公式" r:id="rId25" imgW="134640" imgH="156960" progId="Equation.3">
                    <p:embed/>
                  </p:oleObj>
                </mc:Choice>
                <mc:Fallback>
                  <p:oleObj name="公式" r:id="rId25" imgW="134640" imgH="156960" progId="Equation.3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8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28600" y="13858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取上侧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1739"/>
              </p:ext>
            </p:extLst>
          </p:nvPr>
        </p:nvGraphicFramePr>
        <p:xfrm>
          <a:off x="7295997" y="419623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" name="Equation" r:id="rId27" imgW="1368000" imgH="470520" progId="Equation.3">
                  <p:embed/>
                </p:oleObj>
              </mc:Choice>
              <mc:Fallback>
                <p:oleObj name="Equation" r:id="rId27" imgW="1368000" imgH="47052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5997" y="419623"/>
                        <a:ext cx="116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953000" y="4343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7848600" y="2917825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8077200" y="4213225"/>
            <a:ext cx="0" cy="533400"/>
            <a:chOff x="5088" y="2654"/>
            <a:chExt cx="0" cy="336"/>
          </a:xfrm>
        </p:grpSpPr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5088" y="265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5088" y="279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503337"/>
              </p:ext>
            </p:extLst>
          </p:nvPr>
        </p:nvGraphicFramePr>
        <p:xfrm>
          <a:off x="2771775" y="3860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6" name="Equation" r:id="rId29" imgW="213120" imgH="257760" progId="Equation.DSMT4">
                  <p:embed/>
                </p:oleObj>
              </mc:Choice>
              <mc:Fallback>
                <p:oleObj name="Equation" r:id="rId29" imgW="213120" imgH="25776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608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06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40" grpId="0" build="p" autoUpdateAnimBg="0"/>
      <p:bldP spid="4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88125" y="2997200"/>
            <a:ext cx="2341563" cy="2462213"/>
            <a:chOff x="4196" y="1525"/>
            <a:chExt cx="1475" cy="155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196" y="1722"/>
              <a:ext cx="1036" cy="1124"/>
              <a:chOff x="3456" y="1680"/>
              <a:chExt cx="1152" cy="1248"/>
            </a:xfrm>
          </p:grpSpPr>
          <p:sp>
            <p:nvSpPr>
              <p:cNvPr id="30" name="Freeform 4"/>
              <p:cNvSpPr>
                <a:spLocks/>
              </p:cNvSpPr>
              <p:nvPr/>
            </p:nvSpPr>
            <p:spPr bwMode="auto">
              <a:xfrm>
                <a:off x="3456" y="1680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288 w 1152"/>
                  <a:gd name="T3" fmla="*/ 192 h 1008"/>
                  <a:gd name="T4" fmla="*/ 576 w 1152"/>
                  <a:gd name="T5" fmla="*/ 0 h 1008"/>
                  <a:gd name="T6" fmla="*/ 864 w 1152"/>
                  <a:gd name="T7" fmla="*/ 192 h 1008"/>
                  <a:gd name="T8" fmla="*/ 1152 w 1152"/>
                  <a:gd name="T9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96" y="684"/>
                      <a:pt x="192" y="360"/>
                      <a:pt x="288" y="192"/>
                    </a:cubicBezTo>
                    <a:cubicBezTo>
                      <a:pt x="384" y="24"/>
                      <a:pt x="480" y="0"/>
                      <a:pt x="576" y="0"/>
                    </a:cubicBezTo>
                    <a:cubicBezTo>
                      <a:pt x="672" y="0"/>
                      <a:pt x="768" y="24"/>
                      <a:pt x="864" y="192"/>
                    </a:cubicBezTo>
                    <a:cubicBezTo>
                      <a:pt x="960" y="360"/>
                      <a:pt x="1104" y="872"/>
                      <a:pt x="1152" y="1008"/>
                    </a:cubicBezTo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Arc 5"/>
              <p:cNvSpPr>
                <a:spLocks/>
              </p:cNvSpPr>
              <p:nvPr/>
            </p:nvSpPr>
            <p:spPr bwMode="auto">
              <a:xfrm>
                <a:off x="3457" y="2448"/>
                <a:ext cx="1151" cy="241"/>
              </a:xfrm>
              <a:custGeom>
                <a:avLst/>
                <a:gdLst>
                  <a:gd name="G0" fmla="+- 21576 0 0"/>
                  <a:gd name="G1" fmla="+- 21600 0 0"/>
                  <a:gd name="G2" fmla="+- 21600 0 0"/>
                  <a:gd name="T0" fmla="*/ 0 w 43176"/>
                  <a:gd name="T1" fmla="*/ 20582 h 21600"/>
                  <a:gd name="T2" fmla="*/ 43176 w 43176"/>
                  <a:gd name="T3" fmla="*/ 21600 h 21600"/>
                  <a:gd name="T4" fmla="*/ 21576 w 4317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6" h="21600" fill="none" extrusionOk="0">
                    <a:moveTo>
                      <a:pt x="0" y="20582"/>
                    </a:moveTo>
                    <a:cubicBezTo>
                      <a:pt x="543" y="9061"/>
                      <a:pt x="10042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</a:path>
                  <a:path w="43176" h="21600" stroke="0" extrusionOk="0">
                    <a:moveTo>
                      <a:pt x="0" y="20582"/>
                    </a:moveTo>
                    <a:cubicBezTo>
                      <a:pt x="543" y="9061"/>
                      <a:pt x="10042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  <a:lnTo>
                      <a:pt x="21576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rc 6"/>
              <p:cNvSpPr>
                <a:spLocks/>
              </p:cNvSpPr>
              <p:nvPr/>
            </p:nvSpPr>
            <p:spPr bwMode="auto">
              <a:xfrm rot="10800000">
                <a:off x="3456" y="2642"/>
                <a:ext cx="1152" cy="28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2 w 43200"/>
                  <a:gd name="T1" fmla="*/ 23477 h 25634"/>
                  <a:gd name="T2" fmla="*/ 42820 w 43200"/>
                  <a:gd name="T3" fmla="*/ 25634 h 25634"/>
                  <a:gd name="T4" fmla="*/ 21600 w 43200"/>
                  <a:gd name="T5" fmla="*/ 21600 h 25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634" fill="none" extrusionOk="0">
                    <a:moveTo>
                      <a:pt x="81" y="23477"/>
                    </a:moveTo>
                    <a:cubicBezTo>
                      <a:pt x="27" y="22852"/>
                      <a:pt x="0" y="2222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3"/>
                      <a:pt x="43072" y="24304"/>
                      <a:pt x="42819" y="25633"/>
                    </a:cubicBezTo>
                  </a:path>
                  <a:path w="43200" h="25634" stroke="0" extrusionOk="0">
                    <a:moveTo>
                      <a:pt x="81" y="23477"/>
                    </a:moveTo>
                    <a:cubicBezTo>
                      <a:pt x="27" y="22852"/>
                      <a:pt x="0" y="2222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3"/>
                      <a:pt x="43072" y="24304"/>
                      <a:pt x="42819" y="2563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4209" y="2421"/>
              <a:ext cx="1025" cy="408"/>
              <a:chOff x="4292" y="2592"/>
              <a:chExt cx="1036" cy="432"/>
            </a:xfrm>
          </p:grpSpPr>
          <p:sp>
            <p:nvSpPr>
              <p:cNvPr id="28" name="Arc 8"/>
              <p:cNvSpPr>
                <a:spLocks/>
              </p:cNvSpPr>
              <p:nvPr/>
            </p:nvSpPr>
            <p:spPr bwMode="auto">
              <a:xfrm>
                <a:off x="4293" y="2592"/>
                <a:ext cx="1035" cy="217"/>
              </a:xfrm>
              <a:custGeom>
                <a:avLst/>
                <a:gdLst>
                  <a:gd name="G0" fmla="+- 21576 0 0"/>
                  <a:gd name="G1" fmla="+- 21600 0 0"/>
                  <a:gd name="G2" fmla="+- 21600 0 0"/>
                  <a:gd name="T0" fmla="*/ 0 w 43176"/>
                  <a:gd name="T1" fmla="*/ 20582 h 21600"/>
                  <a:gd name="T2" fmla="*/ 43176 w 43176"/>
                  <a:gd name="T3" fmla="*/ 21600 h 21600"/>
                  <a:gd name="T4" fmla="*/ 21576 w 4317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6" h="21600" fill="none" extrusionOk="0">
                    <a:moveTo>
                      <a:pt x="0" y="20582"/>
                    </a:moveTo>
                    <a:cubicBezTo>
                      <a:pt x="543" y="9061"/>
                      <a:pt x="10042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</a:path>
                  <a:path w="43176" h="21600" stroke="0" extrusionOk="0">
                    <a:moveTo>
                      <a:pt x="0" y="20582"/>
                    </a:moveTo>
                    <a:cubicBezTo>
                      <a:pt x="543" y="9061"/>
                      <a:pt x="10042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  <a:lnTo>
                      <a:pt x="21576" y="2160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rc 9"/>
              <p:cNvSpPr>
                <a:spLocks/>
              </p:cNvSpPr>
              <p:nvPr/>
            </p:nvSpPr>
            <p:spPr bwMode="auto">
              <a:xfrm rot="10800000">
                <a:off x="4292" y="2766"/>
                <a:ext cx="1036" cy="25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2 w 43200"/>
                  <a:gd name="T1" fmla="*/ 23477 h 25634"/>
                  <a:gd name="T2" fmla="*/ 42820 w 43200"/>
                  <a:gd name="T3" fmla="*/ 25634 h 25634"/>
                  <a:gd name="T4" fmla="*/ 21600 w 43200"/>
                  <a:gd name="T5" fmla="*/ 21600 h 25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634" fill="none" extrusionOk="0">
                    <a:moveTo>
                      <a:pt x="81" y="23477"/>
                    </a:moveTo>
                    <a:cubicBezTo>
                      <a:pt x="27" y="22852"/>
                      <a:pt x="0" y="2222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3"/>
                      <a:pt x="43072" y="24304"/>
                      <a:pt x="42819" y="25633"/>
                    </a:cubicBezTo>
                  </a:path>
                  <a:path w="43200" h="25634" stroke="0" extrusionOk="0">
                    <a:moveTo>
                      <a:pt x="81" y="23477"/>
                    </a:moveTo>
                    <a:cubicBezTo>
                      <a:pt x="27" y="22852"/>
                      <a:pt x="0" y="2222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3"/>
                      <a:pt x="43072" y="24304"/>
                      <a:pt x="42819" y="2563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4704" y="2592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7" name="Equation" r:id="rId3" imgW="527040" imgH="515160" progId="Equation.3">
                    <p:embed/>
                  </p:oleObj>
                </mc:Choice>
                <mc:Fallback>
                  <p:oleObj name="Equation" r:id="rId3" imgW="527040" imgH="515160" progId="Equation.3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592"/>
                          <a:ext cx="28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1"/>
            <p:cNvGraphicFramePr>
              <a:graphicFrameLocks noChangeAspect="1"/>
            </p:cNvGraphicFramePr>
            <p:nvPr/>
          </p:nvGraphicFramePr>
          <p:xfrm>
            <a:off x="4992" y="1542"/>
            <a:ext cx="1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8" name="Equation" r:id="rId5" imgW="347760" imgH="425520" progId="Equation.3">
                    <p:embed/>
                  </p:oleObj>
                </mc:Choice>
                <mc:Fallback>
                  <p:oleObj name="Equation" r:id="rId5" imgW="347760" imgH="425520" progId="Equation.3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42"/>
                          <a:ext cx="19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4456" y="2149"/>
              <a:ext cx="432" cy="463"/>
              <a:chOff x="4464" y="2143"/>
              <a:chExt cx="432" cy="463"/>
            </a:xfrm>
          </p:grpSpPr>
          <p:grpSp>
            <p:nvGrpSpPr>
              <p:cNvPr id="24" name="Group 13"/>
              <p:cNvGrpSpPr>
                <a:grpSpLocks/>
              </p:cNvGrpSpPr>
              <p:nvPr/>
            </p:nvGrpSpPr>
            <p:grpSpPr bwMode="auto">
              <a:xfrm>
                <a:off x="4464" y="2414"/>
                <a:ext cx="240" cy="192"/>
                <a:chOff x="3696" y="2448"/>
                <a:chExt cx="240" cy="192"/>
              </a:xfrm>
            </p:grpSpPr>
            <p:sp>
              <p:nvSpPr>
                <p:cNvPr id="26" name="Arc 14"/>
                <p:cNvSpPr>
                  <a:spLocks/>
                </p:cNvSpPr>
                <p:nvPr/>
              </p:nvSpPr>
              <p:spPr bwMode="auto">
                <a:xfrm>
                  <a:off x="3696" y="2448"/>
                  <a:ext cx="240" cy="14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19 w 43200"/>
                    <a:gd name="T1" fmla="*/ 23868 h 23868"/>
                    <a:gd name="T2" fmla="*/ 43200 w 43200"/>
                    <a:gd name="T3" fmla="*/ 21600 h 23868"/>
                    <a:gd name="T4" fmla="*/ 21600 w 43200"/>
                    <a:gd name="T5" fmla="*/ 21600 h 23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68" fill="none" extrusionOk="0">
                      <a:moveTo>
                        <a:pt x="119" y="23867"/>
                      </a:moveTo>
                      <a:cubicBezTo>
                        <a:pt x="39" y="23114"/>
                        <a:pt x="0" y="223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3868" stroke="0" extrusionOk="0">
                      <a:moveTo>
                        <a:pt x="119" y="23867"/>
                      </a:moveTo>
                      <a:cubicBezTo>
                        <a:pt x="39" y="23114"/>
                        <a:pt x="0" y="223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9900">
                        <a:gamma/>
                        <a:shade val="46275"/>
                        <a:invGamma/>
                      </a:srgbClr>
                    </a:gs>
                    <a:gs pos="100000">
                      <a:srgbClr val="009900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auto">
                <a:xfrm>
                  <a:off x="3696" y="2544"/>
                  <a:ext cx="240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5" name="Object 16"/>
              <p:cNvGraphicFramePr>
                <a:graphicFrameLocks noChangeAspect="1"/>
              </p:cNvGraphicFramePr>
              <p:nvPr/>
            </p:nvGraphicFramePr>
            <p:xfrm>
              <a:off x="4595" y="2143"/>
              <a:ext cx="301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59" name="公式" r:id="rId7" imgW="224280" imgH="246240" progId="Equation.3">
                      <p:embed/>
                    </p:oleObj>
                  </mc:Choice>
                  <mc:Fallback>
                    <p:oleObj name="公式" r:id="rId7" imgW="224280" imgH="246240" progId="Equation.3">
                      <p:embed/>
                      <p:pic>
                        <p:nvPicPr>
                          <p:cNvPr id="0" name="Picture 2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5" y="2143"/>
                            <a:ext cx="301" cy="3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4216" y="1525"/>
              <a:ext cx="1455" cy="1551"/>
              <a:chOff x="3456" y="1440"/>
              <a:chExt cx="1616" cy="1724"/>
            </a:xfrm>
          </p:grpSpPr>
          <p:grpSp>
            <p:nvGrpSpPr>
              <p:cNvPr id="12" name="Group 18"/>
              <p:cNvGrpSpPr>
                <a:grpSpLocks/>
              </p:cNvGrpSpPr>
              <p:nvPr/>
            </p:nvGrpSpPr>
            <p:grpSpPr bwMode="auto">
              <a:xfrm>
                <a:off x="3456" y="1488"/>
                <a:ext cx="1584" cy="1488"/>
                <a:chOff x="3456" y="1488"/>
                <a:chExt cx="1584" cy="1488"/>
              </a:xfrm>
            </p:grpSpPr>
            <p:sp>
              <p:nvSpPr>
                <p:cNvPr id="1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840" y="1776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" name="Group 20"/>
                <p:cNvGrpSpPr>
                  <a:grpSpLocks/>
                </p:cNvGrpSpPr>
                <p:nvPr/>
              </p:nvGrpSpPr>
              <p:grpSpPr bwMode="auto">
                <a:xfrm>
                  <a:off x="3456" y="2592"/>
                  <a:ext cx="1584" cy="384"/>
                  <a:chOff x="3456" y="2640"/>
                  <a:chExt cx="1584" cy="384"/>
                </a:xfrm>
              </p:grpSpPr>
              <p:sp>
                <p:nvSpPr>
                  <p:cNvPr id="2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264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0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56" y="2784"/>
                    <a:ext cx="24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64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840" y="148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" name="Object 26"/>
              <p:cNvGraphicFramePr>
                <a:graphicFrameLocks noChangeAspect="1"/>
              </p:cNvGraphicFramePr>
              <p:nvPr/>
            </p:nvGraphicFramePr>
            <p:xfrm>
              <a:off x="3792" y="2592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60" name="公式" r:id="rId9" imgW="134640" imgH="156960" progId="Equation.3">
                      <p:embed/>
                    </p:oleObj>
                  </mc:Choice>
                  <mc:Fallback>
                    <p:oleObj name="公式" r:id="rId9" imgW="134640" imgH="156960" progId="Equation.3">
                      <p:embed/>
                      <p:pic>
                        <p:nvPicPr>
                          <p:cNvPr id="0" name="Picture 2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592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27"/>
              <p:cNvGraphicFramePr>
                <a:graphicFrameLocks noChangeAspect="1"/>
              </p:cNvGraphicFramePr>
              <p:nvPr/>
            </p:nvGraphicFramePr>
            <p:xfrm>
              <a:off x="3628" y="1440"/>
              <a:ext cx="212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61" name="公式" r:id="rId11" imgW="134640" imgH="134280" progId="Equation.3">
                      <p:embed/>
                    </p:oleObj>
                  </mc:Choice>
                  <mc:Fallback>
                    <p:oleObj name="公式" r:id="rId11" imgW="134640" imgH="134280" progId="Equation.3">
                      <p:embed/>
                      <p:pic>
                        <p:nvPicPr>
                          <p:cNvPr id="0" name="Picture 2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8" y="1440"/>
                            <a:ext cx="212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28"/>
              <p:cNvGraphicFramePr>
                <a:graphicFrameLocks noChangeAspect="1"/>
              </p:cNvGraphicFramePr>
              <p:nvPr/>
            </p:nvGraphicFramePr>
            <p:xfrm>
              <a:off x="4836" y="2604"/>
              <a:ext cx="236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62" name="公式" r:id="rId13" imgW="156960" imgH="179280" progId="Equation.3">
                      <p:embed/>
                    </p:oleObj>
                  </mc:Choice>
                  <mc:Fallback>
                    <p:oleObj name="公式" r:id="rId13" imgW="156960" imgH="179280" progId="Equation.3">
                      <p:embed/>
                      <p:pic>
                        <p:nvPicPr>
                          <p:cNvPr id="0" name="Picture 2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6" y="2604"/>
                            <a:ext cx="236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9"/>
              <p:cNvGraphicFramePr>
                <a:graphicFrameLocks noChangeAspect="1"/>
              </p:cNvGraphicFramePr>
              <p:nvPr/>
            </p:nvGraphicFramePr>
            <p:xfrm>
              <a:off x="3504" y="2928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63" name="公式" r:id="rId15" imgW="134640" imgH="156960" progId="Equation.3">
                      <p:embed/>
                    </p:oleObj>
                  </mc:Choice>
                  <mc:Fallback>
                    <p:oleObj name="公式" r:id="rId15" imgW="134640" imgH="156960" progId="Equation.3">
                      <p:embed/>
                      <p:pic>
                        <p:nvPicPr>
                          <p:cNvPr id="0" name="Picture 2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928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Line 30"/>
            <p:cNvSpPr>
              <a:spLocks noChangeShapeType="1"/>
            </p:cNvSpPr>
            <p:nvPr/>
          </p:nvSpPr>
          <p:spPr bwMode="auto">
            <a:xfrm flipV="1">
              <a:off x="4944" y="183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5088" y="265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5088" y="2798"/>
              <a:ext cx="0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8678"/>
              </p:ext>
            </p:extLst>
          </p:nvPr>
        </p:nvGraphicFramePr>
        <p:xfrm>
          <a:off x="899592" y="2188016"/>
          <a:ext cx="3135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" name="Equation" r:id="rId17" imgW="3136680" imgH="850680" progId="Equation.DSMT4">
                  <p:embed/>
                </p:oleObj>
              </mc:Choice>
              <mc:Fallback>
                <p:oleObj name="Equation" r:id="rId17" imgW="3136680" imgH="85068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88016"/>
                        <a:ext cx="31353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48382"/>
              </p:ext>
            </p:extLst>
          </p:nvPr>
        </p:nvGraphicFramePr>
        <p:xfrm>
          <a:off x="294816" y="260648"/>
          <a:ext cx="86042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" name="Equation" r:id="rId19" imgW="5056920" imgH="627120" progId="Equation.DSMT4">
                  <p:embed/>
                </p:oleObj>
              </mc:Choice>
              <mc:Fallback>
                <p:oleObj name="Equation" r:id="rId19" imgW="5056920" imgH="62712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16" y="260648"/>
                        <a:ext cx="860425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557602"/>
              </p:ext>
            </p:extLst>
          </p:nvPr>
        </p:nvGraphicFramePr>
        <p:xfrm>
          <a:off x="322530" y="3913991"/>
          <a:ext cx="6299201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" name="Equation" r:id="rId21" imgW="6298920" imgH="1130040" progId="Equation.DSMT4">
                  <p:embed/>
                </p:oleObj>
              </mc:Choice>
              <mc:Fallback>
                <p:oleObj name="Equation" r:id="rId21" imgW="6298920" imgH="113004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30" y="3913991"/>
                        <a:ext cx="6299201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连接符 39"/>
          <p:cNvCxnSpPr>
            <a:endCxn id="41" idx="1"/>
          </p:cNvCxnSpPr>
          <p:nvPr/>
        </p:nvCxnSpPr>
        <p:spPr>
          <a:xfrm flipV="1">
            <a:off x="1651422" y="2997717"/>
            <a:ext cx="3168352" cy="103282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19774" y="2736107"/>
            <a:ext cx="90601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垂直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019574" y="3065753"/>
            <a:ext cx="1836204" cy="9647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667646" y="2997717"/>
            <a:ext cx="2376264" cy="103282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44293" y="2731941"/>
            <a:ext cx="88517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0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7546" y="153394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记</a:t>
            </a: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018954"/>
              </p:ext>
            </p:extLst>
          </p:nvPr>
        </p:nvGraphicFramePr>
        <p:xfrm>
          <a:off x="1072888" y="1625362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" name="Equation" r:id="rId23" imgW="1600200" imgH="431640" progId="Equation.DSMT4">
                  <p:embed/>
                </p:oleObj>
              </mc:Choice>
              <mc:Fallback>
                <p:oleObj name="Equation" r:id="rId23" imgW="1600200" imgH="431640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888" y="1625362"/>
                        <a:ext cx="160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733308" y="155664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所围几何体为</a:t>
            </a:r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42862"/>
              </p:ext>
            </p:extLst>
          </p:nvPr>
        </p:nvGraphicFramePr>
        <p:xfrm>
          <a:off x="5037832" y="1602626"/>
          <a:ext cx="46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" name="Equation" r:id="rId25" imgW="469800" imgH="431640" progId="Equation.DSMT4">
                  <p:embed/>
                </p:oleObj>
              </mc:Choice>
              <mc:Fallback>
                <p:oleObj name="Equation" r:id="rId25" imgW="469800" imgH="43164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832" y="1602626"/>
                        <a:ext cx="469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5652120" y="153394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7544" y="327141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又</a:t>
            </a:r>
          </a:p>
        </p:txBody>
      </p:sp>
    </p:spTree>
    <p:extLst>
      <p:ext uri="{BB962C8B-B14F-4D97-AF65-F5344CB8AC3E}">
        <p14:creationId xmlns:p14="http://schemas.microsoft.com/office/powerpoint/2010/main" val="355198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7" grpId="0" animBg="1"/>
      <p:bldP spid="50" grpId="0"/>
      <p:bldP spid="52" grpId="0"/>
      <p:bldP spid="55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735715"/>
              </p:ext>
            </p:extLst>
          </p:nvPr>
        </p:nvGraphicFramePr>
        <p:xfrm>
          <a:off x="887122" y="1700809"/>
          <a:ext cx="5397791" cy="101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2" name="Equation" r:id="rId3" imgW="2463480" imgH="457200" progId="Equation.DSMT4">
                  <p:embed/>
                </p:oleObj>
              </mc:Choice>
              <mc:Fallback>
                <p:oleObj name="Equation" r:id="rId3" imgW="2463480" imgH="4572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122" y="1700809"/>
                        <a:ext cx="5397791" cy="10106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60133"/>
              </p:ext>
            </p:extLst>
          </p:nvPr>
        </p:nvGraphicFramePr>
        <p:xfrm>
          <a:off x="1411030" y="2622495"/>
          <a:ext cx="6401330" cy="118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3" name="Equation" r:id="rId5" imgW="2920680" imgH="533160" progId="Equation.DSMT4">
                  <p:embed/>
                </p:oleObj>
              </mc:Choice>
              <mc:Fallback>
                <p:oleObj name="Equation" r:id="rId5" imgW="2920680" imgH="53316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030" y="2622495"/>
                        <a:ext cx="6401330" cy="118115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608" y="548680"/>
            <a:ext cx="3651962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：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= 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朝上，且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036076"/>
              </p:ext>
            </p:extLst>
          </p:nvPr>
        </p:nvGraphicFramePr>
        <p:xfrm>
          <a:off x="4611695" y="591028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4" name="Equation" r:id="rId7" imgW="1701720" imgH="457200" progId="Equation.DSMT4">
                  <p:embed/>
                </p:oleObj>
              </mc:Choice>
              <mc:Fallback>
                <p:oleObj name="Equation" r:id="rId7" imgW="1701720" imgH="45720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95" y="591028"/>
                        <a:ext cx="1701800" cy="457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119675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记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821804"/>
              </p:ext>
            </p:extLst>
          </p:nvPr>
        </p:nvGraphicFramePr>
        <p:xfrm>
          <a:off x="1506538" y="1243013"/>
          <a:ext cx="97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5" name="Equation" r:id="rId9" imgW="977760" imgH="431640" progId="Equation.DSMT4">
                  <p:embed/>
                </p:oleObj>
              </mc:Choice>
              <mc:Fallback>
                <p:oleObj name="Equation" r:id="rId9" imgW="977760" imgH="43164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1243013"/>
                        <a:ext cx="9779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84909" y="1213934"/>
            <a:ext cx="207781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 半球为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191311"/>
              </p:ext>
            </p:extLst>
          </p:nvPr>
        </p:nvGraphicFramePr>
        <p:xfrm>
          <a:off x="4562722" y="1262127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6" name="Equation" r:id="rId11" imgW="507960" imgH="431640" progId="Equation.DSMT4">
                  <p:embed/>
                </p:oleObj>
              </mc:Choice>
              <mc:Fallback>
                <p:oleObj name="Equation" r:id="rId11" imgW="507960" imgH="43164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722" y="1262127"/>
                        <a:ext cx="5080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60686"/>
              </p:ext>
            </p:extLst>
          </p:nvPr>
        </p:nvGraphicFramePr>
        <p:xfrm>
          <a:off x="1410216" y="3861048"/>
          <a:ext cx="402588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7" name="Equation" r:id="rId13" imgW="4025880" imgH="1168200" progId="Equation.DSMT4">
                  <p:embed/>
                </p:oleObj>
              </mc:Choice>
              <mc:Fallback>
                <p:oleObj name="Equation" r:id="rId13" imgW="4025880" imgH="11682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216" y="3861048"/>
                        <a:ext cx="4025880" cy="116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295802"/>
              </p:ext>
            </p:extLst>
          </p:nvPr>
        </p:nvGraphicFramePr>
        <p:xfrm>
          <a:off x="1403648" y="4941168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8" name="Equation" r:id="rId15" imgW="2971800" imgH="838080" progId="Equation.DSMT4">
                  <p:embed/>
                </p:oleObj>
              </mc:Choice>
              <mc:Fallback>
                <p:oleObj name="Equation" r:id="rId15" imgW="2971800" imgH="83808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941168"/>
                        <a:ext cx="2971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64615"/>
              </p:ext>
            </p:extLst>
          </p:nvPr>
        </p:nvGraphicFramePr>
        <p:xfrm>
          <a:off x="1416239" y="5814860"/>
          <a:ext cx="318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9" name="Equation" r:id="rId17" imgW="3187440" imgH="393480" progId="Equation.DSMT4">
                  <p:embed/>
                </p:oleObj>
              </mc:Choice>
              <mc:Fallback>
                <p:oleObj name="Equation" r:id="rId17" imgW="3187440" imgH="39348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239" y="5814860"/>
                        <a:ext cx="3187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64088" y="119675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566124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所以，</a:t>
            </a:r>
          </a:p>
        </p:txBody>
      </p: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6802437" y="404664"/>
            <a:ext cx="2341563" cy="2462213"/>
            <a:chOff x="4196" y="1525"/>
            <a:chExt cx="1475" cy="1551"/>
          </a:xfrm>
        </p:grpSpPr>
        <p:grpSp>
          <p:nvGrpSpPr>
            <p:cNvPr id="18" name="Group 3"/>
            <p:cNvGrpSpPr>
              <a:grpSpLocks/>
            </p:cNvGrpSpPr>
            <p:nvPr/>
          </p:nvGrpSpPr>
          <p:grpSpPr bwMode="auto">
            <a:xfrm>
              <a:off x="4196" y="1722"/>
              <a:ext cx="1036" cy="1124"/>
              <a:chOff x="3456" y="1680"/>
              <a:chExt cx="1152" cy="1248"/>
            </a:xfrm>
          </p:grpSpPr>
          <p:sp>
            <p:nvSpPr>
              <p:cNvPr id="45" name="Freeform 4"/>
              <p:cNvSpPr>
                <a:spLocks/>
              </p:cNvSpPr>
              <p:nvPr/>
            </p:nvSpPr>
            <p:spPr bwMode="auto">
              <a:xfrm>
                <a:off x="3456" y="1680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288 w 1152"/>
                  <a:gd name="T3" fmla="*/ 192 h 1008"/>
                  <a:gd name="T4" fmla="*/ 576 w 1152"/>
                  <a:gd name="T5" fmla="*/ 0 h 1008"/>
                  <a:gd name="T6" fmla="*/ 864 w 1152"/>
                  <a:gd name="T7" fmla="*/ 192 h 1008"/>
                  <a:gd name="T8" fmla="*/ 1152 w 1152"/>
                  <a:gd name="T9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96" y="684"/>
                      <a:pt x="192" y="360"/>
                      <a:pt x="288" y="192"/>
                    </a:cubicBezTo>
                    <a:cubicBezTo>
                      <a:pt x="384" y="24"/>
                      <a:pt x="480" y="0"/>
                      <a:pt x="576" y="0"/>
                    </a:cubicBezTo>
                    <a:cubicBezTo>
                      <a:pt x="672" y="0"/>
                      <a:pt x="768" y="24"/>
                      <a:pt x="864" y="192"/>
                    </a:cubicBezTo>
                    <a:cubicBezTo>
                      <a:pt x="960" y="360"/>
                      <a:pt x="1104" y="872"/>
                      <a:pt x="1152" y="1008"/>
                    </a:cubicBezTo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Arc 5"/>
              <p:cNvSpPr>
                <a:spLocks/>
              </p:cNvSpPr>
              <p:nvPr/>
            </p:nvSpPr>
            <p:spPr bwMode="auto">
              <a:xfrm>
                <a:off x="3457" y="2448"/>
                <a:ext cx="1151" cy="241"/>
              </a:xfrm>
              <a:custGeom>
                <a:avLst/>
                <a:gdLst>
                  <a:gd name="G0" fmla="+- 21576 0 0"/>
                  <a:gd name="G1" fmla="+- 21600 0 0"/>
                  <a:gd name="G2" fmla="+- 21600 0 0"/>
                  <a:gd name="T0" fmla="*/ 0 w 43176"/>
                  <a:gd name="T1" fmla="*/ 20582 h 21600"/>
                  <a:gd name="T2" fmla="*/ 43176 w 43176"/>
                  <a:gd name="T3" fmla="*/ 21600 h 21600"/>
                  <a:gd name="T4" fmla="*/ 21576 w 4317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6" h="21600" fill="none" extrusionOk="0">
                    <a:moveTo>
                      <a:pt x="0" y="20582"/>
                    </a:moveTo>
                    <a:cubicBezTo>
                      <a:pt x="543" y="9061"/>
                      <a:pt x="10042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</a:path>
                  <a:path w="43176" h="21600" stroke="0" extrusionOk="0">
                    <a:moveTo>
                      <a:pt x="0" y="20582"/>
                    </a:moveTo>
                    <a:cubicBezTo>
                      <a:pt x="543" y="9061"/>
                      <a:pt x="10042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  <a:lnTo>
                      <a:pt x="21576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rc 6"/>
              <p:cNvSpPr>
                <a:spLocks/>
              </p:cNvSpPr>
              <p:nvPr/>
            </p:nvSpPr>
            <p:spPr bwMode="auto">
              <a:xfrm rot="10800000">
                <a:off x="3456" y="2642"/>
                <a:ext cx="1152" cy="28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2 w 43200"/>
                  <a:gd name="T1" fmla="*/ 23477 h 25634"/>
                  <a:gd name="T2" fmla="*/ 42820 w 43200"/>
                  <a:gd name="T3" fmla="*/ 25634 h 25634"/>
                  <a:gd name="T4" fmla="*/ 21600 w 43200"/>
                  <a:gd name="T5" fmla="*/ 21600 h 25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634" fill="none" extrusionOk="0">
                    <a:moveTo>
                      <a:pt x="81" y="23477"/>
                    </a:moveTo>
                    <a:cubicBezTo>
                      <a:pt x="27" y="22852"/>
                      <a:pt x="0" y="2222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3"/>
                      <a:pt x="43072" y="24304"/>
                      <a:pt x="42819" y="25633"/>
                    </a:cubicBezTo>
                  </a:path>
                  <a:path w="43200" h="25634" stroke="0" extrusionOk="0">
                    <a:moveTo>
                      <a:pt x="81" y="23477"/>
                    </a:moveTo>
                    <a:cubicBezTo>
                      <a:pt x="27" y="22852"/>
                      <a:pt x="0" y="2222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3"/>
                      <a:pt x="43072" y="24304"/>
                      <a:pt x="42819" y="2563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7"/>
            <p:cNvGrpSpPr>
              <a:grpSpLocks/>
            </p:cNvGrpSpPr>
            <p:nvPr/>
          </p:nvGrpSpPr>
          <p:grpSpPr bwMode="auto">
            <a:xfrm>
              <a:off x="4209" y="2421"/>
              <a:ext cx="1025" cy="408"/>
              <a:chOff x="4292" y="2592"/>
              <a:chExt cx="1036" cy="432"/>
            </a:xfrm>
          </p:grpSpPr>
          <p:sp>
            <p:nvSpPr>
              <p:cNvPr id="43" name="Arc 8"/>
              <p:cNvSpPr>
                <a:spLocks/>
              </p:cNvSpPr>
              <p:nvPr/>
            </p:nvSpPr>
            <p:spPr bwMode="auto">
              <a:xfrm>
                <a:off x="4293" y="2592"/>
                <a:ext cx="1035" cy="217"/>
              </a:xfrm>
              <a:custGeom>
                <a:avLst/>
                <a:gdLst>
                  <a:gd name="G0" fmla="+- 21576 0 0"/>
                  <a:gd name="G1" fmla="+- 21600 0 0"/>
                  <a:gd name="G2" fmla="+- 21600 0 0"/>
                  <a:gd name="T0" fmla="*/ 0 w 43176"/>
                  <a:gd name="T1" fmla="*/ 20582 h 21600"/>
                  <a:gd name="T2" fmla="*/ 43176 w 43176"/>
                  <a:gd name="T3" fmla="*/ 21600 h 21600"/>
                  <a:gd name="T4" fmla="*/ 21576 w 4317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6" h="21600" fill="none" extrusionOk="0">
                    <a:moveTo>
                      <a:pt x="0" y="20582"/>
                    </a:moveTo>
                    <a:cubicBezTo>
                      <a:pt x="543" y="9061"/>
                      <a:pt x="10042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</a:path>
                  <a:path w="43176" h="21600" stroke="0" extrusionOk="0">
                    <a:moveTo>
                      <a:pt x="0" y="20582"/>
                    </a:moveTo>
                    <a:cubicBezTo>
                      <a:pt x="543" y="9061"/>
                      <a:pt x="10042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  <a:lnTo>
                      <a:pt x="21576" y="2160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Arc 9"/>
              <p:cNvSpPr>
                <a:spLocks/>
              </p:cNvSpPr>
              <p:nvPr/>
            </p:nvSpPr>
            <p:spPr bwMode="auto">
              <a:xfrm rot="10800000">
                <a:off x="4292" y="2766"/>
                <a:ext cx="1036" cy="25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2 w 43200"/>
                  <a:gd name="T1" fmla="*/ 23477 h 25634"/>
                  <a:gd name="T2" fmla="*/ 42820 w 43200"/>
                  <a:gd name="T3" fmla="*/ 25634 h 25634"/>
                  <a:gd name="T4" fmla="*/ 21600 w 43200"/>
                  <a:gd name="T5" fmla="*/ 21600 h 25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634" fill="none" extrusionOk="0">
                    <a:moveTo>
                      <a:pt x="81" y="23477"/>
                    </a:moveTo>
                    <a:cubicBezTo>
                      <a:pt x="27" y="22852"/>
                      <a:pt x="0" y="2222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3"/>
                      <a:pt x="43072" y="24304"/>
                      <a:pt x="42819" y="25633"/>
                    </a:cubicBezTo>
                  </a:path>
                  <a:path w="43200" h="25634" stroke="0" extrusionOk="0">
                    <a:moveTo>
                      <a:pt x="81" y="23477"/>
                    </a:moveTo>
                    <a:cubicBezTo>
                      <a:pt x="27" y="22852"/>
                      <a:pt x="0" y="2222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3"/>
                      <a:pt x="43072" y="24304"/>
                      <a:pt x="42819" y="2563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" name="Object 10"/>
            <p:cNvGraphicFramePr>
              <a:graphicFrameLocks noChangeAspect="1"/>
            </p:cNvGraphicFramePr>
            <p:nvPr/>
          </p:nvGraphicFramePr>
          <p:xfrm>
            <a:off x="4704" y="2592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0" name="Equation" r:id="rId19" imgW="527040" imgH="515160" progId="Equation.3">
                    <p:embed/>
                  </p:oleObj>
                </mc:Choice>
                <mc:Fallback>
                  <p:oleObj name="Equation" r:id="rId19" imgW="527040" imgH="515160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592"/>
                          <a:ext cx="28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1"/>
            <p:cNvGraphicFramePr>
              <a:graphicFrameLocks noChangeAspect="1"/>
            </p:cNvGraphicFramePr>
            <p:nvPr/>
          </p:nvGraphicFramePr>
          <p:xfrm>
            <a:off x="4992" y="1542"/>
            <a:ext cx="1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1" name="Equation" r:id="rId21" imgW="347760" imgH="425520" progId="Equation.3">
                    <p:embed/>
                  </p:oleObj>
                </mc:Choice>
                <mc:Fallback>
                  <p:oleObj name="Equation" r:id="rId21" imgW="347760" imgH="425520" progId="Equation.3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42"/>
                          <a:ext cx="19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4456" y="2149"/>
              <a:ext cx="432" cy="463"/>
              <a:chOff x="4464" y="2143"/>
              <a:chExt cx="432" cy="463"/>
            </a:xfrm>
          </p:grpSpPr>
          <p:grpSp>
            <p:nvGrpSpPr>
              <p:cNvPr id="39" name="Group 13"/>
              <p:cNvGrpSpPr>
                <a:grpSpLocks/>
              </p:cNvGrpSpPr>
              <p:nvPr/>
            </p:nvGrpSpPr>
            <p:grpSpPr bwMode="auto">
              <a:xfrm>
                <a:off x="4464" y="2414"/>
                <a:ext cx="240" cy="192"/>
                <a:chOff x="3696" y="2448"/>
                <a:chExt cx="240" cy="192"/>
              </a:xfrm>
            </p:grpSpPr>
            <p:sp>
              <p:nvSpPr>
                <p:cNvPr id="41" name="Arc 14"/>
                <p:cNvSpPr>
                  <a:spLocks/>
                </p:cNvSpPr>
                <p:nvPr/>
              </p:nvSpPr>
              <p:spPr bwMode="auto">
                <a:xfrm>
                  <a:off x="3696" y="2448"/>
                  <a:ext cx="240" cy="14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19 w 43200"/>
                    <a:gd name="T1" fmla="*/ 23868 h 23868"/>
                    <a:gd name="T2" fmla="*/ 43200 w 43200"/>
                    <a:gd name="T3" fmla="*/ 21600 h 23868"/>
                    <a:gd name="T4" fmla="*/ 21600 w 43200"/>
                    <a:gd name="T5" fmla="*/ 21600 h 23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3868" fill="none" extrusionOk="0">
                      <a:moveTo>
                        <a:pt x="119" y="23867"/>
                      </a:moveTo>
                      <a:cubicBezTo>
                        <a:pt x="39" y="23114"/>
                        <a:pt x="0" y="223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3868" stroke="0" extrusionOk="0">
                      <a:moveTo>
                        <a:pt x="119" y="23867"/>
                      </a:moveTo>
                      <a:cubicBezTo>
                        <a:pt x="39" y="23114"/>
                        <a:pt x="0" y="223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9900">
                        <a:gamma/>
                        <a:shade val="46275"/>
                        <a:invGamma/>
                      </a:srgbClr>
                    </a:gs>
                    <a:gs pos="100000">
                      <a:srgbClr val="009900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Oval 15"/>
                <p:cNvSpPr>
                  <a:spLocks noChangeArrowheads="1"/>
                </p:cNvSpPr>
                <p:nvPr/>
              </p:nvSpPr>
              <p:spPr bwMode="auto">
                <a:xfrm>
                  <a:off x="3696" y="2544"/>
                  <a:ext cx="240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0" name="Object 16"/>
              <p:cNvGraphicFramePr>
                <a:graphicFrameLocks noChangeAspect="1"/>
              </p:cNvGraphicFramePr>
              <p:nvPr/>
            </p:nvGraphicFramePr>
            <p:xfrm>
              <a:off x="4595" y="2143"/>
              <a:ext cx="301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2" name="公式" r:id="rId23" imgW="224280" imgH="246240" progId="Equation.3">
                      <p:embed/>
                    </p:oleObj>
                  </mc:Choice>
                  <mc:Fallback>
                    <p:oleObj name="公式" r:id="rId23" imgW="224280" imgH="246240" progId="Equation.3">
                      <p:embed/>
                      <p:pic>
                        <p:nvPicPr>
                          <p:cNvPr id="0" name="Picture 2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5" y="2143"/>
                            <a:ext cx="301" cy="3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Group 17"/>
            <p:cNvGrpSpPr>
              <a:grpSpLocks/>
            </p:cNvGrpSpPr>
            <p:nvPr/>
          </p:nvGrpSpPr>
          <p:grpSpPr bwMode="auto">
            <a:xfrm>
              <a:off x="4216" y="1525"/>
              <a:ext cx="1455" cy="1551"/>
              <a:chOff x="3456" y="1440"/>
              <a:chExt cx="1616" cy="1724"/>
            </a:xfrm>
          </p:grpSpPr>
          <p:grpSp>
            <p:nvGrpSpPr>
              <p:cNvPr id="27" name="Group 18"/>
              <p:cNvGrpSpPr>
                <a:grpSpLocks/>
              </p:cNvGrpSpPr>
              <p:nvPr/>
            </p:nvGrpSpPr>
            <p:grpSpPr bwMode="auto">
              <a:xfrm>
                <a:off x="3456" y="1488"/>
                <a:ext cx="1584" cy="1488"/>
                <a:chOff x="3456" y="1488"/>
                <a:chExt cx="1584" cy="1488"/>
              </a:xfrm>
            </p:grpSpPr>
            <p:sp>
              <p:nvSpPr>
                <p:cNvPr id="3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840" y="1776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" name="Group 20"/>
                <p:cNvGrpSpPr>
                  <a:grpSpLocks/>
                </p:cNvGrpSpPr>
                <p:nvPr/>
              </p:nvGrpSpPr>
              <p:grpSpPr bwMode="auto">
                <a:xfrm>
                  <a:off x="3456" y="2592"/>
                  <a:ext cx="1584" cy="384"/>
                  <a:chOff x="3456" y="2640"/>
                  <a:chExt cx="1584" cy="384"/>
                </a:xfrm>
              </p:grpSpPr>
              <p:sp>
                <p:nvSpPr>
                  <p:cNvPr id="3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264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0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56" y="2784"/>
                    <a:ext cx="24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64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840" y="148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8" name="Object 26"/>
              <p:cNvGraphicFramePr>
                <a:graphicFrameLocks noChangeAspect="1"/>
              </p:cNvGraphicFramePr>
              <p:nvPr/>
            </p:nvGraphicFramePr>
            <p:xfrm>
              <a:off x="3792" y="2592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3" name="公式" r:id="rId25" imgW="134640" imgH="156960" progId="Equation.3">
                      <p:embed/>
                    </p:oleObj>
                  </mc:Choice>
                  <mc:Fallback>
                    <p:oleObj name="公式" r:id="rId25" imgW="134640" imgH="156960" progId="Equation.3">
                      <p:embed/>
                      <p:pic>
                        <p:nvPicPr>
                          <p:cNvPr id="0" name="Picture 2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592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7"/>
              <p:cNvGraphicFramePr>
                <a:graphicFrameLocks noChangeAspect="1"/>
              </p:cNvGraphicFramePr>
              <p:nvPr/>
            </p:nvGraphicFramePr>
            <p:xfrm>
              <a:off x="3628" y="1440"/>
              <a:ext cx="212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4" name="公式" r:id="rId27" imgW="134640" imgH="134280" progId="Equation.3">
                      <p:embed/>
                    </p:oleObj>
                  </mc:Choice>
                  <mc:Fallback>
                    <p:oleObj name="公式" r:id="rId27" imgW="134640" imgH="134280" progId="Equation.3">
                      <p:embed/>
                      <p:pic>
                        <p:nvPicPr>
                          <p:cNvPr id="0" name="Picture 2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8" y="1440"/>
                            <a:ext cx="212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8"/>
              <p:cNvGraphicFramePr>
                <a:graphicFrameLocks noChangeAspect="1"/>
              </p:cNvGraphicFramePr>
              <p:nvPr/>
            </p:nvGraphicFramePr>
            <p:xfrm>
              <a:off x="4836" y="2604"/>
              <a:ext cx="236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5" name="公式" r:id="rId29" imgW="156960" imgH="179280" progId="Equation.3">
                      <p:embed/>
                    </p:oleObj>
                  </mc:Choice>
                  <mc:Fallback>
                    <p:oleObj name="公式" r:id="rId29" imgW="156960" imgH="179280" progId="Equation.3">
                      <p:embed/>
                      <p:pic>
                        <p:nvPicPr>
                          <p:cNvPr id="0" name="Picture 2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6" y="2604"/>
                            <a:ext cx="236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29"/>
              <p:cNvGraphicFramePr>
                <a:graphicFrameLocks noChangeAspect="1"/>
              </p:cNvGraphicFramePr>
              <p:nvPr/>
            </p:nvGraphicFramePr>
            <p:xfrm>
              <a:off x="3504" y="2928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6" name="公式" r:id="rId31" imgW="134640" imgH="156960" progId="Equation.3">
                      <p:embed/>
                    </p:oleObj>
                  </mc:Choice>
                  <mc:Fallback>
                    <p:oleObj name="公式" r:id="rId31" imgW="134640" imgH="156960" progId="Equation.3">
                      <p:embed/>
                      <p:pic>
                        <p:nvPicPr>
                          <p:cNvPr id="0" name="Picture 2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928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V="1">
              <a:off x="4944" y="183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5088" y="265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5088" y="2798"/>
              <a:ext cx="0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74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84435" y="788586"/>
            <a:ext cx="3593976" cy="57943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曲顶柱体的表面积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243707"/>
              </p:ext>
            </p:extLst>
          </p:nvPr>
        </p:nvGraphicFramePr>
        <p:xfrm>
          <a:off x="645368" y="2453909"/>
          <a:ext cx="5930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9" name="Equation" r:id="rId3" imgW="5930640" imgH="939600" progId="Equation.DSMT4">
                  <p:embed/>
                </p:oleObj>
              </mc:Choice>
              <mc:Fallback>
                <p:oleObj name="Equation" r:id="rId3" imgW="5930640" imgH="9396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68" y="2453909"/>
                        <a:ext cx="5930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DEC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110410" y="3115990"/>
            <a:ext cx="3546475" cy="3173412"/>
            <a:chOff x="2400" y="1152"/>
            <a:chExt cx="2234" cy="1999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976" y="1920"/>
              <a:ext cx="0" cy="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4116" y="1680"/>
              <a:ext cx="0" cy="1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976" y="2688"/>
              <a:ext cx="1125" cy="304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28" y="2481"/>
              <a:ext cx="1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128" y="2481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400" y="2496"/>
              <a:ext cx="602" cy="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024" y="1344"/>
              <a:ext cx="0" cy="1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976" y="1680"/>
              <a:ext cx="1141" cy="248"/>
            </a:xfrm>
            <a:custGeom>
              <a:avLst/>
              <a:gdLst>
                <a:gd name="T0" fmla="*/ 1650 w 1650"/>
                <a:gd name="T1" fmla="*/ 0 h 675"/>
                <a:gd name="T2" fmla="*/ 1545 w 1650"/>
                <a:gd name="T3" fmla="*/ 195 h 675"/>
                <a:gd name="T4" fmla="*/ 1500 w 1650"/>
                <a:gd name="T5" fmla="*/ 240 h 675"/>
                <a:gd name="T6" fmla="*/ 1350 w 1650"/>
                <a:gd name="T7" fmla="*/ 390 h 675"/>
                <a:gd name="T8" fmla="*/ 1170 w 1650"/>
                <a:gd name="T9" fmla="*/ 510 h 675"/>
                <a:gd name="T10" fmla="*/ 1050 w 1650"/>
                <a:gd name="T11" fmla="*/ 570 h 675"/>
                <a:gd name="T12" fmla="*/ 930 w 1650"/>
                <a:gd name="T13" fmla="*/ 630 h 675"/>
                <a:gd name="T14" fmla="*/ 525 w 1650"/>
                <a:gd name="T15" fmla="*/ 675 h 675"/>
                <a:gd name="T16" fmla="*/ 45 w 1650"/>
                <a:gd name="T17" fmla="*/ 660 h 675"/>
                <a:gd name="T18" fmla="*/ 0 w 1650"/>
                <a:gd name="T19" fmla="*/ 64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0" h="675">
                  <a:moveTo>
                    <a:pt x="1650" y="0"/>
                  </a:moveTo>
                  <a:cubicBezTo>
                    <a:pt x="1628" y="65"/>
                    <a:pt x="1589" y="142"/>
                    <a:pt x="1545" y="195"/>
                  </a:cubicBezTo>
                  <a:cubicBezTo>
                    <a:pt x="1531" y="211"/>
                    <a:pt x="1513" y="223"/>
                    <a:pt x="1500" y="240"/>
                  </a:cubicBezTo>
                  <a:cubicBezTo>
                    <a:pt x="1392" y="378"/>
                    <a:pt x="1498" y="292"/>
                    <a:pt x="1350" y="390"/>
                  </a:cubicBezTo>
                  <a:cubicBezTo>
                    <a:pt x="1271" y="443"/>
                    <a:pt x="1272" y="484"/>
                    <a:pt x="1170" y="510"/>
                  </a:cubicBezTo>
                  <a:cubicBezTo>
                    <a:pt x="1042" y="606"/>
                    <a:pt x="1176" y="517"/>
                    <a:pt x="1050" y="570"/>
                  </a:cubicBezTo>
                  <a:cubicBezTo>
                    <a:pt x="1009" y="587"/>
                    <a:pt x="970" y="610"/>
                    <a:pt x="930" y="630"/>
                  </a:cubicBezTo>
                  <a:cubicBezTo>
                    <a:pt x="905" y="642"/>
                    <a:pt x="585" y="670"/>
                    <a:pt x="525" y="675"/>
                  </a:cubicBezTo>
                  <a:cubicBezTo>
                    <a:pt x="361" y="665"/>
                    <a:pt x="207" y="640"/>
                    <a:pt x="45" y="660"/>
                  </a:cubicBezTo>
                  <a:cubicBezTo>
                    <a:pt x="30" y="655"/>
                    <a:pt x="0" y="645"/>
                    <a:pt x="0" y="64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2448" y="2928"/>
            <a:ext cx="17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0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928"/>
                          <a:ext cx="170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2832" y="1200"/>
            <a:ext cx="13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1" name="公式" r:id="rId7" imgW="203024" imgH="253780" progId="Equation.3">
                    <p:embed/>
                  </p:oleObj>
                </mc:Choice>
                <mc:Fallback>
                  <p:oleObj name="公式" r:id="rId7" imgW="203024" imgH="253780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00"/>
                          <a:ext cx="137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4464" y="2544"/>
            <a:ext cx="17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2" name="公式" r:id="rId9" imgW="253780" imgH="317225" progId="Equation.3">
                    <p:embed/>
                  </p:oleObj>
                </mc:Choice>
                <mc:Fallback>
                  <p:oleObj name="公式" r:id="rId9" imgW="253780" imgH="317225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544"/>
                          <a:ext cx="170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3263745"/>
                </p:ext>
              </p:extLst>
            </p:nvPr>
          </p:nvGraphicFramePr>
          <p:xfrm>
            <a:off x="2992" y="2487"/>
            <a:ext cx="19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3" name="Equation" r:id="rId11" imgW="291960" imgH="317160" progId="Equation.DSMT4">
                    <p:embed/>
                  </p:oleObj>
                </mc:Choice>
                <mc:Fallback>
                  <p:oleObj name="Equation" r:id="rId11" imgW="291960" imgH="31716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2" y="2487"/>
                          <a:ext cx="195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024" y="1152"/>
              <a:ext cx="3" cy="6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rc 18"/>
            <p:cNvSpPr>
              <a:spLocks/>
            </p:cNvSpPr>
            <p:nvPr/>
          </p:nvSpPr>
          <p:spPr bwMode="auto">
            <a:xfrm flipV="1">
              <a:off x="2952" y="1667"/>
              <a:ext cx="1163" cy="397"/>
            </a:xfrm>
            <a:custGeom>
              <a:avLst/>
              <a:gdLst>
                <a:gd name="G0" fmla="+- 19951 0 0"/>
                <a:gd name="G1" fmla="+- 0 0 0"/>
                <a:gd name="G2" fmla="+- 21600 0 0"/>
                <a:gd name="T0" fmla="*/ 24319 w 24319"/>
                <a:gd name="T1" fmla="*/ 21154 h 21600"/>
                <a:gd name="T2" fmla="*/ 0 w 24319"/>
                <a:gd name="T3" fmla="*/ 8279 h 21600"/>
                <a:gd name="T4" fmla="*/ 19951 w 243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319" h="21600" fill="none" extrusionOk="0">
                  <a:moveTo>
                    <a:pt x="24318" y="21153"/>
                  </a:moveTo>
                  <a:cubicBezTo>
                    <a:pt x="22881" y="21450"/>
                    <a:pt x="21418" y="21599"/>
                    <a:pt x="19951" y="21600"/>
                  </a:cubicBezTo>
                  <a:cubicBezTo>
                    <a:pt x="11219" y="21600"/>
                    <a:pt x="3347" y="16343"/>
                    <a:pt x="0" y="8278"/>
                  </a:cubicBezTo>
                </a:path>
                <a:path w="24319" h="21600" stroke="0" extrusionOk="0">
                  <a:moveTo>
                    <a:pt x="24318" y="21153"/>
                  </a:moveTo>
                  <a:cubicBezTo>
                    <a:pt x="22881" y="21450"/>
                    <a:pt x="21418" y="21599"/>
                    <a:pt x="19951" y="21600"/>
                  </a:cubicBezTo>
                  <a:cubicBezTo>
                    <a:pt x="11219" y="21600"/>
                    <a:pt x="3347" y="16343"/>
                    <a:pt x="0" y="8278"/>
                  </a:cubicBezTo>
                  <a:lnTo>
                    <a:pt x="1995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19"/>
            <p:cNvSpPr>
              <a:spLocks/>
            </p:cNvSpPr>
            <p:nvPr/>
          </p:nvSpPr>
          <p:spPr bwMode="auto">
            <a:xfrm rot="11030875" flipV="1">
              <a:off x="2934" y="1534"/>
              <a:ext cx="1151" cy="1009"/>
            </a:xfrm>
            <a:custGeom>
              <a:avLst/>
              <a:gdLst>
                <a:gd name="G0" fmla="+- 10114 0 0"/>
                <a:gd name="G1" fmla="+- 21600 0 0"/>
                <a:gd name="G2" fmla="+- 21600 0 0"/>
                <a:gd name="T0" fmla="*/ 0 w 27650"/>
                <a:gd name="T1" fmla="*/ 2514 h 21600"/>
                <a:gd name="T2" fmla="*/ 27650 w 27650"/>
                <a:gd name="T3" fmla="*/ 8989 h 21600"/>
                <a:gd name="T4" fmla="*/ 10114 w 2765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50" h="21600" fill="none" extrusionOk="0">
                  <a:moveTo>
                    <a:pt x="0" y="2514"/>
                  </a:moveTo>
                  <a:cubicBezTo>
                    <a:pt x="3115" y="863"/>
                    <a:pt x="6588" y="-1"/>
                    <a:pt x="10114" y="0"/>
                  </a:cubicBezTo>
                  <a:cubicBezTo>
                    <a:pt x="17065" y="0"/>
                    <a:pt x="23591" y="3345"/>
                    <a:pt x="27650" y="8988"/>
                  </a:cubicBezTo>
                </a:path>
                <a:path w="27650" h="21600" stroke="0" extrusionOk="0">
                  <a:moveTo>
                    <a:pt x="0" y="2514"/>
                  </a:moveTo>
                  <a:cubicBezTo>
                    <a:pt x="3115" y="863"/>
                    <a:pt x="6588" y="-1"/>
                    <a:pt x="10114" y="0"/>
                  </a:cubicBezTo>
                  <a:cubicBezTo>
                    <a:pt x="17065" y="0"/>
                    <a:pt x="23591" y="3345"/>
                    <a:pt x="27650" y="8988"/>
                  </a:cubicBezTo>
                  <a:lnTo>
                    <a:pt x="10114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0134538"/>
                </p:ext>
              </p:extLst>
            </p:nvPr>
          </p:nvGraphicFramePr>
          <p:xfrm>
            <a:off x="3470" y="1324"/>
            <a:ext cx="6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4" name="Equation" r:id="rId13" imgW="1587240" imgH="393480" progId="Equation.DSMT4">
                    <p:embed/>
                  </p:oleObj>
                </mc:Choice>
                <mc:Fallback>
                  <p:oleObj name="Equation" r:id="rId13" imgW="1587240" imgH="39348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324"/>
                          <a:ext cx="692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3744" y="3024"/>
            <a:ext cx="116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5" name="公式" r:id="rId15" imgW="302760" imgH="335880" progId="Equation.3">
                    <p:embed/>
                  </p:oleObj>
                </mc:Choice>
                <mc:Fallback>
                  <p:oleObj name="公式" r:id="rId15" imgW="302760" imgH="335880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024"/>
                          <a:ext cx="116" cy="1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3456" y="2787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6" name="公式" r:id="rId17" imgW="358920" imgH="335880" progId="Equation.3">
                    <p:embed/>
                  </p:oleObj>
                </mc:Choice>
                <mc:Fallback>
                  <p:oleObj name="公式" r:id="rId17" imgW="358920" imgH="335880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787"/>
                          <a:ext cx="14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078411" y="819250"/>
            <a:ext cx="3276600" cy="51911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</a:rPr>
              <a:t>如图，</a:t>
            </a:r>
          </a:p>
        </p:txBody>
      </p:sp>
      <p:cxnSp>
        <p:nvCxnSpPr>
          <p:cNvPr id="25" name="直接箭头连接符 24"/>
          <p:cNvCxnSpPr>
            <a:cxnSpLocks/>
          </p:cNvCxnSpPr>
          <p:nvPr/>
        </p:nvCxnSpPr>
        <p:spPr>
          <a:xfrm flipV="1">
            <a:off x="3020599" y="3127232"/>
            <a:ext cx="1790369" cy="660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100" y="371654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考虑对弧长的曲线积分：</a:t>
            </a:r>
          </a:p>
        </p:txBody>
      </p:sp>
      <p:graphicFrame>
        <p:nvGraphicFramePr>
          <p:cNvPr id="27" name="Object 20">
            <a:extLst>
              <a:ext uri="{FF2B5EF4-FFF2-40B4-BE49-F238E27FC236}">
                <a16:creationId xmlns:a16="http://schemas.microsoft.com/office/drawing/2014/main" id="{EF746E13-05DC-4939-BFE2-D7CEE524B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30583"/>
              </p:ext>
            </p:extLst>
          </p:nvPr>
        </p:nvGraphicFramePr>
        <p:xfrm>
          <a:off x="5034588" y="894259"/>
          <a:ext cx="14731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Equation" r:id="rId19" imgW="1473120" imgH="393480" progId="Equation.DSMT4">
                  <p:embed/>
                </p:oleObj>
              </mc:Choice>
              <mc:Fallback>
                <p:oleObj name="Equation" r:id="rId19" imgW="1473120" imgH="39348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588" y="894259"/>
                        <a:ext cx="14731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2AF0E53-87E4-4857-A23F-1949BB1F8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7836"/>
              </p:ext>
            </p:extLst>
          </p:nvPr>
        </p:nvGraphicFramePr>
        <p:xfrm>
          <a:off x="379918" y="4298497"/>
          <a:ext cx="478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Equation" r:id="rId21" imgW="4787640" imgH="914400" progId="Equation.DSMT4">
                  <p:embed/>
                </p:oleObj>
              </mc:Choice>
              <mc:Fallback>
                <p:oleObj name="Equation" r:id="rId21" imgW="4787640" imgH="9144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18" y="4298497"/>
                        <a:ext cx="47879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C0485BC-01BD-430E-98FE-ACF9D61B0CE9}"/>
              </a:ext>
            </a:extLst>
          </p:cNvPr>
          <p:cNvCxnSpPr>
            <a:cxnSpLocks/>
          </p:cNvCxnSpPr>
          <p:nvPr/>
        </p:nvCxnSpPr>
        <p:spPr>
          <a:xfrm flipH="1">
            <a:off x="5648425" y="1866539"/>
            <a:ext cx="1366985" cy="698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22150AA-AD47-40B1-8D73-BDD31AD2CE8A}"/>
              </a:ext>
            </a:extLst>
          </p:cNvPr>
          <p:cNvSpPr txBox="1"/>
          <p:nvPr/>
        </p:nvSpPr>
        <p:spPr>
          <a:xfrm>
            <a:off x="6930479" y="144815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侧面积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9E5A807-2BA2-43F9-8D51-7833CBB88324}"/>
              </a:ext>
            </a:extLst>
          </p:cNvPr>
          <p:cNvSpPr txBox="1"/>
          <p:nvPr/>
        </p:nvSpPr>
        <p:spPr>
          <a:xfrm>
            <a:off x="3632783" y="144457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平底和曲顶的面积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9E8D38-3A2A-4827-BF96-C20986C9EA10}"/>
              </a:ext>
            </a:extLst>
          </p:cNvPr>
          <p:cNvCxnSpPr/>
          <p:nvPr/>
        </p:nvCxnSpPr>
        <p:spPr>
          <a:xfrm flipH="1">
            <a:off x="1960141" y="1960958"/>
            <a:ext cx="2120916" cy="63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FAC0C2-5365-4C17-A32A-D863CB4B6182}"/>
              </a:ext>
            </a:extLst>
          </p:cNvPr>
          <p:cNvCxnSpPr/>
          <p:nvPr/>
        </p:nvCxnSpPr>
        <p:spPr>
          <a:xfrm flipH="1">
            <a:off x="3804283" y="1971377"/>
            <a:ext cx="276774" cy="393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FC8B688-153B-4C48-96C2-130CFED5A79E}"/>
              </a:ext>
            </a:extLst>
          </p:cNvPr>
          <p:cNvSpPr txBox="1"/>
          <p:nvPr/>
        </p:nvSpPr>
        <p:spPr>
          <a:xfrm>
            <a:off x="484435" y="212525"/>
            <a:ext cx="721704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为做例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，先回顾和拓展研究一下面积问题：</a:t>
            </a: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077F83E-3B11-4995-AA6D-71F30C0FA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0138"/>
              </p:ext>
            </p:extLst>
          </p:nvPr>
        </p:nvGraphicFramePr>
        <p:xfrm>
          <a:off x="379918" y="5320386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Equation" r:id="rId23" imgW="2768400" imgH="457200" progId="Equation.DSMT4">
                  <p:embed/>
                </p:oleObj>
              </mc:Choice>
              <mc:Fallback>
                <p:oleObj name="Equation" r:id="rId23" imgW="2768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9918" y="5320386"/>
                        <a:ext cx="276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C0B942CE-0158-4366-8ADC-0130F3EE9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27152"/>
              </p:ext>
            </p:extLst>
          </p:nvPr>
        </p:nvGraphicFramePr>
        <p:xfrm>
          <a:off x="379918" y="5827440"/>
          <a:ext cx="312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Equation" r:id="rId25" imgW="3124080" imgH="393480" progId="Equation.DSMT4">
                  <p:embed/>
                </p:oleObj>
              </mc:Choice>
              <mc:Fallback>
                <p:oleObj name="Equation" r:id="rId25" imgW="3124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9918" y="5827440"/>
                        <a:ext cx="3124200" cy="3937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EE3986E-7F35-4D94-9DC9-3D221284628E}"/>
              </a:ext>
            </a:extLst>
          </p:cNvPr>
          <p:cNvSpPr/>
          <p:nvPr/>
        </p:nvSpPr>
        <p:spPr>
          <a:xfrm>
            <a:off x="7591425" y="4071938"/>
            <a:ext cx="104775" cy="1862137"/>
          </a:xfrm>
          <a:custGeom>
            <a:avLst/>
            <a:gdLst>
              <a:gd name="connsiteX0" fmla="*/ 95250 w 104775"/>
              <a:gd name="connsiteY0" fmla="*/ 0 h 1862137"/>
              <a:gd name="connsiteX1" fmla="*/ 104775 w 104775"/>
              <a:gd name="connsiteY1" fmla="*/ 1828800 h 1862137"/>
              <a:gd name="connsiteX2" fmla="*/ 19050 w 104775"/>
              <a:gd name="connsiteY2" fmla="*/ 1862137 h 1862137"/>
              <a:gd name="connsiteX3" fmla="*/ 0 w 104775"/>
              <a:gd name="connsiteY3" fmla="*/ 80962 h 1862137"/>
              <a:gd name="connsiteX4" fmla="*/ 95250 w 104775"/>
              <a:gd name="connsiteY4" fmla="*/ 0 h 186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862137">
                <a:moveTo>
                  <a:pt x="95250" y="0"/>
                </a:moveTo>
                <a:lnTo>
                  <a:pt x="104775" y="1828800"/>
                </a:lnTo>
                <a:lnTo>
                  <a:pt x="19050" y="1862137"/>
                </a:lnTo>
                <a:lnTo>
                  <a:pt x="0" y="80962"/>
                </a:lnTo>
                <a:lnTo>
                  <a:pt x="9525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1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96998" y="165670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kumimoji="1" lang="zh-CN" altLang="en-US" sz="28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5656" y="1656706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</a:rPr>
              <a:t>由对称性</a:t>
            </a:r>
            <a:endParaRPr kumimoji="1" lang="zh-CN" altLang="en-US" sz="2800">
              <a:solidFill>
                <a:schemeClr val="tx1"/>
              </a:solidFill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446679"/>
              </p:ext>
            </p:extLst>
          </p:nvPr>
        </p:nvGraphicFramePr>
        <p:xfrm>
          <a:off x="1043608" y="2315517"/>
          <a:ext cx="14287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Equation" r:id="rId3" imgW="1549080" imgH="609480" progId="Equation.DSMT4">
                  <p:embed/>
                </p:oleObj>
              </mc:Choice>
              <mc:Fallback>
                <p:oleObj name="Equation" r:id="rId3" imgW="1549080" imgH="6094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15517"/>
                        <a:ext cx="1428750" cy="5619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450696"/>
              </p:ext>
            </p:extLst>
          </p:nvPr>
        </p:nvGraphicFramePr>
        <p:xfrm>
          <a:off x="944563" y="4168775"/>
          <a:ext cx="23701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" name="Equation" r:id="rId5" imgW="2628720" imgH="698400" progId="Equation.DSMT4">
                  <p:embed/>
                </p:oleObj>
              </mc:Choice>
              <mc:Fallback>
                <p:oleObj name="Equation" r:id="rId5" imgW="2628720" imgH="6984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168775"/>
                        <a:ext cx="2370137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98" y="1396355"/>
            <a:ext cx="2176463" cy="24003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98" y="1396355"/>
            <a:ext cx="2184400" cy="24003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993037"/>
              </p:ext>
            </p:extLst>
          </p:nvPr>
        </p:nvGraphicFramePr>
        <p:xfrm>
          <a:off x="3817938" y="4171950"/>
          <a:ext cx="4473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Equation" r:id="rId9" imgW="5206680" imgH="1091880" progId="Equation.DSMT4">
                  <p:embed/>
                </p:oleObj>
              </mc:Choice>
              <mc:Fallback>
                <p:oleObj name="Equation" r:id="rId9" imgW="5206680" imgH="10918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4171950"/>
                        <a:ext cx="4473575" cy="9366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703" y="438805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求柱面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18561"/>
              </p:ext>
            </p:extLst>
          </p:nvPr>
        </p:nvGraphicFramePr>
        <p:xfrm>
          <a:off x="2730500" y="247650"/>
          <a:ext cx="1587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" name="Equation" r:id="rId11" imgW="1587240" imgH="698400" progId="Equation.DSMT4">
                  <p:embed/>
                </p:oleObj>
              </mc:Choice>
              <mc:Fallback>
                <p:oleObj name="Equation" r:id="rId11" imgW="1587240" imgH="6984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47650"/>
                        <a:ext cx="15875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80271" y="43880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在球面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066059"/>
              </p:ext>
            </p:extLst>
          </p:nvPr>
        </p:nvGraphicFramePr>
        <p:xfrm>
          <a:off x="5794375" y="457200"/>
          <a:ext cx="2160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Equation" r:id="rId13" imgW="2158920" imgH="457200" progId="Equation.DSMT4">
                  <p:embed/>
                </p:oleObj>
              </mc:Choice>
              <mc:Fallback>
                <p:oleObj name="Equation" r:id="rId13" imgW="2158920" imgH="4572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457200"/>
                        <a:ext cx="21605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6802" y="962025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内的侧面积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34241"/>
              </p:ext>
            </p:extLst>
          </p:nvPr>
        </p:nvGraphicFramePr>
        <p:xfrm>
          <a:off x="1043608" y="3098800"/>
          <a:ext cx="2628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Equation" r:id="rId15" imgW="2628720" imgH="660240" progId="Equation.DSMT4">
                  <p:embed/>
                </p:oleObj>
              </mc:Choice>
              <mc:Fallback>
                <p:oleObj name="Equation" r:id="rId15" imgW="2628720" imgH="6602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98800"/>
                        <a:ext cx="2628900" cy="660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1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715017"/>
              </p:ext>
            </p:extLst>
          </p:nvPr>
        </p:nvGraphicFramePr>
        <p:xfrm>
          <a:off x="1414463" y="404664"/>
          <a:ext cx="46593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3" imgW="5054400" imgH="583920" progId="Equation.DSMT4">
                  <p:embed/>
                </p:oleObj>
              </mc:Choice>
              <mc:Fallback>
                <p:oleObj name="Equation" r:id="rId3" imgW="5054400" imgH="58392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404664"/>
                        <a:ext cx="46593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408998"/>
              </p:ext>
            </p:extLst>
          </p:nvPr>
        </p:nvGraphicFramePr>
        <p:xfrm>
          <a:off x="1420813" y="1274763"/>
          <a:ext cx="5334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5" imgW="5333760" imgH="812520" progId="Equation.DSMT4">
                  <p:embed/>
                </p:oleObj>
              </mc:Choice>
              <mc:Fallback>
                <p:oleObj name="Equation" r:id="rId5" imgW="5333760" imgH="81252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274763"/>
                        <a:ext cx="53340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69033"/>
              </p:ext>
            </p:extLst>
          </p:nvPr>
        </p:nvGraphicFramePr>
        <p:xfrm>
          <a:off x="1698625" y="2357661"/>
          <a:ext cx="4559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7" imgW="4559040" imgH="812520" progId="Equation.DSMT4">
                  <p:embed/>
                </p:oleObj>
              </mc:Choice>
              <mc:Fallback>
                <p:oleObj name="Equation" r:id="rId7" imgW="4559040" imgH="81252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357661"/>
                        <a:ext cx="45593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16094"/>
              </p:ext>
            </p:extLst>
          </p:nvPr>
        </p:nvGraphicFramePr>
        <p:xfrm>
          <a:off x="1691680" y="3365103"/>
          <a:ext cx="32385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Equation" r:id="rId9" imgW="3238200" imgH="711000" progId="Equation.DSMT4">
                  <p:embed/>
                </p:oleObj>
              </mc:Choice>
              <mc:Fallback>
                <p:oleObj name="Equation" r:id="rId9" imgW="3238200" imgH="7110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365103"/>
                        <a:ext cx="3238500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113798"/>
              </p:ext>
            </p:extLst>
          </p:nvPr>
        </p:nvGraphicFramePr>
        <p:xfrm>
          <a:off x="5170488" y="3322638"/>
          <a:ext cx="10715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Equation" r:id="rId11" imgW="1244520" imgH="914400" progId="Equation.DSMT4">
                  <p:embed/>
                </p:oleObj>
              </mc:Choice>
              <mc:Fallback>
                <p:oleObj name="Equation" r:id="rId11" imgW="1244520" imgH="914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3322638"/>
                        <a:ext cx="1071562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43884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</p:spTree>
    <p:extLst>
      <p:ext uri="{BB962C8B-B14F-4D97-AF65-F5344CB8AC3E}">
        <p14:creationId xmlns:p14="http://schemas.microsoft.com/office/powerpoint/2010/main" val="32573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15616" y="476672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9184" y="15376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见章末二维码</a:t>
            </a:r>
          </a:p>
        </p:txBody>
      </p:sp>
    </p:spTree>
    <p:extLst>
      <p:ext uri="{BB962C8B-B14F-4D97-AF65-F5344CB8AC3E}">
        <p14:creationId xmlns:p14="http://schemas.microsoft.com/office/powerpoint/2010/main" val="404744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552" y="777119"/>
            <a:ext cx="8305800" cy="5410200"/>
            <a:chOff x="288" y="432"/>
            <a:chExt cx="5232" cy="3408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288" y="432"/>
              <a:ext cx="384" cy="3408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33725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672" y="460"/>
              <a:ext cx="4800" cy="40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 dirty="0">
                  <a:solidFill>
                    <a:srgbClr val="FF0000"/>
                  </a:solidFill>
                  <a:ea typeface="黑体" pitchFamily="49" charset="-122"/>
                </a:rPr>
                <a:t> </a:t>
              </a:r>
              <a:r>
                <a:rPr kumimoji="1" lang="zh-CN" altLang="en-US" sz="3600" b="1" dirty="0">
                  <a:solidFill>
                    <a:srgbClr val="FF0000"/>
                  </a:solidFill>
                  <a:ea typeface="黑体" pitchFamily="49" charset="-122"/>
                </a:rPr>
                <a:t>曲 线 积 分</a:t>
              </a:r>
              <a:endParaRPr kumimoji="1" lang="zh-CN" altLang="en-US" sz="2400" b="1" dirty="0">
                <a:solidFill>
                  <a:srgbClr val="FF0000"/>
                </a:solidFill>
                <a:ea typeface="黑体" pitchFamily="49" charset="-122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8" y="432"/>
              <a:ext cx="51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8" y="432"/>
              <a:ext cx="0" cy="34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472" y="432"/>
              <a:ext cx="0" cy="34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88" y="874"/>
              <a:ext cx="5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8" y="1920"/>
              <a:ext cx="5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672" y="432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88" y="3840"/>
              <a:ext cx="51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8" y="1316"/>
              <a:ext cx="5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88" y="2544"/>
              <a:ext cx="5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880" y="874"/>
              <a:ext cx="0" cy="1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786" y="902"/>
              <a:ext cx="20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hlink"/>
                  </a:solidFill>
                  <a:ea typeface="黑体" pitchFamily="49" charset="-122"/>
                </a:rPr>
                <a:t>对弧长的曲线积分</a:t>
              </a:r>
              <a:endParaRPr kumimoji="1" lang="zh-CN" altLang="en-US" sz="2800" b="1" dirty="0">
                <a:solidFill>
                  <a:srgbClr val="FF0000"/>
                </a:solidFill>
                <a:ea typeface="黑体" pitchFamily="49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120" y="912"/>
              <a:ext cx="20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hlink"/>
                  </a:solidFill>
                  <a:ea typeface="黑体" pitchFamily="49" charset="-122"/>
                </a:rPr>
                <a:t>对坐标的曲线积分</a:t>
              </a:r>
              <a:endParaRPr kumimoji="1" lang="zh-CN" altLang="en-US" sz="2800" b="1" dirty="0">
                <a:solidFill>
                  <a:srgbClr val="FF0000"/>
                </a:solidFill>
                <a:ea typeface="黑体" pitchFamily="49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00" y="1334"/>
              <a:ext cx="29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a typeface="黑体" pitchFamily="49" charset="-122"/>
                </a:rPr>
                <a:t>定义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3321033"/>
                </p:ext>
              </p:extLst>
            </p:nvPr>
          </p:nvGraphicFramePr>
          <p:xfrm>
            <a:off x="1019" y="1441"/>
            <a:ext cx="150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8" name="Equation" r:id="rId3" imgW="4559040" imgH="914400" progId="Equation.DSMT4">
                    <p:embed/>
                  </p:oleObj>
                </mc:Choice>
                <mc:Fallback>
                  <p:oleObj name="Equation" r:id="rId3" imgW="4559040" imgH="914400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" y="1441"/>
                          <a:ext cx="1507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4248299"/>
                </p:ext>
              </p:extLst>
            </p:nvPr>
          </p:nvGraphicFramePr>
          <p:xfrm>
            <a:off x="3301" y="1399"/>
            <a:ext cx="177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" name="Equation" r:id="rId5" imgW="4813200" imgH="914400" progId="Equation.DSMT4">
                    <p:embed/>
                  </p:oleObj>
                </mc:Choice>
                <mc:Fallback>
                  <p:oleObj name="Equation" r:id="rId5" imgW="4813200" imgH="914400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1399"/>
                          <a:ext cx="177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98" y="1949"/>
              <a:ext cx="29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ea typeface="黑体" pitchFamily="49" charset="-122"/>
                </a:rPr>
                <a:t>联系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4773834"/>
                </p:ext>
              </p:extLst>
            </p:nvPr>
          </p:nvGraphicFramePr>
          <p:xfrm>
            <a:off x="1960" y="2101"/>
            <a:ext cx="90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" name="Equation" r:id="rId7" imgW="1828800" imgH="609480" progId="Equation.DSMT4">
                    <p:embed/>
                  </p:oleObj>
                </mc:Choice>
                <mc:Fallback>
                  <p:oleObj name="Equation" r:id="rId7" imgW="1828800" imgH="609480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101"/>
                          <a:ext cx="906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2880" y="2544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98" y="2726"/>
              <a:ext cx="299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ea typeface="黑体" pitchFamily="49" charset="-122"/>
                </a:rPr>
                <a:t>计   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ea typeface="黑体" pitchFamily="49" charset="-122"/>
                </a:rPr>
                <a:t>算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86" y="3491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</a:rPr>
                <a:t>代入</a:t>
              </a:r>
              <a:r>
                <a:rPr kumimoji="1" lang="en-US" altLang="zh-CN" sz="2400" b="1" dirty="0">
                  <a:solidFill>
                    <a:srgbClr val="FF0000"/>
                  </a:solidFill>
                </a:rPr>
                <a:t>,</a:t>
              </a:r>
              <a:r>
                <a:rPr kumimoji="1" lang="zh-CN" altLang="en-US" sz="2400" b="1" dirty="0">
                  <a:solidFill>
                    <a:srgbClr val="FF0000"/>
                  </a:solidFill>
                </a:rPr>
                <a:t>换元</a:t>
              </a:r>
              <a:r>
                <a:rPr kumimoji="1" lang="en-US" altLang="zh-CN" sz="2400" b="1" dirty="0">
                  <a:solidFill>
                    <a:srgbClr val="FF00FF"/>
                  </a:solidFill>
                </a:rPr>
                <a:t>(</a:t>
              </a:r>
              <a:r>
                <a:rPr kumimoji="1" lang="zh-CN" altLang="en-US" sz="2400" b="1" dirty="0">
                  <a:solidFill>
                    <a:srgbClr val="FF00FF"/>
                  </a:solidFill>
                </a:rPr>
                <a:t>与向无关</a:t>
              </a:r>
              <a:r>
                <a:rPr kumimoji="1" lang="en-US" altLang="zh-CN" sz="2400" b="1" dirty="0">
                  <a:solidFill>
                    <a:srgbClr val="FF00FF"/>
                  </a:solidFill>
                </a:rPr>
                <a:t>)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880" y="3504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</a:rPr>
                <a:t>代入</a:t>
              </a:r>
              <a:r>
                <a:rPr kumimoji="1" lang="en-US" altLang="zh-CN" sz="2400" b="1" dirty="0">
                  <a:solidFill>
                    <a:srgbClr val="FF0000"/>
                  </a:solidFill>
                </a:rPr>
                <a:t>,</a:t>
              </a:r>
              <a:r>
                <a:rPr kumimoji="1" lang="zh-CN" altLang="en-US" sz="2400" b="1" dirty="0">
                  <a:solidFill>
                    <a:srgbClr val="FF0000"/>
                  </a:solidFill>
                </a:rPr>
                <a:t>定向  </a:t>
              </a:r>
              <a:r>
                <a:rPr kumimoji="1" lang="en-US" altLang="zh-CN" sz="2400" b="1" dirty="0">
                  <a:solidFill>
                    <a:srgbClr val="FF00FF"/>
                  </a:solidFill>
                </a:rPr>
                <a:t>(</a:t>
              </a:r>
              <a:r>
                <a:rPr kumimoji="1" lang="zh-CN" altLang="en-US" sz="2400" b="1" dirty="0">
                  <a:solidFill>
                    <a:srgbClr val="FF00FF"/>
                  </a:solidFill>
                </a:rPr>
                <a:t>与向有关</a:t>
              </a:r>
              <a:r>
                <a:rPr kumimoji="1" lang="en-US" altLang="zh-CN" sz="2400" b="1" dirty="0">
                  <a:solidFill>
                    <a:srgbClr val="FF00FF"/>
                  </a:solidFill>
                </a:rPr>
                <a:t>)</a:t>
              </a:r>
            </a:p>
          </p:txBody>
        </p:sp>
        <p:graphicFrame>
          <p:nvGraphicFramePr>
            <p:cNvPr id="2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7400817"/>
                </p:ext>
              </p:extLst>
            </p:nvPr>
          </p:nvGraphicFramePr>
          <p:xfrm>
            <a:off x="2880" y="2069"/>
            <a:ext cx="147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1" name="Equation" r:id="rId9" imgW="3632040" imgH="609480" progId="Equation.DSMT4">
                    <p:embed/>
                  </p:oleObj>
                </mc:Choice>
                <mc:Fallback>
                  <p:oleObj name="Equation" r:id="rId9" imgW="3632040" imgH="609480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069"/>
                          <a:ext cx="1475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558551"/>
                </p:ext>
              </p:extLst>
            </p:nvPr>
          </p:nvGraphicFramePr>
          <p:xfrm>
            <a:off x="972" y="2703"/>
            <a:ext cx="59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" name="Equation" r:id="rId11" imgW="1676160" imgH="609480" progId="Equation.DSMT4">
                    <p:embed/>
                  </p:oleObj>
                </mc:Choice>
                <mc:Fallback>
                  <p:oleObj name="Equation" r:id="rId11" imgW="1676160" imgH="609480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2703"/>
                          <a:ext cx="591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09215"/>
                </p:ext>
              </p:extLst>
            </p:nvPr>
          </p:nvGraphicFramePr>
          <p:xfrm>
            <a:off x="918" y="3045"/>
            <a:ext cx="1829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" name="Equation" r:id="rId13" imgW="5194080" imgH="711000" progId="Equation.DSMT4">
                    <p:embed/>
                  </p:oleObj>
                </mc:Choice>
                <mc:Fallback>
                  <p:oleObj name="Equation" r:id="rId13" imgW="5194080" imgH="71100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045"/>
                          <a:ext cx="1829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3251749"/>
                </p:ext>
              </p:extLst>
            </p:nvPr>
          </p:nvGraphicFramePr>
          <p:xfrm>
            <a:off x="3196" y="2726"/>
            <a:ext cx="59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4" name="Equation" r:id="rId15" imgW="1676160" imgH="609480" progId="Equation.DSMT4">
                    <p:embed/>
                  </p:oleObj>
                </mc:Choice>
                <mc:Fallback>
                  <p:oleObj name="Equation" r:id="rId15" imgW="1676160" imgH="609480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" y="2726"/>
                          <a:ext cx="590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666490"/>
                </p:ext>
              </p:extLst>
            </p:nvPr>
          </p:nvGraphicFramePr>
          <p:xfrm>
            <a:off x="3328" y="3044"/>
            <a:ext cx="128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" name="Equation" r:id="rId17" imgW="3657600" imgH="711000" progId="Equation.DSMT4">
                    <p:embed/>
                  </p:oleObj>
                </mc:Choice>
                <mc:Fallback>
                  <p:oleObj name="Equation" r:id="rId17" imgW="3657600" imgH="711000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3044"/>
                          <a:ext cx="128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23528" y="116632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4918160" y="116632"/>
            <a:ext cx="22461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基本概念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02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552" y="685800"/>
            <a:ext cx="8305800" cy="5410200"/>
            <a:chOff x="288" y="432"/>
            <a:chExt cx="5232" cy="3408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288" y="432"/>
              <a:ext cx="384" cy="3408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33725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672" y="460"/>
              <a:ext cx="4800" cy="40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FF0000"/>
                  </a:solidFill>
                  <a:ea typeface="黑体" pitchFamily="49" charset="-122"/>
                </a:rPr>
                <a:t> </a:t>
              </a:r>
              <a:r>
                <a:rPr kumimoji="1" lang="zh-CN" altLang="en-US" sz="3600" b="1">
                  <a:solidFill>
                    <a:srgbClr val="FF0000"/>
                  </a:solidFill>
                  <a:ea typeface="黑体" pitchFamily="49" charset="-122"/>
                </a:rPr>
                <a:t>曲 面 积 分</a:t>
              </a:r>
              <a:endParaRPr kumimoji="1" lang="zh-CN" altLang="en-US" sz="2400" b="1">
                <a:solidFill>
                  <a:srgbClr val="FF0000"/>
                </a:solidFill>
                <a:ea typeface="黑体" pitchFamily="49" charset="-122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8" y="432"/>
              <a:ext cx="51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8" y="432"/>
              <a:ext cx="0" cy="34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472" y="432"/>
              <a:ext cx="0" cy="34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88" y="874"/>
              <a:ext cx="5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8" y="1920"/>
              <a:ext cx="5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672" y="432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88" y="3840"/>
              <a:ext cx="51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8" y="1316"/>
              <a:ext cx="5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88" y="2544"/>
              <a:ext cx="5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880" y="874"/>
              <a:ext cx="0" cy="1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786" y="902"/>
              <a:ext cx="20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ea typeface="黑体" pitchFamily="49" charset="-122"/>
                </a:rPr>
                <a:t>对面积的曲面积分</a:t>
              </a:r>
              <a:endParaRPr kumimoji="1" lang="zh-CN" altLang="en-US" sz="2800" b="1">
                <a:solidFill>
                  <a:srgbClr val="FF0000"/>
                </a:solidFill>
                <a:ea typeface="黑体" pitchFamily="49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120" y="912"/>
              <a:ext cx="20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ea typeface="黑体" pitchFamily="49" charset="-122"/>
                </a:rPr>
                <a:t>对坐标的曲面积分</a:t>
              </a:r>
              <a:endParaRPr kumimoji="1" lang="zh-CN" altLang="en-US" sz="2800" b="1">
                <a:solidFill>
                  <a:srgbClr val="FF0000"/>
                </a:solidFill>
                <a:ea typeface="黑体" pitchFamily="49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00" y="1334"/>
              <a:ext cx="29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a typeface="黑体" pitchFamily="49" charset="-122"/>
                </a:rPr>
                <a:t>定义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3168855"/>
                </p:ext>
              </p:extLst>
            </p:nvPr>
          </p:nvGraphicFramePr>
          <p:xfrm>
            <a:off x="881" y="1431"/>
            <a:ext cx="178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Equation" r:id="rId3" imgW="5397480" imgH="965160" progId="Equation.DSMT4">
                    <p:embed/>
                  </p:oleObj>
                </mc:Choice>
                <mc:Fallback>
                  <p:oleObj name="Equation" r:id="rId3" imgW="5397480" imgH="965160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" y="1431"/>
                          <a:ext cx="1783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482287"/>
                </p:ext>
              </p:extLst>
            </p:nvPr>
          </p:nvGraphicFramePr>
          <p:xfrm>
            <a:off x="3057" y="1388"/>
            <a:ext cx="2265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Equation" r:id="rId5" imgW="6134040" imgH="965160" progId="Equation.DSMT4">
                    <p:embed/>
                  </p:oleObj>
                </mc:Choice>
                <mc:Fallback>
                  <p:oleObj name="Equation" r:id="rId5" imgW="6134040" imgH="965160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" y="1388"/>
                          <a:ext cx="2265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98" y="1949"/>
              <a:ext cx="29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ea typeface="黑体" pitchFamily="49" charset="-122"/>
                </a:rPr>
                <a:t>联系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9881353"/>
                </p:ext>
              </p:extLst>
            </p:nvPr>
          </p:nvGraphicFramePr>
          <p:xfrm>
            <a:off x="926" y="2058"/>
            <a:ext cx="1843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Equation" r:id="rId7" imgW="3720960" imgH="799920" progId="Equation.DSMT4">
                    <p:embed/>
                  </p:oleObj>
                </mc:Choice>
                <mc:Fallback>
                  <p:oleObj name="Equation" r:id="rId7" imgW="3720960" imgH="799920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2058"/>
                          <a:ext cx="1843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2880" y="2544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98" y="2726"/>
              <a:ext cx="299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ea typeface="黑体" pitchFamily="49" charset="-122"/>
                </a:rPr>
                <a:t>计   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ea typeface="黑体" pitchFamily="49" charset="-122"/>
                </a:rPr>
                <a:t>算</a:t>
              </a:r>
              <a:endParaRPr kumimoji="1"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72" y="3504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</a:rPr>
                <a:t>投影</a:t>
              </a:r>
              <a:r>
                <a:rPr kumimoji="1" lang="en-US" altLang="zh-CN" sz="2400" b="1" dirty="0">
                  <a:solidFill>
                    <a:srgbClr val="FF00FF"/>
                  </a:solidFill>
                </a:rPr>
                <a:t>(</a:t>
              </a:r>
              <a:r>
                <a:rPr kumimoji="1" lang="zh-CN" altLang="en-US" sz="2400" b="1" dirty="0">
                  <a:solidFill>
                    <a:srgbClr val="FF00FF"/>
                  </a:solidFill>
                </a:rPr>
                <a:t>与侧无关</a:t>
              </a:r>
              <a:r>
                <a:rPr kumimoji="1" lang="en-US" altLang="zh-CN" sz="2400" b="1" dirty="0">
                  <a:solidFill>
                    <a:srgbClr val="FF00FF"/>
                  </a:solidFill>
                </a:rPr>
                <a:t>)</a:t>
              </a:r>
              <a:r>
                <a:rPr kumimoji="1" lang="zh-CN" altLang="en-US" sz="2400" b="1" dirty="0">
                  <a:solidFill>
                    <a:srgbClr val="FF0000"/>
                  </a:solidFill>
                </a:rPr>
                <a:t>，代入</a:t>
              </a:r>
              <a:endParaRPr kumimoji="1" lang="en-US" altLang="zh-CN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880" y="3504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</a:rPr>
                <a:t>投影，代入</a:t>
              </a:r>
              <a:r>
                <a:rPr kumimoji="1" lang="en-US" altLang="zh-CN" sz="2400" b="1" dirty="0">
                  <a:solidFill>
                    <a:srgbClr val="FF0000"/>
                  </a:solidFill>
                </a:rPr>
                <a:t>,</a:t>
              </a:r>
              <a:r>
                <a:rPr kumimoji="1" lang="zh-CN" altLang="en-US" sz="2400" b="1" dirty="0">
                  <a:solidFill>
                    <a:srgbClr val="FF0000"/>
                  </a:solidFill>
                </a:rPr>
                <a:t>定号  </a:t>
              </a:r>
              <a:r>
                <a:rPr kumimoji="1" lang="en-US" altLang="zh-CN" sz="2400" b="1" dirty="0">
                  <a:solidFill>
                    <a:srgbClr val="FF00FF"/>
                  </a:solidFill>
                </a:rPr>
                <a:t>(</a:t>
              </a:r>
              <a:r>
                <a:rPr kumimoji="1" lang="zh-CN" altLang="en-US" sz="2400" b="1" dirty="0">
                  <a:solidFill>
                    <a:srgbClr val="FF00FF"/>
                  </a:solidFill>
                </a:rPr>
                <a:t>与侧有关</a:t>
              </a:r>
              <a:r>
                <a:rPr kumimoji="1" lang="en-US" altLang="zh-CN" sz="2400" b="1" dirty="0">
                  <a:solidFill>
                    <a:srgbClr val="FF00FF"/>
                  </a:solidFill>
                </a:rPr>
                <a:t>)</a:t>
              </a:r>
            </a:p>
          </p:txBody>
        </p:sp>
        <p:graphicFrame>
          <p:nvGraphicFramePr>
            <p:cNvPr id="2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542593"/>
                </p:ext>
              </p:extLst>
            </p:nvPr>
          </p:nvGraphicFramePr>
          <p:xfrm>
            <a:off x="2980" y="2059"/>
            <a:ext cx="201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Equation" r:id="rId9" imgW="4965480" imgH="799920" progId="Equation.DSMT4">
                    <p:embed/>
                  </p:oleObj>
                </mc:Choice>
                <mc:Fallback>
                  <p:oleObj name="Equation" r:id="rId9" imgW="4965480" imgH="799920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2059"/>
                          <a:ext cx="2017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6212912"/>
                </p:ext>
              </p:extLst>
            </p:nvPr>
          </p:nvGraphicFramePr>
          <p:xfrm>
            <a:off x="909" y="2663"/>
            <a:ext cx="71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Equation" r:id="rId11" imgW="2031840" imgH="799920" progId="Equation.DSMT4">
                    <p:embed/>
                  </p:oleObj>
                </mc:Choice>
                <mc:Fallback>
                  <p:oleObj name="Equation" r:id="rId11" imgW="2031840" imgH="79992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2663"/>
                          <a:ext cx="716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6498808"/>
                </p:ext>
              </p:extLst>
            </p:nvPr>
          </p:nvGraphicFramePr>
          <p:xfrm>
            <a:off x="873" y="3082"/>
            <a:ext cx="179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Equation" r:id="rId13" imgW="5105160" imgH="927000" progId="Equation.DSMT4">
                    <p:embed/>
                  </p:oleObj>
                </mc:Choice>
                <mc:Fallback>
                  <p:oleObj name="Equation" r:id="rId13" imgW="5105160" imgH="927000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" y="3082"/>
                          <a:ext cx="179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6459460"/>
                </p:ext>
              </p:extLst>
            </p:nvPr>
          </p:nvGraphicFramePr>
          <p:xfrm>
            <a:off x="3068" y="2626"/>
            <a:ext cx="823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Equation" r:id="rId15" imgW="2336760" imgH="799920" progId="Equation.DSMT4">
                    <p:embed/>
                  </p:oleObj>
                </mc:Choice>
                <mc:Fallback>
                  <p:oleObj name="Equation" r:id="rId15" imgW="2336760" imgH="799920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8" y="2626"/>
                          <a:ext cx="823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5261352"/>
                </p:ext>
              </p:extLst>
            </p:nvPr>
          </p:nvGraphicFramePr>
          <p:xfrm>
            <a:off x="3374" y="2891"/>
            <a:ext cx="1448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Equation" r:id="rId17" imgW="4114800" imgH="1473120" progId="Equation.DSMT4">
                    <p:embed/>
                  </p:oleObj>
                </mc:Choice>
                <mc:Fallback>
                  <p:oleObj name="Equation" r:id="rId17" imgW="4114800" imgH="147312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2891"/>
                          <a:ext cx="1448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8034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89707" y="284163"/>
            <a:ext cx="18288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思 考 题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40147" y="87153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设曲面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038803"/>
              </p:ext>
            </p:extLst>
          </p:nvPr>
        </p:nvGraphicFramePr>
        <p:xfrm>
          <a:off x="2340347" y="969963"/>
          <a:ext cx="3046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3" imgW="3576960" imgH="481680" progId="Equation.3">
                  <p:embed/>
                </p:oleObj>
              </mc:Choice>
              <mc:Fallback>
                <p:oleObj name="Equation" r:id="rId3" imgW="3576960" imgH="4816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347" y="969963"/>
                        <a:ext cx="30464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312147" y="8937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问下列等式是否成立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578004"/>
              </p:ext>
            </p:extLst>
          </p:nvPr>
        </p:nvGraphicFramePr>
        <p:xfrm>
          <a:off x="1855788" y="1784350"/>
          <a:ext cx="4899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5" imgW="4902120" imgH="799920" progId="Equation.DSMT4">
                  <p:embed/>
                </p:oleObj>
              </mc:Choice>
              <mc:Fallback>
                <p:oleObj name="Equation" r:id="rId5" imgW="4902120" imgH="7999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1784350"/>
                        <a:ext cx="48990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7521947" y="1806575"/>
            <a:ext cx="431800" cy="512763"/>
            <a:chOff x="4800" y="1968"/>
            <a:chExt cx="336" cy="384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800" y="2112"/>
              <a:ext cx="144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4944" y="1968"/>
              <a:ext cx="192" cy="38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273547" y="4230688"/>
            <a:ext cx="586740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不对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对坐标的积分与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 的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侧有关  </a:t>
            </a: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18797" y="3030538"/>
            <a:ext cx="431800" cy="576262"/>
            <a:chOff x="3504" y="2976"/>
            <a:chExt cx="336" cy="432"/>
          </a:xfrm>
        </p:grpSpPr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504" y="2976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3504" y="2976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07763"/>
              </p:ext>
            </p:extLst>
          </p:nvPr>
        </p:nvGraphicFramePr>
        <p:xfrm>
          <a:off x="1824038" y="2954338"/>
          <a:ext cx="53165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7" imgW="5321160" imgH="838080" progId="Equation.DSMT4">
                  <p:embed/>
                </p:oleObj>
              </mc:Choice>
              <mc:Fallback>
                <p:oleObj name="Equation" r:id="rId7" imgW="5321160" imgH="838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954338"/>
                        <a:ext cx="53165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84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79475" y="1194549"/>
            <a:ext cx="1748309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曲</a:t>
            </a:r>
            <a:r>
              <a:rPr kumimoji="1" lang="zh-CN" altLang="en-US" sz="2800" b="1" dirty="0">
                <a:latin typeface="+mn-ea"/>
              </a:rPr>
              <a:t>线</a:t>
            </a:r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积分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35773"/>
              </p:ext>
            </p:extLst>
          </p:nvPr>
        </p:nvGraphicFramePr>
        <p:xfrm>
          <a:off x="2633563" y="1042149"/>
          <a:ext cx="412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公式" r:id="rId3" imgW="213120" imgH="526320" progId="Equation.3">
                  <p:embed/>
                </p:oleObj>
              </mc:Choice>
              <mc:Fallback>
                <p:oleObj name="公式" r:id="rId3" imgW="213120" imgH="52632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63" y="1042149"/>
                        <a:ext cx="4127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62163" y="927849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第一类</a:t>
            </a:r>
            <a:r>
              <a:rPr kumimoji="1" lang="en-US" altLang="zh-CN" sz="2800" b="1" dirty="0">
                <a:solidFill>
                  <a:schemeClr val="tx1"/>
                </a:solidFill>
                <a:latin typeface="+mn-ea"/>
              </a:rPr>
              <a:t>( </a:t>
            </a:r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对弧长 </a:t>
            </a:r>
            <a:r>
              <a:rPr kumimoji="1" lang="en-US" altLang="zh-CN" sz="2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62163" y="1575549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+mn-ea"/>
              </a:rPr>
              <a:t>第二类</a:t>
            </a:r>
            <a:r>
              <a:rPr kumimoji="1" lang="en-US" altLang="zh-CN" sz="2800" b="1">
                <a:solidFill>
                  <a:schemeClr val="tx1"/>
                </a:solidFill>
                <a:latin typeface="+mn-ea"/>
              </a:rPr>
              <a:t>( </a:t>
            </a:r>
            <a:r>
              <a:rPr kumimoji="1" lang="zh-CN" altLang="en-US" sz="2800" b="1">
                <a:solidFill>
                  <a:schemeClr val="tx1"/>
                </a:solidFill>
                <a:latin typeface="+mn-ea"/>
              </a:rPr>
              <a:t>对坐标 </a:t>
            </a:r>
            <a:r>
              <a:rPr kumimoji="1" lang="en-US" altLang="zh-CN" sz="2800" b="1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17621"/>
              </p:ext>
            </p:extLst>
          </p:nvPr>
        </p:nvGraphicFramePr>
        <p:xfrm>
          <a:off x="5554463" y="1061200"/>
          <a:ext cx="446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公式" r:id="rId5" imgW="213120" imgH="470520" progId="Equation.3">
                  <p:embed/>
                </p:oleObj>
              </mc:Choice>
              <mc:Fallback>
                <p:oleObj name="公式" r:id="rId5" imgW="213120" imgH="47052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463" y="1061200"/>
                        <a:ext cx="4460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5868888" y="1461249"/>
            <a:ext cx="1295400" cy="523875"/>
            <a:chOff x="3456" y="1632"/>
            <a:chExt cx="816" cy="330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456" y="1680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04" y="1632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+mn-ea"/>
                </a:rPr>
                <a:t>转化</a:t>
              </a:r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162229" y="1227887"/>
            <a:ext cx="173025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定积分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09599" y="152400"/>
            <a:ext cx="4394449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基本计算方法归纳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949325" y="2820193"/>
            <a:ext cx="3224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  <a:cs typeface="Times New Roman" pitchFamily="18" charset="0"/>
              </a:rPr>
              <a:t>(1) </a:t>
            </a:r>
            <a:r>
              <a:rPr lang="zh-CN" altLang="en-US" sz="2800" b="1">
                <a:latin typeface="+mn-ea"/>
                <a:cs typeface="Times New Roman" pitchFamily="18" charset="0"/>
              </a:rPr>
              <a:t>统一积分变量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4014787" y="2351881"/>
            <a:ext cx="217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  <a:cs typeface="Times New Roman" pitchFamily="18" charset="0"/>
              </a:rPr>
              <a:t>用参数方程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014787" y="3144043"/>
            <a:ext cx="284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  <a:cs typeface="Times New Roman" pitchFamily="18" charset="0"/>
              </a:rPr>
              <a:t>用直角坐标方程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941065" y="4272756"/>
            <a:ext cx="3990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+mn-ea"/>
                <a:cs typeface="Times New Roman" pitchFamily="18" charset="0"/>
              </a:rPr>
              <a:t>(2)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确定积分上下限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378325" y="3950493"/>
            <a:ext cx="3811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第一类</a:t>
            </a:r>
            <a:r>
              <a:rPr lang="en-US" altLang="zh-CN" sz="2800" b="1" dirty="0">
                <a:latin typeface="+mn-ea"/>
              </a:rPr>
              <a:t>:  </a:t>
            </a:r>
            <a:r>
              <a:rPr lang="zh-CN" altLang="en-US" sz="2800" b="1" dirty="0">
                <a:latin typeface="+mn-ea"/>
              </a:rPr>
              <a:t>下小上大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378325" y="4548981"/>
            <a:ext cx="3722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第二类</a:t>
            </a:r>
            <a:r>
              <a:rPr lang="en-US" altLang="zh-CN" sz="2800" b="1">
                <a:latin typeface="+mn-ea"/>
              </a:rPr>
              <a:t>:  </a:t>
            </a:r>
            <a:r>
              <a:rPr lang="zh-CN" altLang="en-US" sz="2800" b="1">
                <a:latin typeface="+mn-ea"/>
              </a:rPr>
              <a:t>下始上终</a:t>
            </a:r>
          </a:p>
        </p:txBody>
      </p:sp>
      <p:sp>
        <p:nvSpPr>
          <p:cNvPr id="24" name="AutoShape 20"/>
          <p:cNvSpPr>
            <a:spLocks/>
          </p:cNvSpPr>
          <p:nvPr/>
        </p:nvSpPr>
        <p:spPr bwMode="auto">
          <a:xfrm>
            <a:off x="3816350" y="2439193"/>
            <a:ext cx="180975" cy="1306513"/>
          </a:xfrm>
          <a:prstGeom prst="leftBrace">
            <a:avLst>
              <a:gd name="adj1" fmla="val 601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sp>
        <p:nvSpPr>
          <p:cNvPr id="25" name="AutoShape 21"/>
          <p:cNvSpPr>
            <a:spLocks/>
          </p:cNvSpPr>
          <p:nvPr/>
        </p:nvSpPr>
        <p:spPr bwMode="auto">
          <a:xfrm>
            <a:off x="4198937" y="4026693"/>
            <a:ext cx="153988" cy="1001713"/>
          </a:xfrm>
          <a:prstGeom prst="leftBrace">
            <a:avLst>
              <a:gd name="adj1" fmla="val 542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" grpId="0" autoUpdateAnimBg="0"/>
      <p:bldP spid="5" grpId="0" autoUpdateAnimBg="0"/>
      <p:bldP spid="10" grpId="0" autoUpdateAnimBg="0"/>
      <p:bldP spid="17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06591" y="596324"/>
            <a:ext cx="1749185" cy="51911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曲面积分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765819"/>
              </p:ext>
            </p:extLst>
          </p:nvPr>
        </p:nvGraphicFramePr>
        <p:xfrm>
          <a:off x="2562671" y="478675"/>
          <a:ext cx="412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公式" r:id="rId3" imgW="213120" imgH="526320" progId="Equation.3">
                  <p:embed/>
                </p:oleObj>
              </mc:Choice>
              <mc:Fallback>
                <p:oleObj name="公式" r:id="rId3" imgW="213120" imgH="52632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671" y="478675"/>
                        <a:ext cx="4127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23021" y="329624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第一类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对面积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23021" y="977324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第二类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对坐标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199014"/>
              </p:ext>
            </p:extLst>
          </p:nvPr>
        </p:nvGraphicFramePr>
        <p:xfrm>
          <a:off x="5337621" y="443924"/>
          <a:ext cx="446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公式" r:id="rId5" imgW="213120" imgH="470520" progId="Equation.3">
                  <p:embed/>
                </p:oleObj>
              </mc:Choice>
              <mc:Fallback>
                <p:oleObj name="公式" r:id="rId5" imgW="213120" imgH="47052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621" y="443924"/>
                        <a:ext cx="4460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829746" y="863024"/>
            <a:ext cx="1295400" cy="523875"/>
            <a:chOff x="3456" y="1632"/>
            <a:chExt cx="816" cy="330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456" y="1680"/>
              <a:ext cx="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504" y="1632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转化</a:t>
              </a: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90221" y="629662"/>
            <a:ext cx="194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二重积分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47866" y="3492898"/>
            <a:ext cx="6616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统一积分变量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代入曲面方程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42946" y="196494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积分元素投影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268594"/>
              </p:ext>
            </p:extLst>
          </p:nvPr>
        </p:nvGraphicFramePr>
        <p:xfrm>
          <a:off x="3662346" y="1736341"/>
          <a:ext cx="412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公式" r:id="rId7" imgW="213120" imgH="526320" progId="Equation.3">
                  <p:embed/>
                </p:oleObj>
              </mc:Choice>
              <mc:Fallback>
                <p:oleObj name="公式" r:id="rId7" imgW="213120" imgH="52632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46" y="1736341"/>
                        <a:ext cx="4127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871896" y="1641091"/>
            <a:ext cx="4003832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第一类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始终非负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71896" y="2250691"/>
            <a:ext cx="5032408" cy="116955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第二类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zx</a:t>
            </a:r>
            <a:endParaRPr kumimoji="1" lang="en-US" altLang="zh-CN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有向投影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47866" y="4144439"/>
            <a:ext cx="5104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确定二重积分域和符号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457466" y="4754039"/>
            <a:ext cx="67267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把曲面积分域投影到相关坐标面</a:t>
            </a:r>
          </a:p>
        </p:txBody>
      </p:sp>
    </p:spTree>
    <p:extLst>
      <p:ext uri="{BB962C8B-B14F-4D97-AF65-F5344CB8AC3E}">
        <p14:creationId xmlns:p14="http://schemas.microsoft.com/office/powerpoint/2010/main" val="42833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5" grpId="0" autoUpdateAnimBg="0"/>
      <p:bldP spid="6" grpId="0" autoUpdateAnimBg="0"/>
      <p:bldP spid="11" grpId="0" autoUpdateAnimBg="0"/>
      <p:bldP spid="12" grpId="0" autoUpdateAnimBg="0"/>
      <p:bldP spid="13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1101725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利用对称性简化计算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225901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764827"/>
              </p:ext>
            </p:extLst>
          </p:nvPr>
        </p:nvGraphicFramePr>
        <p:xfrm>
          <a:off x="3711191" y="2181877"/>
          <a:ext cx="38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公式" r:id="rId3" imgW="213120" imgH="526320" progId="Equation.3">
                  <p:embed/>
                </p:oleObj>
              </mc:Choice>
              <mc:Fallback>
                <p:oleObj name="公式" r:id="rId3" imgW="213120" imgH="5263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191" y="2181877"/>
                        <a:ext cx="381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39791" y="1953277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注意公式使用条件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39791" y="2654952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添加辅助面的技巧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2367" y="4633972"/>
            <a:ext cx="57215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两类曲线（面）积分的联系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971601" y="188640"/>
            <a:ext cx="3672408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计算技巧归纳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21096"/>
              </p:ext>
            </p:extLst>
          </p:nvPr>
        </p:nvGraphicFramePr>
        <p:xfrm>
          <a:off x="1848897" y="2061369"/>
          <a:ext cx="38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公式" r:id="rId5" imgW="201960" imgH="515160" progId="Equation.3">
                  <p:embed/>
                </p:oleObj>
              </mc:Choice>
              <mc:Fallback>
                <p:oleObj name="公式" r:id="rId5" imgW="201960" imgH="51516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897" y="2061369"/>
                        <a:ext cx="381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1720" y="198884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格林公式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1915" y="26644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高斯公式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3608" y="3316582"/>
            <a:ext cx="631615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非封闭曲线的“一添、二积、三加减”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8" y="3985900"/>
            <a:ext cx="631615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非封闭曲面的“一添、二积、三加减”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5445224"/>
            <a:ext cx="379142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注意方法的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比较和优化</a:t>
            </a:r>
          </a:p>
        </p:txBody>
      </p:sp>
    </p:spTree>
    <p:extLst>
      <p:ext uri="{BB962C8B-B14F-4D97-AF65-F5344CB8AC3E}">
        <p14:creationId xmlns:p14="http://schemas.microsoft.com/office/powerpoint/2010/main" val="83346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7" grpId="0" autoUpdateAnimBg="0"/>
      <p:bldP spid="9" grpId="0" autoUpdateAnimBg="0"/>
      <p:bldP spid="12" grpId="0"/>
      <p:bldP spid="13" grpId="0"/>
      <p:bldP spid="14" grpId="0" animBg="1"/>
      <p:bldP spid="1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899592" y="188640"/>
            <a:ext cx="4320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基本理论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）格林公式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91077"/>
              </p:ext>
            </p:extLst>
          </p:nvPr>
        </p:nvGraphicFramePr>
        <p:xfrm>
          <a:off x="1619672" y="1662480"/>
          <a:ext cx="49609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4952880" imgH="1015920" progId="Equation.DSMT4">
                  <p:embed/>
                </p:oleObj>
              </mc:Choice>
              <mc:Fallback>
                <p:oleObj name="Equation" r:id="rId3" imgW="4952880" imgH="101592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662480"/>
                        <a:ext cx="496093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3011468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注意条件：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9598" y="3822720"/>
            <a:ext cx="392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及其偏导数连续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9598" y="4561964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封闭且取反时针向</a:t>
            </a:r>
          </a:p>
        </p:txBody>
      </p:sp>
    </p:spTree>
    <p:extLst>
      <p:ext uri="{BB962C8B-B14F-4D97-AF65-F5344CB8AC3E}">
        <p14:creationId xmlns:p14="http://schemas.microsoft.com/office/powerpoint/2010/main" val="12965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709</TotalTime>
  <Words>835</Words>
  <Application>Microsoft Office PowerPoint</Application>
  <PresentationFormat>全屏显示(4:3)</PresentationFormat>
  <Paragraphs>163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黑体</vt:lpstr>
      <vt:lpstr>华文隶书</vt:lpstr>
      <vt:lpstr>华文新魏</vt:lpstr>
      <vt:lpstr>楷体</vt:lpstr>
      <vt:lpstr>楷体_GB2312</vt:lpstr>
      <vt:lpstr>宋体</vt:lpstr>
      <vt:lpstr>Arial</vt:lpstr>
      <vt:lpstr>Calibri</vt:lpstr>
      <vt:lpstr>Symbol</vt:lpstr>
      <vt:lpstr>Times New Roman</vt:lpstr>
      <vt:lpstr>严4</vt:lpstr>
      <vt:lpstr>Equation</vt:lpstr>
      <vt:lpstr>MathType 5.0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70</cp:revision>
  <dcterms:created xsi:type="dcterms:W3CDTF">2019-06-06T15:05:35Z</dcterms:created>
  <dcterms:modified xsi:type="dcterms:W3CDTF">2019-10-04T00:54:03Z</dcterms:modified>
</cp:coreProperties>
</file>