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479" r:id="rId3"/>
    <p:sldId id="480" r:id="rId4"/>
    <p:sldId id="47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6A9E8-A598-81D2-439C-57529368A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674F5C-8A13-9690-D3A6-D65617C71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E266E-935E-1279-91A4-6FD2844D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3493E-8ACD-891B-D047-DCA5A6B2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75DEE-B860-6C08-9CDE-8ED5B640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6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6CA5-2CD8-A31B-45DD-07721BE6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19110-80A0-277E-87C8-E6323B995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BA744-3FA0-B8E5-22EB-5E770F73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BBC89-62C9-A6E0-7C37-9322BA8C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BE8FA-8FDA-55AC-EBD8-D3CB1EBA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9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AC43AA-AECB-76EB-1BDD-EA778A087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91661-133F-CC9B-3BD5-9C8F051E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72D1C-C10C-7A5D-B74A-FA631686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8E0C7-06A5-74C7-6DA5-4CE6F3A8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FDBDA-3719-BAD9-598D-E1B33C15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2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D6405D-9E6C-83A3-F34F-150D5ECB4C8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414" y="2035732"/>
            <a:ext cx="6146222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20E79FD-7A88-C279-C577-5DB4E8DC0CCF}"/>
              </a:ext>
            </a:extLst>
          </p:cNvPr>
          <p:cNvSpPr/>
          <p:nvPr userDrawn="1"/>
        </p:nvSpPr>
        <p:spPr>
          <a:xfrm>
            <a:off x="839889" y="1997632"/>
            <a:ext cx="1752481" cy="762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6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defTabSz="913765"/>
            <a:endParaRPr lang="zh-CN" altLang="en-US" sz="2000" b="1">
              <a:solidFill>
                <a:srgbClr val="FFFFFF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018186-98E2-4189-0A0E-A207898328EC}"/>
              </a:ext>
            </a:extLst>
          </p:cNvPr>
          <p:cNvCxnSpPr>
            <a:cxnSpLocks/>
          </p:cNvCxnSpPr>
          <p:nvPr userDrawn="1"/>
        </p:nvCxnSpPr>
        <p:spPr>
          <a:xfrm flipH="1">
            <a:off x="820918" y="4628382"/>
            <a:ext cx="6343718" cy="3810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9448725-BF6A-1CE5-6834-92C4C16F2E47}"/>
              </a:ext>
            </a:extLst>
          </p:cNvPr>
          <p:cNvSpPr/>
          <p:nvPr userDrawn="1"/>
        </p:nvSpPr>
        <p:spPr>
          <a:xfrm>
            <a:off x="5412155" y="4590282"/>
            <a:ext cx="1752481" cy="762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6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defTabSz="913765"/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D2AD46A-E731-599D-3B5A-222E6B33C1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42034" y="3159744"/>
            <a:ext cx="5913937" cy="78161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5400" b="1" kern="1200" dirty="0">
                <a:gradFill flip="none" rotWithShape="1">
                  <a:gsLst>
                    <a:gs pos="60000">
                      <a:schemeClr val="accent2"/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FA52C2F-6F3F-4103-3C22-C2C784855F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1400" y="3986468"/>
            <a:ext cx="3500438" cy="411162"/>
          </a:xfrm>
          <a:prstGeom prst="rect">
            <a:avLst/>
          </a:prstGeom>
        </p:spPr>
        <p:txBody>
          <a:bodyPr wrap="square" anchor="ctr" anchorCtr="0"/>
          <a:lstStyle>
            <a:lvl1pPr marL="0" indent="0">
              <a:buNone/>
              <a:defRPr lang="zh-CN" altLang="en-US" sz="1400" kern="1200" dirty="0">
                <a:gradFill flip="none" rotWithShape="1">
                  <a:gsLst>
                    <a:gs pos="60000">
                      <a:schemeClr val="accent2"/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F6016C0-0D48-664B-FFF9-603F720F3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9494" y="2378083"/>
            <a:ext cx="3756025" cy="6289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lang="zh-CN" altLang="en-US" sz="3200" dirty="0">
                <a:gradFill flip="none" rotWithShape="1">
                  <a:gsLst>
                    <a:gs pos="60000">
                      <a:schemeClr val="accent2"/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marL="0" lvl="0">
              <a:lnSpc>
                <a:spcPct val="120000"/>
              </a:lnSpc>
              <a:spcAft>
                <a:spcPts val="500"/>
              </a:spcAft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E0EC17-A335-0E5F-19D1-35C1D1607C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8940" b="8940"/>
          <a:stretch>
            <a:fillRect/>
          </a:stretch>
        </p:blipFill>
        <p:spPr>
          <a:xfrm>
            <a:off x="2770895" y="-74814"/>
            <a:ext cx="8526964" cy="6858000"/>
          </a:xfrm>
          <a:custGeom>
            <a:avLst/>
            <a:gdLst>
              <a:gd name="connsiteX0" fmla="*/ 0 w 8526964"/>
              <a:gd name="connsiteY0" fmla="*/ 0 h 6858000"/>
              <a:gd name="connsiteX1" fmla="*/ 8526964 w 8526964"/>
              <a:gd name="connsiteY1" fmla="*/ 0 h 6858000"/>
              <a:gd name="connsiteX2" fmla="*/ 8526964 w 8526964"/>
              <a:gd name="connsiteY2" fmla="*/ 6858000 h 6858000"/>
              <a:gd name="connsiteX3" fmla="*/ 0 w 852696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6964" h="6858000">
                <a:moveTo>
                  <a:pt x="0" y="0"/>
                </a:moveTo>
                <a:lnTo>
                  <a:pt x="8526964" y="0"/>
                </a:lnTo>
                <a:lnTo>
                  <a:pt x="852696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860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0ADF97-308A-4EB7-A4F4-A5E3FF4E40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399" y="317227"/>
            <a:ext cx="4351337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zh-CN" altLang="en-US" sz="3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单击此处编辑标题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D2620E-642A-D23B-C431-4B74E26B37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8940" b="8940"/>
          <a:stretch>
            <a:fillRect/>
          </a:stretch>
        </p:blipFill>
        <p:spPr>
          <a:xfrm>
            <a:off x="2793762" y="82044"/>
            <a:ext cx="8526964" cy="6858000"/>
          </a:xfrm>
          <a:custGeom>
            <a:avLst/>
            <a:gdLst>
              <a:gd name="connsiteX0" fmla="*/ 0 w 8526964"/>
              <a:gd name="connsiteY0" fmla="*/ 0 h 6858000"/>
              <a:gd name="connsiteX1" fmla="*/ 8526964 w 8526964"/>
              <a:gd name="connsiteY1" fmla="*/ 0 h 6858000"/>
              <a:gd name="connsiteX2" fmla="*/ 8526964 w 8526964"/>
              <a:gd name="connsiteY2" fmla="*/ 6858000 h 6858000"/>
              <a:gd name="connsiteX3" fmla="*/ 0 w 852696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6964" h="6858000">
                <a:moveTo>
                  <a:pt x="0" y="0"/>
                </a:moveTo>
                <a:lnTo>
                  <a:pt x="8526964" y="0"/>
                </a:lnTo>
                <a:lnTo>
                  <a:pt x="852696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528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780D-AD00-BA74-70DB-CC176C7F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7F8D9-4045-41BF-CC8D-FB48F4D1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3551A-354A-F12B-400D-239679CA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510BD-DAD1-DE04-354C-325EABAC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406E0-69C4-0EFD-A83D-8B04EB18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6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CF7BF-EB57-1FAE-A671-857C3C14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2E700-EBA8-DD2A-3441-CFB7765D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05205-0137-E65E-E508-2083A350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39085-B136-2B4F-0D44-F7D86C8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133C8-6F5E-DBD8-29E2-6B797C27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5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CFC13-D2C6-EDD5-11CC-18C56252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21F9-D0D3-9C38-D4B8-FDAE92603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36D4E6-7170-72C1-D5D4-58B027D5E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75D93-CAA2-568B-D4D5-A8DB7F3E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2D9F3-BC11-BF3E-299D-6E49D5BC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798FA-71D0-092B-633D-056AE338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34A4D-7A37-27D1-D428-F544D3C1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E8F20-4B13-80D3-670A-60AF5D14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6B0A7-D30E-4677-2691-8246C03C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DFBF94-D280-39A6-4B4C-DEA4CA8C3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D28876-0F5F-5611-E818-50A9C5A78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A1D993-71C3-3E60-561B-D32E3C8D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E02A10-51C6-8DCB-5BAF-C4E04830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B2B136-5511-C582-5911-498D5FF4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3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51E60-0ECD-8805-C4BD-B6504E00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A53716-70A8-C629-D78C-D12B14A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F2A184-408A-8C87-6FEE-12C56D48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0C3D87-5202-3751-D180-0E4A3772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0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63DFD6-78C7-0805-A906-54751C13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8A817F-B5C5-DEB2-22C4-185A75A2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CDCBE3-10B3-DDF5-A96E-248CB16C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9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5AB52-A99A-C777-19F3-F46DA05E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3ED1C-FD7F-67A1-9F8C-237A8CB4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78A9FF-FECC-B9E7-2DAF-5010BEE6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CF333-0E5F-D800-EBD9-E3576457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D4AEE-9F0B-1846-B73B-541A6956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62DC1-876D-0109-C79A-6B7EDF1F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1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AEF1E-79BC-F799-9C58-30416D0C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98556D-21B9-AC13-41AE-B4470B0D6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F9675F-DD5E-C980-42E0-4462209D6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36ACC-8D85-1810-038D-78A876A7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DF378-0896-9167-36D2-403142C1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7F2AA-F09C-9C53-8FB0-F37345C8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15AD42-BC68-5F90-DC49-F66337E5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F4590-A842-A70B-9837-26897D94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F2388-3982-7FC6-7BE0-50D2432F4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90B3-DB79-48BA-9B62-0B2D02D2279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AB8D2-DEA2-D84B-A252-04850D77A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28DBA-2E13-3689-75AE-A432F3D5D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456F5C2-AB40-C72B-9238-BCC33C36CD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2400" y="2699570"/>
            <a:ext cx="4408900" cy="535531"/>
          </a:xfrm>
        </p:spPr>
        <p:txBody>
          <a:bodyPr wrap="square">
            <a:spAutoFit/>
          </a:bodyPr>
          <a:lstStyle/>
          <a:p>
            <a:pPr lvl="0" algn="just">
              <a:spcBef>
                <a:spcPts val="200"/>
              </a:spcBef>
            </a:pPr>
            <a:r>
              <a:rPr lang="en-US" altLang="zh-CN" sz="3200" b="1" kern="100" dirty="0">
                <a:solidFill>
                  <a:srgbClr val="1F4D7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kern="100" dirty="0">
                <a:solidFill>
                  <a:srgbClr val="1F4D7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  <a:r>
              <a:rPr lang="zh-CN" altLang="en-US" sz="3200" b="1" kern="100" dirty="0">
                <a:solidFill>
                  <a:srgbClr val="1F4D7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和队列</a:t>
            </a:r>
            <a:r>
              <a:rPr lang="zh-CN" altLang="zh-CN" sz="3200" b="1" kern="100" dirty="0">
                <a:solidFill>
                  <a:srgbClr val="1F4D7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kern="100" dirty="0">
                <a:solidFill>
                  <a:srgbClr val="1F4D7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综合</a:t>
            </a:r>
            <a:r>
              <a:rPr lang="zh-CN" altLang="zh-CN" sz="3200" b="1" kern="100" dirty="0">
                <a:solidFill>
                  <a:srgbClr val="1F4D7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01D2B-DBEA-4DCE-6152-909590F608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0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19415DE-6B13-8026-6F6B-3A2462025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3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题目：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小猫钓鱼纸牌游戏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677F1C-C35D-F25B-4F3A-904DDE0F3550}"/>
              </a:ext>
            </a:extLst>
          </p:cNvPr>
          <p:cNvSpPr txBox="1"/>
          <p:nvPr/>
        </p:nvSpPr>
        <p:spPr>
          <a:xfrm>
            <a:off x="1237595" y="1463708"/>
            <a:ext cx="891045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两个同学玩简单的纸牌游戏，每人手里有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张牌，两人轮流出牌并依次排列在桌面上，每次出掉手里的第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张牌，出牌后如果发现桌面上有跟刚才打出的牌的数字相同的牌，则把从相同的那张牌开始的全部牌按次序放在自己手里的牌的末尾。当一个人手中的牌先出完时，游戏结束，对方获胜。</a:t>
            </a: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编写程序，利用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栈和队列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，判断谁是胜者。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8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620CB9-81D0-BDE9-C94A-679D7A24C704}"/>
              </a:ext>
            </a:extLst>
          </p:cNvPr>
          <p:cNvSpPr txBox="1"/>
          <p:nvPr/>
        </p:nvSpPr>
        <p:spPr>
          <a:xfrm>
            <a:off x="609599" y="277905"/>
            <a:ext cx="11582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手里的牌依次为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2 3 5 6 1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手里的牌依次为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1 5 4 2 9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F931F7-9185-2948-81FB-93E7C201BC88}"/>
              </a:ext>
            </a:extLst>
          </p:cNvPr>
          <p:cNvSpPr txBox="1"/>
          <p:nvPr/>
        </p:nvSpPr>
        <p:spPr>
          <a:xfrm>
            <a:off x="4756149" y="3902439"/>
            <a:ext cx="37951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，发现前面有一张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，则把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开始的的全部牌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拿掉，这时他手里有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9 2 1 3 4 6 2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桌子上没有牌了。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8C9730-F38F-B769-6B9E-D01B0F20DAFB}"/>
              </a:ext>
            </a:extLst>
          </p:cNvPr>
          <p:cNvSpPr txBox="1"/>
          <p:nvPr/>
        </p:nvSpPr>
        <p:spPr>
          <a:xfrm>
            <a:off x="474131" y="1014504"/>
            <a:ext cx="39285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发现前面有一张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，则把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两个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都拿掉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，这时他手里有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6 1 5 5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桌子上的牌依次为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2 1 3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B290B5-45F7-C618-5AA1-7CF7EAD3E17C}"/>
              </a:ext>
            </a:extLst>
          </p:cNvPr>
          <p:cNvSpPr txBox="1"/>
          <p:nvPr/>
        </p:nvSpPr>
        <p:spPr>
          <a:xfrm>
            <a:off x="7789336" y="1302371"/>
            <a:ext cx="36575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依次类推，直到某人先出完牌位置，则对方是胜者。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C579582-7E2F-CC3F-4825-29CEB7C76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截止时间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D5D95F-A82B-52E7-3EED-B07CA6829433}"/>
              </a:ext>
            </a:extLst>
          </p:cNvPr>
          <p:cNvSpPr txBox="1"/>
          <p:nvPr/>
        </p:nvSpPr>
        <p:spPr>
          <a:xfrm>
            <a:off x="2545976" y="1855694"/>
            <a:ext cx="7251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  <a:r>
              <a:rPr lang="en-US" altLang="zh-CN" sz="2800" dirty="0"/>
              <a:t>4</a:t>
            </a:r>
            <a:r>
              <a:rPr lang="zh-CN" altLang="en-US" sz="2800" dirty="0"/>
              <a:t>日（周一）晚上</a:t>
            </a:r>
            <a:r>
              <a:rPr lang="en-US" altLang="zh-CN" sz="2800" dirty="0"/>
              <a:t>11</a:t>
            </a:r>
            <a:r>
              <a:rPr lang="zh-CN" altLang="en-US" sz="2800" dirty="0"/>
              <a:t>：</a:t>
            </a:r>
            <a:r>
              <a:rPr lang="en-US" altLang="zh-CN" sz="2800" dirty="0"/>
              <a:t>59</a:t>
            </a:r>
            <a:r>
              <a:rPr lang="zh-CN" altLang="en-US" sz="2800" dirty="0"/>
              <a:t>：</a:t>
            </a:r>
            <a:r>
              <a:rPr lang="en-US" altLang="zh-CN" sz="2800" dirty="0"/>
              <a:t>59</a:t>
            </a:r>
            <a:r>
              <a:rPr lang="zh-CN" altLang="en-US" dirty="0"/>
              <a:t>，</a:t>
            </a:r>
            <a:r>
              <a:rPr lang="zh-CN" altLang="en-US" sz="2400" dirty="0"/>
              <a:t>逾期会扣分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34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317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栈和队列的综合应用</dc:title>
  <dc:creator>zhengxian gong</dc:creator>
  <cp:lastModifiedBy>zhengxian gong</cp:lastModifiedBy>
  <cp:revision>10</cp:revision>
  <dcterms:created xsi:type="dcterms:W3CDTF">2023-10-10T07:21:22Z</dcterms:created>
  <dcterms:modified xsi:type="dcterms:W3CDTF">2024-10-14T08:22:05Z</dcterms:modified>
</cp:coreProperties>
</file>