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479" r:id="rId3"/>
    <p:sldId id="276" r:id="rId4"/>
    <p:sldId id="485" r:id="rId5"/>
    <p:sldId id="275" r:id="rId6"/>
    <p:sldId id="478"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6A9E8-A598-81D2-439C-57529368AFD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674F5C-8A13-9690-D3A6-D65617C71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7E266E-935E-1279-91A4-6FD2844DC726}"/>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55D3493E-8ACD-891B-D047-DCA5A6B206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475DEE-B860-6C08-9CDE-8ED5B640E155}"/>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120826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06CA5-2CD8-A31B-45DD-07721BE68D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1F19110-80A0-277E-87C8-E6323B99558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CBA744-3FA0-B8E5-22EB-5E770F733C2B}"/>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634BBC89-62C9-A6E0-7C37-9322BA8CD4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ABE8FA-8FDA-55AC-EBD8-D3CB1EBAC25D}"/>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388989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AC43AA-AECB-76EB-1BDD-EA778A0877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B391661-133F-CC9B-3BD5-9C8F051EFC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F72D1C-C10C-7A5D-B74A-FA631686FCDC}"/>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2508E0C7-06A5-74C7-6DA5-4CE6F3A8F8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4FDBDA-3719-BAD9-598D-E1B33C153F9F}"/>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307522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94D6405D-9E6C-83A3-F34F-150D5ECB4C86}"/>
              </a:ext>
            </a:extLst>
          </p:cNvPr>
          <p:cNvCxnSpPr>
            <a:cxnSpLocks/>
          </p:cNvCxnSpPr>
          <p:nvPr userDrawn="1"/>
        </p:nvCxnSpPr>
        <p:spPr>
          <a:xfrm flipH="1">
            <a:off x="1018414" y="2035732"/>
            <a:ext cx="6146222" cy="0"/>
          </a:xfrm>
          <a:prstGeom prst="line">
            <a:avLst/>
          </a:prstGeom>
          <a:ln w="19050">
            <a:gradFill flip="none" rotWithShape="1">
              <a:gsLst>
                <a:gs pos="100000">
                  <a:schemeClr val="accent2"/>
                </a:gs>
                <a:gs pos="0">
                  <a:schemeClr val="accent2">
                    <a:lumMod val="60000"/>
                    <a:lumOff val="40000"/>
                  </a:schemeClr>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C20E79FD-7A88-C279-C577-5DB4E8DC0CCF}"/>
              </a:ext>
            </a:extLst>
          </p:cNvPr>
          <p:cNvSpPr/>
          <p:nvPr userDrawn="1"/>
        </p:nvSpPr>
        <p:spPr>
          <a:xfrm>
            <a:off x="839889" y="1997632"/>
            <a:ext cx="1752481" cy="76200"/>
          </a:xfrm>
          <a:prstGeom prst="rect">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cxnSp>
        <p:nvCxnSpPr>
          <p:cNvPr id="8" name="直接连接符 7">
            <a:extLst>
              <a:ext uri="{FF2B5EF4-FFF2-40B4-BE49-F238E27FC236}">
                <a16:creationId xmlns:a16="http://schemas.microsoft.com/office/drawing/2014/main" id="{1A018186-98E2-4189-0A0E-A207898328EC}"/>
              </a:ext>
            </a:extLst>
          </p:cNvPr>
          <p:cNvCxnSpPr>
            <a:cxnSpLocks/>
          </p:cNvCxnSpPr>
          <p:nvPr userDrawn="1"/>
        </p:nvCxnSpPr>
        <p:spPr>
          <a:xfrm flipH="1">
            <a:off x="820918" y="4628382"/>
            <a:ext cx="6343718" cy="38100"/>
          </a:xfrm>
          <a:prstGeom prst="line">
            <a:avLst/>
          </a:prstGeom>
          <a:ln w="19050">
            <a:gradFill flip="none" rotWithShape="1">
              <a:gsLst>
                <a:gs pos="100000">
                  <a:schemeClr val="accent2"/>
                </a:gs>
                <a:gs pos="0">
                  <a:schemeClr val="accent2">
                    <a:lumMod val="60000"/>
                    <a:lumOff val="40000"/>
                  </a:schemeClr>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89448725-BF6A-1CE5-6834-92C4C16F2E47}"/>
              </a:ext>
            </a:extLst>
          </p:cNvPr>
          <p:cNvSpPr/>
          <p:nvPr userDrawn="1"/>
        </p:nvSpPr>
        <p:spPr>
          <a:xfrm>
            <a:off x="5412155" y="4590282"/>
            <a:ext cx="1752481" cy="76200"/>
          </a:xfrm>
          <a:prstGeom prst="rect">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sp>
        <p:nvSpPr>
          <p:cNvPr id="14" name="文本占位符 13">
            <a:extLst>
              <a:ext uri="{FF2B5EF4-FFF2-40B4-BE49-F238E27FC236}">
                <a16:creationId xmlns:a16="http://schemas.microsoft.com/office/drawing/2014/main" id="{8D2AD46A-E731-599D-3B5A-222E6B33C179}"/>
              </a:ext>
            </a:extLst>
          </p:cNvPr>
          <p:cNvSpPr>
            <a:spLocks noGrp="1"/>
          </p:cNvSpPr>
          <p:nvPr>
            <p:ph type="body" sz="quarter" idx="16"/>
          </p:nvPr>
        </p:nvSpPr>
        <p:spPr>
          <a:xfrm>
            <a:off x="1042034" y="3159744"/>
            <a:ext cx="5913937" cy="781610"/>
          </a:xfrm>
          <a:prstGeom prst="rect">
            <a:avLst/>
          </a:prstGeom>
        </p:spPr>
        <p:txBody>
          <a:bodyPr anchor="ctr" anchorCtr="0"/>
          <a:lstStyle>
            <a:lvl1pPr marL="0" indent="0">
              <a:buNone/>
              <a:defRPr lang="zh-CN" altLang="en-US" sz="5400" b="1" kern="1200" dirty="0">
                <a:gradFill flip="none" rotWithShape="1">
                  <a:gsLst>
                    <a:gs pos="60000">
                      <a:schemeClr val="accent2"/>
                    </a:gs>
                    <a:gs pos="0">
                      <a:schemeClr val="accent2">
                        <a:lumMod val="60000"/>
                        <a:lumOff val="40000"/>
                      </a:schemeClr>
                    </a:gs>
                  </a:gsLst>
                  <a:lin ang="2700000" scaled="1"/>
                  <a:tileRect/>
                </a:gradFill>
                <a:latin typeface="+mj-ea"/>
                <a:ea typeface="+mj-ea"/>
                <a:cs typeface="+mn-cs"/>
              </a:defRPr>
            </a:lvl1pPr>
          </a:lstStyle>
          <a:p>
            <a:pPr lvl="0"/>
            <a:endParaRPr lang="zh-CN" altLang="en-US" dirty="0"/>
          </a:p>
        </p:txBody>
      </p:sp>
      <p:sp>
        <p:nvSpPr>
          <p:cNvPr id="15" name="文本占位符 14">
            <a:extLst>
              <a:ext uri="{FF2B5EF4-FFF2-40B4-BE49-F238E27FC236}">
                <a16:creationId xmlns:a16="http://schemas.microsoft.com/office/drawing/2014/main" id="{BFA52C2F-6F3F-4103-3C22-C2C784855F16}"/>
              </a:ext>
            </a:extLst>
          </p:cNvPr>
          <p:cNvSpPr>
            <a:spLocks noGrp="1"/>
          </p:cNvSpPr>
          <p:nvPr>
            <p:ph type="body" sz="quarter" idx="17"/>
          </p:nvPr>
        </p:nvSpPr>
        <p:spPr>
          <a:xfrm>
            <a:off x="1041400" y="3986468"/>
            <a:ext cx="3500438" cy="411162"/>
          </a:xfrm>
          <a:prstGeom prst="rect">
            <a:avLst/>
          </a:prstGeom>
        </p:spPr>
        <p:txBody>
          <a:bodyPr wrap="square" anchor="ctr" anchorCtr="0"/>
          <a:lstStyle>
            <a:lvl1pPr marL="0" indent="0">
              <a:buNone/>
              <a:defRPr lang="zh-CN" altLang="en-US" sz="1400" kern="1200" dirty="0">
                <a:gradFill flip="none" rotWithShape="1">
                  <a:gsLst>
                    <a:gs pos="60000">
                      <a:schemeClr val="accent2"/>
                    </a:gs>
                    <a:gs pos="0">
                      <a:schemeClr val="accent2">
                        <a:lumMod val="60000"/>
                        <a:lumOff val="40000"/>
                      </a:schemeClr>
                    </a:gs>
                  </a:gsLst>
                  <a:lin ang="2700000" scaled="1"/>
                  <a:tileRect/>
                </a:gradFill>
                <a:latin typeface="+mn-lt"/>
                <a:ea typeface="+mn-ea"/>
                <a:cs typeface="+mn-cs"/>
              </a:defRPr>
            </a:lvl1pPr>
          </a:lstStyle>
          <a:p>
            <a:pPr lvl="0"/>
            <a:endParaRPr lang="zh-CN" altLang="en-US" dirty="0"/>
          </a:p>
        </p:txBody>
      </p:sp>
      <p:sp>
        <p:nvSpPr>
          <p:cNvPr id="16" name="文本占位符 15">
            <a:extLst>
              <a:ext uri="{FF2B5EF4-FFF2-40B4-BE49-F238E27FC236}">
                <a16:creationId xmlns:a16="http://schemas.microsoft.com/office/drawing/2014/main" id="{DF6016C0-0D48-664B-FFF9-603F720F305F}"/>
              </a:ext>
            </a:extLst>
          </p:cNvPr>
          <p:cNvSpPr>
            <a:spLocks noGrp="1"/>
          </p:cNvSpPr>
          <p:nvPr>
            <p:ph type="body" sz="quarter" idx="18"/>
          </p:nvPr>
        </p:nvSpPr>
        <p:spPr>
          <a:xfrm>
            <a:off x="1039494" y="2378083"/>
            <a:ext cx="3756025" cy="628955"/>
          </a:xfrm>
          <a:prstGeom prst="rect">
            <a:avLst/>
          </a:prstGeom>
          <a:noFill/>
        </p:spPr>
        <p:txBody>
          <a:bodyPr wrap="square">
            <a:spAutoFit/>
          </a:bodyPr>
          <a:lstStyle>
            <a:lvl1pPr marL="0" indent="0">
              <a:buNone/>
              <a:defRPr lang="zh-CN" altLang="en-US" sz="3200" dirty="0">
                <a:gradFill flip="none" rotWithShape="1">
                  <a:gsLst>
                    <a:gs pos="60000">
                      <a:schemeClr val="accent2"/>
                    </a:gs>
                    <a:gs pos="0">
                      <a:schemeClr val="accent2">
                        <a:lumMod val="60000"/>
                        <a:lumOff val="40000"/>
                      </a:schemeClr>
                    </a:gs>
                  </a:gsLst>
                  <a:lin ang="2700000" scaled="1"/>
                  <a:tileRect/>
                </a:gradFill>
              </a:defRPr>
            </a:lvl1pPr>
          </a:lstStyle>
          <a:p>
            <a:pPr marL="0" lvl="0">
              <a:lnSpc>
                <a:spcPct val="120000"/>
              </a:lnSpc>
              <a:spcAft>
                <a:spcPts val="500"/>
              </a:spcAft>
            </a:pPr>
            <a:endParaRPr lang="zh-CN" altLang="en-US" dirty="0"/>
          </a:p>
        </p:txBody>
      </p:sp>
      <p:pic>
        <p:nvPicPr>
          <p:cNvPr id="2" name="图片 1">
            <a:extLst>
              <a:ext uri="{FF2B5EF4-FFF2-40B4-BE49-F238E27FC236}">
                <a16:creationId xmlns:a16="http://schemas.microsoft.com/office/drawing/2014/main" id="{73E0EC17-A335-0E5F-19D1-35C1D1607CB1}"/>
              </a:ext>
            </a:extLst>
          </p:cNvPr>
          <p:cNvPicPr>
            <a:picLocks noChangeAspect="1"/>
          </p:cNvPicPr>
          <p:nvPr userDrawn="1"/>
        </p:nvPicPr>
        <p:blipFill>
          <a:blip r:embed="rId2"/>
          <a:srcRect t="8940" b="8940"/>
          <a:stretch>
            <a:fillRect/>
          </a:stretch>
        </p:blipFill>
        <p:spPr>
          <a:xfrm>
            <a:off x="2770895" y="-74814"/>
            <a:ext cx="8526964" cy="6858000"/>
          </a:xfrm>
          <a:custGeom>
            <a:avLst/>
            <a:gdLst>
              <a:gd name="connsiteX0" fmla="*/ 0 w 8526964"/>
              <a:gd name="connsiteY0" fmla="*/ 0 h 6858000"/>
              <a:gd name="connsiteX1" fmla="*/ 8526964 w 8526964"/>
              <a:gd name="connsiteY1" fmla="*/ 0 h 6858000"/>
              <a:gd name="connsiteX2" fmla="*/ 8526964 w 8526964"/>
              <a:gd name="connsiteY2" fmla="*/ 6858000 h 6858000"/>
              <a:gd name="connsiteX3" fmla="*/ 0 w 852696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26964" h="6858000">
                <a:moveTo>
                  <a:pt x="0" y="0"/>
                </a:moveTo>
                <a:lnTo>
                  <a:pt x="8526964" y="0"/>
                </a:lnTo>
                <a:lnTo>
                  <a:pt x="8526964" y="6858000"/>
                </a:lnTo>
                <a:lnTo>
                  <a:pt x="0" y="6858000"/>
                </a:lnTo>
                <a:close/>
              </a:path>
            </a:pathLst>
          </a:custGeom>
        </p:spPr>
      </p:pic>
    </p:spTree>
    <p:extLst>
      <p:ext uri="{BB962C8B-B14F-4D97-AF65-F5344CB8AC3E}">
        <p14:creationId xmlns:p14="http://schemas.microsoft.com/office/powerpoint/2010/main" val="3938604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空白内容页">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A70ADF97-308A-4EB7-A4F4-A5E3FF4E403C}"/>
              </a:ext>
            </a:extLst>
          </p:cNvPr>
          <p:cNvSpPr>
            <a:spLocks noGrp="1"/>
          </p:cNvSpPr>
          <p:nvPr>
            <p:ph type="body" sz="quarter" idx="10" hasCustomPrompt="1"/>
          </p:nvPr>
        </p:nvSpPr>
        <p:spPr>
          <a:xfrm>
            <a:off x="660399" y="317227"/>
            <a:ext cx="4351337" cy="554037"/>
          </a:xfrm>
          <a:prstGeom prst="rect">
            <a:avLst/>
          </a:prstGeom>
        </p:spPr>
        <p:txBody>
          <a:bodyPr lIns="0" tIns="0" rIns="0" bIns="0"/>
          <a:lstStyle>
            <a:lvl1pPr marL="0" indent="0">
              <a:buNone/>
              <a:defRPr lang="zh-CN" altLang="en-US" sz="3600" kern="1200" dirty="0" smtClean="0">
                <a:solidFill>
                  <a:schemeClr val="tx1"/>
                </a:solidFill>
                <a:latin typeface="+mj-ea"/>
                <a:ea typeface="+mj-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单击此处编辑标题</a:t>
            </a:r>
          </a:p>
        </p:txBody>
      </p:sp>
      <p:pic>
        <p:nvPicPr>
          <p:cNvPr id="2" name="图片 1">
            <a:extLst>
              <a:ext uri="{FF2B5EF4-FFF2-40B4-BE49-F238E27FC236}">
                <a16:creationId xmlns:a16="http://schemas.microsoft.com/office/drawing/2014/main" id="{C2D2620E-642A-D23B-C431-4B74E26B37EA}"/>
              </a:ext>
            </a:extLst>
          </p:cNvPr>
          <p:cNvPicPr>
            <a:picLocks noChangeAspect="1"/>
          </p:cNvPicPr>
          <p:nvPr userDrawn="1"/>
        </p:nvPicPr>
        <p:blipFill>
          <a:blip r:embed="rId2"/>
          <a:srcRect t="8940" b="8940"/>
          <a:stretch>
            <a:fillRect/>
          </a:stretch>
        </p:blipFill>
        <p:spPr>
          <a:xfrm>
            <a:off x="2793762" y="82044"/>
            <a:ext cx="8526964" cy="6858000"/>
          </a:xfrm>
          <a:custGeom>
            <a:avLst/>
            <a:gdLst>
              <a:gd name="connsiteX0" fmla="*/ 0 w 8526964"/>
              <a:gd name="connsiteY0" fmla="*/ 0 h 6858000"/>
              <a:gd name="connsiteX1" fmla="*/ 8526964 w 8526964"/>
              <a:gd name="connsiteY1" fmla="*/ 0 h 6858000"/>
              <a:gd name="connsiteX2" fmla="*/ 8526964 w 8526964"/>
              <a:gd name="connsiteY2" fmla="*/ 6858000 h 6858000"/>
              <a:gd name="connsiteX3" fmla="*/ 0 w 852696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26964" h="6858000">
                <a:moveTo>
                  <a:pt x="0" y="0"/>
                </a:moveTo>
                <a:lnTo>
                  <a:pt x="8526964" y="0"/>
                </a:lnTo>
                <a:lnTo>
                  <a:pt x="8526964" y="6858000"/>
                </a:lnTo>
                <a:lnTo>
                  <a:pt x="0" y="6858000"/>
                </a:lnTo>
                <a:close/>
              </a:path>
            </a:pathLst>
          </a:custGeom>
        </p:spPr>
      </p:pic>
    </p:spTree>
    <p:extLst>
      <p:ext uri="{BB962C8B-B14F-4D97-AF65-F5344CB8AC3E}">
        <p14:creationId xmlns:p14="http://schemas.microsoft.com/office/powerpoint/2010/main" val="334528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E780D-AD00-BA74-70DB-CC176C7FDB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C7F8D9-4045-41BF-CC8D-FB48F4D1514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03551A-354A-F12B-400D-239679CA66E5}"/>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CDA510BD-DAD1-DE04-354C-325EABAC04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2406E0-69C4-0EFD-A83D-8B04EB18D025}"/>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45446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CF7BF-EB57-1FAE-A671-857C3C145D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D2E700-EBA8-DD2A-3441-CFB7765DEF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1C05205-0137-E65E-E508-2083A350E2F7}"/>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33139085-B136-2B4F-0D44-F7D86C87DF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E133C8-6F5E-DBD8-29E2-6B797C27D48B}"/>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1636356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CFC13-D2C6-EDD5-11CC-18C5625224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8421F9-D0D3-9C38-D4B8-FDAE92603E3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36D4E6-7170-72C1-D5D4-58B027D5E39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375D93-CAA2-568B-D4D5-A8DB7F3E2137}"/>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6" name="页脚占位符 5">
            <a:extLst>
              <a:ext uri="{FF2B5EF4-FFF2-40B4-BE49-F238E27FC236}">
                <a16:creationId xmlns:a16="http://schemas.microsoft.com/office/drawing/2014/main" id="{E2D2D9F3-BC11-BF3E-299D-6E49D5BCD2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6798FA-71D0-092B-633D-056AE338F37A}"/>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188896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34A4D-7A37-27D1-D428-F544D3C1DC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93E8F20-4B13-80D3-670A-60AF5D14DE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C36B0A7-D30E-4677-2691-8246C03CD80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DDFBF94-D280-39A6-4B4C-DEA4CA8C3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D28876-0F5F-5611-E818-50A9C5A78B8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2A1D993-71C3-3E60-561B-D32E3C8DC84E}"/>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8" name="页脚占位符 7">
            <a:extLst>
              <a:ext uri="{FF2B5EF4-FFF2-40B4-BE49-F238E27FC236}">
                <a16:creationId xmlns:a16="http://schemas.microsoft.com/office/drawing/2014/main" id="{F3E02A10-51C6-8DCB-5BAF-C4E04830056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B2B136-5511-C582-5911-498D5FF41D39}"/>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380793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51E60-0ECD-8805-C4BD-B6504E009E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3A53716-70A8-C629-D78C-D12B14A73D0C}"/>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4" name="页脚占位符 3">
            <a:extLst>
              <a:ext uri="{FF2B5EF4-FFF2-40B4-BE49-F238E27FC236}">
                <a16:creationId xmlns:a16="http://schemas.microsoft.com/office/drawing/2014/main" id="{A5F2A184-408A-8C87-6FEE-12C56D4895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0C3D87-5202-3751-D180-0E4A37721B02}"/>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53920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63DFD6-78C7-0805-A906-54751C1355EF}"/>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3" name="页脚占位符 2">
            <a:extLst>
              <a:ext uri="{FF2B5EF4-FFF2-40B4-BE49-F238E27FC236}">
                <a16:creationId xmlns:a16="http://schemas.microsoft.com/office/drawing/2014/main" id="{2E8A817F-B5C5-DEB2-22C4-185A75A21AA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BCDCBE3-10B3-DDF5-A96E-248CB16CA1D7}"/>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53239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5AB52-A99A-C777-19F3-F46DA05E04C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73ED1C-FD7F-67A1-9F8C-237A8CB49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378A9FF-FECC-B9E7-2DAF-5010BEE6D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2CF333-0E5F-D800-EBD9-E3576457A99B}"/>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6" name="页脚占位符 5">
            <a:extLst>
              <a:ext uri="{FF2B5EF4-FFF2-40B4-BE49-F238E27FC236}">
                <a16:creationId xmlns:a16="http://schemas.microsoft.com/office/drawing/2014/main" id="{489D4AEE-9F0B-1846-B73B-541A6956A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762DC1-876D-0109-C79A-6B7EDF1F19E2}"/>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164781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AEF1E-79BC-F799-9C58-30416D0CE1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298556D-21B9-AC13-41AE-B4470B0D6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8F9675F-DD5E-C980-42E0-4462209D6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D36ACC-8D85-1810-038D-78A876A72286}"/>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6" name="页脚占位符 5">
            <a:extLst>
              <a:ext uri="{FF2B5EF4-FFF2-40B4-BE49-F238E27FC236}">
                <a16:creationId xmlns:a16="http://schemas.microsoft.com/office/drawing/2014/main" id="{6F1DF378-0896-9167-36D2-403142C18C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A7F2AA-F09C-9C53-8FB0-F37345C8A097}"/>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176244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15AD42-BC68-5F90-DC49-F66337E5C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80F4590-A842-A70B-9837-26897D942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9F2388-3982-7FC6-7BE0-50D2432F4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290B3-DB79-48BA-9B62-0B2D02D22792}"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293AB8D2-DEA2-D84B-A252-04850D77A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428DBA-2E13-3689-75AE-A432F3D5D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1408302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5456F5C2-AB40-C72B-9238-BCC33C36CD5F}"/>
              </a:ext>
            </a:extLst>
          </p:cNvPr>
          <p:cNvSpPr>
            <a:spLocks noGrp="1"/>
          </p:cNvSpPr>
          <p:nvPr>
            <p:ph type="body" sz="quarter" idx="16"/>
          </p:nvPr>
        </p:nvSpPr>
        <p:spPr>
          <a:xfrm>
            <a:off x="912399" y="2699570"/>
            <a:ext cx="6331363" cy="535531"/>
          </a:xfrm>
        </p:spPr>
        <p:txBody>
          <a:bodyPr wrap="square">
            <a:spAutoFit/>
          </a:bodyPr>
          <a:lstStyle/>
          <a:p>
            <a:pPr algn="just">
              <a:spcBef>
                <a:spcPts val="200"/>
              </a:spcBef>
            </a:pPr>
            <a:r>
              <a:rPr lang="en-US" altLang="zh-CN" sz="3200" b="1" kern="100" dirty="0">
                <a:solidFill>
                  <a:srgbClr val="1F4D78"/>
                </a:solidFill>
                <a:effectLst/>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3200" kern="100" dirty="0">
                <a:solidFill>
                  <a:srgbClr val="1F4D78"/>
                </a:solidFill>
                <a:latin typeface="微软雅黑" panose="020B0503020204020204" pitchFamily="34" charset="-122"/>
                <a:ea typeface="微软雅黑" panose="020B0503020204020204" pitchFamily="34" charset="-122"/>
                <a:cs typeface="Times New Roman" panose="02020603050405020304" pitchFamily="18" charset="0"/>
              </a:rPr>
              <a:t>排序</a:t>
            </a:r>
            <a:endParaRPr lang="zh-CN" altLang="zh-CN" sz="3200" b="1" kern="100" dirty="0">
              <a:solidFill>
                <a:srgbClr val="1F4D7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占位符 2">
            <a:extLst>
              <a:ext uri="{FF2B5EF4-FFF2-40B4-BE49-F238E27FC236}">
                <a16:creationId xmlns:a16="http://schemas.microsoft.com/office/drawing/2014/main" id="{F7B01D2B-DBEA-4DCE-6152-909590F608EF}"/>
              </a:ext>
            </a:extLst>
          </p:cNvPr>
          <p:cNvSpPr>
            <a:spLocks noGrp="1"/>
          </p:cNvSpPr>
          <p:nvPr>
            <p:ph type="body" sz="quarter" idx="17"/>
          </p:nvPr>
        </p:nvSpPr>
        <p:spPr/>
        <p:txBody>
          <a:bodyPr/>
          <a:lstStyle/>
          <a:p>
            <a:endParaRPr lang="zh-CN" altLang="en-US"/>
          </a:p>
        </p:txBody>
      </p:sp>
    </p:spTree>
    <p:extLst>
      <p:ext uri="{BB962C8B-B14F-4D97-AF65-F5344CB8AC3E}">
        <p14:creationId xmlns:p14="http://schemas.microsoft.com/office/powerpoint/2010/main" val="424170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19415DE-6B13-8026-6F6B-3A2462025C7F}"/>
              </a:ext>
            </a:extLst>
          </p:cNvPr>
          <p:cNvSpPr>
            <a:spLocks noGrp="1"/>
          </p:cNvSpPr>
          <p:nvPr>
            <p:ph type="body" sz="quarter" idx="10"/>
          </p:nvPr>
        </p:nvSpPr>
        <p:spPr>
          <a:xfrm>
            <a:off x="542925" y="497972"/>
            <a:ext cx="11215688" cy="1516566"/>
          </a:xfrm>
        </p:spPr>
        <p:txBody>
          <a:bodyPr>
            <a:normAutofit/>
          </a:bodyPr>
          <a:lstStyle/>
          <a:p>
            <a:r>
              <a:rPr lang="zh-CN"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题目：</a:t>
            </a:r>
            <a:r>
              <a:rPr lang="zh-CN" altLang="zh-CN" sz="2800" kern="100" dirty="0">
                <a:latin typeface="Times New Roman" panose="02020603050405020304" pitchFamily="18" charset="0"/>
                <a:ea typeface="等线" panose="02010600030101010101" pitchFamily="2" charset="-122"/>
                <a:cs typeface="Times New Roman" panose="02020603050405020304" pitchFamily="18" charset="0"/>
              </a:rPr>
              <a:t>排序算法的实现及性能测试及比较</a:t>
            </a:r>
          </a:p>
          <a:p>
            <a:endParaRPr lang="zh-CN" altLang="en-US" dirty="0"/>
          </a:p>
        </p:txBody>
      </p:sp>
      <p:sp>
        <p:nvSpPr>
          <p:cNvPr id="4" name="文本框 3">
            <a:extLst>
              <a:ext uri="{FF2B5EF4-FFF2-40B4-BE49-F238E27FC236}">
                <a16:creationId xmlns:a16="http://schemas.microsoft.com/office/drawing/2014/main" id="{03677F1C-C35D-F25B-4F3A-904DDE0F3550}"/>
              </a:ext>
            </a:extLst>
          </p:cNvPr>
          <p:cNvSpPr txBox="1"/>
          <p:nvPr/>
        </p:nvSpPr>
        <p:spPr>
          <a:xfrm>
            <a:off x="1102128" y="1497574"/>
            <a:ext cx="9599739" cy="1200329"/>
          </a:xfrm>
          <a:prstGeom prst="rect">
            <a:avLst/>
          </a:prstGeom>
          <a:noFill/>
        </p:spPr>
        <p:txBody>
          <a:bodyPr wrap="square">
            <a:spAutoFit/>
          </a:bodyPr>
          <a:lstStyle/>
          <a:p>
            <a:pPr algn="just">
              <a:lnSpc>
                <a:spcPct val="150000"/>
              </a:lnSpc>
            </a:pP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1800" dirty="0">
                <a:effectLst/>
                <a:latin typeface="Times New Roman" panose="02020603050405020304" pitchFamily="18" charset="0"/>
                <a:ea typeface="等线" panose="02010600030101010101" pitchFamily="2" charset="-122"/>
                <a:cs typeface="Times New Roman" panose="02020603050405020304" pitchFamily="18" charset="0"/>
              </a:rPr>
              <a:t>在</a:t>
            </a:r>
            <a:r>
              <a:rPr lang="zh-CN" altLang="en-US" sz="1800" dirty="0">
                <a:effectLst/>
                <a:latin typeface="Times New Roman" panose="02020603050405020304" pitchFamily="18" charset="0"/>
                <a:ea typeface="等线" panose="02010600030101010101" pitchFamily="2" charset="-122"/>
                <a:cs typeface="Times New Roman" panose="02020603050405020304" pitchFamily="18" charset="0"/>
              </a:rPr>
              <a:t>教材</a:t>
            </a:r>
            <a:r>
              <a:rPr lang="zh-CN" altLang="zh-CN" sz="1800" dirty="0">
                <a:effectLst/>
                <a:latin typeface="Times New Roman" panose="02020603050405020304" pitchFamily="18" charset="0"/>
                <a:ea typeface="等线" panose="02010600030101010101" pitchFamily="2" charset="-122"/>
                <a:cs typeface="Times New Roman" panose="02020603050405020304" pitchFamily="18" charset="0"/>
              </a:rPr>
              <a:t>中，各种内部排序算法的时间复杂度分析结果只给出了算法执行时间的阶，或大概执行时间。试通过具体数据比较各种算法的关键字比较次数和记录移动次数，以取得直观感受。</a:t>
            </a:r>
            <a:endPar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4148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808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26384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rgbClr val="404040"/>
                </a:solidFill>
                <a:latin typeface="黑体" panose="02010609060101010101" pitchFamily="49" charset="-122"/>
                <a:ea typeface="黑体" panose="02010609060101010101" pitchFamily="49" charset="-122"/>
              </a:rPr>
              <a:t>排序的类定义</a:t>
            </a:r>
          </a:p>
        </p:txBody>
      </p:sp>
      <p:sp>
        <p:nvSpPr>
          <p:cNvPr id="96" name="矩形 95"/>
          <p:cNvSpPr/>
          <p:nvPr/>
        </p:nvSpPr>
        <p:spPr>
          <a:xfrm>
            <a:off x="6192415" y="1035610"/>
            <a:ext cx="5501868" cy="461665"/>
          </a:xfrm>
          <a:prstGeom prst="rect">
            <a:avLst/>
          </a:prstGeom>
        </p:spPr>
        <p:txBody>
          <a:bodyPr wrap="square">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）进行</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升序</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排序</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6210104" y="507028"/>
            <a:ext cx="4882199" cy="523220"/>
            <a:chOff x="5768144" y="3859828"/>
            <a:chExt cx="4882199" cy="523220"/>
          </a:xfrm>
        </p:grpSpPr>
        <p:sp>
          <p:nvSpPr>
            <p:cNvPr id="5" name="矩形 4"/>
            <p:cNvSpPr/>
            <p:nvPr/>
          </p:nvSpPr>
          <p:spPr>
            <a:xfrm>
              <a:off x="6093583" y="3859828"/>
              <a:ext cx="4556760" cy="523220"/>
            </a:xfrm>
            <a:prstGeom prst="rect">
              <a:avLst/>
            </a:prstGeom>
          </p:spPr>
          <p:txBody>
            <a:bodyPr wrap="square">
              <a:spAutoFit/>
            </a:bodyPr>
            <a:lstStyle/>
            <a:p>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不失一般性，</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做如下</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约定</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 name="Freeform 99"/>
            <p:cNvSpPr>
              <a:spLocks noEditPoints="1"/>
            </p:cNvSpPr>
            <p:nvPr/>
          </p:nvSpPr>
          <p:spPr bwMode="auto">
            <a:xfrm>
              <a:off x="5768144" y="3954014"/>
              <a:ext cx="248832" cy="396103"/>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rgbClr val="5C307D"/>
            </a:solidFill>
            <a:ln w="9525">
              <a:noFill/>
              <a:round/>
            </a:ln>
          </p:spPr>
          <p:txBody>
            <a:bodyPr vert="horz" wrap="square" lIns="91440" tIns="45720" rIns="91440" bIns="45720" numCol="1" anchor="t" anchorCtr="0" compatLnSpc="1"/>
            <a:lstStyle/>
            <a:p>
              <a:endParaRPr lang="en-US"/>
            </a:p>
          </p:txBody>
        </p:sp>
      </p:grpSp>
      <p:sp>
        <p:nvSpPr>
          <p:cNvPr id="105" name="矩形 104"/>
          <p:cNvSpPr/>
          <p:nvPr/>
        </p:nvSpPr>
        <p:spPr>
          <a:xfrm>
            <a:off x="6192415" y="1968974"/>
            <a:ext cx="5501868" cy="461665"/>
          </a:xfrm>
          <a:prstGeom prst="rect">
            <a:avLst/>
          </a:prstGeom>
        </p:spPr>
        <p:txBody>
          <a:bodyPr wrap="square">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采用顺序存储</a:t>
            </a:r>
            <a:endParaRPr lang="en-US" altLang="zh-CN" sz="24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6" name="矩形 105"/>
          <p:cNvSpPr/>
          <p:nvPr/>
        </p:nvSpPr>
        <p:spPr>
          <a:xfrm>
            <a:off x="6192415" y="1502292"/>
            <a:ext cx="5501868" cy="461665"/>
          </a:xfrm>
          <a:prstGeom prst="rect">
            <a:avLst/>
          </a:prstGeom>
        </p:spPr>
        <p:txBody>
          <a:bodyPr wrap="square">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）记录只有排序码</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一个数据项</a:t>
            </a:r>
            <a:endPar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矩形 32"/>
          <p:cNvSpPr/>
          <p:nvPr/>
        </p:nvSpPr>
        <p:spPr>
          <a:xfrm>
            <a:off x="594360" y="904250"/>
            <a:ext cx="5394960" cy="5262979"/>
          </a:xfrm>
          <a:prstGeom prst="rect">
            <a:avLst/>
          </a:prstGeom>
          <a:ln>
            <a:solidFill>
              <a:srgbClr val="285A32"/>
            </a:solidFill>
            <a:prstDash val="dash"/>
          </a:ln>
        </p:spPr>
        <p:txBody>
          <a:bodyPr wrap="square">
            <a:spAutoFit/>
          </a:bodyPr>
          <a:lstStyle/>
          <a:p>
            <a:r>
              <a:rPr lang="en-US" altLang="zh-CN" sz="2400" dirty="0">
                <a:latin typeface="Times New Roman" panose="02020603050405020304" pitchFamily="18" charset="0"/>
                <a:cs typeface="Times New Roman" panose="02020603050405020304" pitchFamily="18" charset="0"/>
              </a:rPr>
              <a:t>class Sort</a:t>
            </a:r>
          </a:p>
          <a:p>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public:</a:t>
            </a: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Sort(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r[ ],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   </a:t>
            </a:r>
            <a:endParaRPr lang="zh-CN" alt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~Sort( );                   </a:t>
            </a:r>
            <a:endParaRPr lang="zh-CN" altLang="en-US" sz="2400" dirty="0">
              <a:latin typeface="Times New Roman" panose="02020603050405020304" pitchFamily="18" charset="0"/>
              <a:cs typeface="Times New Roman" panose="02020603050405020304" pitchFamily="18" charset="0"/>
            </a:endParaRPr>
          </a:p>
          <a:p>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void </a:t>
            </a:r>
            <a:r>
              <a:rPr lang="en-US" altLang="zh-CN" sz="2400" dirty="0" err="1">
                <a:solidFill>
                  <a:srgbClr val="B42D2D"/>
                </a:solidFill>
                <a:latin typeface="Times New Roman" panose="02020603050405020304" pitchFamily="18" charset="0"/>
                <a:cs typeface="Times New Roman" panose="02020603050405020304" pitchFamily="18" charset="0"/>
              </a:rPr>
              <a:t>InsertSort</a:t>
            </a:r>
            <a:r>
              <a:rPr lang="en-US" altLang="zh-CN" sz="2400" dirty="0">
                <a:solidFill>
                  <a:srgbClr val="B42D2D"/>
                </a:solidFill>
                <a:latin typeface="Times New Roman" panose="02020603050405020304" pitchFamily="18" charset="0"/>
                <a:cs typeface="Times New Roman" panose="02020603050405020304" pitchFamily="18" charset="0"/>
              </a:rPr>
              <a:t>( ); </a:t>
            </a:r>
            <a:endParaRPr lang="zh-CN" altLang="en-US" sz="2400" dirty="0">
              <a:solidFill>
                <a:srgbClr val="B42D2D"/>
              </a:solidFill>
              <a:latin typeface="Times New Roman" panose="02020603050405020304" pitchFamily="18" charset="0"/>
              <a:cs typeface="Times New Roman" panose="02020603050405020304" pitchFamily="18" charset="0"/>
            </a:endParaRPr>
          </a:p>
          <a:p>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void </a:t>
            </a:r>
            <a:r>
              <a:rPr lang="en-US" altLang="zh-CN" sz="2400" dirty="0" err="1">
                <a:solidFill>
                  <a:srgbClr val="B42D2D"/>
                </a:solidFill>
                <a:latin typeface="Times New Roman" panose="02020603050405020304" pitchFamily="18" charset="0"/>
                <a:cs typeface="Times New Roman" panose="02020603050405020304" pitchFamily="18" charset="0"/>
              </a:rPr>
              <a:t>ShellSort</a:t>
            </a:r>
            <a:r>
              <a:rPr lang="en-US" altLang="zh-CN" sz="2400" dirty="0">
                <a:solidFill>
                  <a:srgbClr val="B42D2D"/>
                </a:solidFill>
                <a:latin typeface="Times New Roman" panose="02020603050405020304" pitchFamily="18" charset="0"/>
                <a:cs typeface="Times New Roman" panose="02020603050405020304" pitchFamily="18" charset="0"/>
              </a:rPr>
              <a:t>( );  </a:t>
            </a:r>
            <a:endParaRPr lang="zh-CN" altLang="en-US" sz="2400" dirty="0">
              <a:solidFill>
                <a:srgbClr val="B42D2D"/>
              </a:solidFill>
              <a:latin typeface="Times New Roman" panose="02020603050405020304" pitchFamily="18" charset="0"/>
              <a:cs typeface="Times New Roman" panose="02020603050405020304" pitchFamily="18" charset="0"/>
            </a:endParaRPr>
          </a:p>
          <a:p>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void </a:t>
            </a:r>
            <a:r>
              <a:rPr lang="en-US" altLang="zh-CN" sz="2400" dirty="0" err="1">
                <a:solidFill>
                  <a:srgbClr val="B42D2D"/>
                </a:solidFill>
                <a:latin typeface="Times New Roman" panose="02020603050405020304" pitchFamily="18" charset="0"/>
                <a:cs typeface="Times New Roman" panose="02020603050405020304" pitchFamily="18" charset="0"/>
              </a:rPr>
              <a:t>BubbleSort</a:t>
            </a:r>
            <a:r>
              <a:rPr lang="en-US" altLang="zh-CN" sz="2400" dirty="0">
                <a:solidFill>
                  <a:srgbClr val="B42D2D"/>
                </a:solidFill>
                <a:latin typeface="Times New Roman" panose="02020603050405020304" pitchFamily="18" charset="0"/>
                <a:cs typeface="Times New Roman" panose="02020603050405020304" pitchFamily="18" charset="0"/>
              </a:rPr>
              <a:t>( );</a:t>
            </a:r>
            <a:endParaRPr lang="zh-CN" altLang="en-US" sz="2400" dirty="0">
              <a:solidFill>
                <a:srgbClr val="B42D2D"/>
              </a:solidFill>
              <a:latin typeface="Times New Roman" panose="02020603050405020304" pitchFamily="18" charset="0"/>
              <a:cs typeface="Times New Roman" panose="02020603050405020304" pitchFamily="18" charset="0"/>
            </a:endParaRPr>
          </a:p>
          <a:p>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void </a:t>
            </a:r>
            <a:r>
              <a:rPr lang="en-US" altLang="zh-CN" sz="2400" dirty="0" err="1">
                <a:solidFill>
                  <a:srgbClr val="B42D2D"/>
                </a:solidFill>
                <a:latin typeface="Times New Roman" panose="02020603050405020304" pitchFamily="18" charset="0"/>
                <a:cs typeface="Times New Roman" panose="02020603050405020304" pitchFamily="18" charset="0"/>
              </a:rPr>
              <a:t>QuickSort</a:t>
            </a:r>
            <a:r>
              <a:rPr lang="en-US" altLang="zh-CN" sz="2400" dirty="0">
                <a:solidFill>
                  <a:srgbClr val="B42D2D"/>
                </a:solidFill>
                <a:latin typeface="Times New Roman" panose="02020603050405020304" pitchFamily="18" charset="0"/>
                <a:cs typeface="Times New Roman" panose="02020603050405020304" pitchFamily="18" charset="0"/>
              </a:rPr>
              <a:t>(</a:t>
            </a:r>
            <a:r>
              <a:rPr lang="en-US" altLang="zh-CN" sz="2400" dirty="0" err="1">
                <a:solidFill>
                  <a:srgbClr val="B42D2D"/>
                </a:solidFill>
                <a:latin typeface="Times New Roman" panose="02020603050405020304" pitchFamily="18" charset="0"/>
                <a:cs typeface="Times New Roman" panose="02020603050405020304" pitchFamily="18" charset="0"/>
              </a:rPr>
              <a:t>int</a:t>
            </a:r>
            <a:r>
              <a:rPr lang="en-US" altLang="zh-CN" sz="2400" dirty="0">
                <a:solidFill>
                  <a:srgbClr val="B42D2D"/>
                </a:solidFill>
                <a:latin typeface="Times New Roman" panose="02020603050405020304" pitchFamily="18" charset="0"/>
                <a:cs typeface="Times New Roman" panose="02020603050405020304" pitchFamily="18" charset="0"/>
              </a:rPr>
              <a:t> first, </a:t>
            </a:r>
            <a:r>
              <a:rPr lang="en-US" altLang="zh-CN" sz="2400" dirty="0" err="1">
                <a:solidFill>
                  <a:srgbClr val="B42D2D"/>
                </a:solidFill>
                <a:latin typeface="Times New Roman" panose="02020603050405020304" pitchFamily="18" charset="0"/>
                <a:cs typeface="Times New Roman" panose="02020603050405020304" pitchFamily="18" charset="0"/>
              </a:rPr>
              <a:t>int</a:t>
            </a:r>
            <a:r>
              <a:rPr lang="en-US" altLang="zh-CN" sz="2400" dirty="0">
                <a:solidFill>
                  <a:srgbClr val="B42D2D"/>
                </a:solidFill>
                <a:latin typeface="Times New Roman" panose="02020603050405020304" pitchFamily="18" charset="0"/>
                <a:cs typeface="Times New Roman" panose="02020603050405020304" pitchFamily="18" charset="0"/>
              </a:rPr>
              <a:t> last); </a:t>
            </a:r>
            <a:endParaRPr lang="zh-CN" altLang="en-US" sz="2400" dirty="0">
              <a:solidFill>
                <a:srgbClr val="B42D2D"/>
              </a:solidFill>
              <a:latin typeface="Times New Roman" panose="02020603050405020304" pitchFamily="18" charset="0"/>
              <a:cs typeface="Times New Roman" panose="02020603050405020304" pitchFamily="18" charset="0"/>
            </a:endParaRPr>
          </a:p>
          <a:p>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void </a:t>
            </a:r>
            <a:r>
              <a:rPr lang="en-US" altLang="zh-CN" sz="2400" dirty="0" err="1">
                <a:solidFill>
                  <a:srgbClr val="B42D2D"/>
                </a:solidFill>
                <a:latin typeface="Times New Roman" panose="02020603050405020304" pitchFamily="18" charset="0"/>
                <a:cs typeface="Times New Roman" panose="02020603050405020304" pitchFamily="18" charset="0"/>
              </a:rPr>
              <a:t>SelectSort</a:t>
            </a:r>
            <a:r>
              <a:rPr lang="en-US" altLang="zh-CN" sz="2400" dirty="0">
                <a:solidFill>
                  <a:srgbClr val="B42D2D"/>
                </a:solidFill>
                <a:latin typeface="Times New Roman" panose="02020603050405020304" pitchFamily="18" charset="0"/>
                <a:cs typeface="Times New Roman" panose="02020603050405020304" pitchFamily="18" charset="0"/>
              </a:rPr>
              <a:t>( );                    </a:t>
            </a:r>
            <a:endParaRPr lang="zh-CN" altLang="en-US" sz="2400" dirty="0">
              <a:solidFill>
                <a:srgbClr val="B42D2D"/>
              </a:solidFill>
              <a:latin typeface="Times New Roman" panose="02020603050405020304" pitchFamily="18" charset="0"/>
              <a:cs typeface="Times New Roman" panose="02020603050405020304" pitchFamily="18" charset="0"/>
            </a:endParaRPr>
          </a:p>
          <a:p>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void </a:t>
            </a:r>
            <a:r>
              <a:rPr lang="en-US" altLang="zh-CN" sz="2400" dirty="0" err="1">
                <a:solidFill>
                  <a:srgbClr val="B42D2D"/>
                </a:solidFill>
                <a:latin typeface="Times New Roman" panose="02020603050405020304" pitchFamily="18" charset="0"/>
                <a:cs typeface="Times New Roman" panose="02020603050405020304" pitchFamily="18" charset="0"/>
              </a:rPr>
              <a:t>HeapSort</a:t>
            </a:r>
            <a:r>
              <a:rPr lang="en-US" altLang="zh-CN" sz="2400" dirty="0">
                <a:solidFill>
                  <a:srgbClr val="B42D2D"/>
                </a:solidFill>
                <a:latin typeface="Times New Roman" panose="02020603050405020304" pitchFamily="18" charset="0"/>
                <a:cs typeface="Times New Roman" panose="02020603050405020304" pitchFamily="18" charset="0"/>
              </a:rPr>
              <a:t>( );                     </a:t>
            </a:r>
            <a:endParaRPr lang="zh-CN" altLang="en-US" sz="2400" dirty="0">
              <a:solidFill>
                <a:srgbClr val="B42D2D"/>
              </a:solidFill>
              <a:latin typeface="Times New Roman" panose="02020603050405020304" pitchFamily="18" charset="0"/>
              <a:cs typeface="Times New Roman" panose="02020603050405020304" pitchFamily="18" charset="0"/>
            </a:endParaRPr>
          </a:p>
          <a:p>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void MergeSort1(</a:t>
            </a:r>
            <a:r>
              <a:rPr lang="en-US" altLang="zh-CN" sz="2400" dirty="0" err="1">
                <a:solidFill>
                  <a:srgbClr val="B42D2D"/>
                </a:solidFill>
                <a:latin typeface="Times New Roman" panose="02020603050405020304" pitchFamily="18" charset="0"/>
                <a:cs typeface="Times New Roman" panose="02020603050405020304" pitchFamily="18" charset="0"/>
              </a:rPr>
              <a:t>int</a:t>
            </a:r>
            <a:r>
              <a:rPr lang="en-US" altLang="zh-CN" sz="2400" dirty="0">
                <a:solidFill>
                  <a:srgbClr val="B42D2D"/>
                </a:solidFill>
                <a:latin typeface="Times New Roman" panose="02020603050405020304" pitchFamily="18" charset="0"/>
                <a:cs typeface="Times New Roman" panose="02020603050405020304" pitchFamily="18" charset="0"/>
              </a:rPr>
              <a:t> first, </a:t>
            </a:r>
            <a:r>
              <a:rPr lang="en-US" altLang="zh-CN" sz="2400" dirty="0" err="1">
                <a:solidFill>
                  <a:srgbClr val="B42D2D"/>
                </a:solidFill>
                <a:latin typeface="Times New Roman" panose="02020603050405020304" pitchFamily="18" charset="0"/>
                <a:cs typeface="Times New Roman" panose="02020603050405020304" pitchFamily="18" charset="0"/>
              </a:rPr>
              <a:t>int</a:t>
            </a:r>
            <a:r>
              <a:rPr lang="en-US" altLang="zh-CN" sz="2400" dirty="0">
                <a:solidFill>
                  <a:srgbClr val="B42D2D"/>
                </a:solidFill>
                <a:latin typeface="Times New Roman" panose="02020603050405020304" pitchFamily="18" charset="0"/>
                <a:cs typeface="Times New Roman" panose="02020603050405020304" pitchFamily="18" charset="0"/>
              </a:rPr>
              <a:t> last);</a:t>
            </a:r>
            <a:endParaRPr lang="zh-CN" altLang="en-US" sz="2400" dirty="0">
              <a:solidFill>
                <a:srgbClr val="B42D2D"/>
              </a:solidFill>
              <a:latin typeface="Times New Roman" panose="02020603050405020304" pitchFamily="18" charset="0"/>
              <a:cs typeface="Times New Roman" panose="02020603050405020304" pitchFamily="18" charset="0"/>
            </a:endParaRPr>
          </a:p>
          <a:p>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void MergeSort2( );                       </a:t>
            </a:r>
            <a:endParaRPr lang="zh-CN" altLang="en-US" sz="2400" dirty="0">
              <a:solidFill>
                <a:srgbClr val="B42D2D"/>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void Print( );                            </a:t>
            </a:r>
            <a:endParaRPr lang="zh-CN" altLang="en-US" sz="2400" dirty="0">
              <a:latin typeface="Times New Roman" panose="02020603050405020304" pitchFamily="18" charset="0"/>
              <a:cs typeface="Times New Roman" panose="02020603050405020304" pitchFamily="18" charset="0"/>
            </a:endParaRPr>
          </a:p>
        </p:txBody>
      </p:sp>
      <p:sp>
        <p:nvSpPr>
          <p:cNvPr id="34" name="矩形 33"/>
          <p:cNvSpPr/>
          <p:nvPr/>
        </p:nvSpPr>
        <p:spPr>
          <a:xfrm>
            <a:off x="5989320" y="2750909"/>
            <a:ext cx="5669280" cy="3416320"/>
          </a:xfrm>
          <a:prstGeom prst="rect">
            <a:avLst/>
          </a:prstGeom>
          <a:ln>
            <a:solidFill>
              <a:srgbClr val="285A32"/>
            </a:solidFill>
            <a:prstDash val="dash"/>
          </a:ln>
        </p:spPr>
        <p:txBody>
          <a:bodyPr wrap="square">
            <a:spAutoFit/>
          </a:bodyPr>
          <a:lstStyle/>
          <a:p>
            <a:r>
              <a:rPr lang="en-US" altLang="zh-CN" sz="2400" dirty="0">
                <a:latin typeface="Times New Roman" panose="02020603050405020304" pitchFamily="18" charset="0"/>
                <a:cs typeface="Times New Roman" panose="02020603050405020304" pitchFamily="18" charset="0"/>
              </a:rPr>
              <a:t>private:</a:t>
            </a:r>
          </a:p>
          <a:p>
            <a:r>
              <a:rPr lang="zh-CN" altLang="en-US" sz="2400" dirty="0">
                <a:solidFill>
                  <a:srgbClr val="285A32"/>
                </a:solidFill>
                <a:latin typeface="Times New Roman" panose="02020603050405020304" pitchFamily="18" charset="0"/>
                <a:cs typeface="Times New Roman" panose="02020603050405020304" pitchFamily="18" charset="0"/>
              </a:rPr>
              <a:t>     </a:t>
            </a:r>
            <a:r>
              <a:rPr lang="en-US" altLang="zh-CN" sz="2400" dirty="0" err="1">
                <a:solidFill>
                  <a:srgbClr val="285A32"/>
                </a:solidFill>
                <a:latin typeface="Times New Roman" panose="02020603050405020304" pitchFamily="18" charset="0"/>
                <a:cs typeface="Times New Roman" panose="02020603050405020304" pitchFamily="18" charset="0"/>
              </a:rPr>
              <a:t>int</a:t>
            </a:r>
            <a:r>
              <a:rPr lang="en-US" altLang="zh-CN" sz="2400" dirty="0">
                <a:solidFill>
                  <a:srgbClr val="285A32"/>
                </a:solidFill>
                <a:latin typeface="Times New Roman" panose="02020603050405020304" pitchFamily="18" charset="0"/>
                <a:cs typeface="Times New Roman" panose="02020603050405020304" pitchFamily="18" charset="0"/>
              </a:rPr>
              <a:t> Partition(</a:t>
            </a:r>
            <a:r>
              <a:rPr lang="en-US" altLang="zh-CN" sz="2400" dirty="0" err="1">
                <a:solidFill>
                  <a:srgbClr val="285A32"/>
                </a:solidFill>
                <a:latin typeface="Times New Roman" panose="02020603050405020304" pitchFamily="18" charset="0"/>
                <a:cs typeface="Times New Roman" panose="02020603050405020304" pitchFamily="18" charset="0"/>
              </a:rPr>
              <a:t>int</a:t>
            </a:r>
            <a:r>
              <a:rPr lang="en-US" altLang="zh-CN" sz="2400" dirty="0">
                <a:solidFill>
                  <a:srgbClr val="285A32"/>
                </a:solidFill>
                <a:latin typeface="Times New Roman" panose="02020603050405020304" pitchFamily="18" charset="0"/>
                <a:cs typeface="Times New Roman" panose="02020603050405020304" pitchFamily="18" charset="0"/>
              </a:rPr>
              <a:t> first, </a:t>
            </a:r>
            <a:r>
              <a:rPr lang="en-US" altLang="zh-CN" sz="2400" dirty="0" err="1">
                <a:solidFill>
                  <a:srgbClr val="285A32"/>
                </a:solidFill>
                <a:latin typeface="Times New Roman" panose="02020603050405020304" pitchFamily="18" charset="0"/>
                <a:cs typeface="Times New Roman" panose="02020603050405020304" pitchFamily="18" charset="0"/>
              </a:rPr>
              <a:t>int</a:t>
            </a:r>
            <a:r>
              <a:rPr lang="en-US" altLang="zh-CN" sz="2400" dirty="0">
                <a:solidFill>
                  <a:srgbClr val="285A32"/>
                </a:solidFill>
                <a:latin typeface="Times New Roman" panose="02020603050405020304" pitchFamily="18" charset="0"/>
                <a:cs typeface="Times New Roman" panose="02020603050405020304" pitchFamily="18" charset="0"/>
              </a:rPr>
              <a:t> last); </a:t>
            </a:r>
            <a:endParaRPr lang="zh-CN" altLang="en-US" sz="2400" dirty="0">
              <a:solidFill>
                <a:srgbClr val="285A32"/>
              </a:solidFill>
              <a:latin typeface="Times New Roman" panose="02020603050405020304" pitchFamily="18" charset="0"/>
              <a:cs typeface="Times New Roman" panose="02020603050405020304" pitchFamily="18" charset="0"/>
            </a:endParaRPr>
          </a:p>
          <a:p>
            <a:r>
              <a:rPr lang="zh-CN" altLang="en-US" sz="2400" dirty="0">
                <a:solidFill>
                  <a:srgbClr val="285A32"/>
                </a:solidFill>
                <a:latin typeface="Times New Roman" panose="02020603050405020304" pitchFamily="18" charset="0"/>
                <a:cs typeface="Times New Roman" panose="02020603050405020304" pitchFamily="18" charset="0"/>
              </a:rPr>
              <a:t>     </a:t>
            </a:r>
            <a:r>
              <a:rPr lang="en-US" altLang="zh-CN" sz="2400" dirty="0">
                <a:solidFill>
                  <a:srgbClr val="285A32"/>
                </a:solidFill>
                <a:latin typeface="Times New Roman" panose="02020603050405020304" pitchFamily="18" charset="0"/>
                <a:cs typeface="Times New Roman" panose="02020603050405020304" pitchFamily="18" charset="0"/>
              </a:rPr>
              <a:t>void Sift(</a:t>
            </a:r>
            <a:r>
              <a:rPr lang="en-US" altLang="zh-CN" sz="2400" dirty="0" err="1">
                <a:solidFill>
                  <a:srgbClr val="285A32"/>
                </a:solidFill>
                <a:latin typeface="Times New Roman" panose="02020603050405020304" pitchFamily="18" charset="0"/>
                <a:cs typeface="Times New Roman" panose="02020603050405020304" pitchFamily="18" charset="0"/>
              </a:rPr>
              <a:t>int</a:t>
            </a:r>
            <a:r>
              <a:rPr lang="en-US" altLang="zh-CN" sz="2400" dirty="0">
                <a:solidFill>
                  <a:srgbClr val="285A32"/>
                </a:solidFill>
                <a:latin typeface="Times New Roman" panose="02020603050405020304" pitchFamily="18" charset="0"/>
                <a:cs typeface="Times New Roman" panose="02020603050405020304" pitchFamily="18" charset="0"/>
              </a:rPr>
              <a:t> k, </a:t>
            </a:r>
            <a:r>
              <a:rPr lang="en-US" altLang="zh-CN" sz="2400" dirty="0" err="1">
                <a:solidFill>
                  <a:srgbClr val="285A32"/>
                </a:solidFill>
                <a:latin typeface="Times New Roman" panose="02020603050405020304" pitchFamily="18" charset="0"/>
                <a:cs typeface="Times New Roman" panose="02020603050405020304" pitchFamily="18" charset="0"/>
              </a:rPr>
              <a:t>int</a:t>
            </a:r>
            <a:r>
              <a:rPr lang="en-US" altLang="zh-CN" sz="2400" dirty="0">
                <a:solidFill>
                  <a:srgbClr val="285A32"/>
                </a:solidFill>
                <a:latin typeface="Times New Roman" panose="02020603050405020304" pitchFamily="18" charset="0"/>
                <a:cs typeface="Times New Roman" panose="02020603050405020304" pitchFamily="18" charset="0"/>
              </a:rPr>
              <a:t> last);           </a:t>
            </a:r>
            <a:endParaRPr lang="zh-CN" altLang="en-US" sz="2400" dirty="0">
              <a:solidFill>
                <a:srgbClr val="285A32"/>
              </a:solidFill>
              <a:latin typeface="Times New Roman" panose="02020603050405020304" pitchFamily="18" charset="0"/>
              <a:cs typeface="Times New Roman" panose="02020603050405020304" pitchFamily="18" charset="0"/>
            </a:endParaRPr>
          </a:p>
          <a:p>
            <a:r>
              <a:rPr lang="zh-CN" altLang="en-US" sz="2400" dirty="0">
                <a:solidFill>
                  <a:srgbClr val="285A32"/>
                </a:solidFill>
                <a:latin typeface="Times New Roman" panose="02020603050405020304" pitchFamily="18" charset="0"/>
                <a:cs typeface="Times New Roman" panose="02020603050405020304" pitchFamily="18" charset="0"/>
              </a:rPr>
              <a:t>     </a:t>
            </a:r>
            <a:r>
              <a:rPr lang="en-US" altLang="zh-CN" sz="2400" dirty="0">
                <a:solidFill>
                  <a:srgbClr val="285A32"/>
                </a:solidFill>
                <a:latin typeface="Times New Roman" panose="02020603050405020304" pitchFamily="18" charset="0"/>
                <a:cs typeface="Times New Roman" panose="02020603050405020304" pitchFamily="18" charset="0"/>
              </a:rPr>
              <a:t>void Merge(</a:t>
            </a:r>
            <a:r>
              <a:rPr lang="en-US" altLang="zh-CN" sz="2400" dirty="0" err="1">
                <a:solidFill>
                  <a:srgbClr val="285A32"/>
                </a:solidFill>
                <a:latin typeface="Times New Roman" panose="02020603050405020304" pitchFamily="18" charset="0"/>
                <a:cs typeface="Times New Roman" panose="02020603050405020304" pitchFamily="18" charset="0"/>
              </a:rPr>
              <a:t>int</a:t>
            </a:r>
            <a:r>
              <a:rPr lang="en-US" altLang="zh-CN" sz="2400" dirty="0">
                <a:solidFill>
                  <a:srgbClr val="285A32"/>
                </a:solidFill>
                <a:latin typeface="Times New Roman" panose="02020603050405020304" pitchFamily="18" charset="0"/>
                <a:cs typeface="Times New Roman" panose="02020603050405020304" pitchFamily="18" charset="0"/>
              </a:rPr>
              <a:t> first1, </a:t>
            </a:r>
            <a:r>
              <a:rPr lang="en-US" altLang="zh-CN" sz="2400" dirty="0" err="1">
                <a:solidFill>
                  <a:srgbClr val="285A32"/>
                </a:solidFill>
                <a:latin typeface="Times New Roman" panose="02020603050405020304" pitchFamily="18" charset="0"/>
                <a:cs typeface="Times New Roman" panose="02020603050405020304" pitchFamily="18" charset="0"/>
              </a:rPr>
              <a:t>int</a:t>
            </a:r>
            <a:r>
              <a:rPr lang="en-US" altLang="zh-CN" sz="2400" dirty="0">
                <a:solidFill>
                  <a:srgbClr val="285A32"/>
                </a:solidFill>
                <a:latin typeface="Times New Roman" panose="02020603050405020304" pitchFamily="18" charset="0"/>
                <a:cs typeface="Times New Roman" panose="02020603050405020304" pitchFamily="18" charset="0"/>
              </a:rPr>
              <a:t> last1, </a:t>
            </a:r>
            <a:r>
              <a:rPr lang="en-US" altLang="zh-CN" sz="2400" dirty="0" err="1">
                <a:solidFill>
                  <a:srgbClr val="285A32"/>
                </a:solidFill>
                <a:latin typeface="Times New Roman" panose="02020603050405020304" pitchFamily="18" charset="0"/>
                <a:cs typeface="Times New Roman" panose="02020603050405020304" pitchFamily="18" charset="0"/>
              </a:rPr>
              <a:t>int</a:t>
            </a:r>
            <a:r>
              <a:rPr lang="en-US" altLang="zh-CN" sz="2400" dirty="0">
                <a:solidFill>
                  <a:srgbClr val="285A32"/>
                </a:solidFill>
                <a:latin typeface="Times New Roman" panose="02020603050405020304" pitchFamily="18" charset="0"/>
                <a:cs typeface="Times New Roman" panose="02020603050405020304" pitchFamily="18" charset="0"/>
              </a:rPr>
              <a:t> last2); </a:t>
            </a:r>
            <a:endParaRPr lang="zh-CN" altLang="en-US" sz="2400" dirty="0">
              <a:solidFill>
                <a:srgbClr val="285A32"/>
              </a:solidFill>
              <a:latin typeface="Times New Roman" panose="02020603050405020304" pitchFamily="18" charset="0"/>
              <a:cs typeface="Times New Roman" panose="02020603050405020304" pitchFamily="18" charset="0"/>
            </a:endParaRPr>
          </a:p>
          <a:p>
            <a:r>
              <a:rPr lang="zh-CN" altLang="en-US" sz="2400" dirty="0">
                <a:solidFill>
                  <a:srgbClr val="285A32"/>
                </a:solidFill>
                <a:latin typeface="Times New Roman" panose="02020603050405020304" pitchFamily="18" charset="0"/>
                <a:cs typeface="Times New Roman" panose="02020603050405020304" pitchFamily="18" charset="0"/>
              </a:rPr>
              <a:t>     </a:t>
            </a:r>
            <a:r>
              <a:rPr lang="en-US" altLang="zh-CN" sz="2400" dirty="0">
                <a:solidFill>
                  <a:srgbClr val="285A32"/>
                </a:solidFill>
                <a:latin typeface="Times New Roman" panose="02020603050405020304" pitchFamily="18" charset="0"/>
                <a:cs typeface="Times New Roman" panose="02020603050405020304" pitchFamily="18" charset="0"/>
              </a:rPr>
              <a:t>void </a:t>
            </a:r>
            <a:r>
              <a:rPr lang="en-US" altLang="zh-CN" sz="2400" dirty="0" err="1">
                <a:solidFill>
                  <a:srgbClr val="285A32"/>
                </a:solidFill>
                <a:latin typeface="Times New Roman" panose="02020603050405020304" pitchFamily="18" charset="0"/>
                <a:cs typeface="Times New Roman" panose="02020603050405020304" pitchFamily="18" charset="0"/>
              </a:rPr>
              <a:t>MergePass</a:t>
            </a:r>
            <a:r>
              <a:rPr lang="en-US" altLang="zh-CN" sz="2400" dirty="0">
                <a:solidFill>
                  <a:srgbClr val="285A32"/>
                </a:solidFill>
                <a:latin typeface="Times New Roman" panose="02020603050405020304" pitchFamily="18" charset="0"/>
                <a:cs typeface="Times New Roman" panose="02020603050405020304" pitchFamily="18" charset="0"/>
              </a:rPr>
              <a:t>(</a:t>
            </a:r>
            <a:r>
              <a:rPr lang="en-US" altLang="zh-CN" sz="2400" dirty="0" err="1">
                <a:solidFill>
                  <a:srgbClr val="285A32"/>
                </a:solidFill>
                <a:latin typeface="Times New Roman" panose="02020603050405020304" pitchFamily="18" charset="0"/>
                <a:cs typeface="Times New Roman" panose="02020603050405020304" pitchFamily="18" charset="0"/>
              </a:rPr>
              <a:t>int</a:t>
            </a:r>
            <a:r>
              <a:rPr lang="en-US" altLang="zh-CN" sz="2400" dirty="0">
                <a:solidFill>
                  <a:srgbClr val="285A32"/>
                </a:solidFill>
                <a:latin typeface="Times New Roman" panose="02020603050405020304" pitchFamily="18" charset="0"/>
                <a:cs typeface="Times New Roman" panose="02020603050405020304" pitchFamily="18" charset="0"/>
              </a:rPr>
              <a:t> h);                     </a:t>
            </a:r>
            <a:endParaRPr lang="zh-CN" altLang="en-US" sz="2400" dirty="0">
              <a:solidFill>
                <a:srgbClr val="285A32"/>
              </a:solidFill>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solidFill>
                  <a:srgbClr val="7030A0"/>
                </a:solidFill>
                <a:latin typeface="Times New Roman" panose="02020603050405020304" pitchFamily="18" charset="0"/>
                <a:cs typeface="Times New Roman" panose="02020603050405020304" pitchFamily="18" charset="0"/>
              </a:rPr>
              <a:t>     </a:t>
            </a:r>
            <a:r>
              <a:rPr lang="en-US" altLang="zh-CN" sz="2400" dirty="0" err="1">
                <a:solidFill>
                  <a:srgbClr val="7030A0"/>
                </a:solidFill>
                <a:latin typeface="Times New Roman" panose="02020603050405020304" pitchFamily="18" charset="0"/>
                <a:cs typeface="Times New Roman" panose="02020603050405020304" pitchFamily="18" charset="0"/>
              </a:rPr>
              <a:t>int</a:t>
            </a:r>
            <a:r>
              <a:rPr lang="en-US" altLang="zh-CN" sz="2400" dirty="0">
                <a:solidFill>
                  <a:srgbClr val="7030A0"/>
                </a:solidFill>
                <a:latin typeface="Times New Roman" panose="02020603050405020304" pitchFamily="18" charset="0"/>
                <a:cs typeface="Times New Roman" panose="02020603050405020304" pitchFamily="18" charset="0"/>
              </a:rPr>
              <a:t> *data; </a:t>
            </a:r>
            <a:endParaRPr lang="zh-CN" altLang="en-US" sz="2400" dirty="0">
              <a:solidFill>
                <a:srgbClr val="7030A0"/>
              </a:solidFill>
              <a:latin typeface="Times New Roman" panose="02020603050405020304" pitchFamily="18" charset="0"/>
              <a:cs typeface="Times New Roman" panose="02020603050405020304" pitchFamily="18" charset="0"/>
            </a:endParaRPr>
          </a:p>
          <a:p>
            <a:r>
              <a:rPr lang="zh-CN" altLang="en-US" sz="2400" dirty="0">
                <a:solidFill>
                  <a:srgbClr val="7030A0"/>
                </a:solidFill>
                <a:latin typeface="Times New Roman" panose="02020603050405020304" pitchFamily="18" charset="0"/>
                <a:cs typeface="Times New Roman" panose="02020603050405020304" pitchFamily="18" charset="0"/>
              </a:rPr>
              <a:t>     </a:t>
            </a:r>
            <a:r>
              <a:rPr lang="en-US" altLang="zh-CN" sz="2400" dirty="0" err="1">
                <a:solidFill>
                  <a:srgbClr val="7030A0"/>
                </a:solidFill>
                <a:latin typeface="Times New Roman" panose="02020603050405020304" pitchFamily="18" charset="0"/>
                <a:cs typeface="Times New Roman" panose="02020603050405020304" pitchFamily="18" charset="0"/>
              </a:rPr>
              <a:t>int</a:t>
            </a:r>
            <a:r>
              <a:rPr lang="en-US" altLang="zh-CN" sz="2400" dirty="0">
                <a:solidFill>
                  <a:srgbClr val="7030A0"/>
                </a:solidFill>
                <a:latin typeface="Times New Roman" panose="02020603050405020304" pitchFamily="18" charset="0"/>
                <a:cs typeface="Times New Roman" panose="02020603050405020304" pitchFamily="18" charset="0"/>
              </a:rPr>
              <a:t> length;</a:t>
            </a: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96"/>
                                        </p:tgtEl>
                                        <p:attrNameLst>
                                          <p:attrName>style.visibility</p:attrName>
                                        </p:attrNameLst>
                                      </p:cBhvr>
                                      <p:to>
                                        <p:strVal val="visible"/>
                                      </p:to>
                                    </p:set>
                                  </p:childTnLst>
                                </p:cTn>
                              </p:par>
                              <p:par>
                                <p:cTn id="10" presetID="1" presetClass="entr" presetSubtype="0" fill="hold" grpId="1" nodeType="withEffect">
                                  <p:stCondLst>
                                    <p:cond delay="0"/>
                                  </p:stCondLst>
                                  <p:childTnLst>
                                    <p:set>
                                      <p:cBhvr>
                                        <p:cTn id="11" dur="1" fill="hold">
                                          <p:stCondLst>
                                            <p:cond delay="0"/>
                                          </p:stCondLst>
                                        </p:cTn>
                                        <p:tgtEl>
                                          <p:spTgt spid="106"/>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4" restart="whenNotActive" fill="hold" evtFilter="cancelBubble" nodeType="interactiveSeq">
                <p:stCondLst>
                  <p:cond evt="onClick" delay="0">
                    <p:tgtEl>
                      <p:spTgt spid="96"/>
                    </p:tgtEl>
                  </p:cond>
                </p:stCondLst>
                <p:endSync evt="end" delay="0">
                  <p:rtn val="all"/>
                </p:endSync>
                <p:childTnLst>
                  <p:par>
                    <p:cTn id="15" fill="hold">
                      <p:stCondLst>
                        <p:cond delay="0"/>
                      </p:stCondLst>
                      <p:childTnLst>
                        <p:par>
                          <p:cTn id="16" fill="hold">
                            <p:stCondLst>
                              <p:cond delay="0"/>
                            </p:stCondLst>
                            <p:childTnLst>
                              <p:par>
                                <p:cTn id="17" presetID="35" presetClass="emph" presetSubtype="0" repeatCount="2000" fill="hold" grpId="0" nodeType="clickEffect">
                                  <p:stCondLst>
                                    <p:cond delay="0"/>
                                  </p:stCondLst>
                                  <p:childTnLst>
                                    <p:anim calcmode="discrete" valueType="str">
                                      <p:cBhvr>
                                        <p:cTn id="18" dur="500" fill="hold"/>
                                        <p:tgtEl>
                                          <p:spTgt spid="9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96"/>
                  </p:tgtEl>
                </p:cond>
              </p:nextCondLst>
            </p:seq>
            <p:seq concurrent="1" nextAc="seek">
              <p:cTn id="19" restart="whenNotActive" fill="hold" evtFilter="cancelBubble" nodeType="interactiveSeq">
                <p:stCondLst>
                  <p:cond evt="onClick" delay="0">
                    <p:tgtEl>
                      <p:spTgt spid="106"/>
                    </p:tgtEl>
                  </p:cond>
                </p:stCondLst>
                <p:endSync evt="end" delay="0">
                  <p:rtn val="all"/>
                </p:endSync>
                <p:childTnLst>
                  <p:par>
                    <p:cTn id="20" fill="hold">
                      <p:stCondLst>
                        <p:cond delay="0"/>
                      </p:stCondLst>
                      <p:childTnLst>
                        <p:par>
                          <p:cTn id="21" fill="hold">
                            <p:stCondLst>
                              <p:cond delay="0"/>
                            </p:stCondLst>
                            <p:childTnLst>
                              <p:par>
                                <p:cTn id="22" presetID="35" presetClass="emph" presetSubtype="0" repeatCount="2000" fill="hold" grpId="0" nodeType="clickEffect">
                                  <p:stCondLst>
                                    <p:cond delay="0"/>
                                  </p:stCondLst>
                                  <p:childTnLst>
                                    <p:anim calcmode="discrete" valueType="str">
                                      <p:cBhvr>
                                        <p:cTn id="23" dur="500" fill="hold"/>
                                        <p:tgtEl>
                                          <p:spTgt spid="10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6"/>
                  </p:tgtEl>
                </p:cond>
              </p:nextCondLst>
            </p:seq>
            <p:seq concurrent="1" nextAc="seek">
              <p:cTn id="24" restart="whenNotActive" fill="hold" evtFilter="cancelBubble" nodeType="interactiveSeq">
                <p:stCondLst>
                  <p:cond evt="onClick" delay="0">
                    <p:tgtEl>
                      <p:spTgt spid="105"/>
                    </p:tgtEl>
                  </p:cond>
                </p:stCondLst>
                <p:endSync evt="end" delay="0">
                  <p:rtn val="all"/>
                </p:endSync>
                <p:childTnLst>
                  <p:par>
                    <p:cTn id="25" fill="hold">
                      <p:stCondLst>
                        <p:cond delay="0"/>
                      </p:stCondLst>
                      <p:childTnLst>
                        <p:par>
                          <p:cTn id="26" fill="hold">
                            <p:stCondLst>
                              <p:cond delay="0"/>
                            </p:stCondLst>
                            <p:childTnLst>
                              <p:par>
                                <p:cTn id="27" presetID="35" presetClass="emph" presetSubtype="0" repeatCount="2000" fill="hold" grpId="0" nodeType="clickEffect">
                                  <p:stCondLst>
                                    <p:cond delay="0"/>
                                  </p:stCondLst>
                                  <p:childTnLst>
                                    <p:anim calcmode="discrete" valueType="str">
                                      <p:cBhvr>
                                        <p:cTn id="28" dur="500" fill="hold"/>
                                        <p:tgtEl>
                                          <p:spTgt spid="10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5"/>
                  </p:tgtEl>
                </p:cond>
              </p:nextCondLst>
            </p:seq>
          </p:childTnLst>
        </p:cTn>
      </p:par>
    </p:tnLst>
    <p:bldLst>
      <p:bldP spid="96" grpId="0"/>
      <p:bldP spid="96" grpId="1"/>
      <p:bldP spid="105" grpId="0"/>
      <p:bldP spid="105" grpId="1"/>
      <p:bldP spid="106" grpId="0"/>
      <p:bldP spid="10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2C56E1-AAA1-0DD6-C77B-00C32337D6B1}"/>
              </a:ext>
            </a:extLst>
          </p:cNvPr>
          <p:cNvSpPr txBox="1"/>
          <p:nvPr/>
        </p:nvSpPr>
        <p:spPr>
          <a:xfrm>
            <a:off x="1001153" y="790304"/>
            <a:ext cx="9599114" cy="3231654"/>
          </a:xfrm>
          <a:prstGeom prst="rect">
            <a:avLst/>
          </a:prstGeom>
          <a:noFill/>
        </p:spPr>
        <p:txBody>
          <a:bodyPr wrap="square" rtlCol="0">
            <a:spAutoFit/>
          </a:bodyPr>
          <a:lstStyle/>
          <a:p>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要求：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）编写程序创建一些整数文件用于排序。</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创建的这些文件可以根据需要生成不同的长度，如长度分别为</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20</a:t>
            </a:r>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200</a:t>
            </a:r>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2000</a:t>
            </a:r>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，以正序、逆序、随机顺序的方式创建这些文件，通过把所有这些测试数据保存在文件中（而不是每次在测试程序时用随机数生成），可以使用同样的数据去测试不同的方法，因此会更易于比较这些方法的性能。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）数据表采用顺序存储结构，实现插入排序，选择排序，希尔排序，归并排序，快速排序，堆排序等排序，并对这些算法的实现效率进行比较和分析。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）排序的指标包含：运行时间，比较次数，移动次数。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21679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198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19221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时间性能</a:t>
            </a:r>
          </a:p>
        </p:txBody>
      </p:sp>
      <p:graphicFrame>
        <p:nvGraphicFramePr>
          <p:cNvPr id="46" name="Group 1680"/>
          <p:cNvGraphicFramePr>
            <a:graphicFrameLocks noGrp="1"/>
          </p:cNvGraphicFramePr>
          <p:nvPr/>
        </p:nvGraphicFramePr>
        <p:xfrm>
          <a:off x="1532923" y="1259523"/>
          <a:ext cx="8731250" cy="4052888"/>
        </p:xfrm>
        <a:graphic>
          <a:graphicData uri="http://schemas.openxmlformats.org/drawingml/2006/table">
            <a:tbl>
              <a:tblPr/>
              <a:tblGrid>
                <a:gridCol w="2559050">
                  <a:extLst>
                    <a:ext uri="{9D8B030D-6E8A-4147-A177-3AD203B41FA5}">
                      <a16:colId xmlns:a16="http://schemas.microsoft.com/office/drawing/2014/main" val="20000"/>
                    </a:ext>
                  </a:extLst>
                </a:gridCol>
                <a:gridCol w="2525712">
                  <a:extLst>
                    <a:ext uri="{9D8B030D-6E8A-4147-A177-3AD203B41FA5}">
                      <a16:colId xmlns:a16="http://schemas.microsoft.com/office/drawing/2014/main" val="20001"/>
                    </a:ext>
                  </a:extLst>
                </a:gridCol>
                <a:gridCol w="1846263">
                  <a:extLst>
                    <a:ext uri="{9D8B030D-6E8A-4147-A177-3AD203B41FA5}">
                      <a16:colId xmlns:a16="http://schemas.microsoft.com/office/drawing/2014/main" val="20002"/>
                    </a:ext>
                  </a:extLst>
                </a:gridCol>
                <a:gridCol w="1800225">
                  <a:extLst>
                    <a:ext uri="{9D8B030D-6E8A-4147-A177-3AD203B41FA5}">
                      <a16:colId xmlns:a16="http://schemas.microsoft.com/office/drawing/2014/main" val="20003"/>
                    </a:ext>
                  </a:extLst>
                </a:gridCol>
              </a:tblGrid>
              <a:tr h="5048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排序方法</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平均情况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最好情况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最坏情况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dist"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直接插入排序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3000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3000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dist"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希尔排序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log</a:t>
                      </a:r>
                      <a:r>
                        <a:rPr kumimoji="0" lang="en-US" altLang="zh-CN" sz="2400" b="0" i="0" u="none" strike="noStrike" cap="none" normalizeH="0" baseline="-3000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3000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3000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1.3</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3000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825">
                <a:tc>
                  <a:txBody>
                    <a:bodyPr/>
                    <a:lstStyle/>
                    <a:p>
                      <a:pPr marL="0" marR="0" lvl="0" indent="0" algn="dist"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起泡排序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3000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 </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3000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p>
                      <a:pPr marL="0" marR="0" lvl="0" indent="0" algn="dist"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快速排序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log</a:t>
                      </a:r>
                      <a:r>
                        <a:rPr kumimoji="0" lang="en-US" altLang="zh-CN" sz="2400" b="0" i="0" u="none" strike="noStrike" cap="none" normalizeH="0" baseline="-3000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log</a:t>
                      </a:r>
                      <a:r>
                        <a:rPr kumimoji="0" lang="en-US" altLang="zh-CN" sz="2400" b="0" i="0" u="none" strike="noStrike" cap="none" normalizeH="0" baseline="-3000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3000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4825">
                <a:tc>
                  <a:txBody>
                    <a:bodyPr/>
                    <a:lstStyle/>
                    <a:p>
                      <a:pPr marL="0" marR="0" lvl="0" indent="0" algn="dist"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简单选择排序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3000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3000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3000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4825">
                <a:tc>
                  <a:txBody>
                    <a:bodyPr/>
                    <a:lstStyle/>
                    <a:p>
                      <a:pPr marL="0" marR="0" lvl="0" indent="0" algn="dist"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堆排序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log</a:t>
                      </a:r>
                      <a:r>
                        <a:rPr kumimoji="0" lang="en-US" altLang="zh-CN" sz="2400" b="0" i="0" u="none" strike="noStrike" cap="none" normalizeH="0" baseline="-3000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log</a:t>
                      </a:r>
                      <a:r>
                        <a:rPr kumimoji="0" lang="en-US" altLang="zh-CN" sz="2400" b="0" i="0" u="none" strike="noStrike" cap="none" normalizeH="0" baseline="-3000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 </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log</a:t>
                      </a:r>
                      <a:r>
                        <a:rPr kumimoji="0" lang="en-US" altLang="zh-CN" sz="2400" b="0" i="0" u="none" strike="noStrike" cap="none" normalizeH="0" baseline="-3000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4825">
                <a:tc>
                  <a:txBody>
                    <a:bodyPr/>
                    <a:lstStyle/>
                    <a:p>
                      <a:pPr marL="0" marR="0" lvl="0" indent="0" algn="dist"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归并排序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log</a:t>
                      </a:r>
                      <a:r>
                        <a:rPr kumimoji="0" lang="en-US" altLang="zh-CN" sz="2400" b="0" i="0" u="none" strike="noStrike" cap="none" normalizeH="0" baseline="-3000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log</a:t>
                      </a:r>
                      <a:r>
                        <a:rPr kumimoji="0" lang="en-US" altLang="zh-CN" sz="2400" b="0" i="0" u="none" strike="noStrike" cap="none" normalizeH="0" baseline="-3000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1"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log</a:t>
                      </a:r>
                      <a:r>
                        <a:rPr kumimoji="0" lang="en-US" altLang="zh-CN" sz="2400" b="0" i="0" u="none" strike="noStrike" cap="none" normalizeH="0" baseline="-3000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1"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cap="none" normalizeH="0" baseline="0" dirty="0">
                          <a:ln>
                            <a:noFill/>
                          </a:ln>
                          <a:solidFill>
                            <a:srgbClr val="40404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2087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C579582-7E2F-CC3F-4825-29CEB7C76089}"/>
              </a:ext>
            </a:extLst>
          </p:cNvPr>
          <p:cNvSpPr>
            <a:spLocks noGrp="1"/>
          </p:cNvSpPr>
          <p:nvPr>
            <p:ph type="body" sz="quarter" idx="10"/>
          </p:nvPr>
        </p:nvSpPr>
        <p:spPr/>
        <p:txBody>
          <a:bodyPr/>
          <a:lstStyle/>
          <a:p>
            <a:r>
              <a:rPr lang="zh-CN" altLang="en-US" dirty="0"/>
              <a:t>截止时间</a:t>
            </a:r>
          </a:p>
        </p:txBody>
      </p:sp>
      <p:sp>
        <p:nvSpPr>
          <p:cNvPr id="4" name="文本框 3">
            <a:extLst>
              <a:ext uri="{FF2B5EF4-FFF2-40B4-BE49-F238E27FC236}">
                <a16:creationId xmlns:a16="http://schemas.microsoft.com/office/drawing/2014/main" id="{D8D5D95F-A82B-52E7-3EED-B07CA6829433}"/>
              </a:ext>
            </a:extLst>
          </p:cNvPr>
          <p:cNvSpPr txBox="1"/>
          <p:nvPr/>
        </p:nvSpPr>
        <p:spPr>
          <a:xfrm>
            <a:off x="2545976" y="1855694"/>
            <a:ext cx="6873677" cy="430887"/>
          </a:xfrm>
          <a:prstGeom prst="rect">
            <a:avLst/>
          </a:prstGeom>
          <a:noFill/>
        </p:spPr>
        <p:txBody>
          <a:bodyPr wrap="none" lIns="0" tIns="0" rIns="0" bIns="0" rtlCol="0">
            <a:spAutoFit/>
          </a:bodyPr>
          <a:lstStyle/>
          <a:p>
            <a:pPr algn="l"/>
            <a:r>
              <a:rPr lang="en-US" altLang="zh-CN" sz="2800" dirty="0"/>
              <a:t>1</a:t>
            </a:r>
            <a:r>
              <a:rPr lang="zh-CN" altLang="en-US" sz="2800" dirty="0"/>
              <a:t>月</a:t>
            </a:r>
            <a:r>
              <a:rPr lang="en-US" altLang="zh-CN" sz="2800" dirty="0"/>
              <a:t>6</a:t>
            </a:r>
            <a:r>
              <a:rPr lang="zh-CN" altLang="en-US" sz="2800" dirty="0"/>
              <a:t>日（周一）晚上</a:t>
            </a:r>
            <a:r>
              <a:rPr lang="en-US" altLang="zh-CN" sz="2800" dirty="0"/>
              <a:t>11</a:t>
            </a:r>
            <a:r>
              <a:rPr lang="zh-CN" altLang="en-US" sz="2800" dirty="0"/>
              <a:t>：</a:t>
            </a:r>
            <a:r>
              <a:rPr lang="en-US" altLang="zh-CN" sz="2800" dirty="0"/>
              <a:t>59</a:t>
            </a:r>
            <a:r>
              <a:rPr lang="zh-CN" altLang="en-US" sz="2800" dirty="0"/>
              <a:t>：</a:t>
            </a:r>
            <a:r>
              <a:rPr lang="en-US" altLang="zh-CN" sz="2800" dirty="0"/>
              <a:t>59</a:t>
            </a:r>
            <a:r>
              <a:rPr lang="zh-CN" altLang="en-US" dirty="0"/>
              <a:t>，</a:t>
            </a:r>
            <a:r>
              <a:rPr lang="zh-CN" altLang="en-US" sz="2400" dirty="0"/>
              <a:t>逾期会扣分</a:t>
            </a:r>
            <a:endParaRPr lang="zh-CN" altLang="en-US" dirty="0"/>
          </a:p>
        </p:txBody>
      </p:sp>
    </p:spTree>
    <p:extLst>
      <p:ext uri="{BB962C8B-B14F-4D97-AF65-F5344CB8AC3E}">
        <p14:creationId xmlns:p14="http://schemas.microsoft.com/office/powerpoint/2010/main" val="10363426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506</Words>
  <Application>Microsoft Office PowerPoint</Application>
  <PresentationFormat>宽屏</PresentationFormat>
  <Paragraphs>73</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等线 Light</vt:lpstr>
      <vt:lpstr>黑体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栈和队列的综合应用</dc:title>
  <dc:creator>zhengxian gong</dc:creator>
  <cp:lastModifiedBy>zhengxian gong</cp:lastModifiedBy>
  <cp:revision>23</cp:revision>
  <dcterms:created xsi:type="dcterms:W3CDTF">2023-10-10T07:21:22Z</dcterms:created>
  <dcterms:modified xsi:type="dcterms:W3CDTF">2024-12-17T00:20:19Z</dcterms:modified>
</cp:coreProperties>
</file>