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ff2a0f50c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ff2a0f50c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92d7098a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92d7098a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92d7098a1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92d7098a1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2d7098a1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92d7098a1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92d7098a1_0_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92d7098a1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92d7098a1_0_1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92d7098a1_0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92d7098a1_0_1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92d7098a1_0_1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3"/>
          <p:cNvSpPr txBox="1"/>
          <p:nvPr>
            <p:ph type="title"/>
          </p:nvPr>
        </p:nvSpPr>
        <p:spPr>
          <a:xfrm>
            <a:off x="3868225" y="406900"/>
            <a:ext cx="4482600" cy="1537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" type="body"/>
          </p:nvPr>
        </p:nvSpPr>
        <p:spPr>
          <a:xfrm>
            <a:off x="3868318" y="2053723"/>
            <a:ext cx="4482600" cy="237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GyroSphere</a:t>
            </a:r>
            <a:endParaRPr sz="4500"/>
          </a:p>
        </p:txBody>
      </p:sp>
      <p:sp>
        <p:nvSpPr>
          <p:cNvPr id="140" name="Google Shape;140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Estimated</a:t>
            </a:r>
            <a:r>
              <a:rPr lang="en"/>
              <a:t> timeline and current progress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primary phases :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December ‘21: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Get Manual Control over the robot</a:t>
            </a:r>
            <a:endParaRPr sz="2200"/>
          </a:p>
        </p:txBody>
      </p:sp>
      <p:sp>
        <p:nvSpPr>
          <p:cNvPr id="147" name="Google Shape;147;p1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January ‘22: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Make the Robot aware of its surroundings and make it autonomously follow a given path.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3868225" y="406900"/>
            <a:ext cx="4482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December-</a:t>
            </a:r>
            <a:r>
              <a:rPr lang="en"/>
              <a:t>1st week: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3868318" y="2053723"/>
            <a:ext cx="44826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of the design and Features to be added: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Structure of the Internal Driving unit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Orientation and placement of the wheels.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Matplotlib plot of the Design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3868225" y="406900"/>
            <a:ext cx="4482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December-2nd Week: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3868325" y="2053725"/>
            <a:ext cx="4482600" cy="25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59"/>
              <a:t>Kinematics of the bot:</a:t>
            </a:r>
            <a:endParaRPr sz="3259"/>
          </a:p>
          <a:p>
            <a:pPr indent="-311389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 sz="3259"/>
              <a:t>Vector Calculations of the net velocities given to the Outer surface by the motors.</a:t>
            </a:r>
            <a:endParaRPr sz="3259"/>
          </a:p>
          <a:p>
            <a:pPr indent="-311389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259"/>
              <a:t>Verification of these kinematics through pybullet simulation.</a:t>
            </a:r>
            <a:endParaRPr sz="3259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3160050" y="545350"/>
            <a:ext cx="5190900" cy="24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December-3rd Week:</a:t>
            </a:r>
            <a:endParaRPr sz="2500"/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en" sz="1388">
                <a:latin typeface="Lato"/>
                <a:ea typeface="Lato"/>
                <a:cs typeface="Lato"/>
                <a:sym typeface="Lato"/>
              </a:rPr>
              <a:t>Delivery of the first sample URDF file.</a:t>
            </a:r>
            <a:endParaRPr sz="1388">
              <a:latin typeface="Lato"/>
              <a:ea typeface="Lato"/>
              <a:cs typeface="Lato"/>
              <a:sym typeface="Lato"/>
            </a:endParaRPr>
          </a:p>
          <a:p>
            <a:pPr indent="-3079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○"/>
            </a:pPr>
            <a:r>
              <a:rPr lang="en" sz="1388">
                <a:latin typeface="Lato"/>
                <a:ea typeface="Lato"/>
                <a:cs typeface="Lato"/>
                <a:sym typeface="Lato"/>
              </a:rPr>
              <a:t>Basic urdf will be made in </a:t>
            </a:r>
            <a:r>
              <a:rPr lang="en" sz="1388" u="sng">
                <a:latin typeface="Lato"/>
                <a:ea typeface="Lato"/>
                <a:cs typeface="Lato"/>
                <a:sym typeface="Lato"/>
              </a:rPr>
              <a:t>Solidworks</a:t>
            </a:r>
            <a:r>
              <a:rPr lang="en" sz="1388">
                <a:latin typeface="Lato"/>
                <a:ea typeface="Lato"/>
                <a:cs typeface="Lato"/>
                <a:sym typeface="Lato"/>
              </a:rPr>
              <a:t>.</a:t>
            </a:r>
            <a:endParaRPr sz="1388">
              <a:latin typeface="Lato"/>
              <a:ea typeface="Lato"/>
              <a:cs typeface="Lato"/>
              <a:sym typeface="Lato"/>
            </a:endParaRPr>
          </a:p>
          <a:p>
            <a:pPr indent="-3079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○"/>
            </a:pPr>
            <a:r>
              <a:rPr lang="en" sz="1388">
                <a:latin typeface="Lato"/>
                <a:ea typeface="Lato"/>
                <a:cs typeface="Lato"/>
                <a:sym typeface="Lato"/>
              </a:rPr>
              <a:t>Testing and simulation of traction in </a:t>
            </a:r>
            <a:r>
              <a:rPr lang="en" sz="1388" u="sng">
                <a:latin typeface="Lato"/>
                <a:ea typeface="Lato"/>
                <a:cs typeface="Lato"/>
                <a:sym typeface="Lato"/>
              </a:rPr>
              <a:t>Blender</a:t>
            </a:r>
            <a:r>
              <a:rPr lang="en" sz="1388">
                <a:latin typeface="Lato"/>
                <a:ea typeface="Lato"/>
                <a:cs typeface="Lato"/>
                <a:sym typeface="Lato"/>
              </a:rPr>
              <a:t>.</a:t>
            </a:r>
            <a:endParaRPr sz="1388">
              <a:latin typeface="Lato"/>
              <a:ea typeface="Lato"/>
              <a:cs typeface="Lato"/>
              <a:sym typeface="Lato"/>
            </a:endParaRPr>
          </a:p>
          <a:p>
            <a:pPr indent="-3079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○"/>
            </a:pPr>
            <a:r>
              <a:rPr lang="en" sz="1388">
                <a:latin typeface="Lato"/>
                <a:ea typeface="Lato"/>
                <a:cs typeface="Lato"/>
                <a:sym typeface="Lato"/>
              </a:rPr>
              <a:t>Testing of the kinematics on URDF </a:t>
            </a:r>
            <a:r>
              <a:rPr lang="en" sz="1388" u="sng">
                <a:latin typeface="Lato"/>
                <a:ea typeface="Lato"/>
                <a:cs typeface="Lato"/>
                <a:sym typeface="Lato"/>
              </a:rPr>
              <a:t>in Gazebo</a:t>
            </a:r>
            <a:r>
              <a:rPr lang="en" sz="1388">
                <a:latin typeface="Lato"/>
                <a:ea typeface="Lato"/>
                <a:cs typeface="Lato"/>
                <a:sym typeface="Lato"/>
              </a:rPr>
              <a:t> and making necessary changes.</a:t>
            </a:r>
            <a:endParaRPr sz="1388">
              <a:latin typeface="Lato"/>
              <a:ea typeface="Lato"/>
              <a:cs typeface="Lato"/>
              <a:sym typeface="Lato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en" sz="1388">
                <a:latin typeface="Lato"/>
                <a:ea typeface="Lato"/>
                <a:cs typeface="Lato"/>
                <a:sym typeface="Lato"/>
              </a:rPr>
              <a:t>Learning and doing literature survey on Model Predictive Controller</a:t>
            </a:r>
            <a:endParaRPr sz="1388">
              <a:latin typeface="Lato"/>
              <a:ea typeface="Lato"/>
              <a:cs typeface="Lato"/>
              <a:sym typeface="Lato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en" sz="1388">
                <a:latin typeface="Lato"/>
                <a:ea typeface="Lato"/>
                <a:cs typeface="Lato"/>
                <a:sym typeface="Lato"/>
              </a:rPr>
              <a:t>Get a basic algorithm to be applied and equations to be optimized.</a:t>
            </a:r>
            <a:endParaRPr sz="2388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3160275" y="3481300"/>
            <a:ext cx="5190900" cy="13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72">
                <a:latin typeface="Montserrat"/>
                <a:ea typeface="Montserrat"/>
                <a:cs typeface="Montserrat"/>
                <a:sym typeface="Montserrat"/>
              </a:rPr>
              <a:t>December-4th Week:</a:t>
            </a:r>
            <a:endParaRPr sz="1472">
              <a:latin typeface="Montserrat"/>
              <a:ea typeface="Montserrat"/>
              <a:cs typeface="Montserrat"/>
              <a:sym typeface="Montserrat"/>
            </a:endParaRPr>
          </a:p>
          <a:p>
            <a:pPr indent="-31623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80"/>
              <a:buChar char="●"/>
            </a:pPr>
            <a:r>
              <a:rPr lang="en" sz="1380"/>
              <a:t>Implementing, optimizing and fine tuning the MPC and related equations to keep the Internal Driving Unit (IDU) upright at a fixed angle. </a:t>
            </a:r>
            <a:endParaRPr sz="1195"/>
          </a:p>
        </p:txBody>
      </p:sp>
      <p:cxnSp>
        <p:nvCxnSpPr>
          <p:cNvPr id="166" name="Google Shape;166;p18"/>
          <p:cNvCxnSpPr/>
          <p:nvPr/>
        </p:nvCxnSpPr>
        <p:spPr>
          <a:xfrm>
            <a:off x="5481025" y="3045000"/>
            <a:ext cx="17400" cy="50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7" name="Google Shape;167;p18"/>
          <p:cNvPicPr preferRelativeResize="0"/>
          <p:nvPr/>
        </p:nvPicPr>
        <p:blipFill rotWithShape="1">
          <a:blip r:embed="rId3">
            <a:alphaModFix/>
          </a:blip>
          <a:srcRect b="19916" l="25029" r="22100" t="13717"/>
          <a:stretch/>
        </p:blipFill>
        <p:spPr>
          <a:xfrm>
            <a:off x="239400" y="2495175"/>
            <a:ext cx="2577001" cy="225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3868225" y="406900"/>
            <a:ext cx="4394400" cy="22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44"/>
              <a:t>January-1st week:</a:t>
            </a:r>
            <a:endParaRPr sz="2444"/>
          </a:p>
          <a:p>
            <a:pPr indent="-32194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en" sz="1633">
                <a:latin typeface="Lato"/>
                <a:ea typeface="Lato"/>
                <a:cs typeface="Lato"/>
                <a:sym typeface="Lato"/>
              </a:rPr>
              <a:t>Establishing full Manual control over the robot i.e. Making it go forward, backward, leftward or rightward as per commands from the operator. </a:t>
            </a:r>
            <a:endParaRPr sz="1633">
              <a:latin typeface="Lato"/>
              <a:ea typeface="Lato"/>
              <a:cs typeface="Lato"/>
              <a:sym typeface="Lato"/>
            </a:endParaRPr>
          </a:p>
          <a:p>
            <a:pPr indent="-32194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en" sz="1633">
                <a:latin typeface="Lato"/>
                <a:ea typeface="Lato"/>
                <a:cs typeface="Lato"/>
                <a:sym typeface="Lato"/>
              </a:rPr>
              <a:t>Reading and understanding Localization and methods that can be appointed for it.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3868325" y="3227300"/>
            <a:ext cx="4394400" cy="14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January-2nd week: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167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Deciding and Implementation of the the best Localization systems which can be applied   to our bot.</a:t>
            </a:r>
            <a:endParaRPr sz="1500"/>
          </a:p>
        </p:txBody>
      </p:sp>
      <p:cxnSp>
        <p:nvCxnSpPr>
          <p:cNvPr id="174" name="Google Shape;174;p19"/>
          <p:cNvCxnSpPr>
            <a:endCxn id="173" idx="0"/>
          </p:cNvCxnSpPr>
          <p:nvPr/>
        </p:nvCxnSpPr>
        <p:spPr>
          <a:xfrm>
            <a:off x="6065525" y="2644700"/>
            <a:ext cx="0" cy="58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3868225" y="406900"/>
            <a:ext cx="4482600" cy="210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January-3rd week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Improving upon localization and its finalization.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Reading and understanding Navigation and Path planning in the obtained Environment and writing basic algorithms for it.</a:t>
            </a:r>
            <a:endParaRPr sz="300"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3868325" y="3160050"/>
            <a:ext cx="44826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January-4th week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93333"/>
              <a:buFont typeface="Montserrat"/>
              <a:buChar char="●"/>
            </a:pPr>
            <a:r>
              <a:rPr lang="en" sz="1500"/>
              <a:t>Implementing the Algorithms for Navigation and Path Planning.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Completion of Simulation part for the project.</a:t>
            </a:r>
            <a:endParaRPr sz="1500"/>
          </a:p>
        </p:txBody>
      </p:sp>
      <p:cxnSp>
        <p:nvCxnSpPr>
          <p:cNvPr id="181" name="Google Shape;181;p20"/>
          <p:cNvCxnSpPr/>
          <p:nvPr/>
        </p:nvCxnSpPr>
        <p:spPr>
          <a:xfrm flipH="1">
            <a:off x="6106525" y="2566175"/>
            <a:ext cx="6000" cy="53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Thank you</a:t>
            </a:r>
            <a:endParaRPr b="1"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