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7765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9d54b87a6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9d54b87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59d54b87a6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d54b87a6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d54b87a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9d54b87a6_0_2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d54b87a6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d54b87a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9d54b87a6_0_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d54b87a6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d54b87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59d54b87a6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d54b87a6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d54b87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9d54b87a6_0_1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d54b87a6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d54b87a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9d54b87a6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d54b87a6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d54b87a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9d54b87a6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d54b87a6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d54b87a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9d54b87a6_0_1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d54b87a6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d54b87a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9d54b87a6_0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3a4551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3a455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73a45510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831006" y="1985533"/>
            <a:ext cx="22715700" cy="54735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30984" y="7557667"/>
            <a:ext cx="22715700" cy="2113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830984" y="2949667"/>
            <a:ext cx="22715700" cy="52359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830984" y="8405933"/>
            <a:ext cx="22715700" cy="3468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0984" y="5735600"/>
            <a:ext cx="22715700" cy="2244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0984" y="3073267"/>
            <a:ext cx="227157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0984" y="3073267"/>
            <a:ext cx="106635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2883044" y="3073267"/>
            <a:ext cx="106635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0984" y="1481600"/>
            <a:ext cx="7486200" cy="2015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0984" y="3705600"/>
            <a:ext cx="7486200" cy="8478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06993" y="1200400"/>
            <a:ext cx="16976400" cy="10908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2188825" y="67"/>
            <a:ext cx="121887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707816" y="3288467"/>
            <a:ext cx="10784400" cy="39528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7816" y="7474867"/>
            <a:ext cx="10784400" cy="3293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3168570" y="1931200"/>
            <a:ext cx="10229400" cy="9853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  <a:defRPr>
                <a:solidFill>
                  <a:schemeClr val="dk1"/>
                </a:solidFill>
              </a:defRPr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  <a:defRPr>
                <a:solidFill>
                  <a:schemeClr val="dk1"/>
                </a:solidFill>
              </a:defRPr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■"/>
              <a:defRPr>
                <a:solidFill>
                  <a:schemeClr val="dk1"/>
                </a:solidFill>
              </a:defRPr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  <a:defRPr>
                <a:solidFill>
                  <a:schemeClr val="dk1"/>
                </a:solidFill>
              </a:defRPr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  <a:defRPr>
                <a:solidFill>
                  <a:schemeClr val="dk1"/>
                </a:solidFill>
              </a:defRPr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■"/>
              <a:defRPr>
                <a:solidFill>
                  <a:schemeClr val="dk1"/>
                </a:solidFill>
              </a:defRPr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  <a:defRPr>
                <a:solidFill>
                  <a:schemeClr val="dk1"/>
                </a:solidFill>
              </a:defRPr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  <a:defRPr>
                <a:solidFill>
                  <a:schemeClr val="dk1"/>
                </a:solidFill>
              </a:defRPr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Clr>
                <a:schemeClr val="dk1"/>
              </a:buClr>
              <a:buSzPts val="37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0984" y="11281533"/>
            <a:ext cx="15992700" cy="1613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0984" y="3073267"/>
            <a:ext cx="22715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Char char="●"/>
              <a:defRPr sz="4800">
                <a:solidFill>
                  <a:schemeClr val="lt2"/>
                </a:solidFill>
              </a:defRPr>
            </a:lvl1pPr>
            <a:lvl2pPr indent="-4635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○"/>
              <a:defRPr sz="3700">
                <a:solidFill>
                  <a:schemeClr val="lt2"/>
                </a:solidFill>
              </a:defRPr>
            </a:lvl2pPr>
            <a:lvl3pPr indent="-4635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■"/>
              <a:defRPr sz="3700">
                <a:solidFill>
                  <a:schemeClr val="lt2"/>
                </a:solidFill>
              </a:defRPr>
            </a:lvl3pPr>
            <a:lvl4pPr indent="-4635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●"/>
              <a:defRPr sz="3700">
                <a:solidFill>
                  <a:schemeClr val="lt2"/>
                </a:solidFill>
              </a:defRPr>
            </a:lvl4pPr>
            <a:lvl5pPr indent="-4635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○"/>
              <a:defRPr sz="3700">
                <a:solidFill>
                  <a:schemeClr val="lt2"/>
                </a:solidFill>
              </a:defRPr>
            </a:lvl5pPr>
            <a:lvl6pPr indent="-4635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■"/>
              <a:defRPr sz="3700">
                <a:solidFill>
                  <a:schemeClr val="lt2"/>
                </a:solidFill>
              </a:defRPr>
            </a:lvl6pPr>
            <a:lvl7pPr indent="-4635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●"/>
              <a:defRPr sz="3700">
                <a:solidFill>
                  <a:schemeClr val="lt2"/>
                </a:solidFill>
              </a:defRPr>
            </a:lvl7pPr>
            <a:lvl8pPr indent="-4635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lt2"/>
              </a:buClr>
              <a:buSzPts val="3700"/>
              <a:buChar char="○"/>
              <a:defRPr sz="3700">
                <a:solidFill>
                  <a:schemeClr val="lt2"/>
                </a:solidFill>
              </a:defRPr>
            </a:lvl8pPr>
            <a:lvl9pPr indent="-4635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lt2"/>
              </a:buClr>
              <a:buSzPts val="3700"/>
              <a:buChar char="■"/>
              <a:defRPr sz="3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r">
              <a:buNone/>
              <a:defRPr sz="2700">
                <a:solidFill>
                  <a:schemeClr val="lt2"/>
                </a:solidFill>
              </a:defRPr>
            </a:lvl1pPr>
            <a:lvl2pPr lvl="1" algn="r">
              <a:buNone/>
              <a:defRPr sz="2700">
                <a:solidFill>
                  <a:schemeClr val="lt2"/>
                </a:solidFill>
              </a:defRPr>
            </a:lvl2pPr>
            <a:lvl3pPr lvl="2" algn="r">
              <a:buNone/>
              <a:defRPr sz="2700">
                <a:solidFill>
                  <a:schemeClr val="lt2"/>
                </a:solidFill>
              </a:defRPr>
            </a:lvl3pPr>
            <a:lvl4pPr lvl="3" algn="r">
              <a:buNone/>
              <a:defRPr sz="2700">
                <a:solidFill>
                  <a:schemeClr val="lt2"/>
                </a:solidFill>
              </a:defRPr>
            </a:lvl4pPr>
            <a:lvl5pPr lvl="4" algn="r">
              <a:buNone/>
              <a:defRPr sz="2700">
                <a:solidFill>
                  <a:schemeClr val="lt2"/>
                </a:solidFill>
              </a:defRPr>
            </a:lvl5pPr>
            <a:lvl6pPr lvl="5" algn="r">
              <a:buNone/>
              <a:defRPr sz="2700">
                <a:solidFill>
                  <a:schemeClr val="lt2"/>
                </a:solidFill>
              </a:defRPr>
            </a:lvl6pPr>
            <a:lvl7pPr lvl="6" algn="r">
              <a:buNone/>
              <a:defRPr sz="2700">
                <a:solidFill>
                  <a:schemeClr val="lt2"/>
                </a:solidFill>
              </a:defRPr>
            </a:lvl7pPr>
            <a:lvl8pPr lvl="7" algn="r">
              <a:buNone/>
              <a:defRPr sz="2700">
                <a:solidFill>
                  <a:schemeClr val="lt2"/>
                </a:solidFill>
              </a:defRPr>
            </a:lvl8pPr>
            <a:lvl9pPr lvl="8" algn="r">
              <a:buNone/>
              <a:defRPr sz="27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gif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017325" y="4003200"/>
            <a:ext cx="195699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60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6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60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`The Presidency Protocol’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By Jenil &amp; Hassib</a:t>
            </a:r>
            <a:endParaRPr sz="6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015725" y="1493725"/>
            <a:ext cx="215715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Novelty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662825" y="3764125"/>
            <a:ext cx="18727200" cy="8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Government: 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Gives voting rights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Selects delegates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Citizen: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 fees (tax + mining fees)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Commits the block, accepts rewards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017325" y="4003200"/>
            <a:ext cx="195699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60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6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60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`Thank you’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433975" y="1523600"/>
            <a:ext cx="211533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Delegated Proof-of-Stake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37700" y="3764200"/>
            <a:ext cx="18304500" cy="8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Voting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Validators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433975" y="1523600"/>
            <a:ext cx="211533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Delegated Proof-of-Stake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637700" y="3764200"/>
            <a:ext cx="18304500" cy="8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Voting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Validators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33975" y="1523600"/>
            <a:ext cx="211533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Delegated Proof-of-Stake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637700" y="3764200"/>
            <a:ext cx="18304500" cy="8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Voting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Validators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750" y="4746650"/>
            <a:ext cx="4298900" cy="42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-16495" l="0" r="0" t="0"/>
          <a:stretch/>
        </p:blipFill>
        <p:spPr>
          <a:xfrm>
            <a:off x="19453325" y="5203638"/>
            <a:ext cx="4047500" cy="37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00" y="4178913"/>
            <a:ext cx="5593000" cy="54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836" y="4746638"/>
            <a:ext cx="4587139" cy="458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835025" y="4819800"/>
            <a:ext cx="22707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Delegated Proof of </a:t>
            </a:r>
            <a:r>
              <a:rPr b="1" lang="en-US" sz="70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Democracy</a:t>
            </a:r>
            <a:endParaRPr b="1" sz="70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015725" y="1493725"/>
            <a:ext cx="215715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Consensus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662825" y="3764125"/>
            <a:ext cx="18727200" cy="8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Register to vote: valid SSN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Elect delegates: Select top 4 delegates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AutoNum type="arabicPeriod"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 validate Transactions: 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Randomly select a delegate to add to blockchain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romanL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Share rewards equally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835025" y="4819800"/>
            <a:ext cx="22707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Introducing </a:t>
            </a:r>
            <a:r>
              <a:rPr b="1" lang="en-US" sz="70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US" sz="7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7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-Coin</a:t>
            </a:r>
            <a:endParaRPr b="1" sz="7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(</a:t>
            </a:r>
            <a:r>
              <a:rPr b="1" lang="en-US" sz="50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enil, </a:t>
            </a:r>
            <a:r>
              <a:rPr b="1" lang="en-US" sz="5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assib)</a:t>
            </a:r>
            <a:endParaRPr sz="5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13543800" y="3675150"/>
            <a:ext cx="5049300" cy="49236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" name="Google Shape;116;p20"/>
          <p:cNvCxnSpPr>
            <a:stCxn id="115" idx="1"/>
            <a:endCxn id="115" idx="5"/>
          </p:cNvCxnSpPr>
          <p:nvPr/>
        </p:nvCxnSpPr>
        <p:spPr>
          <a:xfrm>
            <a:off x="14283253" y="4396195"/>
            <a:ext cx="3570300" cy="3481500"/>
          </a:xfrm>
          <a:prstGeom prst="straightConnector1">
            <a:avLst/>
          </a:prstGeom>
          <a:noFill/>
          <a:ln cap="flat" cmpd="sng" w="2286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015725" y="1493725"/>
            <a:ext cx="215715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 is Who</a:t>
            </a:r>
            <a:endParaRPr b="1"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662825" y="3764125"/>
            <a:ext cx="18727200" cy="8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Government: the entity with ultimate control.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Citizens: citizens of a country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7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urier New"/>
              <a:buAutoNum type="arabicPeriod"/>
            </a:pP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Delegates: entities that takes the job of credit card processing companies</a:t>
            </a:r>
            <a:endParaRPr sz="5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