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9" r:id="rId8"/>
    <p:sldId id="290" r:id="rId9"/>
    <p:sldId id="292"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98077" y="591012"/>
            <a:ext cx="7543800" cy="1294860"/>
          </a:xfrm>
          <a:solidFill>
            <a:schemeClr val="accent4">
              <a:lumMod val="75000"/>
            </a:schemeClr>
          </a:solidFill>
        </p:spPr>
        <p:txBody>
          <a:bodyPr anchor="b">
            <a:normAutofit/>
          </a:bodyPr>
          <a:lstStyle/>
          <a:p>
            <a:r>
              <a:rPr lang="en-US" sz="4400" dirty="0">
                <a:solidFill>
                  <a:schemeClr val="tx1"/>
                </a:solidFill>
              </a:rPr>
              <a:t>TEMA KEBEKERJAAN –P5</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2</a:t>
            </a:r>
            <a:r>
              <a:rPr lang="en-US" sz="1600" baseline="30000" dirty="0"/>
              <a:t>nd</a:t>
            </a:r>
            <a:r>
              <a:rPr lang="en-US" sz="1600" dirty="0"/>
              <a:t> Grade </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13E236D7-08FD-FA8F-BDDD-90ED87193FCE}"/>
              </a:ext>
            </a:extLst>
          </p:cNvPr>
          <p:cNvSpPr txBox="1"/>
          <p:nvPr/>
        </p:nvSpPr>
        <p:spPr>
          <a:xfrm>
            <a:off x="8127750" y="2568388"/>
            <a:ext cx="3108960" cy="830997"/>
          </a:xfrm>
          <a:prstGeom prst="rect">
            <a:avLst/>
          </a:prstGeom>
          <a:noFill/>
        </p:spPr>
        <p:txBody>
          <a:bodyPr wrap="square" rtlCol="0">
            <a:spAutoFit/>
          </a:bodyPr>
          <a:lstStyle/>
          <a:p>
            <a:r>
              <a:rPr lang="en-US" sz="4800" dirty="0"/>
              <a:t>INTERVIEW </a:t>
            </a:r>
            <a:endParaRPr lang="en-ID" sz="4800" dirty="0"/>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Title lorem Ipsum </a:t>
            </a:r>
          </a:p>
        </p:txBody>
      </p:sp>
      <p:sp>
        <p:nvSpPr>
          <p:cNvPr id="8" name="Content Placeholder 7">
            <a:extLst>
              <a:ext uri="{FF2B5EF4-FFF2-40B4-BE49-F238E27FC236}">
                <a16:creationId xmlns:a16="http://schemas.microsoft.com/office/drawing/2014/main" id="{AF9E1522-E572-24AA-8FFD-3463DC6628F7}"/>
              </a:ext>
            </a:extLst>
          </p:cNvPr>
          <p:cNvSpPr>
            <a:spLocks noGrp="1"/>
          </p:cNvSpPr>
          <p:nvPr>
            <p:ph idx="1"/>
          </p:nvPr>
        </p:nvSpPr>
        <p:spPr>
          <a:xfrm>
            <a:off x="4316506" y="1089213"/>
            <a:ext cx="6839174" cy="4779880"/>
          </a:xfrm>
        </p:spPr>
        <p:txBody>
          <a:bodyPr>
            <a:normAutofit/>
          </a:bodyPr>
          <a:lstStyle/>
          <a:p>
            <a:r>
              <a:rPr lang="en-US" sz="2400" b="0" i="0" dirty="0">
                <a:solidFill>
                  <a:srgbClr val="202124"/>
                </a:solidFill>
                <a:effectLst/>
                <a:latin typeface="arial" panose="020B0604020202020204" pitchFamily="34" charset="0"/>
              </a:rPr>
              <a:t>An interview is </a:t>
            </a:r>
            <a:r>
              <a:rPr lang="en-US" sz="2400" b="1" i="0" dirty="0">
                <a:solidFill>
                  <a:srgbClr val="202124"/>
                </a:solidFill>
                <a:effectLst/>
                <a:latin typeface="arial" panose="020B0604020202020204" pitchFamily="34" charset="0"/>
              </a:rPr>
              <a:t>a structured conversation where one participant asks questions, and the other provides answers</a:t>
            </a:r>
            <a:r>
              <a:rPr lang="en-US" sz="2400" b="0" i="0" dirty="0">
                <a:solidFill>
                  <a:srgbClr val="202124"/>
                </a:solidFill>
                <a:effectLst/>
                <a:latin typeface="arial" panose="020B0604020202020204" pitchFamily="34" charset="0"/>
              </a:rPr>
              <a:t>. In common parlance, the word "interview" refers to a one-on-one conversation between an interviewer and an interviewee.</a:t>
            </a:r>
            <a:endParaRPr lang="en-ID" sz="2400" dirty="0"/>
          </a:p>
        </p:txBody>
      </p:sp>
      <p:pic>
        <p:nvPicPr>
          <p:cNvPr id="11" name="Picture 10">
            <a:extLst>
              <a:ext uri="{FF2B5EF4-FFF2-40B4-BE49-F238E27FC236}">
                <a16:creationId xmlns:a16="http://schemas.microsoft.com/office/drawing/2014/main" id="{53735609-1C08-7129-2A7D-17D547738C71}"/>
              </a:ext>
            </a:extLst>
          </p:cNvPr>
          <p:cNvPicPr>
            <a:picLocks noChangeAspect="1"/>
          </p:cNvPicPr>
          <p:nvPr/>
        </p:nvPicPr>
        <p:blipFill>
          <a:blip r:embed="rId2"/>
          <a:stretch>
            <a:fillRect/>
          </a:stretch>
        </p:blipFill>
        <p:spPr>
          <a:xfrm>
            <a:off x="201707" y="672354"/>
            <a:ext cx="3697940" cy="5196740"/>
          </a:xfrm>
          <a:prstGeom prst="rect">
            <a:avLst/>
          </a:prstGeom>
        </p:spPr>
      </p:pic>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346C-3D40-4E96-FAC6-5647BA6A7669}"/>
              </a:ext>
            </a:extLst>
          </p:cNvPr>
          <p:cNvSpPr>
            <a:spLocks noGrp="1"/>
          </p:cNvSpPr>
          <p:nvPr>
            <p:ph type="title"/>
          </p:nvPr>
        </p:nvSpPr>
        <p:spPr>
          <a:xfrm>
            <a:off x="1097280" y="286603"/>
            <a:ext cx="10058400" cy="1622879"/>
          </a:xfrm>
        </p:spPr>
        <p:txBody>
          <a:bodyPr>
            <a:normAutofit/>
          </a:bodyPr>
          <a:lstStyle/>
          <a:p>
            <a:r>
              <a:rPr lang="en-ID" b="1" i="0" dirty="0">
                <a:solidFill>
                  <a:srgbClr val="2D2D2D"/>
                </a:solidFill>
                <a:effectLst/>
                <a:latin typeface="Noto Sans" panose="020B0502040204020203" pitchFamily="34" charset="0"/>
              </a:rPr>
              <a:t>The 5 Interview Stages</a:t>
            </a:r>
            <a:br>
              <a:rPr lang="en-ID" b="1" i="0" dirty="0">
                <a:solidFill>
                  <a:srgbClr val="2D2D2D"/>
                </a:solidFill>
                <a:effectLst/>
                <a:latin typeface="Noto Sans" panose="020B0502040204020203" pitchFamily="34" charset="0"/>
              </a:rPr>
            </a:br>
            <a:endParaRPr lang="en-ID" dirty="0"/>
          </a:p>
        </p:txBody>
      </p:sp>
      <p:sp>
        <p:nvSpPr>
          <p:cNvPr id="3" name="Content Placeholder 2">
            <a:extLst>
              <a:ext uri="{FF2B5EF4-FFF2-40B4-BE49-F238E27FC236}">
                <a16:creationId xmlns:a16="http://schemas.microsoft.com/office/drawing/2014/main" id="{DC8216F7-CC14-67FB-A930-C9EB0D11B29C}"/>
              </a:ext>
            </a:extLst>
          </p:cNvPr>
          <p:cNvSpPr>
            <a:spLocks noGrp="1"/>
          </p:cNvSpPr>
          <p:nvPr>
            <p:ph idx="1"/>
          </p:nvPr>
        </p:nvSpPr>
        <p:spPr>
          <a:xfrm>
            <a:off x="1097280" y="2057400"/>
            <a:ext cx="10058400" cy="3811692"/>
          </a:xfrm>
        </p:spPr>
        <p:txBody>
          <a:bodyPr>
            <a:normAutofit/>
          </a:bodyPr>
          <a:lstStyle/>
          <a:p>
            <a:pPr marL="0" lvl="0" indent="0">
              <a:lnSpc>
                <a:spcPct val="107000"/>
              </a:lnSpc>
              <a:buNone/>
            </a:pPr>
            <a:r>
              <a:rPr lang="en-ID" sz="1800" b="1" dirty="0">
                <a:solidFill>
                  <a:schemeClr val="tx1"/>
                </a:solidFill>
                <a:effectLst/>
                <a:latin typeface="Noto Sans" panose="020B0502040504020204" pitchFamily="34" charset="0"/>
                <a:ea typeface="Times New Roman" panose="02020603050405020304" pitchFamily="18" charset="0"/>
                <a:cs typeface="Times New Roman" panose="02020603050405020304" pitchFamily="18" charset="0"/>
              </a:rPr>
              <a:t>1. Conducting introductions</a:t>
            </a:r>
          </a:p>
          <a:p>
            <a:pPr marL="0" lvl="0" indent="0">
              <a:lnSpc>
                <a:spcPct val="107000"/>
              </a:lnSpc>
              <a:buNone/>
            </a:pPr>
            <a:r>
              <a:rPr lang="en-ID" sz="1800" dirty="0">
                <a:solidFill>
                  <a:srgbClr val="2D2D2D"/>
                </a:solidFill>
                <a:effectLst/>
                <a:latin typeface="Arial" panose="020B0604020202020204" pitchFamily="34" charset="0"/>
                <a:ea typeface="Times New Roman" panose="02020603050405020304" pitchFamily="18" charset="0"/>
                <a:cs typeface="Arial" panose="020B0604020202020204" pitchFamily="34" charset="0"/>
              </a:rPr>
              <a:t>The first stage of the interview process is meeting the hiring manager and exchanging introductions. This usually involves a handshake and formally introducing yourself to the hiring manager. When giving a handshake, be firm, make eye contact and smile to show professionalism and enthusiasm for the interview opportunity. Use a friendly and professional greeting like "it's a pleasure to meet you,“</a:t>
            </a:r>
          </a:p>
          <a:p>
            <a:pPr>
              <a:lnSpc>
                <a:spcPct val="107000"/>
              </a:lnSpc>
              <a:spcAft>
                <a:spcPts val="800"/>
              </a:spcAft>
            </a:pPr>
            <a:r>
              <a:rPr lang="en-ID" sz="1800" b="1" dirty="0">
                <a:solidFill>
                  <a:srgbClr val="2D2D2D"/>
                </a:solidFill>
                <a:latin typeface="Noto Sans" panose="020B0502040504020204" pitchFamily="34" charset="0"/>
                <a:ea typeface="Times New Roman" panose="02020603050405020304" pitchFamily="18" charset="0"/>
                <a:cs typeface="Times New Roman" panose="02020603050405020304" pitchFamily="18" charset="0"/>
              </a:rPr>
              <a:t>2. </a:t>
            </a:r>
            <a:r>
              <a:rPr lang="en-ID" sz="1800" b="1" dirty="0">
                <a:solidFill>
                  <a:srgbClr val="2D2D2D"/>
                </a:solidFill>
                <a:effectLst/>
                <a:latin typeface="Noto Sans" panose="020B0502040504020204" pitchFamily="34" charset="0"/>
                <a:ea typeface="Times New Roman" panose="02020603050405020304" pitchFamily="18" charset="0"/>
                <a:cs typeface="Times New Roman" panose="02020603050405020304" pitchFamily="18" charset="0"/>
              </a:rPr>
              <a:t>Making conversation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1800" dirty="0">
                <a:effectLst/>
                <a:latin typeface="Arial" panose="020B0604020202020204" pitchFamily="34" charset="0"/>
                <a:ea typeface="Calibri" panose="020F0502020204030204" pitchFamily="34" charset="0"/>
                <a:cs typeface="Arial" panose="020B0604020202020204" pitchFamily="34" charset="0"/>
              </a:rPr>
              <a:t>This stage is important for helping you develop a rapport with the interviewer. They may ask some questions to get to know you on a personal level so they can assess whether your personality is a good fit for their team.</a:t>
            </a:r>
          </a:p>
          <a:p>
            <a:pPr marL="457200">
              <a:lnSpc>
                <a:spcPct val="107000"/>
              </a:lnSpc>
              <a:spcAft>
                <a:spcPts val="800"/>
              </a:spcAft>
            </a:pP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97141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191-865C-1A18-F674-688EFD8FFE60}"/>
              </a:ext>
            </a:extLst>
          </p:cNvPr>
          <p:cNvSpPr>
            <a:spLocks noGrp="1"/>
          </p:cNvSpPr>
          <p:nvPr>
            <p:ph type="title"/>
          </p:nvPr>
        </p:nvSpPr>
        <p:spPr>
          <a:xfrm>
            <a:off x="1097280" y="286604"/>
            <a:ext cx="10058400" cy="950526"/>
          </a:xfrm>
        </p:spPr>
        <p:txBody>
          <a:bodyPr/>
          <a:lstStyle/>
          <a:p>
            <a:r>
              <a:rPr lang="en-ID" b="1" i="0" dirty="0">
                <a:solidFill>
                  <a:srgbClr val="2D2D2D"/>
                </a:solidFill>
                <a:effectLst/>
                <a:latin typeface="Noto Sans" panose="020B0502040204020203" pitchFamily="34" charset="0"/>
              </a:rPr>
              <a:t>The 5 Interview Stages</a:t>
            </a:r>
            <a:endParaRPr lang="en-ID" dirty="0"/>
          </a:p>
        </p:txBody>
      </p:sp>
      <p:sp>
        <p:nvSpPr>
          <p:cNvPr id="3" name="Content Placeholder 2">
            <a:extLst>
              <a:ext uri="{FF2B5EF4-FFF2-40B4-BE49-F238E27FC236}">
                <a16:creationId xmlns:a16="http://schemas.microsoft.com/office/drawing/2014/main" id="{80C83F90-9548-3297-75D6-F3A0C48006A3}"/>
              </a:ext>
            </a:extLst>
          </p:cNvPr>
          <p:cNvSpPr>
            <a:spLocks noGrp="1"/>
          </p:cNvSpPr>
          <p:nvPr>
            <p:ph idx="1"/>
          </p:nvPr>
        </p:nvSpPr>
        <p:spPr/>
        <p:txBody>
          <a:bodyPr>
            <a:normAutofit/>
          </a:bodyPr>
          <a:lstStyle/>
          <a:p>
            <a:pPr marL="0" lvl="0" indent="0">
              <a:lnSpc>
                <a:spcPct val="107000"/>
              </a:lnSpc>
              <a:buNone/>
            </a:pPr>
            <a:r>
              <a:rPr lang="en-ID" sz="1800" b="1" dirty="0">
                <a:solidFill>
                  <a:schemeClr val="tx1"/>
                </a:solidFill>
                <a:latin typeface="Arial" panose="020B0604020202020204" pitchFamily="34" charset="0"/>
                <a:ea typeface="Calibri" panose="020F0502020204030204" pitchFamily="34" charset="0"/>
                <a:cs typeface="Arial" panose="020B0604020202020204" pitchFamily="34" charset="0"/>
              </a:rPr>
              <a:t>3</a:t>
            </a:r>
            <a:r>
              <a:rPr lang="en-ID" sz="2300" b="1"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ID"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Gathering information</a:t>
            </a:r>
          </a:p>
          <a:p>
            <a:pPr marL="457200">
              <a:lnSpc>
                <a:spcPct val="107000"/>
              </a:lnSpc>
            </a:pPr>
            <a:r>
              <a:rPr lang="en-ID"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It's typical for interviewers to ask you to tell them about yourself, inviting you to give a brief summary of your career path, what led you to apply for the position and what qualifications you have that make you the right candidate for the job.</a:t>
            </a:r>
          </a:p>
          <a:p>
            <a:pPr marL="457200">
              <a:lnSpc>
                <a:spcPct val="107000"/>
              </a:lnSpc>
            </a:pPr>
            <a:r>
              <a:rPr lang="en-ID"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lvl="0" indent="0">
              <a:lnSpc>
                <a:spcPct val="107000"/>
              </a:lnSpc>
              <a:buNone/>
            </a:pPr>
            <a:r>
              <a:rPr lang="en-ID"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4. Performing the interview</a:t>
            </a:r>
          </a:p>
          <a:p>
            <a:pPr marL="457200">
              <a:lnSpc>
                <a:spcPct val="107000"/>
              </a:lnSpc>
            </a:pPr>
            <a:r>
              <a:rPr lang="en-ID"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This stage focus on demonstrating the qualities that make you the best candidate for the job. Explain your skills and qualifications and how you can apply them to benefit the organization.</a:t>
            </a:r>
          </a:p>
          <a:p>
            <a:endParaRPr lang="en-ID" dirty="0"/>
          </a:p>
        </p:txBody>
      </p:sp>
    </p:spTree>
    <p:extLst>
      <p:ext uri="{BB962C8B-B14F-4D97-AF65-F5344CB8AC3E}">
        <p14:creationId xmlns:p14="http://schemas.microsoft.com/office/powerpoint/2010/main" val="4001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191-865C-1A18-F674-688EFD8FFE60}"/>
              </a:ext>
            </a:extLst>
          </p:cNvPr>
          <p:cNvSpPr>
            <a:spLocks noGrp="1"/>
          </p:cNvSpPr>
          <p:nvPr>
            <p:ph type="title"/>
          </p:nvPr>
        </p:nvSpPr>
        <p:spPr>
          <a:xfrm>
            <a:off x="1097280" y="286604"/>
            <a:ext cx="10058400" cy="950526"/>
          </a:xfrm>
        </p:spPr>
        <p:txBody>
          <a:bodyPr/>
          <a:lstStyle/>
          <a:p>
            <a:r>
              <a:rPr lang="en-ID" b="1" i="0" dirty="0">
                <a:solidFill>
                  <a:srgbClr val="2D2D2D"/>
                </a:solidFill>
                <a:effectLst/>
                <a:latin typeface="Noto Sans" panose="020B0502040204020203" pitchFamily="34" charset="0"/>
              </a:rPr>
              <a:t>The 5 Interview Stages</a:t>
            </a:r>
            <a:endParaRPr lang="en-ID" dirty="0"/>
          </a:p>
        </p:txBody>
      </p:sp>
      <p:sp>
        <p:nvSpPr>
          <p:cNvPr id="3" name="Content Placeholder 2">
            <a:extLst>
              <a:ext uri="{FF2B5EF4-FFF2-40B4-BE49-F238E27FC236}">
                <a16:creationId xmlns:a16="http://schemas.microsoft.com/office/drawing/2014/main" id="{80C83F90-9548-3297-75D6-F3A0C48006A3}"/>
              </a:ext>
            </a:extLst>
          </p:cNvPr>
          <p:cNvSpPr>
            <a:spLocks noGrp="1"/>
          </p:cNvSpPr>
          <p:nvPr>
            <p:ph idx="1"/>
          </p:nvPr>
        </p:nvSpPr>
        <p:spPr/>
        <p:txBody>
          <a:bodyPr>
            <a:normAutofit/>
          </a:bodyPr>
          <a:lstStyle/>
          <a:p>
            <a:pPr marL="0" lvl="0" indent="0">
              <a:lnSpc>
                <a:spcPct val="107000"/>
              </a:lnSpc>
              <a:buNone/>
            </a:pPr>
            <a:r>
              <a:rPr lang="en-ID" sz="1800" b="1" dirty="0">
                <a:latin typeface="Calibri" panose="020F0502020204030204" pitchFamily="34" charset="0"/>
                <a:ea typeface="Calibri" panose="020F0502020204030204" pitchFamily="34" charset="0"/>
                <a:cs typeface="Times New Roman" panose="02020603050405020304" pitchFamily="18" charset="0"/>
              </a:rPr>
              <a:t>5. </a:t>
            </a:r>
            <a:r>
              <a:rPr lang="en-ID" sz="1800" b="1" dirty="0">
                <a:effectLst/>
                <a:latin typeface="Arial" panose="020B0604020202020204" pitchFamily="34" charset="0"/>
                <a:ea typeface="Calibri" panose="020F0502020204030204" pitchFamily="34" charset="0"/>
                <a:cs typeface="Arial" panose="020B0604020202020204" pitchFamily="34" charset="0"/>
              </a:rPr>
              <a:t>Concluding</a:t>
            </a:r>
          </a:p>
          <a:p>
            <a:pPr marL="457200">
              <a:lnSpc>
                <a:spcPct val="107000"/>
              </a:lnSpc>
              <a:spcAft>
                <a:spcPts val="800"/>
              </a:spcAft>
            </a:pPr>
            <a:r>
              <a:rPr lang="en-ID" sz="1800" dirty="0">
                <a:solidFill>
                  <a:srgbClr val="2D2D2D"/>
                </a:solidFill>
                <a:effectLst/>
                <a:latin typeface="Arial" panose="020B0604020202020204" pitchFamily="34" charset="0"/>
                <a:ea typeface="Calibri" panose="020F0502020204030204" pitchFamily="34" charset="0"/>
                <a:cs typeface="Arial" panose="020B0604020202020204" pitchFamily="34" charset="0"/>
              </a:rPr>
              <a:t>Once the question-and-answer portion of the interview ends, the interview moves toward its conclusion. At the end of the interview, shake the interviewer's hand again and thank them for their time. Express your appreciation for the opportunity to interview and your interest in working with them in the future. </a:t>
            </a:r>
            <a:endParaRPr lang="en-ID" sz="1800" dirty="0">
              <a:effectLst/>
              <a:latin typeface="Arial" panose="020B0604020202020204" pitchFamily="34" charset="0"/>
              <a:ea typeface="Calibri" panose="020F0502020204030204" pitchFamily="34" charset="0"/>
              <a:cs typeface="Arial" panose="020B0604020202020204" pitchFamily="34" charset="0"/>
            </a:endParaRPr>
          </a:p>
          <a:p>
            <a:endParaRPr lang="en-ID" dirty="0"/>
          </a:p>
        </p:txBody>
      </p:sp>
    </p:spTree>
    <p:extLst>
      <p:ext uri="{BB962C8B-B14F-4D97-AF65-F5344CB8AC3E}">
        <p14:creationId xmlns:p14="http://schemas.microsoft.com/office/powerpoint/2010/main" val="327322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1925-863F-F6A4-2CB9-EE7C72547233}"/>
              </a:ext>
            </a:extLst>
          </p:cNvPr>
          <p:cNvSpPr>
            <a:spLocks noGrp="1"/>
          </p:cNvSpPr>
          <p:nvPr>
            <p:ph type="title"/>
          </p:nvPr>
        </p:nvSpPr>
        <p:spPr>
          <a:xfrm>
            <a:off x="1097280" y="286603"/>
            <a:ext cx="10058400" cy="1138785"/>
          </a:xfrm>
        </p:spPr>
        <p:txBody>
          <a:bodyPr>
            <a:normAutofit/>
          </a:bodyPr>
          <a:lstStyle/>
          <a:p>
            <a:r>
              <a:rPr lang="en-US" b="1" dirty="0">
                <a:latin typeface="Noto Sans" panose="020B0502040504020204" pitchFamily="34" charset="0"/>
                <a:ea typeface="Noto Sans" panose="020B0502040504020204" pitchFamily="34" charset="0"/>
                <a:cs typeface="Noto Sans" panose="020B0502040504020204" pitchFamily="34" charset="0"/>
              </a:rPr>
              <a:t>Tips of The Interview </a:t>
            </a:r>
            <a:endParaRPr lang="en-ID" b="1" dirty="0">
              <a:latin typeface="Noto Sans" panose="020B0502040504020204" pitchFamily="34" charset="0"/>
              <a:ea typeface="Noto Sans" panose="020B0502040504020204" pitchFamily="34" charset="0"/>
              <a:cs typeface="Noto Sans" panose="020B0502040504020204" pitchFamily="34" charset="0"/>
            </a:endParaRPr>
          </a:p>
        </p:txBody>
      </p:sp>
      <p:sp>
        <p:nvSpPr>
          <p:cNvPr id="3" name="Content Placeholder 2">
            <a:extLst>
              <a:ext uri="{FF2B5EF4-FFF2-40B4-BE49-F238E27FC236}">
                <a16:creationId xmlns:a16="http://schemas.microsoft.com/office/drawing/2014/main" id="{DAE3D038-55A1-C324-2DB6-9CF2B76A8D14}"/>
              </a:ext>
            </a:extLst>
          </p:cNvPr>
          <p:cNvSpPr>
            <a:spLocks noGrp="1"/>
          </p:cNvSpPr>
          <p:nvPr>
            <p:ph idx="1"/>
          </p:nvPr>
        </p:nvSpPr>
        <p:spPr/>
        <p:txBody>
          <a:bodyPr/>
          <a:lstStyle/>
          <a:p>
            <a:pPr>
              <a:lnSpc>
                <a:spcPct val="200000"/>
              </a:lnSpc>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Be aware of your body language</a:t>
            </a:r>
          </a:p>
          <a:p>
            <a:pPr>
              <a:lnSpc>
                <a:spcPct val="200000"/>
              </a:lnSpc>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Research the company thoroughly</a:t>
            </a:r>
          </a:p>
          <a:p>
            <a:pPr>
              <a:lnSpc>
                <a:spcPct val="200000"/>
              </a:lnSpc>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Know what to bring</a:t>
            </a:r>
          </a:p>
          <a:p>
            <a:pPr>
              <a:lnSpc>
                <a:spcPct val="200000"/>
              </a:lnSpc>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Practice your answers</a:t>
            </a:r>
          </a:p>
          <a:p>
            <a:endParaRPr lang="en-US" dirty="0"/>
          </a:p>
          <a:p>
            <a:endParaRPr lang="en-ID" dirty="0"/>
          </a:p>
        </p:txBody>
      </p:sp>
    </p:spTree>
    <p:extLst>
      <p:ext uri="{BB962C8B-B14F-4D97-AF65-F5344CB8AC3E}">
        <p14:creationId xmlns:p14="http://schemas.microsoft.com/office/powerpoint/2010/main" val="214419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FCFABE-8B0E-9C3C-7088-D98AD656A042}"/>
              </a:ext>
            </a:extLst>
          </p:cNvPr>
          <p:cNvPicPr>
            <a:picLocks noChangeAspect="1"/>
          </p:cNvPicPr>
          <p:nvPr/>
        </p:nvPicPr>
        <p:blipFill>
          <a:blip r:embed="rId2"/>
          <a:stretch>
            <a:fillRect/>
          </a:stretch>
        </p:blipFill>
        <p:spPr>
          <a:xfrm>
            <a:off x="2232212" y="201706"/>
            <a:ext cx="6992470" cy="6037729"/>
          </a:xfrm>
          <a:prstGeom prst="rect">
            <a:avLst/>
          </a:prstGeom>
        </p:spPr>
      </p:pic>
    </p:spTree>
    <p:extLst>
      <p:ext uri="{BB962C8B-B14F-4D97-AF65-F5344CB8AC3E}">
        <p14:creationId xmlns:p14="http://schemas.microsoft.com/office/powerpoint/2010/main" val="29485752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{200ED727-070C-4A40-A260-0D697B2DE60B}tf11429527_win32</Template>
  <TotalTime>70</TotalTime>
  <Words>351</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vt:lpstr>
      <vt:lpstr>Bookman Old Style</vt:lpstr>
      <vt:lpstr>Calibri</vt:lpstr>
      <vt:lpstr>Franklin Gothic Book</vt:lpstr>
      <vt:lpstr>Noto Sans</vt:lpstr>
      <vt:lpstr>Wingdings</vt:lpstr>
      <vt:lpstr>1_RetrospectVTI</vt:lpstr>
      <vt:lpstr>TEMA KEBEKERJAAN –P5</vt:lpstr>
      <vt:lpstr>Title lorem Ipsum </vt:lpstr>
      <vt:lpstr>The 5 Interview Stages </vt:lpstr>
      <vt:lpstr>The 5 Interview Stages</vt:lpstr>
      <vt:lpstr>The 5 Interview Stages</vt:lpstr>
      <vt:lpstr>Tips of The Interview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KEBEKERJAAN –P5</dc:title>
  <dc:creator>Rachmi Nurul Wahyuni</dc:creator>
  <cp:lastModifiedBy>Rachmi Nurul Wahyuni</cp:lastModifiedBy>
  <cp:revision>2</cp:revision>
  <dcterms:created xsi:type="dcterms:W3CDTF">2022-09-18T17:20:30Z</dcterms:created>
  <dcterms:modified xsi:type="dcterms:W3CDTF">2022-09-18T18:31:23Z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