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389" y="4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735FA5-0C23-4B93-BB43-1150135EA57E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85D623B-8C50-4D62-BA51-BE9B523F3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2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735FA5-0C23-4B93-BB43-1150135EA57E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10486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85D623B-8C50-4D62-BA51-BE9B523F3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61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735FA5-0C23-4B93-BB43-1150135EA57E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85D623B-8C50-4D62-BA51-BE9B523F3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735FA5-0C23-4B93-BB43-1150135EA57E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85D623B-8C50-4D62-BA51-BE9B523F3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4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735FA5-0C23-4B93-BB43-1150135EA57E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85D623B-8C50-4D62-BA51-BE9B523F3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735FA5-0C23-4B93-BB43-1150135EA57E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10486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85D623B-8C50-4D62-BA51-BE9B523F3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5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6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8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735FA5-0C23-4B93-BB43-1150135EA57E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104865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85D623B-8C50-4D62-BA51-BE9B523F3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0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735FA5-0C23-4B93-BB43-1150135EA57E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10486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85D623B-8C50-4D62-BA51-BE9B523F3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735FA5-0C23-4B93-BB43-1150135EA57E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85D623B-8C50-4D62-BA51-BE9B523F3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735FA5-0C23-4B93-BB43-1150135EA57E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104865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85D623B-8C50-4D62-BA51-BE9B523F3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2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735FA5-0C23-4B93-BB43-1150135EA57E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10486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85D623B-8C50-4D62-BA51-BE9B523F3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35FA5-0C23-4B93-BB43-1150135EA57E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D623B-8C50-4D62-BA51-BE9B523F3A89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2"/>
          <p:cNvGraphicFramePr>
            <a:graphicFrameLocks noGrp="1"/>
          </p:cNvGraphicFramePr>
          <p:nvPr/>
        </p:nvGraphicFramePr>
        <p:xfrm>
          <a:off x="1844109" y="519761"/>
          <a:ext cx="8127999" cy="606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663"/>
                <a:gridCol w="4244003"/>
                <a:gridCol w="2709333"/>
              </a:tblGrid>
              <a:tr h="251262">
                <a:tc>
                  <a:txBody>
                    <a:bodyPr/>
                    <a:p>
                      <a:r>
                        <a:rPr b="1" dirty="0" sz="3600" lang="en-US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S/No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b="1" dirty="0" sz="3600" lang="en-US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STUDENT NAME: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b="1" dirty="0" sz="2800" lang="en-US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REGISTRATION NUMBER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b="1" dirty="0" sz="3600" lang="en-US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01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b="1" dirty="0" sz="2800" lang="en-US">
                          <a:highlight>
                            <a:srgbClr val="C0C0C0"/>
                          </a:highlight>
                        </a:rPr>
                        <a:t>MWAMBA G. SAGENDA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b="1" dirty="0" sz="2400" lang="en-US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T/DEG/2023/1014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b="1" dirty="0" sz="3600" lang="en-US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02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b="1" dirty="0" sz="2800" lang="en-US">
                          <a:highlight>
                            <a:srgbClr val="C0C0C0"/>
                          </a:highlight>
                        </a:rPr>
                        <a:t>ASTON A. KATELELI</a:t>
                      </a:r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dirty="0" sz="2400" i="0" kern="1200" kumimoji="0" lang="en-US" noProof="0" normalizeH="0" spc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T/DEG/2023/1109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b="1" dirty="0" sz="3600" lang="en-US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03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b="1" dirty="0" sz="2800" lang="en-US">
                          <a:highlight>
                            <a:srgbClr val="C0C0C0"/>
                          </a:highlight>
                        </a:rPr>
                        <a:t>SAMSON W. TLAE</a:t>
                      </a:r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dirty="0" sz="2400" i="0" kern="1200" kumimoji="0" lang="en-US" noProof="0" normalizeH="0" spc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T/DEG/2023/1137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b="1" dirty="0" sz="3600" lang="en-US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04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b="1" dirty="0" sz="2800" lang="en-US">
                          <a:highlight>
                            <a:srgbClr val="C0C0C0"/>
                          </a:highlight>
                        </a:rPr>
                        <a:t>NKUBA E. SOLO</a:t>
                      </a:r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dirty="0" sz="2400" i="0" kern="1200" kumimoji="0" lang="en-US" noProof="0" normalizeH="0" spc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T/DEG/2023/1154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b="1" dirty="0" sz="3600" lang="en-US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05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b="1" dirty="0" sz="2800" lang="en-US">
                          <a:highlight>
                            <a:srgbClr val="C0C0C0"/>
                          </a:highlight>
                        </a:rPr>
                        <a:t>YOHANA E. KASHELE</a:t>
                      </a:r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dirty="0" sz="2400" i="0" kern="1200" kumimoji="0" lang="en-US" noProof="0" normalizeH="0" spc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T/DEG/2023/1159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b="1" dirty="0" sz="3600" lang="en-US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06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b="1" dirty="0" sz="2800" lang="en-US">
                          <a:highlight>
                            <a:srgbClr val="C0C0C0"/>
                          </a:highlight>
                        </a:rPr>
                        <a:t>MINZA T. MASANJA</a:t>
                      </a:r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dirty="0" sz="2400" i="0" kern="1200" kumimoji="0" lang="en-US" noProof="0" normalizeH="0" spc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T/DEG/2023/1163</a:t>
                      </a:r>
                    </a:p>
                  </a:txBody>
                </a:tc>
              </a:tr>
              <a:tr h="442262">
                <a:tc>
                  <a:txBody>
                    <a:bodyPr/>
                    <a:p>
                      <a:r>
                        <a:rPr b="1" dirty="0" sz="3600" lang="en-US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07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b="1" dirty="0" sz="2800" lang="en-US">
                          <a:highlight>
                            <a:srgbClr val="C0C0C0"/>
                          </a:highlight>
                        </a:rPr>
                        <a:t>MIKAELI P. JOROJICK</a:t>
                      </a:r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dirty="0" sz="2400" i="0" kern="1200" kumimoji="0" lang="en-US" noProof="0" normalizeH="0" spc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T/DEG/2023/1172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b="1" dirty="0" sz="3600" lang="en-US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08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b="1" dirty="0" sz="2800" lang="en-US">
                          <a:highlight>
                            <a:srgbClr val="C0C0C0"/>
                          </a:highlight>
                        </a:rPr>
                        <a:t>GIGWA N. MIGEKE</a:t>
                      </a:r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dirty="0" sz="2400" i="0" kern="1200" kumimoji="0" lang="en-US" noProof="0" normalizeH="0" spc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T/DEG/2023/1177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extBox 2"/>
          <p:cNvSpPr txBox="1"/>
          <p:nvPr/>
        </p:nvSpPr>
        <p:spPr>
          <a:xfrm>
            <a:off x="112734" y="0"/>
            <a:ext cx="11912252" cy="7081169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b="1" dirty="0" sz="24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b</a:t>
            </a: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). IP-based rules rule :This Allow or block traffic from/to specific IP addresses.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b="1" dirty="0" sz="3200" lang="en-US">
                <a:effectLst/>
                <a:latin typeface="Segoe UI Emoji" panose="020B0502040204020203" pitchFamily="34" charset="0"/>
                <a:ea typeface="SimSun" panose="02010600030101010101" pitchFamily="2" charset="-122"/>
                <a:cs typeface="Segoe UI Emoji" panose="020B0502040204020203" pitchFamily="34" charset="0"/>
              </a:rPr>
              <a:t>🔹</a:t>
            </a: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1. Allow Incoming Traffic from a Specific IP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 add an iptables rules for allowing the incoming traffic by </a:t>
            </a:r>
            <a:r>
              <a:rPr b="1" dirty="0" sz="3200" lang="en-US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address the following command can be used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b="1" dirty="0" sz="3200" lang="en-US" err="1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sudo</a:t>
            </a:r>
            <a:r>
              <a:rPr b="1" dirty="0" sz="32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iptables -A INPUT -s 192.168.1.100 -j ACCEPT</a:t>
            </a:r>
            <a:endParaRPr b="1" dirty="0" sz="3200" lang="en-US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This  rule will allow all traffic from IP 192.168.1.100.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b="1" dirty="0" sz="3200" lang="en-US">
                <a:effectLst/>
                <a:latin typeface="Segoe UI Emoji" panose="020B0502040204020203" pitchFamily="34" charset="0"/>
                <a:ea typeface="SimSun" panose="02010600030101010101" pitchFamily="2" charset="-122"/>
                <a:cs typeface="Segoe UI Emoji" panose="020B0502040204020203" pitchFamily="34" charset="0"/>
              </a:rPr>
              <a:t>🔹</a:t>
            </a: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2. Allow Incoming Traffic from IP to a Specific Port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b="1" dirty="0" sz="3200" lang="en-US" err="1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sudo</a:t>
            </a:r>
            <a:r>
              <a:rPr b="1" dirty="0" sz="32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iptables -A INPUT -p </a:t>
            </a:r>
            <a:r>
              <a:rPr b="1" dirty="0" sz="3200" lang="en-US" err="1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b="1" dirty="0" sz="32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-s 192.168.1.100 --</a:t>
            </a:r>
            <a:r>
              <a:rPr b="1" dirty="0" sz="3200" lang="en-US" err="1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dport</a:t>
            </a:r>
            <a:r>
              <a:rPr b="1" dirty="0" sz="32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22 -j ACCEPT</a:t>
            </a:r>
            <a:endParaRPr b="1" dirty="0" sz="3200" lang="en-US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Allows IP 192.168.1.100 to connect to SSH (port 22).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extBox 2"/>
          <p:cNvSpPr txBox="1"/>
          <p:nvPr/>
        </p:nvSpPr>
        <p:spPr>
          <a:xfrm>
            <a:off x="0" y="87682"/>
            <a:ext cx="12050038" cy="6961649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b="1" dirty="0" sz="3200" lang="en-US">
                <a:effectLst/>
                <a:latin typeface="Segoe UI Emoji" panose="020B0502040204020203" pitchFamily="34" charset="0"/>
                <a:ea typeface="SimSun" panose="02010600030101010101" pitchFamily="2" charset="-122"/>
                <a:cs typeface="Segoe UI Emoji" panose="020B0502040204020203" pitchFamily="34" charset="0"/>
              </a:rPr>
              <a:t>🔹</a:t>
            </a: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3. Block Traffic from a Specific IP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b="1" dirty="0" sz="3200" lang="en-US" err="1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sudo</a:t>
            </a:r>
            <a:r>
              <a:rPr b="1" dirty="0" sz="32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iptables -A INPUT -s 192.168.1.100 -j DROP</a:t>
            </a:r>
            <a:endParaRPr b="1" dirty="0" sz="3200" lang="en-US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This rule will block all incoming traffic from IP 192.168.1.100.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b="1" dirty="0" sz="3200" lang="en-US">
                <a:effectLst/>
                <a:latin typeface="Segoe UI Emoji" panose="020B0502040204020203" pitchFamily="34" charset="0"/>
                <a:ea typeface="SimSun" panose="02010600030101010101" pitchFamily="2" charset="-122"/>
                <a:cs typeface="Segoe UI Emoji" panose="020B0502040204020203" pitchFamily="34" charset="0"/>
              </a:rPr>
              <a:t>🔹</a:t>
            </a: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4. Block Traffic to a Specific Port from an IP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b="1" dirty="0" sz="3200" lang="en-US" err="1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sudo</a:t>
            </a:r>
            <a:r>
              <a:rPr b="1" dirty="0" sz="32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iptables -A INPUT -p </a:t>
            </a:r>
            <a:r>
              <a:rPr b="1" dirty="0" sz="3200" lang="en-US" err="1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b="1" dirty="0" sz="32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-s 192.168.1.100 --</a:t>
            </a:r>
            <a:r>
              <a:rPr b="1" dirty="0" sz="3200" lang="en-US" err="1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dport</a:t>
            </a:r>
            <a:r>
              <a:rPr b="1" dirty="0" sz="32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80 -j DROP</a:t>
            </a:r>
            <a:endParaRPr b="1" dirty="0" sz="3200" lang="en-US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This rule will block IP 192.168.1.100 from accessing your web server on port 80.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Where as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* -s  192. 168.1.100 specifies the source of the </a:t>
            </a:r>
            <a:r>
              <a:rPr b="1" dirty="0" sz="3200" lang="en-US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trafic</a:t>
            </a: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dirty="0" sz="1800" lang="en-US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dirty="0" sz="1800" lang="en-US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extBox 2"/>
          <p:cNvSpPr txBox="1"/>
          <p:nvPr/>
        </p:nvSpPr>
        <p:spPr>
          <a:xfrm>
            <a:off x="0" y="0"/>
            <a:ext cx="11999934" cy="7186198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* -j DROP  tell  the action is to block the incoming traffics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indent="-342900" lvl="0" marL="342900">
              <a:lnSpc>
                <a:spcPct val="115000"/>
              </a:lnSpc>
              <a:buFont typeface="Wingdings" panose="05000000000000000000" pitchFamily="2" charset="2"/>
              <a:buChar char=""/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 delete a rule</a:t>
            </a:r>
          </a:p>
          <a:p>
            <a:pPr marL="615315">
              <a:lnSpc>
                <a:spcPct val="115000"/>
              </a:lnSpc>
              <a:spcAft>
                <a:spcPts val="1000"/>
              </a:spcAft>
              <a:buNone/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 delete an iptables rule by port, you need to either: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b="1" dirty="0" sz="3200" lang="en-US">
                <a:effectLst/>
                <a:latin typeface="Segoe UI Emoji" panose="020B0502040204020203" pitchFamily="34" charset="0"/>
                <a:ea typeface="SimSun" panose="02010600030101010101" pitchFamily="2" charset="-122"/>
                <a:cs typeface="Segoe UI Emoji" panose="020B0502040204020203" pitchFamily="34" charset="0"/>
              </a:rPr>
              <a:t>🔹</a:t>
            </a: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Example: Delete a Rule That Accepts Port 80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b="1" dirty="0" sz="3200" lang="en-US" err="1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sudo</a:t>
            </a:r>
            <a:r>
              <a:rPr b="1" dirty="0" sz="32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iptables -D INPUT -p </a:t>
            </a:r>
            <a:r>
              <a:rPr b="1" dirty="0" sz="3200" lang="en-US" err="1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b="1" dirty="0" sz="32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--</a:t>
            </a:r>
            <a:r>
              <a:rPr b="1" dirty="0" sz="3200" lang="en-US" err="1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dport</a:t>
            </a:r>
            <a:r>
              <a:rPr b="1" dirty="0" sz="32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80 -j ACCEPT</a:t>
            </a:r>
            <a:endParaRPr b="1" dirty="0" sz="3200" lang="en-US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This will deletes the rule that allowing incoming traffic to port 80.</a:t>
            </a:r>
          </a:p>
          <a:p>
            <a:pPr marL="615315">
              <a:lnSpc>
                <a:spcPct val="115000"/>
              </a:lnSpc>
              <a:buNone/>
            </a:pPr>
            <a:r>
              <a:rPr b="1" dirty="0" sz="3200" lang="en-US">
                <a:effectLst/>
                <a:latin typeface="Segoe UI Emoji" panose="020B0502040204020203" pitchFamily="34" charset="0"/>
                <a:ea typeface="SimSun" panose="02010600030101010101" pitchFamily="2" charset="-122"/>
                <a:cs typeface="Segoe UI Emoji" panose="020B0502040204020203" pitchFamily="34" charset="0"/>
              </a:rPr>
              <a:t>✅</a:t>
            </a: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Option 2 of deleting the rule: Delete by Line Number</a:t>
            </a:r>
          </a:p>
          <a:p>
            <a:pPr marL="615315">
              <a:lnSpc>
                <a:spcPct val="115000"/>
              </a:lnSpc>
              <a:buNone/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615315">
              <a:lnSpc>
                <a:spcPct val="115000"/>
              </a:lnSpc>
              <a:spcAft>
                <a:spcPts val="1000"/>
              </a:spcAft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1. List rules with line numbers</a:t>
            </a:r>
            <a:r>
              <a:rPr b="1" dirty="0" sz="18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dirty="0" sz="3200" lang="en-US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extBox 2"/>
          <p:cNvSpPr txBox="1"/>
          <p:nvPr/>
        </p:nvSpPr>
        <p:spPr>
          <a:xfrm>
            <a:off x="137786" y="0"/>
            <a:ext cx="11611628" cy="4792722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b="1" dirty="0" sz="3200" lang="en-US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sudo</a:t>
            </a: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iptables -L INPUT --line-numbers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2. Find the line for the port (e.g., port 80)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Then delete using: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b="1" dirty="0" sz="3200" lang="en-US" err="1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sudo</a:t>
            </a:r>
            <a:r>
              <a:rPr b="1" dirty="0" sz="32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iptables -D INPUT &lt;</a:t>
            </a:r>
            <a:r>
              <a:rPr b="1" dirty="0" sz="3200" lang="en-US" err="1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line_number</a:t>
            </a:r>
            <a:r>
              <a:rPr b="1" dirty="0" sz="32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&gt;</a:t>
            </a:r>
            <a:endParaRPr b="1" dirty="0" sz="3200" lang="en-US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Example: when the port is at line number 3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b="1" dirty="0" sz="3200" lang="en-US" err="1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sudo</a:t>
            </a:r>
            <a:r>
              <a:rPr b="1" dirty="0" sz="32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iptables -D INPUT 3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dirty="0" sz="3200" lang="en-US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extBox 2"/>
          <p:cNvSpPr txBox="1"/>
          <p:nvPr/>
        </p:nvSpPr>
        <p:spPr>
          <a:xfrm>
            <a:off x="0" y="0"/>
            <a:ext cx="12075090" cy="7314438"/>
          </a:xfrm>
          <a:prstGeom prst="rect"/>
          <a:noFill/>
        </p:spPr>
        <p:txBody>
          <a:bodyPr wrap="square">
            <a:spAutoFit/>
          </a:bodyPr>
          <a:p>
            <a:pPr indent="-342900" lvl="0" marL="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"/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 Save the firewall profile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Store the current iptables rule set to a file. This allows users to create different "profiles" for various scenarios (e.g., "home," "office," "public-server").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effectLst/>
                <a:latin typeface="Segoe UI Emoji" panose="020B0502040204020203" pitchFamily="34" charset="0"/>
                <a:ea typeface="SimSun" panose="02010600030101010101" pitchFamily="2" charset="-122"/>
                <a:cs typeface="Segoe UI Emoji" panose="020B0502040204020203" pitchFamily="34" charset="0"/>
              </a:rPr>
              <a:t>🔹</a:t>
            </a: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1. Save the Current Firewall Rules as a Profile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b="1" dirty="0" sz="3200" lang="en-US" err="1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sudo</a:t>
            </a:r>
            <a:r>
              <a:rPr b="1" dirty="0" sz="32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iptables-save &gt; /</a:t>
            </a:r>
            <a:r>
              <a:rPr b="1" dirty="0" sz="3200" lang="en-US" err="1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etc</a:t>
            </a:r>
            <a:r>
              <a:rPr b="1" dirty="0" sz="32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/firewall-</a:t>
            </a:r>
            <a:r>
              <a:rPr b="1" dirty="0" sz="3200" lang="en-US" err="1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profile.rules</a:t>
            </a:r>
            <a:endParaRPr b="1" dirty="0" sz="3200" lang="en-US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You can give it any name, like: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b="1" dirty="0" sz="3200" lang="en-US" err="1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sudo</a:t>
            </a:r>
            <a:r>
              <a:rPr b="1" dirty="0" sz="32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iptables-save &gt; ~/web-</a:t>
            </a:r>
            <a:r>
              <a:rPr b="1" dirty="0" sz="3200" lang="en-US" err="1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server.rules</a:t>
            </a:r>
            <a:endParaRPr b="1" dirty="0" sz="3200" lang="en-US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3200" lang="en-US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sudo</a:t>
            </a: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iptables-save &gt; ~/</a:t>
            </a:r>
            <a:r>
              <a:rPr b="1" dirty="0" sz="3200" lang="en-US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vpn-server.rules</a:t>
            </a:r>
            <a:endParaRPr b="1" dirty="0" sz="3200" lang="en-US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dirty="0" sz="3200" lang="en-US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dirty="0" sz="3200" lang="en-US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extBox 2"/>
          <p:cNvSpPr txBox="1"/>
          <p:nvPr/>
        </p:nvSpPr>
        <p:spPr>
          <a:xfrm>
            <a:off x="0" y="0"/>
            <a:ext cx="12192000" cy="5862374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lnSpc>
                <a:spcPct val="115000"/>
              </a:lnSpc>
              <a:spcAft>
                <a:spcPts val="1000"/>
              </a:spcAft>
              <a:buNone/>
            </a:pPr>
            <a:r>
              <a:rPr b="1" dirty="0" sz="2000" lang="en-US">
                <a:effectLst/>
                <a:latin typeface="Segoe UI Emoji" panose="020B0502040204020203" pitchFamily="34" charset="0"/>
                <a:ea typeface="SimSun" panose="02010600030101010101" pitchFamily="2" charset="-122"/>
                <a:cs typeface="Segoe UI Emoji" panose="020B0502040204020203" pitchFamily="34" charset="0"/>
              </a:rPr>
              <a:t>🔹</a:t>
            </a:r>
            <a:r>
              <a:rPr b="1" dirty="0" sz="20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To Load a firewall Profile</a:t>
            </a:r>
            <a:endParaRPr b="1" dirty="0" sz="1600" lang="en-US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b="1" dirty="0" sz="16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 load a firewall profile: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b="1" dirty="0" lang="en-US" err="1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sudo</a:t>
            </a:r>
            <a:r>
              <a:rPr b="1" dirty="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iptables-restore &lt; /</a:t>
            </a:r>
            <a:r>
              <a:rPr b="1" dirty="0" lang="en-US" err="1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etc</a:t>
            </a:r>
            <a:r>
              <a:rPr b="1" dirty="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/firewall-</a:t>
            </a:r>
            <a:r>
              <a:rPr b="1" dirty="0" lang="en-US" err="1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profile.rules</a:t>
            </a:r>
            <a:endParaRPr b="1" dirty="0" sz="1600" lang="en-US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b="1" dirty="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b="1" dirty="0" sz="1600" lang="en-US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-342900" lvl="0" marL="342900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Automatic reload on reboot</a:t>
            </a:r>
          </a:p>
          <a:p>
            <a:pPr marL="495300">
              <a:lnSpc>
                <a:spcPct val="115000"/>
              </a:lnSpc>
              <a:buNone/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 automatically reboot your rules after reboot follow the following method</a:t>
            </a:r>
          </a:p>
          <a:p>
            <a:pPr marL="495300">
              <a:lnSpc>
                <a:spcPct val="115000"/>
              </a:lnSpc>
              <a:buNone/>
            </a:pPr>
            <a:r>
              <a:rPr b="1" dirty="0" sz="3200" lang="en-US">
                <a:effectLst/>
                <a:latin typeface="Segoe UI Emoji" panose="020B0502040204020203" pitchFamily="34" charset="0"/>
                <a:ea typeface="SimSun" panose="02010600030101010101" pitchFamily="2" charset="-122"/>
                <a:cs typeface="Segoe UI Emoji" panose="020B0502040204020203" pitchFamily="34" charset="0"/>
              </a:rPr>
              <a:t>✅</a:t>
            </a: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Method 1: Use iptables-persistent (Best &amp; Easiest)</a:t>
            </a:r>
          </a:p>
          <a:p>
            <a:pPr marL="495300">
              <a:lnSpc>
                <a:spcPct val="115000"/>
              </a:lnSpc>
              <a:buNone/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495300">
              <a:lnSpc>
                <a:spcPct val="115000"/>
              </a:lnSpc>
              <a:buNone/>
            </a:pPr>
            <a:r>
              <a:rPr b="1" dirty="0" sz="3200" lang="en-US">
                <a:effectLst/>
                <a:latin typeface="Segoe UI Emoji" panose="020B0502040204020203" pitchFamily="34" charset="0"/>
                <a:ea typeface="SimSun" panose="02010600030101010101" pitchFamily="2" charset="-122"/>
                <a:cs typeface="Segoe UI Emoji" panose="020B0502040204020203" pitchFamily="34" charset="0"/>
              </a:rPr>
              <a:t>🔹</a:t>
            </a: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Step 1: Install the tool</a:t>
            </a:r>
          </a:p>
          <a:p>
            <a:pPr marL="495300">
              <a:lnSpc>
                <a:spcPct val="115000"/>
              </a:lnSpc>
              <a:buNone/>
            </a:pPr>
            <a:r>
              <a:rPr dirty="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dirty="0" sz="1600" lang="en-US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95300">
              <a:lnSpc>
                <a:spcPct val="115000"/>
              </a:lnSpc>
              <a:buNone/>
            </a:pPr>
            <a:endParaRPr dirty="0" sz="1600" lang="en-US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extBox 2"/>
          <p:cNvSpPr txBox="1"/>
          <p:nvPr/>
        </p:nvSpPr>
        <p:spPr>
          <a:xfrm>
            <a:off x="0" y="0"/>
            <a:ext cx="12087616" cy="6854825"/>
          </a:xfrm>
          <a:prstGeom prst="rect"/>
          <a:noFill/>
        </p:spPr>
        <p:txBody>
          <a:bodyPr wrap="square">
            <a:spAutoFit/>
          </a:bodyPr>
          <a:p>
            <a:pPr marL="495300">
              <a:lnSpc>
                <a:spcPct val="115000"/>
              </a:lnSpc>
              <a:buNone/>
            </a:pPr>
            <a:r>
              <a:rPr b="1" dirty="0" sz="3200" lang="en-US" err="1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sudo</a:t>
            </a:r>
            <a:r>
              <a:rPr b="1" dirty="0" sz="32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apt update</a:t>
            </a:r>
            <a:endParaRPr b="1" dirty="0" sz="3200" lang="en-US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95300">
              <a:lnSpc>
                <a:spcPct val="115000"/>
              </a:lnSpc>
              <a:buNone/>
            </a:pPr>
            <a:r>
              <a:rPr b="1" dirty="0" sz="3200" lang="en-US" err="1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sudo</a:t>
            </a:r>
            <a:r>
              <a:rPr b="1" dirty="0" sz="32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apt install iptables-persistent</a:t>
            </a:r>
            <a:endParaRPr b="1" dirty="0" sz="3200" lang="en-US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95300">
              <a:lnSpc>
                <a:spcPct val="115000"/>
              </a:lnSpc>
              <a:buNone/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495300">
              <a:lnSpc>
                <a:spcPct val="115000"/>
              </a:lnSpc>
              <a:buNone/>
            </a:pPr>
            <a:r>
              <a:rPr b="1" dirty="0" sz="3200" lang="en-US">
                <a:effectLst/>
                <a:latin typeface="Segoe UI Emoji" panose="020B0502040204020203" pitchFamily="34" charset="0"/>
                <a:ea typeface="SimSun" panose="02010600030101010101" pitchFamily="2" charset="-122"/>
                <a:cs typeface="Segoe UI Emoji" panose="020B0502040204020203" pitchFamily="34" charset="0"/>
              </a:rPr>
              <a:t>🔹</a:t>
            </a: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Step 2: Save the current rules</a:t>
            </a:r>
          </a:p>
          <a:p>
            <a:pPr marL="495300">
              <a:lnSpc>
                <a:spcPct val="115000"/>
              </a:lnSpc>
              <a:buNone/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495300">
              <a:lnSpc>
                <a:spcPct val="115000"/>
              </a:lnSpc>
              <a:buNone/>
            </a:pPr>
            <a:r>
              <a:rPr b="1" dirty="0" sz="3200" lang="en-US" err="1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sudo</a:t>
            </a:r>
            <a:r>
              <a:rPr b="1" dirty="0" sz="32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b="1" dirty="0" sz="3200" lang="en-US" err="1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netfilter</a:t>
            </a:r>
            <a:r>
              <a:rPr b="1" dirty="0" sz="32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-persistent save</a:t>
            </a:r>
            <a:endParaRPr b="1" dirty="0" sz="3200" lang="en-US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95300">
              <a:lnSpc>
                <a:spcPct val="115000"/>
              </a:lnSpc>
              <a:buNone/>
            </a:pPr>
            <a:r>
              <a:rPr b="1" dirty="0" sz="32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b="1" dirty="0" sz="3200" lang="en-US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95300">
              <a:lnSpc>
                <a:spcPct val="115000"/>
              </a:lnSpc>
              <a:buNone/>
            </a:pPr>
            <a:r>
              <a:rPr b="1" dirty="0" sz="3200" lang="en-US">
                <a:effectLst/>
                <a:latin typeface="Segoe UI Emoji" panose="020B0502040204020203" pitchFamily="34" charset="0"/>
                <a:ea typeface="SimSun" panose="02010600030101010101" pitchFamily="2" charset="-122"/>
                <a:cs typeface="Segoe UI Emoji" panose="020B0502040204020203" pitchFamily="34" charset="0"/>
              </a:rPr>
              <a:t>✅</a:t>
            </a: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These rules are now stored and will automatically reload on reboot.</a:t>
            </a:r>
          </a:p>
          <a:p>
            <a:pPr marL="495300">
              <a:lnSpc>
                <a:spcPct val="115000"/>
              </a:lnSpc>
              <a:buNone/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495300">
              <a:lnSpc>
                <a:spcPct val="115000"/>
              </a:lnSpc>
              <a:buNone/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Also, you can use the </a:t>
            </a:r>
            <a:r>
              <a:rPr b="1" dirty="0" sz="3200" lang="en-US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systemd</a:t>
            </a: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services method to automatically reload your rule after reboot your system </a:t>
            </a:r>
            <a:r>
              <a:rPr b="1" dirty="0" sz="18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b="1" dirty="0" sz="1600" lang="en-US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extBox 2"/>
          <p:cNvSpPr txBox="1"/>
          <p:nvPr/>
        </p:nvSpPr>
        <p:spPr>
          <a:xfrm>
            <a:off x="112734" y="125260"/>
            <a:ext cx="11912252" cy="5722207"/>
          </a:xfrm>
          <a:prstGeom prst="rect"/>
          <a:noFill/>
        </p:spPr>
        <p:txBody>
          <a:bodyPr wrap="square">
            <a:spAutoFit/>
          </a:bodyPr>
          <a:p>
            <a:pPr marL="495300">
              <a:lnSpc>
                <a:spcPct val="115000"/>
              </a:lnSpc>
              <a:buNone/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If you don’t want to use iptables-persistent, you can create a </a:t>
            </a:r>
            <a:r>
              <a:rPr b="1" dirty="0" sz="3200" lang="en-US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systemd</a:t>
            </a: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service. The following steps should be followed.</a:t>
            </a:r>
          </a:p>
          <a:p>
            <a:pPr marL="495300">
              <a:lnSpc>
                <a:spcPct val="115000"/>
              </a:lnSpc>
              <a:buNone/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495300">
              <a:lnSpc>
                <a:spcPct val="115000"/>
              </a:lnSpc>
              <a:buNone/>
            </a:pPr>
            <a:r>
              <a:rPr b="1" dirty="0" sz="3200" lang="en-US">
                <a:effectLst/>
                <a:latin typeface="Segoe UI Emoji" panose="020B0502040204020203" pitchFamily="34" charset="0"/>
                <a:ea typeface="SimSun" panose="02010600030101010101" pitchFamily="2" charset="-122"/>
                <a:cs typeface="Segoe UI Emoji" panose="020B0502040204020203" pitchFamily="34" charset="0"/>
              </a:rPr>
              <a:t>🔹</a:t>
            </a: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Step 1: Save rules to a file</a:t>
            </a:r>
          </a:p>
          <a:p>
            <a:pPr marL="495300">
              <a:lnSpc>
                <a:spcPct val="115000"/>
              </a:lnSpc>
              <a:buNone/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495300">
              <a:lnSpc>
                <a:spcPct val="115000"/>
              </a:lnSpc>
              <a:buNone/>
            </a:pPr>
            <a:r>
              <a:rPr b="1" dirty="0" sz="3200" lang="en-US" err="1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sudo</a:t>
            </a:r>
            <a:r>
              <a:rPr b="1" dirty="0" sz="32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iptables-save &gt; /</a:t>
            </a:r>
            <a:r>
              <a:rPr b="1" dirty="0" sz="3200" lang="en-US" err="1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etc</a:t>
            </a:r>
            <a:r>
              <a:rPr b="1" dirty="0" sz="32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b="1" dirty="0" sz="3200" lang="en-US" err="1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iptables.rules</a:t>
            </a:r>
            <a:endParaRPr b="1" dirty="0" sz="3200" lang="en-US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95300">
              <a:lnSpc>
                <a:spcPct val="115000"/>
              </a:lnSpc>
              <a:buNone/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495300">
              <a:lnSpc>
                <a:spcPct val="115000"/>
              </a:lnSpc>
              <a:buNone/>
            </a:pPr>
            <a:r>
              <a:rPr b="1" dirty="0" sz="3200" lang="en-US">
                <a:effectLst/>
                <a:latin typeface="Segoe UI Emoji" panose="020B0502040204020203" pitchFamily="34" charset="0"/>
                <a:ea typeface="SimSun" panose="02010600030101010101" pitchFamily="2" charset="-122"/>
                <a:cs typeface="Segoe UI Emoji" panose="020B0502040204020203" pitchFamily="34" charset="0"/>
              </a:rPr>
              <a:t>🔹</a:t>
            </a: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Step 2: Create a </a:t>
            </a:r>
            <a:r>
              <a:rPr b="1" dirty="0" sz="3200" lang="en-US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systemd</a:t>
            </a: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unit file</a:t>
            </a:r>
          </a:p>
          <a:p>
            <a:pPr marL="495300">
              <a:lnSpc>
                <a:spcPct val="115000"/>
              </a:lnSpc>
              <a:buNone/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495300">
              <a:lnSpc>
                <a:spcPct val="115000"/>
              </a:lnSpc>
              <a:spcAft>
                <a:spcPts val="1000"/>
              </a:spcAft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Create a file: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extBox 2"/>
          <p:cNvSpPr txBox="1"/>
          <p:nvPr/>
        </p:nvSpPr>
        <p:spPr>
          <a:xfrm>
            <a:off x="175364" y="1"/>
            <a:ext cx="12016636" cy="8124404"/>
          </a:xfrm>
          <a:prstGeom prst="rect"/>
          <a:noFill/>
        </p:spPr>
        <p:txBody>
          <a:bodyPr wrap="square">
            <a:spAutoFit/>
          </a:bodyPr>
          <a:p>
            <a:pPr marL="495300">
              <a:lnSpc>
                <a:spcPct val="115000"/>
              </a:lnSpc>
              <a:buNone/>
            </a:pPr>
            <a:r>
              <a:rPr b="1" dirty="0" sz="3200" lang="en-US" err="1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sudo</a:t>
            </a:r>
            <a:r>
              <a:rPr b="1" dirty="0" sz="32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nano /</a:t>
            </a:r>
            <a:r>
              <a:rPr b="1" dirty="0" sz="3200" lang="en-US" err="1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etc</a:t>
            </a:r>
            <a:r>
              <a:rPr b="1" dirty="0" sz="32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b="1" dirty="0" sz="3200" lang="en-US" err="1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systemd</a:t>
            </a:r>
            <a:r>
              <a:rPr b="1" dirty="0" sz="32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/system/iptables-</a:t>
            </a:r>
            <a:r>
              <a:rPr b="1" dirty="0" sz="3200" lang="en-US" err="1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restore.service</a:t>
            </a:r>
            <a:endParaRPr b="1" dirty="0" sz="3200" lang="en-US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95300">
              <a:lnSpc>
                <a:spcPct val="115000"/>
              </a:lnSpc>
              <a:buNone/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495300">
              <a:lnSpc>
                <a:spcPct val="115000"/>
              </a:lnSpc>
              <a:buNone/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Paste this content to the created file above.</a:t>
            </a:r>
          </a:p>
          <a:p>
            <a:pPr marL="495300">
              <a:lnSpc>
                <a:spcPct val="115000"/>
              </a:lnSpc>
              <a:buNone/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495300">
              <a:lnSpc>
                <a:spcPct val="115000"/>
              </a:lnSpc>
              <a:buNone/>
            </a:pPr>
            <a:r>
              <a:rPr b="1" dirty="0" sz="32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“[</a:t>
            </a: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Unit]</a:t>
            </a:r>
          </a:p>
          <a:p>
            <a:pPr marL="495300">
              <a:lnSpc>
                <a:spcPct val="115000"/>
              </a:lnSpc>
              <a:buNone/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Description=Restore iptables rules</a:t>
            </a:r>
          </a:p>
          <a:p>
            <a:pPr marL="495300">
              <a:lnSpc>
                <a:spcPct val="115000"/>
              </a:lnSpc>
              <a:spcAft>
                <a:spcPts val="1000"/>
              </a:spcAft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After=</a:t>
            </a:r>
            <a:r>
              <a:rPr b="1" dirty="0" sz="3200" lang="en-US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network.target</a:t>
            </a:r>
            <a:endParaRPr b="1" dirty="0" sz="3200" lang="en-US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95300">
              <a:lnSpc>
                <a:spcPct val="115000"/>
              </a:lnSpc>
              <a:buNone/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[Service]</a:t>
            </a:r>
          </a:p>
          <a:p>
            <a:pPr marL="495300">
              <a:lnSpc>
                <a:spcPct val="115000"/>
              </a:lnSpc>
              <a:buNone/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Type=</a:t>
            </a:r>
            <a:r>
              <a:rPr b="1" dirty="0" sz="3200" lang="en-US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oneshot</a:t>
            </a:r>
            <a:endParaRPr b="1" dirty="0" sz="3200" lang="en-US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95300">
              <a:lnSpc>
                <a:spcPct val="115000"/>
              </a:lnSpc>
              <a:buNone/>
            </a:pPr>
            <a:r>
              <a:rPr b="1" dirty="0" sz="3200" lang="en-US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ExecStart</a:t>
            </a: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=/</a:t>
            </a:r>
            <a:r>
              <a:rPr b="1" dirty="0" sz="3200" lang="en-US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sbin</a:t>
            </a: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/iptables-restore &lt; /</a:t>
            </a:r>
            <a:r>
              <a:rPr b="1" dirty="0" sz="3200" lang="en-US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etc</a:t>
            </a: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b="1" dirty="0" sz="3200" lang="en-US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iptables.rules</a:t>
            </a:r>
            <a:endParaRPr b="1" dirty="0" sz="3200" lang="en-US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95300">
              <a:lnSpc>
                <a:spcPct val="115000"/>
              </a:lnSpc>
              <a:buNone/>
            </a:pPr>
            <a:r>
              <a:rPr b="1" dirty="0" sz="3200" lang="en-US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RemainAfterExit</a:t>
            </a: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=yes</a:t>
            </a:r>
          </a:p>
          <a:p>
            <a:pPr marL="495300">
              <a:lnSpc>
                <a:spcPct val="115000"/>
              </a:lnSpc>
              <a:spcAft>
                <a:spcPts val="1000"/>
              </a:spcAft>
            </a:pPr>
            <a:r>
              <a:rPr dirty="0" sz="18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495300">
              <a:lnSpc>
                <a:spcPct val="115000"/>
              </a:lnSpc>
              <a:spcAft>
                <a:spcPts val="1000"/>
              </a:spcAft>
            </a:pPr>
            <a:endParaRPr dirty="0" sz="3200" lang="en-US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95300">
              <a:lnSpc>
                <a:spcPct val="115000"/>
              </a:lnSpc>
              <a:spcAft>
                <a:spcPts val="1000"/>
              </a:spcAft>
            </a:pPr>
            <a:endParaRPr dirty="0" sz="3200" lang="en-US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extBox 2"/>
          <p:cNvSpPr txBox="1"/>
          <p:nvPr/>
        </p:nvSpPr>
        <p:spPr>
          <a:xfrm>
            <a:off x="450937" y="200418"/>
            <a:ext cx="11987408" cy="4589590"/>
          </a:xfrm>
          <a:prstGeom prst="rect"/>
          <a:noFill/>
        </p:spPr>
        <p:txBody>
          <a:bodyPr wrap="square">
            <a:spAutoFit/>
          </a:bodyPr>
          <a:p>
            <a:pPr marL="495300">
              <a:lnSpc>
                <a:spcPct val="115000"/>
              </a:lnSpc>
              <a:buNone/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[Install]</a:t>
            </a:r>
          </a:p>
          <a:p>
            <a:pPr marL="495300">
              <a:lnSpc>
                <a:spcPct val="115000"/>
              </a:lnSpc>
              <a:buNone/>
            </a:pPr>
            <a:r>
              <a:rPr b="1" dirty="0" sz="3200" lang="en-US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WantedBy</a:t>
            </a: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=multi-</a:t>
            </a:r>
            <a:r>
              <a:rPr b="1" dirty="0" sz="3200" lang="en-US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user.target</a:t>
            </a: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b="1" dirty="0" sz="32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“</a:t>
            </a:r>
            <a:endParaRPr b="1" dirty="0" sz="3200" lang="en-US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95300">
              <a:lnSpc>
                <a:spcPct val="115000"/>
              </a:lnSpc>
              <a:buNone/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495300">
              <a:lnSpc>
                <a:spcPct val="115000"/>
              </a:lnSpc>
              <a:buNone/>
            </a:pPr>
            <a:r>
              <a:rPr b="1" dirty="0" sz="3200" lang="en-US">
                <a:effectLst/>
                <a:latin typeface="Segoe UI Emoji" panose="020B0502040204020203" pitchFamily="34" charset="0"/>
                <a:ea typeface="SimSun" panose="02010600030101010101" pitchFamily="2" charset="-122"/>
                <a:cs typeface="Segoe UI Emoji" panose="020B0502040204020203" pitchFamily="34" charset="0"/>
              </a:rPr>
              <a:t>🔹</a:t>
            </a: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Step 3: Enable the service</a:t>
            </a:r>
          </a:p>
          <a:p>
            <a:pPr marL="495300">
              <a:lnSpc>
                <a:spcPct val="115000"/>
              </a:lnSpc>
              <a:buNone/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495300">
              <a:lnSpc>
                <a:spcPct val="115000"/>
              </a:lnSpc>
              <a:buNone/>
            </a:pPr>
            <a:r>
              <a:rPr b="1" dirty="0" sz="3200" lang="en-US" err="1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sudo</a:t>
            </a:r>
            <a:r>
              <a:rPr b="1" dirty="0" sz="32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b="1" dirty="0" sz="3200" lang="en-US" err="1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systemctl</a:t>
            </a:r>
            <a:r>
              <a:rPr b="1" dirty="0" sz="32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enable iptables-</a:t>
            </a:r>
            <a:r>
              <a:rPr b="1" dirty="0" sz="3200" lang="en-US" err="1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restore.service</a:t>
            </a:r>
            <a:endParaRPr b="1" dirty="0" sz="3200" lang="en-US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95300">
              <a:lnSpc>
                <a:spcPct val="115000"/>
              </a:lnSpc>
              <a:buNone/>
            </a:pPr>
            <a:r>
              <a:rPr b="1" dirty="0" sz="3200" lang="en-US">
                <a:effectLst/>
                <a:latin typeface="Segoe UI Emoji" panose="020B0502040204020203" pitchFamily="34" charset="0"/>
                <a:ea typeface="SimSun" panose="02010600030101010101" pitchFamily="2" charset="-122"/>
                <a:cs typeface="Segoe UI Emoji" panose="020B0502040204020203" pitchFamily="34" charset="0"/>
              </a:rPr>
              <a:t>✅</a:t>
            </a: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Now your rules will reload automatically on each reboot</a:t>
            </a:r>
          </a:p>
          <a:p>
            <a:pPr marL="495300">
              <a:lnSpc>
                <a:spcPct val="115000"/>
              </a:lnSpc>
              <a:spcAft>
                <a:spcPts val="1000"/>
              </a:spcAft>
            </a:pPr>
            <a:r>
              <a:rPr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-150313" y="150312"/>
            <a:ext cx="12551079" cy="1127343"/>
          </a:xfrm>
        </p:spPr>
        <p:txBody>
          <a:bodyPr/>
          <a:p>
            <a:r>
              <a:rPr b="1" dirty="0" lang="en-US">
                <a:solidFill>
                  <a:srgbClr val="FF0000"/>
                </a:solidFill>
              </a:rPr>
              <a:t>FIRE WALL BASIC  CONFIGURATION</a:t>
            </a:r>
          </a:p>
        </p:txBody>
      </p:sp>
      <p:sp>
        <p:nvSpPr>
          <p:cNvPr id="1048590" name="Subtitle 2"/>
          <p:cNvSpPr>
            <a:spLocks noGrp="1"/>
          </p:cNvSpPr>
          <p:nvPr>
            <p:ph type="subTitle" idx="1"/>
          </p:nvPr>
        </p:nvSpPr>
        <p:spPr>
          <a:xfrm>
            <a:off x="814192" y="1277655"/>
            <a:ext cx="11285950" cy="5430033"/>
          </a:xfrm>
        </p:spPr>
        <p:txBody>
          <a:bodyPr>
            <a:normAutofit fontScale="41667" lnSpcReduction="20000"/>
          </a:bodyPr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b="1" dirty="0" sz="70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Firewall </a:t>
            </a:r>
            <a:r>
              <a:rPr b="1" dirty="0" sz="70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- is a security system that monitors and controls incoming and outgoing network traffic based on predefined rules it acts as a barrier between a trusted internal network like your computer or organizations network and untrusted external networks ( like the internet)</a:t>
            </a:r>
          </a:p>
          <a:p>
            <a:pPr marL="457200">
              <a:lnSpc>
                <a:spcPct val="115000"/>
              </a:lnSpc>
              <a:spcAft>
                <a:spcPts val="1000"/>
              </a:spcAft>
              <a:buNone/>
            </a:pPr>
            <a:r>
              <a:rPr b="1" dirty="0" sz="70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Types of firewalls</a:t>
            </a:r>
          </a:p>
          <a:p>
            <a:pPr indent="-342900" lvl="0" marL="342900">
              <a:lnSpc>
                <a:spcPct val="115000"/>
              </a:lnSpc>
              <a:buFont typeface="+mj-lt"/>
              <a:buAutoNum type="arabicPeriod"/>
            </a:pPr>
            <a:r>
              <a:rPr b="1" dirty="0" sz="70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Packet-filtering firewalls</a:t>
            </a:r>
            <a:r>
              <a:rPr b="1" dirty="0" sz="70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 -This examines data packets and blocks or allows them based on source/destination IP, port, and protocol</a:t>
            </a:r>
          </a:p>
          <a:p>
            <a:pPr indent="-342900" lvl="0" marL="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b="1" dirty="0" sz="70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Stateful Inspection Firewall</a:t>
            </a:r>
            <a:r>
              <a:rPr b="1" dirty="0" sz="70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 - this tracks the state of active connections and makes decisions based on the context of traffic.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extBox 2"/>
          <p:cNvSpPr txBox="1"/>
          <p:nvPr/>
        </p:nvSpPr>
        <p:spPr>
          <a:xfrm>
            <a:off x="0" y="1"/>
            <a:ext cx="12087616" cy="5664692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b="1" dirty="0" sz="36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REFERENCES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b="1" dirty="0" sz="36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1.Stalling ,W. (2017). </a:t>
            </a:r>
            <a:r>
              <a:rPr b="1" dirty="0" sz="3600" lang="en-US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Nertwork</a:t>
            </a:r>
            <a:r>
              <a:rPr b="1" dirty="0" sz="36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security essentials, Pearson.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b="1" dirty="0" sz="36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2.Novak, J.(2002). </a:t>
            </a:r>
            <a:r>
              <a:rPr b="1" dirty="0" sz="3600" lang="en-US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Nertwork</a:t>
            </a:r>
            <a:r>
              <a:rPr b="1" dirty="0" sz="36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Intrusion detection(3</a:t>
            </a:r>
            <a:r>
              <a:rPr baseline="30000" b="1" dirty="0" sz="36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rd</a:t>
            </a:r>
            <a:r>
              <a:rPr b="1" dirty="0" sz="36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ed). New Riders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b="1" dirty="0" sz="36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3. Andress, J. (2019). The basic of information security (3</a:t>
            </a:r>
            <a:r>
              <a:rPr baseline="30000" b="1" dirty="0" sz="36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rd</a:t>
            </a:r>
            <a:r>
              <a:rPr b="1" dirty="0" sz="36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ed), Syngress.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36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4. Zwicky. D, Cooper (2000), Building Internet Firewall(2</a:t>
            </a:r>
            <a:r>
              <a:rPr baseline="30000" b="1" dirty="0" sz="36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nd</a:t>
            </a:r>
            <a:r>
              <a:rPr b="1" dirty="0" sz="36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ed), O’Reilly Media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extBox 2"/>
          <p:cNvSpPr txBox="1"/>
          <p:nvPr/>
        </p:nvSpPr>
        <p:spPr>
          <a:xfrm>
            <a:off x="125260" y="100208"/>
            <a:ext cx="12066740" cy="7005319"/>
          </a:xfrm>
          <a:prstGeom prst="rect"/>
          <a:noFill/>
        </p:spPr>
        <p:txBody>
          <a:bodyPr wrap="square">
            <a:spAutoFit/>
          </a:bodyPr>
          <a:p>
            <a:pPr lvl="0">
              <a:lnSpc>
                <a:spcPct val="115000"/>
              </a:lnSpc>
            </a:pPr>
            <a:r>
              <a:rPr b="1" dirty="0" sz="3200" lang="en-US">
                <a:solidFill>
                  <a:srgbClr val="EE000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3.p</a:t>
            </a:r>
            <a:r>
              <a:rPr b="1" dirty="0" sz="32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roxy Firewall</a:t>
            </a: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 - Acts as an intermediary between users and the internet, hiding the true network address.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b="1" dirty="0" sz="32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Next- Generation Firewall (NGFW): </a:t>
            </a: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- includes advanced features like intrusion prevention, deep packet inspection, and application awareness</a:t>
            </a:r>
          </a:p>
          <a:p>
            <a:pPr marL="685800">
              <a:lnSpc>
                <a:spcPct val="115000"/>
              </a:lnSpc>
              <a:buNone/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Firewall configuration needs </a:t>
            </a:r>
            <a:r>
              <a:rPr b="1" dirty="0" sz="32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iptables </a:t>
            </a: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 order to interact with </a:t>
            </a:r>
            <a:r>
              <a:rPr b="1" dirty="0" sz="32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netfilter</a:t>
            </a: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to manage rules.  </a:t>
            </a:r>
            <a:r>
              <a:rPr b="1" dirty="0" sz="32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Where as </a:t>
            </a:r>
            <a:endParaRPr b="1" dirty="0" sz="3200" lang="en-US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685800">
              <a:lnSpc>
                <a:spcPct val="115000"/>
              </a:lnSpc>
              <a:buNone/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Netfilter </a:t>
            </a: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is a built – in firewall framework in the Kernell.</a:t>
            </a:r>
          </a:p>
          <a:p>
            <a:pPr marL="685800">
              <a:lnSpc>
                <a:spcPct val="115000"/>
              </a:lnSpc>
              <a:spcAft>
                <a:spcPts val="1000"/>
              </a:spcAft>
            </a:pPr>
            <a:r>
              <a:rPr b="1" dirty="0" sz="32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Iptables</a:t>
            </a: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 - Is a command -line utility in linux used to set up, maintain, and inspect  the tables of IP  packet filter rules in the linux Kernell firewall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dirty="0" sz="3200" lang="en-US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extBox 2"/>
          <p:cNvSpPr txBox="1"/>
          <p:nvPr/>
        </p:nvSpPr>
        <p:spPr>
          <a:xfrm>
            <a:off x="100208" y="0"/>
            <a:ext cx="12091792" cy="9149080"/>
          </a:xfrm>
          <a:prstGeom prst="rect"/>
          <a:noFill/>
        </p:spPr>
        <p:txBody>
          <a:bodyPr wrap="square">
            <a:spAutoFit/>
          </a:bodyPr>
          <a:p>
            <a:pPr indent="-342900" lvl="0" marL="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b="1" dirty="0" sz="36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also is the tools that allow user to interact with netfilter to manage firewall rules</a:t>
            </a:r>
          </a:p>
          <a:p>
            <a:pPr marL="685800">
              <a:lnSpc>
                <a:spcPct val="115000"/>
              </a:lnSpc>
              <a:buNone/>
            </a:pPr>
            <a:r>
              <a:rPr b="1" dirty="0" sz="36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Why Iptables are worth?</a:t>
            </a:r>
          </a:p>
          <a:p>
            <a:pPr indent="-342900" lvl="0" marL="34290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b="1" dirty="0" sz="36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Allows or block specific IP address</a:t>
            </a:r>
          </a:p>
          <a:p>
            <a:pPr indent="-342900" lvl="0" marL="34290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b="1" dirty="0" sz="36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Permit or deny access to ports (like port 80 for web traffic)</a:t>
            </a:r>
          </a:p>
          <a:p>
            <a:pPr indent="-342900" lvl="0" marL="34290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b="1" dirty="0" sz="36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Control incoming or outgoing network traffic</a:t>
            </a:r>
          </a:p>
          <a:p>
            <a:pPr indent="-342900" lvl="0" marL="342900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b="1" dirty="0" sz="36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Create a firewall to secure your linux system</a:t>
            </a:r>
          </a:p>
          <a:p>
            <a:pPr indent="-342900" lvl="0" marL="342900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endParaRPr b="1" dirty="0" sz="3200" lang="en-US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-342900" lvl="0" marL="342900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endParaRPr b="1" dirty="0" sz="3200" lang="en-US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-342900" lvl="0" marL="342900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b="1" dirty="0" sz="3600" lang="en-US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The following is the table to show iptables</a:t>
            </a:r>
            <a:endParaRPr b="1" dirty="0" sz="3600" lang="en-US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-342900" lvl="0" marL="342900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endParaRPr dirty="0" sz="3200" lang="en-US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-342900" lvl="0" marL="342900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endParaRPr dirty="0" sz="3200" lang="en-US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dirty="0" sz="3200" lang="en-US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Table 1"/>
          <p:cNvGraphicFramePr>
            <a:graphicFrameLocks noGrp="1"/>
          </p:cNvGraphicFramePr>
          <p:nvPr/>
        </p:nvGraphicFramePr>
        <p:xfrm>
          <a:off x="0" y="663879"/>
          <a:ext cx="12020811" cy="57870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27348"/>
                <a:gridCol w="5993463"/>
              </a:tblGrid>
              <a:tr h="890727"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b="1" dirty="0" sz="3200" lang="en-US">
                          <a:solidFill>
                            <a:schemeClr val="tx1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Table</a:t>
                      </a:r>
                      <a:endParaRPr b="1" dirty="0" sz="3200" lang="en-US">
                        <a:solidFill>
                          <a:schemeClr val="tx1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b="1" dirty="0" sz="3200" lang="en-US">
                          <a:solidFill>
                            <a:schemeClr val="tx1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Purpose</a:t>
                      </a:r>
                      <a:endParaRPr b="1" dirty="0" sz="3200" lang="en-US">
                        <a:solidFill>
                          <a:schemeClr val="tx1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90727"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b="1" dirty="0" sz="3200" lang="en-US">
                          <a:solidFill>
                            <a:schemeClr val="tx1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Filter </a:t>
                      </a:r>
                      <a:endParaRPr b="1" dirty="0" sz="3200" lang="en-US">
                        <a:solidFill>
                          <a:schemeClr val="tx1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b="1" sz="3200" lang="en-US">
                          <a:solidFill>
                            <a:schemeClr val="tx1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Default table for filtering traffic</a:t>
                      </a:r>
                      <a:endParaRPr b="1" sz="3200" lang="en-US">
                        <a:solidFill>
                          <a:schemeClr val="tx1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77795"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b="1" dirty="0" sz="3200" lang="en-US">
                          <a:solidFill>
                            <a:schemeClr val="tx1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Nat </a:t>
                      </a:r>
                      <a:endParaRPr b="1" dirty="0" sz="3200" lang="en-US">
                        <a:solidFill>
                          <a:schemeClr val="tx1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b="1" sz="3200" lang="en-US">
                          <a:solidFill>
                            <a:schemeClr val="tx1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Used for network Adress Translation</a:t>
                      </a:r>
                      <a:endParaRPr b="1" sz="3200" lang="en-US">
                        <a:solidFill>
                          <a:schemeClr val="tx1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90727"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b="1" dirty="0" sz="3200" lang="en-US">
                          <a:solidFill>
                            <a:schemeClr val="tx1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Mangle</a:t>
                      </a:r>
                      <a:endParaRPr b="1" dirty="0" sz="3200" lang="en-US">
                        <a:solidFill>
                          <a:schemeClr val="tx1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b="1" dirty="0" sz="3200" lang="en-US">
                          <a:solidFill>
                            <a:schemeClr val="tx1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For packets modification</a:t>
                      </a:r>
                      <a:endParaRPr b="1" dirty="0" sz="3200" lang="en-US">
                        <a:solidFill>
                          <a:schemeClr val="tx1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37048"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b="1" dirty="0" sz="3200" lang="en-US">
                          <a:solidFill>
                            <a:schemeClr val="tx1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Raw</a:t>
                      </a:r>
                      <a:endParaRPr b="1" dirty="0" sz="3200" lang="en-US">
                        <a:solidFill>
                          <a:schemeClr val="tx1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b="1" dirty="0" sz="3200" lang="en-US">
                          <a:solidFill>
                            <a:schemeClr val="tx1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For exemptions from connection tracking</a:t>
                      </a:r>
                      <a:endParaRPr b="1" dirty="0" sz="3200" lang="en-US">
                        <a:solidFill>
                          <a:schemeClr val="tx1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extBox 2"/>
          <p:cNvSpPr txBox="1"/>
          <p:nvPr/>
        </p:nvSpPr>
        <p:spPr>
          <a:xfrm>
            <a:off x="-1" y="0"/>
            <a:ext cx="12300559" cy="1319977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15000"/>
              </a:lnSpc>
              <a:spcAft>
                <a:spcPts val="1000"/>
              </a:spcAft>
            </a:pPr>
            <a:r>
              <a:rPr dirty="0" sz="18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The table to show chain in Iptables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dirty="0" sz="3200" lang="en-US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194306" name="Table 3"/>
          <p:cNvGraphicFramePr>
            <a:graphicFrameLocks noGrp="1"/>
          </p:cNvGraphicFramePr>
          <p:nvPr/>
        </p:nvGraphicFramePr>
        <p:xfrm>
          <a:off x="263046" y="847879"/>
          <a:ext cx="11148166" cy="41405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74083"/>
                <a:gridCol w="5574083"/>
              </a:tblGrid>
              <a:tr h="1006186"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b="1" dirty="0" sz="3200" lang="en-US">
                          <a:effectLst/>
                        </a:rPr>
                        <a:t>Chain </a:t>
                      </a:r>
                      <a:endParaRPr b="1" dirty="0" sz="3200" lang="en-US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b="1" dirty="0" sz="3200" lang="en-US">
                          <a:effectLst/>
                        </a:rPr>
                        <a:t>Direction</a:t>
                      </a:r>
                      <a:endParaRPr b="1" dirty="0" sz="3200" lang="en-US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39447"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b="1" dirty="0" sz="3200" lang="en-US">
                          <a:effectLst/>
                        </a:rPr>
                        <a:t>INPUT </a:t>
                      </a:r>
                      <a:endParaRPr b="1" dirty="0" sz="3200" lang="en-US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b="1" sz="3200" lang="en-US">
                          <a:effectLst/>
                        </a:rPr>
                        <a:t>Traffic to the system</a:t>
                      </a:r>
                      <a:endParaRPr b="1" sz="3200" lang="en-US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06186"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b="1" sz="3200" lang="en-US">
                          <a:effectLst/>
                        </a:rPr>
                        <a:t>OUTPUT</a:t>
                      </a:r>
                      <a:endParaRPr b="1" sz="3200" lang="en-US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b="1" dirty="0" sz="3200" lang="en-US">
                          <a:effectLst/>
                        </a:rPr>
                        <a:t>Traffic from the system </a:t>
                      </a:r>
                      <a:endParaRPr b="1" dirty="0" sz="3200" lang="en-US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06186"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b="1" dirty="0" sz="3200" lang="en-US">
                          <a:effectLst/>
                        </a:rPr>
                        <a:t>FORWARD</a:t>
                      </a:r>
                      <a:endParaRPr b="1" dirty="0" sz="3200" lang="en-US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b="1" dirty="0" sz="3200" lang="en-US">
                          <a:effectLst/>
                        </a:rPr>
                        <a:t>Traffic passing through the system</a:t>
                      </a:r>
                      <a:endParaRPr b="1" dirty="0" sz="3200" lang="en-US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extBox 2"/>
          <p:cNvSpPr txBox="1"/>
          <p:nvPr/>
        </p:nvSpPr>
        <p:spPr>
          <a:xfrm>
            <a:off x="100208" y="150313"/>
            <a:ext cx="11912252" cy="6149340"/>
          </a:xfrm>
          <a:prstGeom prst="rect"/>
          <a:noFill/>
        </p:spPr>
        <p:txBody>
          <a:bodyPr wrap="square">
            <a:spAutoFit/>
          </a:bodyPr>
          <a:p>
            <a:pPr indent="-342900" lvl="0" marL="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 basic CLI utility for iptables in Linux, we can use a Bash script.   This script will provide functions for adding, create listing, and deleting rules and it will offer basic firewall profile management and automatic reload on reboot.</a:t>
            </a:r>
          </a:p>
          <a:p>
            <a:pPr indent="-342900" lvl="0" marL="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b="1" dirty="0" sz="32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Basic Firewall Configuration Tool (CLI Utility</a:t>
            </a: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This utility aims to simplify common iptables operations, allowing users to quickly manage basic firewall rules without needing to interact directly with complex iptables commands.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Features needed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dirty="0" sz="3200" lang="en-US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extBox 2"/>
          <p:cNvSpPr txBox="1"/>
          <p:nvPr/>
        </p:nvSpPr>
        <p:spPr>
          <a:xfrm>
            <a:off x="0" y="0"/>
            <a:ext cx="12037512" cy="6837045"/>
          </a:xfrm>
          <a:prstGeom prst="rect"/>
          <a:noFill/>
        </p:spPr>
        <p:txBody>
          <a:bodyPr wrap="square">
            <a:spAutoFit/>
          </a:bodyPr>
          <a:p>
            <a:pPr indent="-342900" lvl="0" marL="342900">
              <a:lnSpc>
                <a:spcPct val="115000"/>
              </a:lnSpc>
              <a:spcAft>
                <a:spcPts val="1000"/>
              </a:spcAft>
              <a:buFont typeface="+mj-lt"/>
              <a:buAutoNum type="romanUcParenR"/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Add or Delete Rule by Port or by IP address: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a). Port-based rule: This rule Allow or block traffic on specific ports (e.g., allow SSH on port 22, block HTTP on port 80)</a:t>
            </a:r>
          </a:p>
          <a:p>
            <a:pPr indent="-342900" lvl="0" marL="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 add an iptables rules for allowing the traffic by port the following command can be used. </a:t>
            </a:r>
            <a:r>
              <a:rPr b="1" dirty="0" sz="32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the general syntax is:</a:t>
            </a:r>
            <a:endParaRPr b="1" dirty="0" sz="3200" lang="en-US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-342900" lvl="0" marL="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"/>
            </a:pPr>
            <a:r>
              <a:rPr b="1" dirty="0" sz="3200" lang="en-US" err="1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sudo</a:t>
            </a:r>
            <a:r>
              <a:rPr b="1" dirty="0" sz="32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iptables -A &lt;CHAIN&gt; -p &lt;protocol&gt; --</a:t>
            </a:r>
            <a:r>
              <a:rPr b="1" dirty="0" sz="3200" lang="en-US" err="1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dport</a:t>
            </a:r>
            <a:r>
              <a:rPr b="1" dirty="0" sz="32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&lt;port&gt; -j &lt;ACTION&gt;</a:t>
            </a:r>
            <a:endParaRPr b="1" dirty="0" sz="3200" lang="en-US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615315">
              <a:lnSpc>
                <a:spcPct val="115000"/>
              </a:lnSpc>
              <a:spcAft>
                <a:spcPts val="1000"/>
              </a:spcAft>
              <a:buNone/>
            </a:pPr>
            <a:r>
              <a:rPr b="1" dirty="0" sz="3200" lang="en-US">
                <a:effectLst/>
                <a:latin typeface="Segoe UI Emoji" panose="020B0502040204020203" pitchFamily="34" charset="0"/>
                <a:ea typeface="SimSun" panose="02010600030101010101" pitchFamily="2" charset="-122"/>
                <a:cs typeface="Segoe UI Emoji" panose="020B0502040204020203" pitchFamily="34" charset="0"/>
              </a:rPr>
              <a:t>🔹</a:t>
            </a: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Example 1: Allow Incoming HTTP (port 80) Traffic</a:t>
            </a:r>
          </a:p>
          <a:p>
            <a:pPr marL="615315">
              <a:lnSpc>
                <a:spcPct val="115000"/>
              </a:lnSpc>
              <a:spcAft>
                <a:spcPts val="1000"/>
              </a:spcAft>
              <a:buNone/>
            </a:pPr>
            <a:r>
              <a:rPr b="1" dirty="0" sz="3200" lang="en-US" err="1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sudo</a:t>
            </a:r>
            <a:r>
              <a:rPr b="1" dirty="0" sz="32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iptables -A INPUT -p </a:t>
            </a:r>
            <a:r>
              <a:rPr b="1" dirty="0" sz="3200" lang="en-US" err="1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b="1" dirty="0" sz="32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--</a:t>
            </a:r>
            <a:r>
              <a:rPr b="1" dirty="0" sz="3200" lang="en-US" err="1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dport</a:t>
            </a:r>
            <a:r>
              <a:rPr b="1" dirty="0" sz="32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80 -j ACCEPT</a:t>
            </a:r>
            <a:endParaRPr b="1" dirty="0" sz="3200" lang="en-US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615315">
              <a:lnSpc>
                <a:spcPct val="115000"/>
              </a:lnSpc>
              <a:spcAft>
                <a:spcPts val="1000"/>
              </a:spcAft>
            </a:pPr>
            <a:r>
              <a:rPr b="1" dirty="0" sz="3200" lang="en-US">
                <a:effectLst/>
                <a:latin typeface="Segoe UI Emoji" panose="020B0502040204020203" pitchFamily="34" charset="0"/>
                <a:ea typeface="SimSun" panose="02010600030101010101" pitchFamily="2" charset="-122"/>
                <a:cs typeface="Segoe UI Emoji" panose="020B0502040204020203" pitchFamily="34" charset="0"/>
              </a:rPr>
              <a:t>🔹</a:t>
            </a:r>
            <a:r>
              <a:rPr b="1" dirty="0" sz="32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Example 2: Block Incoming SSH (port 22) Traffic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dirty="0" sz="18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extBox 2"/>
          <p:cNvSpPr txBox="1"/>
          <p:nvPr/>
        </p:nvSpPr>
        <p:spPr>
          <a:xfrm>
            <a:off x="100208" y="0"/>
            <a:ext cx="12091792" cy="6204585"/>
          </a:xfrm>
          <a:prstGeom prst="rect"/>
          <a:noFill/>
        </p:spPr>
        <p:txBody>
          <a:bodyPr wrap="square">
            <a:spAutoFit/>
          </a:bodyPr>
          <a:p>
            <a:pPr marL="615315">
              <a:lnSpc>
                <a:spcPct val="115000"/>
              </a:lnSpc>
              <a:spcAft>
                <a:spcPts val="1000"/>
              </a:spcAft>
              <a:buNone/>
            </a:pPr>
            <a:r>
              <a:rPr b="1" dirty="0" sz="2800" lang="en-US">
                <a:effectLst/>
                <a:latin typeface="Segoe UI Emoji" panose="020B0502040204020203" pitchFamily="34" charset="0"/>
                <a:ea typeface="SimSun" panose="02010600030101010101" pitchFamily="2" charset="-122"/>
                <a:cs typeface="Segoe UI Emoji" panose="020B0502040204020203" pitchFamily="34" charset="0"/>
              </a:rPr>
              <a:t>📘</a:t>
            </a:r>
            <a:r>
              <a:rPr b="1" dirty="0" sz="28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Explanation of Terms: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b="1" dirty="0" sz="28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*A INPUT </a:t>
            </a:r>
            <a:r>
              <a:rPr b="1" dirty="0" sz="2800" lang="zh-CN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b="1" dirty="0" sz="28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Append the rule to the INPUT chain. </a:t>
            </a:r>
            <a:r>
              <a:rPr b="1" dirty="0" sz="2800" lang="en-US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i.e</a:t>
            </a:r>
            <a:r>
              <a:rPr b="1" dirty="0" sz="28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the input chain            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28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handles all traffic destinated directly for your computer.</a:t>
            </a:r>
          </a:p>
          <a:p>
            <a:pPr marL="615315">
              <a:lnSpc>
                <a:spcPct val="115000"/>
              </a:lnSpc>
              <a:spcAft>
                <a:spcPts val="1000"/>
              </a:spcAft>
              <a:buNone/>
            </a:pPr>
            <a:r>
              <a:rPr b="1" dirty="0" sz="28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*-p </a:t>
            </a:r>
            <a:r>
              <a:rPr b="1" dirty="0" sz="2800" lang="en-US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b="1" dirty="0" sz="28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b="1" dirty="0" sz="2800" lang="zh-CN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b="1" dirty="0" sz="28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Match TCP protocol. (-p) specifies the protocol</a:t>
            </a:r>
          </a:p>
          <a:p>
            <a:pPr marL="615315">
              <a:lnSpc>
                <a:spcPct val="115000"/>
              </a:lnSpc>
              <a:spcAft>
                <a:spcPts val="1000"/>
              </a:spcAft>
              <a:buNone/>
            </a:pPr>
            <a:r>
              <a:rPr b="1" dirty="0" sz="28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*--</a:t>
            </a:r>
            <a:r>
              <a:rPr b="1" dirty="0" sz="2800" lang="en-US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dport</a:t>
            </a:r>
            <a:r>
              <a:rPr b="1" dirty="0" sz="28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80 </a:t>
            </a:r>
            <a:r>
              <a:rPr b="1" dirty="0" sz="2800" lang="zh-CN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b="1" dirty="0" sz="28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Match destination port 80.</a:t>
            </a:r>
          </a:p>
          <a:p>
            <a:pPr marL="615315">
              <a:lnSpc>
                <a:spcPct val="115000"/>
              </a:lnSpc>
              <a:spcAft>
                <a:spcPts val="1000"/>
              </a:spcAft>
              <a:buNone/>
            </a:pPr>
            <a:r>
              <a:rPr b="1" dirty="0" sz="28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*-j ACCEPT </a:t>
            </a:r>
            <a:r>
              <a:rPr b="1" dirty="0" sz="2800" lang="zh-CN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→ </a:t>
            </a:r>
            <a:r>
              <a:rPr b="1" dirty="0" sz="28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(-j) specifies the action to be taken for packets matching this rule  and ACCEPT to allow the packet (or use DROP, REJECT, etc.).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b="1" dirty="0" sz="28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* Sudo : Execute the command as a super user (root).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2800" lang="en-US">
                <a:solidFill>
                  <a:srgbClr val="EE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* iptables: The core command for configuring the linux firewall</a:t>
            </a:r>
            <a:r>
              <a:rPr b="1" dirty="0" sz="2800" lang="en-US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dirty="0" sz="1600" lang="en-US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CL</dc:creator>
  <cp:lastModifiedBy>CL</cp:lastModifiedBy>
  <dcterms:created xsi:type="dcterms:W3CDTF">2025-06-23T05:59:47Z</dcterms:created>
  <dcterms:modified xsi:type="dcterms:W3CDTF">2025-07-23T18:44:16Z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fa6b64ff797740b2957846a4fae553f4</vt:lpwstr>
  </property>
</Properties>
</file>