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2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osterama" panose="020B0504020200020000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EFE1D2C-75FF-4372-BA5E-D6BB236F8624}">
          <p14:sldIdLst>
            <p14:sldId id="265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8BBEA-AD65-42DF-9D63-D83783D01FC3}">
  <a:tblStyle styleId="{5978BBEA-AD65-42DF-9D63-D83783D01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d21c5997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d21c5997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bd21c5997_0_2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bd21c5997_0_2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bd21c5997_0_2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bd21c5997_0_2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bd21c5997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bd21c5997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bd21c5997_0_2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bd21c5997_0_2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bd21c5997_0_2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bd21c5997_0_2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d21c5997_0_2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bd21c5997_0_2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73" y="1490195"/>
            <a:ext cx="3943345" cy="154308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/>
        </p:nvCxnSpPr>
        <p:spPr>
          <a:xfrm>
            <a:off x="1131754" y="3129063"/>
            <a:ext cx="0" cy="570216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01025" y="3129063"/>
            <a:ext cx="1177959" cy="570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056918" y="616377"/>
            <a:ext cx="3304127" cy="379976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/>
        </p:nvSpPr>
        <p:spPr>
          <a:xfrm>
            <a:off x="5580994" y="4176583"/>
            <a:ext cx="622445" cy="71209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8092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/>
        </p:nvSpPr>
        <p:spPr>
          <a:xfrm>
            <a:off x="1591227" y="1552955"/>
            <a:ext cx="1187260" cy="138116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/>
        </p:nvSpPr>
        <p:spPr>
          <a:xfrm>
            <a:off x="3131151" y="1555081"/>
            <a:ext cx="1187260" cy="138116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/>
        </p:nvSpPr>
        <p:spPr>
          <a:xfrm>
            <a:off x="4731285" y="1548391"/>
            <a:ext cx="1187260" cy="138116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/>
        </p:nvSpPr>
        <p:spPr>
          <a:xfrm>
            <a:off x="6305364" y="1551736"/>
            <a:ext cx="1187260" cy="138116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6328" y="3312424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4471" y="3755798"/>
            <a:ext cx="1268765" cy="608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166236" y="3312424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34379" y="3755798"/>
            <a:ext cx="1268765" cy="608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05424" y="3312424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873567" y="3755798"/>
            <a:ext cx="1268765" cy="608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44612" y="3312424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12755" y="3755798"/>
            <a:ext cx="1268765" cy="608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083800" y="3312424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51943" y="3755798"/>
            <a:ext cx="1268765" cy="608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37462" y="1555080"/>
            <a:ext cx="1215774" cy="138116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2332010" y="1555080"/>
            <a:ext cx="1215774" cy="138116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3926558" y="1555080"/>
            <a:ext cx="1215774" cy="138116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521106" y="1555080"/>
            <a:ext cx="1215774" cy="138116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7115652" y="1555080"/>
            <a:ext cx="1215774" cy="138116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6580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50" y="2197368"/>
            <a:ext cx="1399032" cy="184822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50227" y="2197367"/>
            <a:ext cx="1400390" cy="185390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73162" y="2197368"/>
            <a:ext cx="1399032" cy="184822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94739" y="2197368"/>
            <a:ext cx="1399032" cy="184822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16318" y="2197368"/>
            <a:ext cx="1399032" cy="184822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8650" y="1550358"/>
            <a:ext cx="1399032" cy="64966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35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50567" y="1550358"/>
            <a:ext cx="1399032" cy="64966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35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72484" y="1550358"/>
            <a:ext cx="1399032" cy="64966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35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94401" y="1550358"/>
            <a:ext cx="1399032" cy="64966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35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116318" y="1550358"/>
            <a:ext cx="1399032" cy="64966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35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3374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/>
        </p:nvSpPr>
        <p:spPr>
          <a:xfrm>
            <a:off x="971631" y="2279939"/>
            <a:ext cx="1781441" cy="205120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/>
        </p:nvSpPr>
        <p:spPr>
          <a:xfrm>
            <a:off x="2753073" y="1257785"/>
            <a:ext cx="1781441" cy="205120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/>
        </p:nvSpPr>
        <p:spPr>
          <a:xfrm>
            <a:off x="3649258" y="2791731"/>
            <a:ext cx="1781441" cy="205120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/>
        </p:nvSpPr>
        <p:spPr>
          <a:xfrm>
            <a:off x="5434251" y="2794058"/>
            <a:ext cx="1781441" cy="205120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/>
        </p:nvSpPr>
        <p:spPr>
          <a:xfrm>
            <a:off x="6330547" y="1257785"/>
            <a:ext cx="1781441" cy="205120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/>
        </p:nvSpPr>
        <p:spPr>
          <a:xfrm>
            <a:off x="956084" y="1250269"/>
            <a:ext cx="5364576" cy="2052713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/>
        </p:nvSpPr>
        <p:spPr>
          <a:xfrm>
            <a:off x="6330735" y="1258106"/>
            <a:ext cx="1780162" cy="1546698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/>
        </p:nvSpPr>
        <p:spPr>
          <a:xfrm flipH="1">
            <a:off x="8036626" y="1682600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/>
        </p:nvSpPr>
        <p:spPr>
          <a:xfrm flipH="1">
            <a:off x="7150918" y="1178324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/>
        </p:nvSpPr>
        <p:spPr>
          <a:xfrm flipH="1">
            <a:off x="6246128" y="1693782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/>
        </p:nvSpPr>
        <p:spPr>
          <a:xfrm flipH="1">
            <a:off x="6250095" y="2708141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/>
        </p:nvSpPr>
        <p:spPr>
          <a:xfrm flipH="1">
            <a:off x="5359512" y="3218145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/>
        </p:nvSpPr>
        <p:spPr>
          <a:xfrm flipH="1">
            <a:off x="4453385" y="2710043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/>
        </p:nvSpPr>
        <p:spPr>
          <a:xfrm flipH="1">
            <a:off x="4463995" y="1688475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/>
        </p:nvSpPr>
        <p:spPr>
          <a:xfrm flipH="1">
            <a:off x="3583617" y="1174328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/>
        </p:nvSpPr>
        <p:spPr>
          <a:xfrm flipH="1">
            <a:off x="2674382" y="1685867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/>
        </p:nvSpPr>
        <p:spPr>
          <a:xfrm flipH="1">
            <a:off x="2674464" y="2710043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/>
        </p:nvSpPr>
        <p:spPr>
          <a:xfrm flipH="1">
            <a:off x="1789739" y="2222088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/>
        </p:nvSpPr>
        <p:spPr>
          <a:xfrm flipH="1">
            <a:off x="892727" y="2709158"/>
            <a:ext cx="153234" cy="1773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30353" y="2898753"/>
            <a:ext cx="1408181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30353" y="3335310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17457" y="1766733"/>
            <a:ext cx="1408181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17457" y="2203290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30423" y="3351811"/>
            <a:ext cx="1408181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30423" y="3788368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626456" y="3351811"/>
            <a:ext cx="1408181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26456" y="3788368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51039" y="1766733"/>
            <a:ext cx="1408181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51039" y="2203290"/>
            <a:ext cx="1408181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86" y="545029"/>
            <a:ext cx="7886700" cy="903794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11455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/>
        </p:nvSpPr>
        <p:spPr>
          <a:xfrm flipH="1">
            <a:off x="576968" y="368325"/>
            <a:ext cx="1414771" cy="165989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/>
        </p:nvSpPr>
        <p:spPr>
          <a:xfrm flipH="1">
            <a:off x="587359" y="3043428"/>
            <a:ext cx="1414769" cy="165989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/>
        </p:nvSpPr>
        <p:spPr>
          <a:xfrm flipH="1">
            <a:off x="0" y="2782494"/>
            <a:ext cx="868461" cy="1127123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3029" y="2719199"/>
            <a:ext cx="1990159" cy="4409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3029" y="3184888"/>
            <a:ext cx="1990159" cy="1295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341128" y="1722094"/>
            <a:ext cx="1414770" cy="160850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028" y="1268159"/>
            <a:ext cx="4949572" cy="994172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58630" y="2719199"/>
            <a:ext cx="1990159" cy="4409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8630" y="3184888"/>
            <a:ext cx="1990159" cy="1295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0574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/>
        </p:nvSpPr>
        <p:spPr>
          <a:xfrm>
            <a:off x="0" y="2145590"/>
            <a:ext cx="1770772" cy="2757399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/>
        </p:nvSpPr>
        <p:spPr>
          <a:xfrm flipH="1">
            <a:off x="760675" y="3939953"/>
            <a:ext cx="1283074" cy="119495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53707" y="768928"/>
            <a:ext cx="3872032" cy="3155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53706" y="1101802"/>
            <a:ext cx="3872032" cy="112962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53707" y="2238514"/>
            <a:ext cx="3872032" cy="3155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53706" y="3448105"/>
            <a:ext cx="3872032" cy="3160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53706" y="2564763"/>
            <a:ext cx="3872032" cy="88334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53706" y="3781441"/>
            <a:ext cx="3872032" cy="122695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/>
        </p:nvSpPr>
        <p:spPr>
          <a:xfrm flipH="1">
            <a:off x="1973918" y="3524290"/>
            <a:ext cx="501611" cy="58852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9" y="530329"/>
            <a:ext cx="2995630" cy="170818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550629" y="856252"/>
            <a:ext cx="380834" cy="424412"/>
          </a:xfrm>
        </p:spPr>
        <p:txBody>
          <a:bodyPr lIns="0" rIns="0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43529" y="2329237"/>
            <a:ext cx="402203" cy="424412"/>
          </a:xfrm>
        </p:spPr>
        <p:txBody>
          <a:bodyPr lIns="0" rIns="0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535552" y="3537031"/>
            <a:ext cx="402203" cy="424412"/>
          </a:xfrm>
        </p:spPr>
        <p:txBody>
          <a:bodyPr lIns="0" rIns="0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5278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619868" y="396861"/>
            <a:ext cx="3186655" cy="354834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8070" y="2439840"/>
            <a:ext cx="3719867" cy="15053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/>
        </p:nvSpPr>
        <p:spPr>
          <a:xfrm flipH="1">
            <a:off x="5550729" y="3381544"/>
            <a:ext cx="1010760" cy="118588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/>
        </p:nvSpPr>
        <p:spPr>
          <a:xfrm>
            <a:off x="4890762" y="3579679"/>
            <a:ext cx="497536" cy="56919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1873117"/>
            <a:ext cx="7367999" cy="994172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1677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/>
        </p:nvSpPr>
        <p:spPr>
          <a:xfrm>
            <a:off x="307764" y="9327"/>
            <a:ext cx="1091641" cy="764345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/>
        </p:nvSpPr>
        <p:spPr>
          <a:xfrm>
            <a:off x="1184615" y="337503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/>
        </p:nvSpPr>
        <p:spPr>
          <a:xfrm>
            <a:off x="309164" y="852353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/>
        </p:nvSpPr>
        <p:spPr>
          <a:xfrm>
            <a:off x="1185053" y="1359328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/>
        </p:nvSpPr>
        <p:spPr>
          <a:xfrm>
            <a:off x="2965329" y="3436628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/>
        </p:nvSpPr>
        <p:spPr>
          <a:xfrm>
            <a:off x="2966822" y="4464103"/>
            <a:ext cx="1091641" cy="69941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/>
        </p:nvSpPr>
        <p:spPr>
          <a:xfrm>
            <a:off x="2087997" y="3934082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/>
        </p:nvSpPr>
        <p:spPr>
          <a:xfrm>
            <a:off x="2075358" y="2910465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/>
        </p:nvSpPr>
        <p:spPr>
          <a:xfrm>
            <a:off x="2777" y="336098"/>
            <a:ext cx="509153" cy="950022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/>
        </p:nvSpPr>
        <p:spPr>
          <a:xfrm>
            <a:off x="1185265" y="2387095"/>
            <a:ext cx="1091641" cy="950022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/>
        </p:nvSpPr>
        <p:spPr>
          <a:xfrm>
            <a:off x="4751236" y="4471678"/>
            <a:ext cx="1091641" cy="67617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066211" y="1876573"/>
            <a:ext cx="1099380" cy="967046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93333" y="1870039"/>
            <a:ext cx="1099380" cy="967046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863559" y="3929010"/>
            <a:ext cx="1099380" cy="967046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961449" y="2396196"/>
            <a:ext cx="1099380" cy="967046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2320493"/>
            <a:ext cx="2275609" cy="14098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77654"/>
            <a:ext cx="3791774" cy="994172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/>
        </p:nvSpPr>
        <p:spPr>
          <a:xfrm>
            <a:off x="-4904" y="1361313"/>
            <a:ext cx="523079" cy="950022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813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0641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24617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86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0" y="2576659"/>
            <a:ext cx="3190049" cy="1305086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/>
        </p:nvSpPr>
        <p:spPr>
          <a:xfrm>
            <a:off x="4712134" y="393971"/>
            <a:ext cx="1434846" cy="160506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/>
        </p:nvSpPr>
        <p:spPr>
          <a:xfrm>
            <a:off x="6281604" y="372083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/>
        </p:nvSpPr>
        <p:spPr>
          <a:xfrm>
            <a:off x="5496095" y="1732737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/>
        </p:nvSpPr>
        <p:spPr>
          <a:xfrm>
            <a:off x="6281604" y="3071502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/>
        </p:nvSpPr>
        <p:spPr>
          <a:xfrm>
            <a:off x="7052606" y="1732736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5520" y="807181"/>
            <a:ext cx="1434846" cy="791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1604" y="807181"/>
            <a:ext cx="1428668" cy="7910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35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91462" y="2133544"/>
            <a:ext cx="1436021" cy="816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35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57238" y="2120096"/>
            <a:ext cx="1434846" cy="8303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35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5426" y="3473453"/>
            <a:ext cx="1434846" cy="8067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35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/>
        </p:nvSpPr>
        <p:spPr>
          <a:xfrm>
            <a:off x="473228" y="454632"/>
            <a:ext cx="1434846" cy="160506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/>
        </p:nvSpPr>
        <p:spPr>
          <a:xfrm>
            <a:off x="7845360" y="379379"/>
            <a:ext cx="1298641" cy="1619656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/>
        </p:nvSpPr>
        <p:spPr>
          <a:xfrm>
            <a:off x="8623573" y="1827491"/>
            <a:ext cx="523517" cy="1401711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/>
        </p:nvSpPr>
        <p:spPr>
          <a:xfrm>
            <a:off x="7845360" y="3086096"/>
            <a:ext cx="1298641" cy="1619656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/>
        </p:nvSpPr>
        <p:spPr>
          <a:xfrm>
            <a:off x="3939703" y="1718145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/>
        </p:nvSpPr>
        <p:spPr>
          <a:xfrm>
            <a:off x="4732525" y="3042318"/>
            <a:ext cx="1434846" cy="16196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363474" y="4663440"/>
            <a:ext cx="3086100" cy="2738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395627" y="4663440"/>
            <a:ext cx="343944" cy="2738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1437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4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80" y="1572670"/>
            <a:ext cx="3837872" cy="994172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2181" y="2576659"/>
            <a:ext cx="3195135" cy="970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25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308751" y="0"/>
            <a:ext cx="4835249" cy="51435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9188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83" y="1512435"/>
            <a:ext cx="3330891" cy="2081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/>
        </p:nvSpPr>
        <p:spPr>
          <a:xfrm rot="5400000">
            <a:off x="981174" y="1503729"/>
            <a:ext cx="2695194" cy="216027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39426" y="2183836"/>
            <a:ext cx="1177959" cy="80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350" b="1" cap="all" baseline="0">
                <a:solidFill>
                  <a:schemeClr val="accent6"/>
                </a:solidFill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36282" y="416736"/>
            <a:ext cx="3784247" cy="4337322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3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380307"/>
            <a:ext cx="7886700" cy="83657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40872" y="1216883"/>
            <a:ext cx="8167347" cy="31168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2949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82" y="541153"/>
            <a:ext cx="8167347" cy="1064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436282" y="1210649"/>
            <a:ext cx="8167347" cy="32383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/>
        </p:nvSpPr>
        <p:spPr>
          <a:xfrm>
            <a:off x="7913459" y="3499041"/>
            <a:ext cx="452964" cy="511307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/>
        </p:nvSpPr>
        <p:spPr>
          <a:xfrm>
            <a:off x="7893580" y="3859610"/>
            <a:ext cx="1250420" cy="1283891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/>
        </p:nvSpPr>
        <p:spPr>
          <a:xfrm>
            <a:off x="7632964" y="4010348"/>
            <a:ext cx="561416" cy="64227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9792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309" y="1392146"/>
            <a:ext cx="3388592" cy="1266680"/>
          </a:xfrm>
        </p:spPr>
        <p:txBody>
          <a:bodyPr anchor="b">
            <a:noAutofit/>
          </a:bodyPr>
          <a:lstStyle>
            <a:lvl1pPr>
              <a:defRPr sz="2025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0" y="2771261"/>
            <a:ext cx="3504520" cy="1266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25" b="0">
                <a:solidFill>
                  <a:schemeClr val="accent4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/>
        </p:nvSpPr>
        <p:spPr>
          <a:xfrm>
            <a:off x="2882670" y="541889"/>
            <a:ext cx="933680" cy="105393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/>
        </p:nvSpPr>
        <p:spPr>
          <a:xfrm>
            <a:off x="917947" y="1077686"/>
            <a:ext cx="2142754" cy="245233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/>
        </p:nvSpPr>
        <p:spPr>
          <a:xfrm>
            <a:off x="569027" y="2593166"/>
            <a:ext cx="906028" cy="1036317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/>
        </p:nvSpPr>
        <p:spPr>
          <a:xfrm>
            <a:off x="2188437" y="3496623"/>
            <a:ext cx="497536" cy="56919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7958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6099" y="1920265"/>
            <a:ext cx="1776046" cy="1576633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503" y="3573217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0502" y="3971386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717652" y="1380548"/>
            <a:ext cx="1776046" cy="1576633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0331" y="3034375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790330" y="3432543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585051" y="1920265"/>
            <a:ext cx="1776046" cy="1576633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64033" y="3573217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64032" y="3971386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375246" y="1377249"/>
            <a:ext cx="1776046" cy="1576633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788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76506" y="3034375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476505" y="3432543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0">
                <a:solidFill>
                  <a:schemeClr val="accent6"/>
                </a:solidFill>
                <a:latin typeface="+mn-lt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84246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81" y="1775470"/>
            <a:ext cx="2932495" cy="2722281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202347" y="327341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0157" y="391887"/>
            <a:ext cx="1717382" cy="469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0158" y="874411"/>
            <a:ext cx="1717382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05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6044937" y="327341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982417" y="482001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82418" y="874411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3202347" y="1503167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40158" y="1578878"/>
            <a:ext cx="1644766" cy="463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40159" y="2054791"/>
            <a:ext cx="1644766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044937" y="1503167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982418" y="1524152"/>
            <a:ext cx="1573529" cy="52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982417" y="2059806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3202347" y="2678993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0158" y="2831638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0158" y="3234058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6044937" y="2678993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982417" y="2831638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982418" y="3234058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202347" y="3865211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140158" y="4027087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40158" y="4426196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6044937" y="3865211"/>
            <a:ext cx="879948" cy="10184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985210" y="4027087"/>
            <a:ext cx="1573529" cy="3797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982418" y="4426196"/>
            <a:ext cx="1573529" cy="379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05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750"/>
            </a:lvl2pPr>
            <a:lvl3pPr>
              <a:defRPr sz="675"/>
            </a:lvl3pPr>
            <a:lvl4pPr>
              <a:defRPr sz="600"/>
            </a:lvl4pPr>
            <a:lvl5pPr>
              <a:defRPr sz="600"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66295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900">
                <a:solidFill>
                  <a:schemeClr val="accent6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accent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fikelmetwally/employee-dataset?resource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0F9E15-C1C0-3A56-8479-CE32B99C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" y="1597805"/>
            <a:ext cx="3837872" cy="1705394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Project Proposal: </a:t>
            </a:r>
            <a:br>
              <a:rPr lang="en-US" sz="2400" b="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2400" b="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Workforce Analysis and Visualization</a:t>
            </a:r>
            <a:endParaRPr lang="en-IN" sz="24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E7B9746-A294-FCC8-6890-FAADFECB70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76443" y="3408368"/>
            <a:ext cx="3195135" cy="97089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By,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Aston Glen Noronha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8699-9236-5673-BD58-212F52D95308}"/>
              </a:ext>
            </a:extLst>
          </p:cNvPr>
          <p:cNvSpPr txBox="1"/>
          <p:nvPr/>
        </p:nvSpPr>
        <p:spPr>
          <a:xfrm>
            <a:off x="426530" y="661639"/>
            <a:ext cx="383787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FA 550: Data Visualization Application</a:t>
            </a: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6FA265B-E363-9489-A228-4ACEFBF5699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18663" r="18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51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94030" y="2015830"/>
            <a:ext cx="3190049" cy="1305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Century Gothic" panose="020B0502020202020204" pitchFamily="34" charset="0"/>
              </a:rPr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6F66-2713-8D87-EF2D-73AB60AC43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Research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0BD6D-3922-F23E-854E-960390390E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Project Schedule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9F57-D484-CD01-20BD-3A9F483C0C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Data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97AEA-3B96-B2E4-BC66-72BE8378FA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Visualization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6DCAD-908D-845F-61FC-6C808B7B6E47}"/>
              </a:ext>
            </a:extLst>
          </p:cNvPr>
          <p:cNvSpPr txBox="1"/>
          <p:nvPr/>
        </p:nvSpPr>
        <p:spPr>
          <a:xfrm>
            <a:off x="4728117" y="1033427"/>
            <a:ext cx="142866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/>
                <a:cs typeface="Posterama" panose="020B0504020200020000" pitchFamily="34" charset="0"/>
              </a:rPr>
              <a:t>Introduction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F7E30B3-5F24-D231-3343-DB2F1842CCA8}"/>
              </a:ext>
            </a:extLst>
          </p:cNvPr>
          <p:cNvSpPr/>
          <p:nvPr/>
        </p:nvSpPr>
        <p:spPr>
          <a:xfrm>
            <a:off x="901502" y="1202704"/>
            <a:ext cx="3375103" cy="3077516"/>
          </a:xfrm>
          <a:prstGeom prst="hexagon">
            <a:avLst/>
          </a:prstGeom>
          <a:noFill/>
          <a:ln w="38100" cap="flat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2202270-D3BC-1333-D3DC-391EAFDAC38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4050" r="4050"/>
          <a:stretch>
            <a:fillRect/>
          </a:stretch>
        </p:blipFill>
        <p:spPr>
          <a:xfrm>
            <a:off x="5496389" y="500954"/>
            <a:ext cx="3310898" cy="3602696"/>
          </a:xfrm>
        </p:spPr>
      </p:pic>
      <p:sp>
        <p:nvSpPr>
          <p:cNvPr id="86" name="Google Shape;86;p16"/>
          <p:cNvSpPr txBox="1">
            <a:spLocks noGrp="1"/>
          </p:cNvSpPr>
          <p:nvPr>
            <p:ph type="body" sz="quarter" idx="28"/>
          </p:nvPr>
        </p:nvSpPr>
        <p:spPr>
          <a:xfrm>
            <a:off x="885175" y="1622084"/>
            <a:ext cx="3719867" cy="150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This project delves into a workforce dataset, examining education, tenure, geography, payment tiers, age, gender, and leave patterns. The dataset’s complexity aligns with contemporary workforce dynamics, offering insights crucial for HR analytics.</a:t>
            </a:r>
            <a:endParaRPr sz="1400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79971" y="862073"/>
            <a:ext cx="3136063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PRIMARY RESEARCH QUESTIONS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2035805-C356-08E9-8093-4EE85139CB0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2475" r="12475"/>
          <a:stretch>
            <a:fillRect/>
          </a:stretch>
        </p:blipFill>
        <p:spPr>
          <a:xfrm>
            <a:off x="549275" y="1782763"/>
            <a:ext cx="1776413" cy="157797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2CC4-0E1C-C19F-4792-EE45A314E7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1566" y="3444337"/>
            <a:ext cx="2229589" cy="1054097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How does education vary across payment tiers?</a:t>
            </a:r>
            <a:endParaRPr lang="en-IN" sz="2800" dirty="0">
              <a:latin typeface="Century Gothic" panose="020B0502020202020204" pitchFamily="34" charset="0"/>
            </a:endParaRP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229222E-0980-4156-C530-AA732B2FAD5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7742" r="7742"/>
          <a:stretch>
            <a:fillRect/>
          </a:stretch>
        </p:blipFill>
        <p:spPr>
          <a:xfrm>
            <a:off x="2714625" y="1222375"/>
            <a:ext cx="1776413" cy="15763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E3B1C-0883-CE92-0C62-E201E9D74E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450954" y="2860741"/>
            <a:ext cx="2294626" cy="1325311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What are the workforce patterns across different cities?</a:t>
            </a:r>
            <a:endParaRPr lang="en-US" sz="1800" i="1" dirty="0">
              <a:solidFill>
                <a:srgbClr val="000000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098E5B8-68BB-424B-6159-E900CA368BF8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t="8503" b="8503"/>
          <a:stretch>
            <a:fillRect/>
          </a:stretch>
        </p:blipFill>
        <p:spPr>
          <a:xfrm>
            <a:off x="4800600" y="1868488"/>
            <a:ext cx="1776413" cy="15763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B34DE9-4C6C-278E-94DD-97F0B47A8AD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26759" y="3544958"/>
            <a:ext cx="2123344" cy="140579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Is there a correlation between Payment Tier and Experience?</a:t>
            </a:r>
            <a:endParaRPr lang="en-US" sz="1800" i="1" dirty="0">
              <a:solidFill>
                <a:srgbClr val="000000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5A41A99-292F-9E1F-8E73-D8C3C2CD80C2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8917" b="8917"/>
          <a:stretch>
            <a:fillRect/>
          </a:stretch>
        </p:blipFill>
        <p:spPr>
          <a:xfrm>
            <a:off x="6962775" y="1217613"/>
            <a:ext cx="1776413" cy="157638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DB926B-BCEE-053B-5E4C-30EB567E582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704235" y="2873423"/>
            <a:ext cx="2294626" cy="1710957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What is the gender breakdown, and are there specific gender-related turnover patterns?</a:t>
            </a:r>
            <a:endParaRPr lang="en-US" sz="1800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endParaRPr lang="en-IN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31814" y="131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PROJECT SCHEDULE</a:t>
            </a:r>
          </a:p>
        </p:txBody>
      </p:sp>
      <p:graphicFrame>
        <p:nvGraphicFramePr>
          <p:cNvPr id="109" name="Google Shape;109;p19"/>
          <p:cNvGraphicFramePr/>
          <p:nvPr>
            <p:extLst>
              <p:ext uri="{D42A27DB-BD31-4B8C-83A1-F6EECF244321}">
                <p14:modId xmlns:p14="http://schemas.microsoft.com/office/powerpoint/2010/main" val="3579246011"/>
              </p:ext>
            </p:extLst>
          </p:nvPr>
        </p:nvGraphicFramePr>
        <p:xfrm>
          <a:off x="4164694" y="114883"/>
          <a:ext cx="4882661" cy="4913734"/>
        </p:xfrm>
        <a:graphic>
          <a:graphicData uri="http://schemas.openxmlformats.org/drawingml/2006/table">
            <a:tbl>
              <a:tblPr>
                <a:noFill/>
                <a:tableStyleId>{5978BBEA-AD65-42DF-9D63-D83783D01FC3}</a:tableStyleId>
              </a:tblPr>
              <a:tblGrid>
                <a:gridCol w="202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6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" sz="1300" b="0" i="1" baseline="300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April</a:t>
                      </a:r>
                      <a:endParaRPr sz="1300" b="0" i="1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Detailed proposal ready for submission, inclusive of research questions and dataset description</a:t>
                      </a:r>
                      <a:endParaRPr sz="1300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r>
                        <a:rPr lang="en-US" sz="1300" b="0" i="1" baseline="300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April</a:t>
                      </a:r>
                      <a:endParaRPr sz="1300" b="0" i="1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Dataset identified and initial cleaning completed using Tableau Prep. </a:t>
                      </a:r>
                      <a:endParaRPr sz="1300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r>
                        <a:rPr lang="en-US" sz="1300" b="0" i="1" baseline="300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April</a:t>
                      </a:r>
                      <a:endParaRPr sz="1300" b="0" i="1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3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Visualizations and draft narrative addressing research questions complete</a:t>
                      </a:r>
                      <a:endParaRPr sz="1300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300" b="0" i="1" baseline="300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March</a:t>
                      </a:r>
                      <a:endParaRPr sz="1300" b="0" i="1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F0F0F"/>
                          </a:solidFill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Draft narrative addressing research questions complete; Begin working on presentation</a:t>
                      </a: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300" b="0" i="1" baseline="30000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-US" sz="1300" b="0" i="1" dirty="0"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March</a:t>
                      </a:r>
                      <a:endParaRPr sz="1300" b="0" i="1" dirty="0">
                        <a:latin typeface="Century Gothic" panose="020B0502020202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F0F0F"/>
                          </a:solidFill>
                          <a:latin typeface="Century Gothic" panose="020B0502020202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Finalize the draft presentation for review, ensuring it is complete and ready for evaluation, make final adjustments and identify specific points that may have further exploration.</a:t>
                      </a: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3C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32925" y="131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039425" y="609601"/>
            <a:ext cx="4595914" cy="4160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The dataset is from Kaggle (</a:t>
            </a:r>
            <a:r>
              <a:rPr lang="en-IN" sz="1600" dirty="0">
                <a:solidFill>
                  <a:schemeClr val="accen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https://www.kaggle.com/datasets/tawfikelmetwally/employee-dataset?resource=download</a:t>
            </a:r>
            <a:r>
              <a:rPr lang="en-IN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).</a:t>
            </a:r>
            <a:r>
              <a:rPr lang="en-US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The dataset captures diverse workforce attributes, including educational qualifications, joining years, city-wise distribution, payment tiers, age demographics, gender diversity, and leave patterns. Collected from a company's HR department, this anonymized dataset is a valuable resource for HR analytics and organizational insights.</a:t>
            </a:r>
            <a:r>
              <a:rPr lang="en-IN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rgbClr val="0F0F0F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I am particularly interested in leveraging education, gender, city, and experience against employee attrition.</a:t>
            </a:r>
            <a:endParaRPr sz="2000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5962022-D284-F0EA-6679-B92E5ACFEC05}"/>
              </a:ext>
            </a:extLst>
          </p:cNvPr>
          <p:cNvSpPr/>
          <p:nvPr/>
        </p:nvSpPr>
        <p:spPr>
          <a:xfrm rot="5400000">
            <a:off x="631096" y="1162979"/>
            <a:ext cx="3110157" cy="2817541"/>
          </a:xfrm>
          <a:prstGeom prst="hexagon">
            <a:avLst/>
          </a:prstGeom>
          <a:noFill/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66B6A0-7167-BF79-00A2-3EA482E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19" y="426025"/>
            <a:ext cx="7886700" cy="903794"/>
          </a:xfrm>
        </p:spPr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VISUALIZATIONS</a:t>
            </a: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7EDED0-9F98-49F5-A817-A307FC5C8E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56598" y="3694678"/>
            <a:ext cx="1408181" cy="379799"/>
          </a:xfrm>
        </p:spPr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Packed Bubbles Chart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32CD0F-39FB-7561-BF44-177C336F80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3299" y="4023370"/>
            <a:ext cx="1994778" cy="1034618"/>
          </a:xfrm>
        </p:spPr>
        <p:txBody>
          <a:bodyPr/>
          <a:lstStyle/>
          <a:p>
            <a:r>
              <a:rPr lang="en-US" sz="1400" dirty="0">
                <a:latin typeface="Century Gothic" panose="020B0502020202020204" pitchFamily="34" charset="0"/>
              </a:rPr>
              <a:t>Would be used to analyze the educational landscape between the employees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50D4FD-C2FC-EF6E-561C-6F15D9CEFF0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146513" y="3141331"/>
            <a:ext cx="1408181" cy="379799"/>
          </a:xfrm>
        </p:spPr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Stacked Bar Chart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D6B8F-55A9-A012-41C3-0855E4ED7D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826942" y="3477700"/>
            <a:ext cx="2047321" cy="877980"/>
          </a:xfrm>
        </p:spPr>
        <p:txBody>
          <a:bodyPr/>
          <a:lstStyle/>
          <a:p>
            <a:r>
              <a:rPr lang="en-US" sz="1400" dirty="0">
                <a:latin typeface="Century Gothic" panose="020B0502020202020204" pitchFamily="34" charset="0"/>
              </a:rPr>
              <a:t>To analyze the gender distribution among the workforce 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A1D551-F4BF-AA25-41E4-2D20C0B8527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91657" y="1498003"/>
            <a:ext cx="1408181" cy="379799"/>
          </a:xfrm>
        </p:spPr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Tree Maps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AD1A36-C2CC-02DF-927B-25671E2A09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797191" y="1877802"/>
            <a:ext cx="1797111" cy="877980"/>
          </a:xfrm>
        </p:spPr>
        <p:txBody>
          <a:bodyPr/>
          <a:lstStyle/>
          <a:p>
            <a:r>
              <a:rPr lang="en-US" sz="1400" dirty="0">
                <a:latin typeface="Century Gothic" panose="020B0502020202020204" pitchFamily="34" charset="0"/>
              </a:rPr>
              <a:t>To analyze the distribution of the workforce across cities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99C874-028E-08B6-2734-C1DAC8B241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8251" y="2893923"/>
            <a:ext cx="1408181" cy="379799"/>
          </a:xfrm>
        </p:spPr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Line Graph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72810F-F36B-376F-CD29-A90EE87A915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12593" y="3331231"/>
            <a:ext cx="1408181" cy="379799"/>
          </a:xfrm>
        </p:spPr>
        <p:txBody>
          <a:bodyPr/>
          <a:lstStyle/>
          <a:p>
            <a:r>
              <a:rPr lang="en-US" sz="1400" dirty="0">
                <a:latin typeface="Century Gothic" panose="020B0502020202020204" pitchFamily="34" charset="0"/>
              </a:rPr>
              <a:t>To analyze employee growth over time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07FAE1-8355-C785-7E43-81489B958ED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443515" y="2058657"/>
            <a:ext cx="1584609" cy="379799"/>
          </a:xfrm>
        </p:spPr>
        <p:txBody>
          <a:bodyPr/>
          <a:lstStyle/>
          <a:p>
            <a:r>
              <a:rPr lang="en-US" sz="1600" dirty="0">
                <a:latin typeface="Century Gothic" panose="020B0502020202020204" pitchFamily="34" charset="0"/>
              </a:rPr>
              <a:t>Side-by-Side Bar Chart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A52DE38-F451-D5DF-2AEF-A87917A484A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341030" y="2438456"/>
            <a:ext cx="1769847" cy="740632"/>
          </a:xfrm>
        </p:spPr>
        <p:txBody>
          <a:bodyPr/>
          <a:lstStyle/>
          <a:p>
            <a:r>
              <a:rPr lang="en-US" sz="1400" dirty="0">
                <a:latin typeface="Century Gothic" panose="020B0502020202020204" pitchFamily="34" charset="0"/>
              </a:rPr>
              <a:t>To analyze attrition patterns across education 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841AB-C280-BB56-0C79-32E18A8AF24D}"/>
              </a:ext>
            </a:extLst>
          </p:cNvPr>
          <p:cNvSpPr txBox="1"/>
          <p:nvPr/>
        </p:nvSpPr>
        <p:spPr>
          <a:xfrm>
            <a:off x="5914336" y="3000604"/>
            <a:ext cx="132327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微软雅黑"/>
                <a:cs typeface="Posterama" panose="020B0504020200020000" pitchFamily="34" charset="0"/>
              </a:rPr>
              <a:t>Area Chart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C227A218-94E8-3F7C-BFF5-AD1A2BC425F5}"/>
              </a:ext>
            </a:extLst>
          </p:cNvPr>
          <p:cNvSpPr txBox="1">
            <a:spLocks/>
          </p:cNvSpPr>
          <p:nvPr/>
        </p:nvSpPr>
        <p:spPr>
          <a:xfrm>
            <a:off x="5691051" y="3298353"/>
            <a:ext cx="1769847" cy="740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05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entury Gothic" panose="020B0502020202020204" pitchFamily="34" charset="0"/>
              </a:rPr>
              <a:t>To analyze attrition patterns across 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27388" y="2200098"/>
            <a:ext cx="8489224" cy="1167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>
                <a:latin typeface="Century Gothic" panose="020B0502020202020204" pitchFamily="34" charset="0"/>
              </a:rPr>
              <a:t>Thank You!</a:t>
            </a:r>
            <a:endParaRPr sz="6000" b="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0C5C9-94CE-9755-37BF-577214D30986}"/>
              </a:ext>
            </a:extLst>
          </p:cNvPr>
          <p:cNvSpPr txBox="1"/>
          <p:nvPr/>
        </p:nvSpPr>
        <p:spPr>
          <a:xfrm>
            <a:off x="5553498" y="3263590"/>
            <a:ext cx="25346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Aston Glen Noronha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</TotalTime>
  <Words>360</Words>
  <Application>Microsoft Office PowerPoint</Application>
  <PresentationFormat>On-screen Show (16:9)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Posterama</vt:lpstr>
      <vt:lpstr>Posterama Text SemiBold</vt:lpstr>
      <vt:lpstr>Abadi</vt:lpstr>
      <vt:lpstr>Wingdings</vt:lpstr>
      <vt:lpstr>Times New Roman</vt:lpstr>
      <vt:lpstr>Posterama Text Black</vt:lpstr>
      <vt:lpstr>Century Gothic</vt:lpstr>
      <vt:lpstr>Arial</vt:lpstr>
      <vt:lpstr>Custom</vt:lpstr>
      <vt:lpstr>Project Proposal:  Workforce Analysis and Visualization</vt:lpstr>
      <vt:lpstr>INDEX</vt:lpstr>
      <vt:lpstr>INTRODUCTION</vt:lpstr>
      <vt:lpstr>PRIMARY RESEARCH QUESTIONS</vt:lpstr>
      <vt:lpstr>PROJECT SCHEDULE</vt:lpstr>
      <vt:lpstr>DATA</vt:lpstr>
      <vt:lpstr>VISUALIZATIONS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 Workforce Analysis and Visualization</dc:title>
  <cp:lastModifiedBy>Aston Glen Noronha</cp:lastModifiedBy>
  <cp:revision>2</cp:revision>
  <dcterms:modified xsi:type="dcterms:W3CDTF">2024-04-11T02:43:56Z</dcterms:modified>
</cp:coreProperties>
</file>