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8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4EBE81B-55B0-465A-A90F-FCCAA6F5554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CCBE50-B10D-44BA-BF51-2CB5AEEB746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3A3A57-6F0D-4C5F-A9A4-D15407F907E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CF3D3E-436E-4AAA-9F92-852A3B532E6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2A0519-704D-46EB-9806-98121E50AC4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E914C8-F009-4BF1-992B-3DF465602FA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5E9037-C9EC-4E02-8F90-C7A4A6BA86A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0B7ADB-28A8-41E3-B3DA-6F36533BC30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D4764A-5AC5-488A-B2CA-66B12447C9A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0CB234-EE4D-481E-84F1-3172CE18E2D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36B1E8-AA90-4374-8609-96B9BEBDF36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A414BA-D04C-486E-9DB5-A7C8215A10B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495830-C15E-4FDE-B6E9-4DBC5BF22BE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5D3597-7FC8-44CA-A5E0-D9F0D2E1F17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BE6450-FB3F-4611-8568-C4D041D8CE3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8078AD-2AE5-4239-B540-F4D2C6D2A28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5C675B-7E86-419F-A5EC-768DDFEA441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2A1EA0-13C6-4FB4-9B83-5056EFC01E1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D70F2C-861E-418B-A9B0-D63A3570266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FB2E53-E22A-4F7E-850F-65501483405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5CBCE9-8FB0-42E0-829C-D2ABBE5AD80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C6A956-B29A-415C-96D4-9EF948C1230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87600F-77BF-4DFD-ABCF-D3566899AB2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615282-FC40-46B0-9576-5D99EC8CA8D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9287D1-0786-4A9B-B007-68B086D86F2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FD270F-79EF-481B-95CB-746BF2B1E64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EB4865-203A-42C5-AA6B-C94591F20EC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1CF6A6-548E-4573-ACFA-8DF0F05DCA2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494E05-45D6-4E89-A3DD-24F3D7B58B9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28B939-533E-4FEE-9CF4-8B66CF2DCCD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51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045253-B808-4F99-B7E0-48473D51B73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A3E98-32EC-4937-BC28-C7ED3EB2C4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F3E72C-90F0-4716-8F23-F661E70D8D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118EFF-6494-42B8-AED5-C5BC6DAAB5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295EC1-32FF-4267-AB9B-F24E467CE3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206AD1-F51C-4C61-A231-8F4A8999F1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515AEC-360A-4047-AF6A-EFB7773B32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D4133B-2FC6-4C6C-8180-B0E0A1F3BF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6F001F-690E-423B-ACD2-1D095C9A89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B33532-9ABB-4CE4-82B5-32013E073F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5B8CD7-3E97-4C8E-93B7-448D69E736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004335-FAF9-4CA7-91B9-F5B9482C0C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C9F5D4-9CF7-4C32-9C21-08A0B1AA79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D2FAC4-0E61-42C9-9E1A-6D0D7079D4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BEE62A-365C-4AC8-9A4A-0700B44FCD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7A1494-3441-4AEA-A880-2E23374AA0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56BBD1-8866-474F-9802-CF79D2651C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6EE7E9-0D0F-4C11-8F6E-CB132706FB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CDCDCE-E6A8-42F3-A990-126CE06090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1B36A0-3464-480C-99DE-62B63C5970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6DF7BD-73FE-4464-8536-25EC7BF1F4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D853D7-A479-49CF-82A2-0D14508349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E81C08-4B7B-4ACC-91E3-BAFB47135B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2AD849-08D3-47AF-B227-8A5499CBBE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BEA92A-F9C7-49CC-B7C8-D6F9750EAB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89A060-C524-4669-85AE-0A9D95C6846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6FD223-527A-4BB2-86E3-11FF3CF961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3.png"/><Relationship Id="rId9" Type="http://schemas.openxmlformats.org/officeDocument/2006/relationships/image" Target="../media/image3.png"/><Relationship Id="rId10" Type="http://schemas.openxmlformats.org/officeDocument/2006/relationships/image" Target="../media/image3.png"/><Relationship Id="rId11" Type="http://schemas.openxmlformats.org/officeDocument/2006/relationships/image" Target="../media/image3.png"/><Relationship Id="rId12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mailto:storeyaw@clarkson.edu" TargetMode="External"/><Relationship Id="rId2" Type="http://schemas.openxmlformats.org/officeDocument/2006/relationships/hyperlink" Target="https://github.com/astoreyai/BetaRegression_Framework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>
            <a:alphaModFix amt="25000"/>
          </a:blip>
          <a:stretch/>
        </p:blipFill>
        <p:spPr>
          <a:xfrm>
            <a:off x="0" y="0"/>
            <a:ext cx="9142200" cy="685548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46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27622"/>
                </a:solidFill>
                <a:latin typeface="Calibri"/>
              </a:rPr>
              <a:t>Beta Regression for Bounded Biometric Performance</a:t>
            </a:r>
            <a:br>
              <a:rPr sz="4000"/>
            </a:br>
            <a:br>
              <a:rPr sz="4000"/>
            </a:br>
            <a:r>
              <a:rPr b="1" lang="en-US" sz="2400" spc="-1" strike="noStrike">
                <a:solidFill>
                  <a:srgbClr val="127622"/>
                </a:solidFill>
                <a:latin typeface="Calibri"/>
              </a:rPr>
              <a:t>A Methodological Proposal for Child Face Recognition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1373040" y="6244200"/>
            <a:ext cx="639864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IA650: Data Mining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Summer 2025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1"/>
          <p:cNvSpPr/>
          <p:nvPr/>
        </p:nvSpPr>
        <p:spPr>
          <a:xfrm>
            <a:off x="0" y="6400800"/>
            <a:ext cx="91432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27622"/>
                </a:solidFill>
                <a:latin typeface="Times New Roman"/>
                <a:ea typeface="DejaVu Sans"/>
              </a:rPr>
              <a:t>Aaron W. Storey                                                                                      </a:t>
            </a:r>
            <a:r>
              <a:rPr b="1" lang="en-US" sz="1400" spc="-1" strike="noStrike">
                <a:solidFill>
                  <a:srgbClr val="127622"/>
                </a:solidFill>
                <a:latin typeface="Times New Roman"/>
                <a:ea typeface="DejaVu Sans"/>
              </a:rPr>
              <a:t>20</a:t>
            </a:r>
            <a:r>
              <a:rPr b="1" lang="en-US" sz="2400" spc="-1" strike="noStrike">
                <a:solidFill>
                  <a:srgbClr val="127622"/>
                </a:solidFill>
                <a:latin typeface="Times New Roman"/>
                <a:ea typeface="DejaVu Sans"/>
              </a:rPr>
              <a:t>      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10654200" y="5356440"/>
            <a:ext cx="1492560" cy="138456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7649640" y="5363640"/>
            <a:ext cx="1492560" cy="138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Hierarchal Structure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6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2215800" y="2232000"/>
            <a:ext cx="438588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Level 1: Each Measurement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Recognition rate ~ Beta distribution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Age effects (splines)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Time effects (polynomial)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Level 2: Each Child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Random baseline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Random aging rate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Individual differences matter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8422200" y="6597360"/>
            <a:ext cx="73548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10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Capturing Age Complexity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4878720" y="2743200"/>
            <a:ext cx="380808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Splines bend at key ages: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Age 5: End of early childhood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Age 11: Puberty onset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Age 14: Mid-adolescent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500040" y="1714680"/>
            <a:ext cx="4071960" cy="3429000"/>
          </a:xfrm>
          <a:prstGeom prst="rect">
            <a:avLst/>
          </a:prstGeom>
          <a:ln w="0">
            <a:noFill/>
          </a:ln>
        </p:spPr>
      </p:pic>
      <p:sp>
        <p:nvSpPr>
          <p:cNvPr id="164" name=""/>
          <p:cNvSpPr txBox="1"/>
          <p:nvPr/>
        </p:nvSpPr>
        <p:spPr>
          <a:xfrm>
            <a:off x="8458200" y="6597360"/>
            <a:ext cx="72324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11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Model Comparison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3429720" y="5029200"/>
            <a:ext cx="274248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Beta regression wins on: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Mathematical validity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Variance modeling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Flexibility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Still interpretable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124640" y="1839960"/>
            <a:ext cx="6895080" cy="317808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 txBox="1"/>
          <p:nvPr/>
        </p:nvSpPr>
        <p:spPr>
          <a:xfrm>
            <a:off x="8445600" y="6597360"/>
            <a:ext cx="8427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12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Expected Predictions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2204640" y="4957200"/>
            <a:ext cx="5166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Age-specific forecasts: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Young children: Steep but bounded decline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Middle childhood: Stable plateau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Teenagers: Late acceleration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All stay between 0 and 100%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378160" y="1335600"/>
            <a:ext cx="4479840" cy="361152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 txBox="1"/>
          <p:nvPr/>
        </p:nvSpPr>
        <p:spPr>
          <a:xfrm>
            <a:off x="8445960" y="6597720"/>
            <a:ext cx="8427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13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Practical Impact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2795400" y="2232000"/>
            <a:ext cx="355356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System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Age-adaptive thresholds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Resource allocation by risk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Optimal enrollment timing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Algorithm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Focus on vulnerable 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Realistic benchmarks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Targeted improvements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8445960" y="6597720"/>
            <a:ext cx="8427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14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Implementation Path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2795400" y="2232000"/>
            <a:ext cx="34668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Available Now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R: glmmTMB package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Python: PyMC3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Estimation methods ready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Next Steps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Validate on real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Develop best practices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Create user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8445960" y="6597720"/>
            <a:ext cx="8427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15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The Stable Window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9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931400" y="2743920"/>
            <a:ext cx="528156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Ages 5.5 – 7 maintain 80% accuracy after 8 years.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Policy Implication: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School enrollment at age 6 maximizes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long-term identification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8458200" y="6597000"/>
            <a:ext cx="8427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16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The Stable Window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931400" y="2743920"/>
            <a:ext cx="528156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Ages 5.5 – 7 maintain 80% accuracy after 8 years.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Policy Implication: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School enrollment at age 6 maximizes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long-term identification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8458200" y="6597000"/>
            <a:ext cx="8427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17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Why This Matters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2400480" y="2588760"/>
            <a:ext cx="4343400" cy="168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Every modeling improvement could: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Reunite a family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Identify a trafficking victim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Protect a vulnerable child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8458200" y="6597000"/>
            <a:ext cx="8427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18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Key Takeaways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2098080" y="2743920"/>
            <a:ext cx="5499360" cy="264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1. Linear models violate math for bounded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2. Beta regression respects probability laws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3. Implementation uses existing software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4. Validation needed on real datasets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5. Better models save children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8458200" y="6597000"/>
            <a:ext cx="8427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19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The Missing Children Crisis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20600" y="144900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735000" y="144900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1906200" y="144900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4"/>
          <a:stretch/>
        </p:blipFill>
        <p:spPr>
          <a:xfrm>
            <a:off x="4649400" y="144900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5"/>
          <a:stretch/>
        </p:blipFill>
        <p:spPr>
          <a:xfrm>
            <a:off x="5527800" y="144900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6"/>
          <a:stretch/>
        </p:blipFill>
        <p:spPr>
          <a:xfrm>
            <a:off x="6400800" y="144900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7"/>
          <a:stretch/>
        </p:blipFill>
        <p:spPr>
          <a:xfrm>
            <a:off x="2820600" y="228636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8"/>
          <a:stretch/>
        </p:blipFill>
        <p:spPr>
          <a:xfrm>
            <a:off x="3735000" y="228636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9"/>
          <a:stretch/>
        </p:blipFill>
        <p:spPr>
          <a:xfrm>
            <a:off x="1906200" y="228636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10"/>
          <a:stretch/>
        </p:blipFill>
        <p:spPr>
          <a:xfrm>
            <a:off x="4649400" y="228636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11"/>
          <a:stretch/>
        </p:blipFill>
        <p:spPr>
          <a:xfrm>
            <a:off x="5527800" y="2286360"/>
            <a:ext cx="837000" cy="8370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12"/>
          <a:stretch/>
        </p:blipFill>
        <p:spPr>
          <a:xfrm>
            <a:off x="6400800" y="2286360"/>
            <a:ext cx="837000" cy="83700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 txBox="1"/>
          <p:nvPr/>
        </p:nvSpPr>
        <p:spPr>
          <a:xfrm>
            <a:off x="1498680" y="3886200"/>
            <a:ext cx="6146640" cy="227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12 million children in global trafficking annually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Face recognition: Primary identification tool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Current systems fail over time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Statistical models make it worse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8458200" y="6597000"/>
            <a:ext cx="6501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Questions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9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379520" y="2675520"/>
            <a:ext cx="6384960" cy="150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Contact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Email: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hlinkClick r:id="rId1"/>
              </a:rPr>
              <a:t>storeyaw@clarkson.edu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Paper: [Pending Submission]</a:t>
            </a:r>
            <a:endParaRPr b="1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Code: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hlinkClick r:id="rId2"/>
              </a:rPr>
              <a:t>https://github.com/astoreyai/BetaRegression_Framework</a:t>
            </a: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8458200" y="6597000"/>
            <a:ext cx="84276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19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1e6a39"/>
                </a:solidFill>
                <a:latin typeface="Arial"/>
              </a:rPr>
              <a:t>References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4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280" cy="385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>
            <a:alphaModFix amt="25000"/>
          </a:blip>
          <a:stretch/>
        </p:blipFill>
        <p:spPr>
          <a:xfrm>
            <a:off x="0" y="0"/>
            <a:ext cx="9142200" cy="6855480"/>
          </a:xfrm>
          <a:prstGeom prst="rect">
            <a:avLst/>
          </a:prstGeom>
          <a:ln w="0">
            <a:noFill/>
          </a:ln>
        </p:spPr>
      </p:pic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87240" y="1600200"/>
            <a:ext cx="7770240" cy="146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127622"/>
                </a:solidFill>
                <a:latin typeface="Calibri"/>
              </a:rPr>
              <a:t>Comparative Statistical Analysis of Pediatric Face Recognition Performance</a:t>
            </a:r>
            <a:br>
              <a:rPr sz="4000"/>
            </a:br>
            <a:br>
              <a:rPr sz="4000"/>
            </a:br>
            <a:r>
              <a:rPr b="1" lang="en-US" sz="2400" spc="-1" strike="noStrike">
                <a:solidFill>
                  <a:srgbClr val="127622"/>
                </a:solidFill>
                <a:latin typeface="Calibri"/>
              </a:rPr>
              <a:t>Synthesizing Evidence from Two Longitudinal Studies Using Advanced Statistical Methods for Bounded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1373040" y="6244200"/>
            <a:ext cx="639864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IA650: Data Mining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Summer 2025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Rectangle 3"/>
          <p:cNvSpPr/>
          <p:nvPr/>
        </p:nvSpPr>
        <p:spPr>
          <a:xfrm>
            <a:off x="0" y="6400800"/>
            <a:ext cx="9143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127622"/>
                </a:solidFill>
                <a:latin typeface="Times New Roman"/>
                <a:ea typeface="DejaVu Sans"/>
              </a:rPr>
              <a:t>Aaron W. Storey                                                                                      </a:t>
            </a:r>
            <a:r>
              <a:rPr b="1" lang="en-US" sz="1500" spc="-1" strike="noStrike">
                <a:solidFill>
                  <a:srgbClr val="127622"/>
                </a:solidFill>
                <a:latin typeface="Times New Roman"/>
                <a:ea typeface="DejaVu Sans"/>
              </a:rPr>
              <a:t>10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10654200" y="5356440"/>
            <a:ext cx="1492560" cy="138456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3"/>
          <a:stretch/>
        </p:blipFill>
        <p:spPr>
          <a:xfrm>
            <a:off x="7649640" y="5363640"/>
            <a:ext cx="1492560" cy="138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Study Overview &amp; Context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1143000" y="1499400"/>
            <a:ext cx="685728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Dataset Characteristics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8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1143000" y="1499400"/>
            <a:ext cx="685728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CLF Study – Initial Performance 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2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1143000" y="1499400"/>
            <a:ext cx="685728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CLF Study – Temporal Degradation Patterns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6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640" cy="38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YFA Study – Extended Timeline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280" cy="385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YFA Study – Age-Stratified Performance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4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280" cy="385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Research Gaps and Opportunities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8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280" cy="385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The Problem in One Graph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930480" y="4781880"/>
            <a:ext cx="4434480" cy="196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Linear model predicts: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100% accuracy at enrollment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0% accuracy at 4.1 years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Negative accuracy at 5 years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83920" y="1143000"/>
            <a:ext cx="4445280" cy="342900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 txBox="1"/>
          <p:nvPr/>
        </p:nvSpPr>
        <p:spPr>
          <a:xfrm>
            <a:off x="8458200" y="6597360"/>
            <a:ext cx="693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2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Proposed Statistical Methodology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280" cy="385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Expected Outcomes &amp; Applications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280" cy="385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1e6a39"/>
                </a:solidFill>
                <a:latin typeface="Arial"/>
              </a:rPr>
              <a:t>Expected Contributions &amp; Research Significance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1143000" y="1499760"/>
            <a:ext cx="6857280" cy="385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Two Landmark Studies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143000" y="1499400"/>
            <a:ext cx="6857280" cy="3858480"/>
          </a:xfrm>
          <a:prstGeom prst="rect">
            <a:avLst/>
          </a:prstGeom>
          <a:ln w="0">
            <a:noFill/>
          </a:ln>
        </p:spPr>
      </p:pic>
      <p:sp>
        <p:nvSpPr>
          <p:cNvPr id="121" name=""/>
          <p:cNvSpPr txBox="1"/>
          <p:nvPr/>
        </p:nvSpPr>
        <p:spPr>
          <a:xfrm>
            <a:off x="457200" y="6172200"/>
            <a:ext cx="283716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CLF – Children Longitudinal Face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YFA – Young Face Aging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8458200" y="6597360"/>
            <a:ext cx="693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3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What They Found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55120" y="1143000"/>
            <a:ext cx="5845680" cy="347796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 txBox="1"/>
          <p:nvPr/>
        </p:nvSpPr>
        <p:spPr>
          <a:xfrm>
            <a:off x="4077360" y="4620600"/>
            <a:ext cx="452556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Three distinct patterns: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Ages 3-5: Catastrophic decline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Ages 5.5-7: Remarkable stability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Ages 7.5-9: Intermediate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Linear models miss this complexity.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8458200" y="6597360"/>
            <a:ext cx="693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5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Linear Models’ Three Fatal Flaws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2333520" y="1825560"/>
            <a:ext cx="4477320" cy="320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1. Impossible Predictions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Negative accuracy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Over 100% accuracy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2. Wrong Variance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Assumes constant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Reality: peaks at 50%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3. Can’t Curve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Forces straight lines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Misses developmental phases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8458200" y="6597360"/>
            <a:ext cx="693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6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The Statistical Challenge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480040" y="2392200"/>
            <a:ext cx="418428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Recognition rates are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probabilities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Must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stay between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0 and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- Variance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changes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with mean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Follow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curved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patterns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Current models ignore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all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three.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8458200" y="6597360"/>
            <a:ext cx="693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7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Enter Beta Regression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428440" y="4572000"/>
            <a:ext cx="348696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Beta distribution: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Lives between 0 and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Flexible shapes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Natural variance pattern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Perfect for probabilities!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23440" y="1308240"/>
            <a:ext cx="4734360" cy="394956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8458200" y="6597360"/>
            <a:ext cx="693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8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1e6a39"/>
                </a:solidFill>
                <a:latin typeface="Arial"/>
              </a:rPr>
              <a:t>How Beta Regression Works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5760"/>
            <a:ext cx="12189960" cy="449280"/>
          </a:xfrm>
          <a:prstGeom prst="rect">
            <a:avLst/>
          </a:prstGeom>
          <a:solidFill>
            <a:srgbClr val="004e42"/>
          </a:solidFill>
          <a:ln w="0">
            <a:solidFill>
              <a:srgbClr val="1f4e79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7" name=""/>
          <p:cNvSpPr/>
          <p:nvPr/>
        </p:nvSpPr>
        <p:spPr>
          <a:xfrm>
            <a:off x="36360" y="21960"/>
            <a:ext cx="12115800" cy="6480"/>
          </a:xfrm>
          <a:prstGeom prst="line">
            <a:avLst/>
          </a:prstGeom>
          <a:ln w="29160">
            <a:solidFill>
              <a:srgbClr val="ffcd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2920" bIns="-52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914400" y="2286000"/>
            <a:ext cx="2971800" cy="20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The Math (Simplified)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Where: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" descr="28§display§\[&#10;\text{logit}(\mu) = \beta_{0} + \beta_{1} \times \text{Time}&#10;\]&#10;&#10;§svg§600§TRUE§"/>
          <p:cNvPicPr/>
          <p:nvPr/>
        </p:nvPicPr>
        <p:blipFill>
          <a:blip r:embed="rId1"/>
          <a:stretch/>
        </p:blipFill>
        <p:spPr>
          <a:xfrm>
            <a:off x="2572200" y="3048840"/>
            <a:ext cx="4057200" cy="38016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28§display§\mu§svg§600§TRUE§"/>
          <p:cNvPicPr/>
          <p:nvPr/>
        </p:nvPicPr>
        <p:blipFill>
          <a:blip r:embed="rId2"/>
          <a:stretch/>
        </p:blipFill>
        <p:spPr>
          <a:xfrm>
            <a:off x="3429000" y="4114800"/>
            <a:ext cx="201600" cy="23184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3657600" y="4042800"/>
            <a:ext cx="33858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= recognition rate (0 to 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logit keeps predictions bounded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represents change in log-odds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28§display§\beta§svg§600§TRUE§"/>
          <p:cNvPicPr/>
          <p:nvPr/>
        </p:nvPicPr>
        <p:blipFill>
          <a:blip r:embed="rId3"/>
          <a:stretch/>
        </p:blipFill>
        <p:spPr>
          <a:xfrm>
            <a:off x="3429000" y="5096880"/>
            <a:ext cx="202680" cy="31752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 txBox="1"/>
          <p:nvPr/>
        </p:nvSpPr>
        <p:spPr>
          <a:xfrm>
            <a:off x="8458200" y="6597360"/>
            <a:ext cx="693000" cy="261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9 of 20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Application>LibreOffice/7.4.7.2$Linux_X86_64 LibreOffice_project/40$Build-2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2025-07-29T15:44:31Z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