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6.xml" ContentType="application/vnd.openxmlformats-officedocument.presentationml.notesSlide+xml"/>
  <Override PartName="/ppt/notesSlides/_rels/notesSlide17.xml.rels" ContentType="application/vnd.openxmlformats-package.relationships+xml"/>
  <Override PartName="/ppt/notesSlides/_rels/notesSlide6.xml.rels" ContentType="application/vnd.openxmlformats-package.relationships+xml"/>
  <Override PartName="/ppt/notesSlides/notesSlide1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9609D93-42A7-47F5-AC8E-7E4AE396133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1143000" y="694800"/>
            <a:ext cx="4571640" cy="3428640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4892C59-A785-4A4F-A958-896119F7214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1143000" y="694800"/>
            <a:ext cx="4571640" cy="342864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0F3C8B7-2AD4-46AF-A2D0-A54C6056F19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72023"/>
            </a:gs>
            <a:gs pos="100000">
              <a:srgbClr val="002739"/>
            </a:gs>
          </a:gsLst>
          <a:path path="circle">
            <a:fillToRect l="49000" t="49000" r="51000" b="51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49400" y="137160"/>
            <a:ext cx="8869320" cy="6583320"/>
          </a:xfrm>
          <a:prstGeom prst="rect">
            <a:avLst/>
          </a:prstGeom>
          <a:noFill/>
          <a:ln w="19080">
            <a:solidFill>
              <a:srgbClr val="cfc60d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360" y="-30600"/>
            <a:ext cx="9067320" cy="6888960"/>
            <a:chOff x="360" y="-30600"/>
            <a:chExt cx="9067320" cy="6888960"/>
          </a:xfrm>
        </p:grpSpPr>
        <p:sp>
          <p:nvSpPr>
            <p:cNvPr id="2" name="CustomShape 3"/>
            <p:cNvSpPr/>
            <p:nvPr/>
          </p:nvSpPr>
          <p:spPr>
            <a:xfrm flipH="1" rot="16200000">
              <a:off x="-1447200" y="3352680"/>
              <a:ext cx="685764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flipH="1" rot="16200000">
              <a:off x="-1640520" y="3238560"/>
              <a:ext cx="6857640" cy="380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5400000">
              <a:off x="-1485360" y="3238560"/>
              <a:ext cx="6857640" cy="380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rot="5400000">
              <a:off x="-3237840" y="3314520"/>
              <a:ext cx="6857640" cy="228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759aa5">
                  <a:alpha val="58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 flipH="1" rot="16200000">
              <a:off x="-3314160" y="3314520"/>
              <a:ext cx="6857640" cy="228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 flipH="1" rot="16200000">
              <a:off x="-1373760" y="2971800"/>
              <a:ext cx="6857640" cy="91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759aa5">
                  <a:alpha val="58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 flipH="1" rot="16200000">
              <a:off x="-2821680" y="3200400"/>
              <a:ext cx="6857640" cy="456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>
                  <a:alpha val="9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 rot="5400000">
              <a:off x="-2704680" y="3238560"/>
              <a:ext cx="6857640" cy="380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 flipH="1" rot="16200000">
              <a:off x="-2135880" y="3200400"/>
              <a:ext cx="6857640" cy="456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759aa5">
                  <a:alpha val="47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 flipH="1" rot="16200000">
              <a:off x="-3123720" y="3276360"/>
              <a:ext cx="6857640" cy="304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 flipH="1" rot="16200000">
              <a:off x="-1828080" y="3352680"/>
              <a:ext cx="685764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 flipH="1" rot="16200000">
              <a:off x="-2818800" y="3352680"/>
              <a:ext cx="685764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 flipH="1" rot="16200000">
              <a:off x="-2437920" y="3124080"/>
              <a:ext cx="6857640" cy="609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 rot="5400000">
              <a:off x="-1731240" y="2722320"/>
              <a:ext cx="6857640" cy="1413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>
                  <a:alpha val="39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 rot="5400000">
              <a:off x="-1141560" y="3277440"/>
              <a:ext cx="6857640" cy="302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 rot="5400000">
              <a:off x="-914040" y="3276360"/>
              <a:ext cx="6857640" cy="304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 rot="5400000">
              <a:off x="-1855080" y="3227040"/>
              <a:ext cx="6857640" cy="403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 flipH="1" rot="16200000">
              <a:off x="-2642760" y="3252600"/>
              <a:ext cx="6857640" cy="352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 flipH="1" rot="16200000">
              <a:off x="-1956600" y="3326040"/>
              <a:ext cx="6857640" cy="205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0760">
              <a:solidFill>
                <a:srgbClr val="759aa5">
                  <a:alpha val="3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 flipH="1" rot="16200000">
              <a:off x="-2361600" y="3352680"/>
              <a:ext cx="685764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 flipH="1" rot="16200000">
              <a:off x="-2133000" y="3352680"/>
              <a:ext cx="685764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 flipH="1" rot="16200000">
              <a:off x="1067040" y="3352680"/>
              <a:ext cx="685764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 flipH="1" rot="16200000">
              <a:off x="873720" y="3238560"/>
              <a:ext cx="6857640" cy="380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 rot="5400000">
              <a:off x="1028880" y="3238560"/>
              <a:ext cx="6857640" cy="380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47520">
              <a:solidFill>
                <a:srgbClr val="759aa5">
                  <a:alpha val="63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CustomShape 27"/>
            <p:cNvSpPr/>
            <p:nvPr/>
          </p:nvSpPr>
          <p:spPr>
            <a:xfrm rot="5400000">
              <a:off x="-723240" y="3314520"/>
              <a:ext cx="6857640" cy="228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759aa5">
                  <a:alpha val="58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CustomShape 28"/>
            <p:cNvSpPr/>
            <p:nvPr/>
          </p:nvSpPr>
          <p:spPr>
            <a:xfrm flipH="1" rot="16200000">
              <a:off x="-799560" y="3314520"/>
              <a:ext cx="6857640" cy="228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CustomShape 29"/>
            <p:cNvSpPr/>
            <p:nvPr/>
          </p:nvSpPr>
          <p:spPr>
            <a:xfrm rot="5400000">
              <a:off x="-151920" y="3429000"/>
              <a:ext cx="6857640" cy="1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759aa5">
                  <a:alpha val="58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CustomShape 30"/>
            <p:cNvSpPr/>
            <p:nvPr/>
          </p:nvSpPr>
          <p:spPr>
            <a:xfrm flipH="1" rot="16200000">
              <a:off x="-307080" y="3200400"/>
              <a:ext cx="6857640" cy="456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47520">
              <a:solidFill>
                <a:srgbClr val="759aa5">
                  <a:alpha val="63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CustomShape 31"/>
            <p:cNvSpPr/>
            <p:nvPr/>
          </p:nvSpPr>
          <p:spPr>
            <a:xfrm rot="5400000">
              <a:off x="-190080" y="3238560"/>
              <a:ext cx="6857640" cy="380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0760">
              <a:solidFill>
                <a:srgbClr val="759aa5">
                  <a:alpha val="3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 flipH="1" rot="16200000">
              <a:off x="378360" y="3200400"/>
              <a:ext cx="6857640" cy="456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759aa5">
                  <a:alpha val="47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 flipH="1" rot="16200000">
              <a:off x="-609120" y="3276360"/>
              <a:ext cx="6857640" cy="304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 flipH="1" rot="16200000">
              <a:off x="686160" y="3352680"/>
              <a:ext cx="685764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0760">
              <a:solidFill>
                <a:srgbClr val="759aa5">
                  <a:alpha val="3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 flipH="1" rot="16200000">
              <a:off x="-304200" y="3352680"/>
              <a:ext cx="685764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 rot="5400000">
              <a:off x="-1028160" y="3314520"/>
              <a:ext cx="6857640" cy="228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CustomShape 37"/>
            <p:cNvSpPr/>
            <p:nvPr/>
          </p:nvSpPr>
          <p:spPr>
            <a:xfrm rot="5400000">
              <a:off x="783000" y="2722320"/>
              <a:ext cx="6857640" cy="1413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>
                  <a:alpha val="39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CustomShape 38"/>
            <p:cNvSpPr/>
            <p:nvPr/>
          </p:nvSpPr>
          <p:spPr>
            <a:xfrm rot="5400000">
              <a:off x="1372680" y="3277440"/>
              <a:ext cx="6857640" cy="302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CustomShape 39"/>
            <p:cNvSpPr/>
            <p:nvPr/>
          </p:nvSpPr>
          <p:spPr>
            <a:xfrm rot="5400000">
              <a:off x="1600560" y="3352680"/>
              <a:ext cx="685764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CustomShape 40"/>
            <p:cNvSpPr/>
            <p:nvPr/>
          </p:nvSpPr>
          <p:spPr>
            <a:xfrm rot="5400000">
              <a:off x="659160" y="3227040"/>
              <a:ext cx="6857640" cy="403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CustomShape 41"/>
            <p:cNvSpPr/>
            <p:nvPr/>
          </p:nvSpPr>
          <p:spPr>
            <a:xfrm flipH="1" rot="16200000">
              <a:off x="-128160" y="3252600"/>
              <a:ext cx="6857640" cy="352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CustomShape 42"/>
            <p:cNvSpPr/>
            <p:nvPr/>
          </p:nvSpPr>
          <p:spPr>
            <a:xfrm flipH="1" rot="16200000">
              <a:off x="557640" y="3326040"/>
              <a:ext cx="6857640" cy="205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CustomShape 43"/>
            <p:cNvSpPr/>
            <p:nvPr/>
          </p:nvSpPr>
          <p:spPr>
            <a:xfrm flipH="1" rot="16200000">
              <a:off x="152640" y="3352680"/>
              <a:ext cx="685764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44"/>
            <p:cNvSpPr/>
            <p:nvPr/>
          </p:nvSpPr>
          <p:spPr>
            <a:xfrm flipH="1" rot="16200000">
              <a:off x="381240" y="3352680"/>
              <a:ext cx="685764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5"/>
            <p:cNvSpPr/>
            <p:nvPr/>
          </p:nvSpPr>
          <p:spPr>
            <a:xfrm flipH="1" rot="16200000">
              <a:off x="2743560" y="3352680"/>
              <a:ext cx="685764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0760">
              <a:solidFill>
                <a:srgbClr val="759aa5">
                  <a:alpha val="3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6"/>
            <p:cNvSpPr/>
            <p:nvPr/>
          </p:nvSpPr>
          <p:spPr>
            <a:xfrm flipH="1" rot="16200000">
              <a:off x="2093040" y="3238560"/>
              <a:ext cx="6857640" cy="380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7"/>
            <p:cNvSpPr/>
            <p:nvPr/>
          </p:nvSpPr>
          <p:spPr>
            <a:xfrm rot="5400000">
              <a:off x="2705040" y="3238560"/>
              <a:ext cx="6857640" cy="380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8"/>
            <p:cNvSpPr/>
            <p:nvPr/>
          </p:nvSpPr>
          <p:spPr>
            <a:xfrm rot="5400000">
              <a:off x="1828800" y="3276360"/>
              <a:ext cx="6857640" cy="304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759aa5">
                  <a:alpha val="58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9"/>
            <p:cNvSpPr/>
            <p:nvPr/>
          </p:nvSpPr>
          <p:spPr>
            <a:xfrm flipH="1" rot="16200000">
              <a:off x="1064160" y="3200400"/>
              <a:ext cx="6857640" cy="456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759aa5">
                  <a:alpha val="47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50"/>
            <p:cNvSpPr/>
            <p:nvPr/>
          </p:nvSpPr>
          <p:spPr>
            <a:xfrm flipH="1" rot="16200000">
              <a:off x="2362320" y="3352680"/>
              <a:ext cx="685764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51"/>
            <p:cNvSpPr/>
            <p:nvPr/>
          </p:nvSpPr>
          <p:spPr>
            <a:xfrm rot="5400000">
              <a:off x="2646000" y="2722320"/>
              <a:ext cx="6857640" cy="1413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>
                  <a:alpha val="56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2"/>
            <p:cNvSpPr/>
            <p:nvPr/>
          </p:nvSpPr>
          <p:spPr>
            <a:xfrm rot="5400000">
              <a:off x="3049200" y="3277440"/>
              <a:ext cx="6857640" cy="302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3"/>
            <p:cNvSpPr/>
            <p:nvPr/>
          </p:nvSpPr>
          <p:spPr>
            <a:xfrm rot="5400000">
              <a:off x="2895840" y="3276360"/>
              <a:ext cx="6857640" cy="304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4"/>
            <p:cNvSpPr/>
            <p:nvPr/>
          </p:nvSpPr>
          <p:spPr>
            <a:xfrm rot="5400000">
              <a:off x="2388960" y="3227040"/>
              <a:ext cx="6857640" cy="403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5"/>
            <p:cNvSpPr/>
            <p:nvPr/>
          </p:nvSpPr>
          <p:spPr>
            <a:xfrm flipH="1" rot="16200000">
              <a:off x="2233800" y="3326040"/>
              <a:ext cx="6857640" cy="205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6"/>
            <p:cNvSpPr/>
            <p:nvPr/>
          </p:nvSpPr>
          <p:spPr>
            <a:xfrm flipH="1" rot="16200000">
              <a:off x="1752840" y="3352680"/>
              <a:ext cx="685764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7"/>
            <p:cNvSpPr/>
            <p:nvPr/>
          </p:nvSpPr>
          <p:spPr>
            <a:xfrm flipH="1" rot="16200000">
              <a:off x="1981440" y="3352680"/>
              <a:ext cx="685764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8"/>
            <p:cNvSpPr/>
            <p:nvPr/>
          </p:nvSpPr>
          <p:spPr>
            <a:xfrm rot="5400000">
              <a:off x="3467160" y="3314520"/>
              <a:ext cx="6857640" cy="228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759aa5">
                  <a:alpha val="58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9"/>
            <p:cNvSpPr/>
            <p:nvPr/>
          </p:nvSpPr>
          <p:spPr>
            <a:xfrm flipH="1" rot="16200000">
              <a:off x="3467160" y="3314520"/>
              <a:ext cx="6857640" cy="228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60"/>
            <p:cNvSpPr/>
            <p:nvPr/>
          </p:nvSpPr>
          <p:spPr>
            <a:xfrm rot="5400000">
              <a:off x="4038840" y="3429000"/>
              <a:ext cx="6857640" cy="1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759aa5">
                  <a:alpha val="58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61"/>
            <p:cNvSpPr/>
            <p:nvPr/>
          </p:nvSpPr>
          <p:spPr>
            <a:xfrm flipH="1" rot="16200000">
              <a:off x="3883680" y="3200400"/>
              <a:ext cx="6857640" cy="456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>
                  <a:alpha val="9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2"/>
            <p:cNvSpPr/>
            <p:nvPr/>
          </p:nvSpPr>
          <p:spPr>
            <a:xfrm rot="5400000">
              <a:off x="4000680" y="3238560"/>
              <a:ext cx="6857640" cy="380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3"/>
            <p:cNvSpPr/>
            <p:nvPr/>
          </p:nvSpPr>
          <p:spPr>
            <a:xfrm flipH="1" rot="16200000">
              <a:off x="4569480" y="3200400"/>
              <a:ext cx="6857640" cy="456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759aa5">
                  <a:alpha val="47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4"/>
            <p:cNvSpPr/>
            <p:nvPr/>
          </p:nvSpPr>
          <p:spPr>
            <a:xfrm flipH="1" rot="16200000">
              <a:off x="3733920" y="3352680"/>
              <a:ext cx="685764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5"/>
            <p:cNvSpPr/>
            <p:nvPr/>
          </p:nvSpPr>
          <p:spPr>
            <a:xfrm rot="5400000">
              <a:off x="3619800" y="3314520"/>
              <a:ext cx="6857640" cy="228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6"/>
            <p:cNvSpPr/>
            <p:nvPr/>
          </p:nvSpPr>
          <p:spPr>
            <a:xfrm flipH="1" rot="16200000">
              <a:off x="4214880" y="3252600"/>
              <a:ext cx="6857640" cy="352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rgbClr val="759aa5">
                  <a:alpha val="72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7"/>
            <p:cNvSpPr/>
            <p:nvPr/>
          </p:nvSpPr>
          <p:spPr>
            <a:xfrm flipH="1" rot="16200000">
              <a:off x="4748400" y="3326040"/>
              <a:ext cx="6857640" cy="205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68"/>
            <p:cNvSpPr/>
            <p:nvPr/>
          </p:nvSpPr>
          <p:spPr>
            <a:xfrm flipH="1" rot="16200000">
              <a:off x="4343760" y="3352680"/>
              <a:ext cx="685764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69"/>
            <p:cNvSpPr/>
            <p:nvPr/>
          </p:nvSpPr>
          <p:spPr>
            <a:xfrm flipH="1" rot="16200000">
              <a:off x="4572360" y="3352680"/>
              <a:ext cx="685764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70"/>
            <p:cNvSpPr/>
            <p:nvPr/>
          </p:nvSpPr>
          <p:spPr>
            <a:xfrm flipH="1" rot="16200000">
              <a:off x="5258160" y="3352680"/>
              <a:ext cx="685764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71"/>
            <p:cNvSpPr/>
            <p:nvPr/>
          </p:nvSpPr>
          <p:spPr>
            <a:xfrm flipH="1" rot="16200000">
              <a:off x="5064840" y="3238560"/>
              <a:ext cx="6857640" cy="380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2"/>
            <p:cNvSpPr/>
            <p:nvPr/>
          </p:nvSpPr>
          <p:spPr>
            <a:xfrm rot="5400000">
              <a:off x="5219640" y="3238560"/>
              <a:ext cx="6857640" cy="380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0760">
              <a:solidFill>
                <a:srgbClr val="759aa5">
                  <a:alpha val="3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3"/>
            <p:cNvSpPr/>
            <p:nvPr/>
          </p:nvSpPr>
          <p:spPr>
            <a:xfrm flipH="1" rot="16200000">
              <a:off x="4876920" y="3352680"/>
              <a:ext cx="685764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74"/>
            <p:cNvSpPr/>
            <p:nvPr/>
          </p:nvSpPr>
          <p:spPr>
            <a:xfrm rot="5400000">
              <a:off x="5527800" y="3318120"/>
              <a:ext cx="6888240" cy="190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75"/>
            <p:cNvSpPr/>
            <p:nvPr/>
          </p:nvSpPr>
          <p:spPr>
            <a:xfrm rot="5400000">
              <a:off x="4850280" y="3227040"/>
              <a:ext cx="6857640" cy="403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47520">
              <a:solidFill>
                <a:srgbClr val="759aa5">
                  <a:alpha val="63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6"/>
            <p:cNvSpPr/>
            <p:nvPr/>
          </p:nvSpPr>
          <p:spPr>
            <a:xfrm flipH="1" rot="16200000">
              <a:off x="4748400" y="3326040"/>
              <a:ext cx="6857640" cy="205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77"/>
            <p:cNvSpPr/>
            <p:nvPr/>
          </p:nvSpPr>
          <p:spPr>
            <a:xfrm rot="5400000">
              <a:off x="5562720" y="3429000"/>
              <a:ext cx="6857640" cy="1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78"/>
            <p:cNvSpPr/>
            <p:nvPr/>
          </p:nvSpPr>
          <p:spPr>
            <a:xfrm rot="5400000">
              <a:off x="2552760" y="3390840"/>
              <a:ext cx="6857640" cy="75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759aa5">
                  <a:alpha val="47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79"/>
            <p:cNvSpPr/>
            <p:nvPr/>
          </p:nvSpPr>
          <p:spPr>
            <a:xfrm flipH="1" rot="16200000">
              <a:off x="3048120" y="3352680"/>
              <a:ext cx="685764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47520">
              <a:solidFill>
                <a:srgbClr val="759aa5">
                  <a:alpha val="63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80"/>
            <p:cNvSpPr/>
            <p:nvPr/>
          </p:nvSpPr>
          <p:spPr>
            <a:xfrm flipH="1" rot="16200000">
              <a:off x="3236040" y="3238560"/>
              <a:ext cx="6857640" cy="380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759aa5">
                  <a:alpha val="58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81"/>
            <p:cNvSpPr/>
            <p:nvPr/>
          </p:nvSpPr>
          <p:spPr>
            <a:xfrm rot="5400000">
              <a:off x="2133720" y="3276360"/>
              <a:ext cx="6857640" cy="304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47520">
              <a:solidFill>
                <a:srgbClr val="759aa5">
                  <a:alpha val="63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2"/>
            <p:cNvSpPr/>
            <p:nvPr/>
          </p:nvSpPr>
          <p:spPr>
            <a:xfrm flipH="1" rot="16200000">
              <a:off x="3148200" y="3252600"/>
              <a:ext cx="6857640" cy="352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rgbClr val="759aa5">
                  <a:alpha val="72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83"/>
            <p:cNvSpPr/>
            <p:nvPr/>
          </p:nvSpPr>
          <p:spPr>
            <a:xfrm rot="5400000">
              <a:off x="3772080" y="3238560"/>
              <a:ext cx="6857640" cy="380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59aa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84"/>
            <p:cNvSpPr/>
            <p:nvPr/>
          </p:nvSpPr>
          <p:spPr>
            <a:xfrm rot="5400000">
              <a:off x="4228920" y="2933640"/>
              <a:ext cx="6857640" cy="990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759aa5">
                  <a:alpha val="58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5"/>
            <p:cNvSpPr/>
            <p:nvPr/>
          </p:nvSpPr>
          <p:spPr>
            <a:xfrm flipH="1" rot="16200000">
              <a:off x="1369080" y="3200400"/>
              <a:ext cx="6857640" cy="456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759aa5">
                  <a:alpha val="47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5" name="PlaceHolder 86"/>
          <p:cNvSpPr>
            <a:spLocks noGrp="1"/>
          </p:cNvSpPr>
          <p:nvPr>
            <p:ph type="dt"/>
          </p:nvPr>
        </p:nvSpPr>
        <p:spPr>
          <a:xfrm>
            <a:off x="457200" y="631224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6" name="PlaceHolder 87"/>
          <p:cNvSpPr>
            <a:spLocks noGrp="1"/>
          </p:cNvSpPr>
          <p:nvPr>
            <p:ph type="ftr"/>
          </p:nvPr>
        </p:nvSpPr>
        <p:spPr>
          <a:xfrm>
            <a:off x="2831040" y="6312240"/>
            <a:ext cx="3481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88"/>
          <p:cNvSpPr>
            <a:spLocks noGrp="1"/>
          </p:cNvSpPr>
          <p:nvPr>
            <p:ph type="sldNum"/>
          </p:nvPr>
        </p:nvSpPr>
        <p:spPr>
          <a:xfrm>
            <a:off x="6553080" y="631224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03774CB-3D68-4332-840C-E21BE30884AB}" type="slidenum">
              <a:rPr b="0" lang="en-US" sz="12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8" name="CustomShape 89"/>
          <p:cNvSpPr/>
          <p:nvPr/>
        </p:nvSpPr>
        <p:spPr>
          <a:xfrm>
            <a:off x="0" y="1905120"/>
            <a:ext cx="4952520" cy="3123720"/>
          </a:xfrm>
          <a:prstGeom prst="rect">
            <a:avLst/>
          </a:prstGeom>
          <a:solidFill>
            <a:srgbClr val="759aa5"/>
          </a:solidFill>
          <a:ln w="0"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89" name="Group 90"/>
          <p:cNvGrpSpPr/>
          <p:nvPr/>
        </p:nvGrpSpPr>
        <p:grpSpPr>
          <a:xfrm>
            <a:off x="0" y="2057400"/>
            <a:ext cx="4801320" cy="2820600"/>
            <a:chOff x="0" y="2057400"/>
            <a:chExt cx="4801320" cy="2820600"/>
          </a:xfrm>
        </p:grpSpPr>
        <p:sp>
          <p:nvSpPr>
            <p:cNvPr id="90" name="CustomShape 91"/>
            <p:cNvSpPr/>
            <p:nvPr/>
          </p:nvSpPr>
          <p:spPr>
            <a:xfrm>
              <a:off x="0" y="2057400"/>
              <a:ext cx="4800240" cy="1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cfc60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92"/>
            <p:cNvSpPr/>
            <p:nvPr/>
          </p:nvSpPr>
          <p:spPr>
            <a:xfrm>
              <a:off x="0" y="4876920"/>
              <a:ext cx="4800240" cy="1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cfc60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93"/>
            <p:cNvSpPr/>
            <p:nvPr/>
          </p:nvSpPr>
          <p:spPr>
            <a:xfrm rot="5400000">
              <a:off x="3391920" y="3466800"/>
              <a:ext cx="28180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cfc60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3" name="PlaceHolder 94"/>
          <p:cNvSpPr>
            <a:spLocks noGrp="1"/>
          </p:cNvSpPr>
          <p:nvPr>
            <p:ph type="title"/>
          </p:nvPr>
        </p:nvSpPr>
        <p:spPr>
          <a:xfrm>
            <a:off x="228600" y="2130480"/>
            <a:ext cx="441936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9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72023"/>
            </a:gs>
            <a:gs pos="100000">
              <a:srgbClr val="002739"/>
            </a:gs>
          </a:gsLst>
          <a:path path="circle">
            <a:fillToRect l="49000" t="49000" r="51000" b="51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49400" y="137160"/>
            <a:ext cx="8869320" cy="6583320"/>
          </a:xfrm>
          <a:prstGeom prst="rect">
            <a:avLst/>
          </a:prstGeom>
          <a:noFill/>
          <a:ln w="19080">
            <a:solidFill>
              <a:srgbClr val="cfc60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dt"/>
          </p:nvPr>
        </p:nvSpPr>
        <p:spPr>
          <a:xfrm>
            <a:off x="457200" y="631224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ftr"/>
          </p:nvPr>
        </p:nvSpPr>
        <p:spPr>
          <a:xfrm>
            <a:off x="2831040" y="6312240"/>
            <a:ext cx="3481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sldNum"/>
          </p:nvPr>
        </p:nvSpPr>
        <p:spPr>
          <a:xfrm>
            <a:off x="6553080" y="631224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A69AF9E-E2BB-4749-A1A9-C1556F6024A6}" type="slidenum">
              <a:rPr b="0" lang="en-US" sz="12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228600" y="2130480"/>
            <a:ext cx="441936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fefefe"/>
                </a:solidFill>
                <a:latin typeface="Twentieth Century"/>
                <a:ea typeface="Twentieth Century"/>
              </a:rPr>
              <a:t>First Amendment Freedoms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228600" y="3733920"/>
            <a:ext cx="4419360" cy="1066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Overview &amp; Freedom of Religion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30456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latin typeface="Libre Franklin Medium"/>
                <a:ea typeface="Libre Franklin Medium"/>
              </a:rPr>
              <a:t>EXAMPLES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304560" y="1554120"/>
            <a:ext cx="86864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1000"/>
          </a:bodyPr>
          <a:p>
            <a:pPr marL="343080" indent="-342720">
              <a:lnSpc>
                <a:spcPct val="100000"/>
              </a:lnSpc>
              <a:buClr>
                <a:srgbClr val="f0a22e"/>
              </a:buClr>
              <a:buFont typeface="Noto Sans Symbols"/>
              <a:buChar char=""/>
            </a:pPr>
            <a:r>
              <a:rPr b="0" lang="en-US" sz="3200" spc="-1" strike="noStrike">
                <a:latin typeface="Libre Franklin"/>
                <a:ea typeface="Libre Franklin"/>
              </a:rPr>
              <a:t>Assemblies include public demonstrations as well as organizations such as political parties and interest groups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2001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0a22e"/>
              </a:buClr>
              <a:buFont typeface="Noto Sans Symbols"/>
              <a:buChar char=""/>
              <a:tabLst>
                <a:tab algn="l" pos="0"/>
              </a:tabLst>
            </a:pPr>
            <a:r>
              <a:rPr b="0" lang="en-US" sz="3200" spc="-1" strike="noStrike">
                <a:latin typeface="Libre Franklin"/>
                <a:ea typeface="Libre Franklin"/>
              </a:rPr>
              <a:t>Petitions can include letters, lobbying, and advertisements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2001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0a22e"/>
              </a:buClr>
              <a:buFont typeface="Noto Sans Symbols"/>
              <a:buChar char=""/>
              <a:tabLst>
                <a:tab algn="l" pos="0"/>
              </a:tabLst>
            </a:pPr>
            <a:r>
              <a:rPr b="0" lang="en-US" sz="3200" spc="-1" strike="noStrike">
                <a:latin typeface="Libre Franklin"/>
                <a:ea typeface="Libre Franklin"/>
              </a:rPr>
              <a:t>Peaceful marches and parades are protected forms of assembly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30456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latin typeface="Libre Franklin Medium"/>
                <a:ea typeface="Libre Franklin Medium"/>
              </a:rPr>
              <a:t>CIVIL DISOBEDIENCE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304560" y="1554120"/>
            <a:ext cx="86864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buClr>
                <a:srgbClr val="f0a22e"/>
              </a:buClr>
              <a:buFont typeface="Noto Sans Symbols"/>
              <a:buChar char=""/>
            </a:pPr>
            <a:r>
              <a:rPr b="0" lang="en-US" sz="3200" spc="-1" strike="noStrike">
                <a:latin typeface="Libre Franklin"/>
                <a:ea typeface="Libre Franklin"/>
              </a:rPr>
              <a:t>Civil disobedience = knowingly breaking the law in a non-violent way to protest a law or public policy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0a22e"/>
              </a:buClr>
              <a:buFont typeface="Noto Sans Symbols"/>
              <a:buChar char=""/>
              <a:tabLst>
                <a:tab algn="l" pos="0"/>
              </a:tabLst>
            </a:pPr>
            <a:r>
              <a:rPr b="0" lang="en-US" sz="3200" spc="-1" strike="noStrike">
                <a:latin typeface="Libre Franklin"/>
                <a:ea typeface="Libre Franklin"/>
              </a:rPr>
              <a:t>Courts have held that civil disobedience is not constitutionally protected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f0a22e"/>
              </a:buClr>
              <a:buFont typeface="Noto Sans Symbols"/>
              <a:buChar char=""/>
              <a:tabLst>
                <a:tab algn="l" pos="0"/>
              </a:tabLst>
            </a:pPr>
            <a:r>
              <a:rPr b="0" lang="en-US" sz="2800" spc="-1" strike="noStrike">
                <a:latin typeface="Libre Franklin"/>
                <a:ea typeface="Libre Franklin"/>
              </a:rPr>
              <a:t>Accept legal consequences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30456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latin typeface="Libre Franklin Medium"/>
                <a:ea typeface="Libre Franklin Medium"/>
              </a:rPr>
              <a:t>LIMITS ON ASSEMBLY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0" y="1295280"/>
            <a:ext cx="9143640" cy="53337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0000"/>
          </a:bodyPr>
          <a:p>
            <a:pPr marL="343080" indent="-342720">
              <a:lnSpc>
                <a:spcPct val="100000"/>
              </a:lnSpc>
              <a:buClr>
                <a:srgbClr val="f0a22e"/>
              </a:buClr>
              <a:buFont typeface="Noto Sans Symbols"/>
              <a:buChar char=""/>
            </a:pPr>
            <a:r>
              <a:rPr b="0" lang="en-US" sz="3200" spc="-1" strike="noStrike">
                <a:latin typeface="Libre Franklin"/>
                <a:ea typeface="Libre Franklin"/>
              </a:rPr>
              <a:t>Govt can decide when, where &amp; how (to keep public peace)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f0a22e"/>
              </a:buClr>
              <a:buFont typeface="Noto Sans Symbols"/>
              <a:buChar char=""/>
            </a:pPr>
            <a:r>
              <a:rPr b="0" lang="en-US" sz="2800" spc="-1" strike="noStrike">
                <a:latin typeface="Libre Franklin"/>
                <a:ea typeface="Libre Franklin"/>
              </a:rPr>
              <a:t>Rules must be specific and fairly administered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f0a22e"/>
              </a:buClr>
              <a:buFont typeface="Noto Sans Symbols"/>
              <a:buChar char=""/>
            </a:pPr>
            <a:r>
              <a:rPr b="0" lang="en-US" sz="2800" spc="-1" strike="noStrike">
                <a:latin typeface="Libre Franklin"/>
                <a:ea typeface="Libre Franklin"/>
              </a:rPr>
              <a:t>Must be content neutral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f0a22e"/>
              </a:buClr>
              <a:buFont typeface="Noto Sans Symbols"/>
              <a:buChar char=""/>
            </a:pPr>
            <a:r>
              <a:rPr b="0" lang="en-US" sz="2800" spc="-1" strike="noStrike">
                <a:latin typeface="Libre Franklin"/>
                <a:ea typeface="Libre Franklin"/>
              </a:rPr>
              <a:t>SC agreed govt can require advance notice &amp; permits for demonstrations on public property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f0a22e"/>
              </a:buClr>
              <a:buFont typeface="Noto Sans Symbols"/>
              <a:buChar char=""/>
            </a:pPr>
            <a:r>
              <a:rPr b="0" lang="en-US" sz="2800" spc="-1" strike="noStrike">
                <a:latin typeface="Libre Franklin"/>
                <a:ea typeface="Libre Franklin"/>
              </a:rPr>
              <a:t>SC rules judges &amp; state laws may impose buffer zones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0a22e"/>
              </a:buClr>
              <a:buFont typeface="Noto Sans Symbols"/>
              <a:buChar char=""/>
              <a:tabLst>
                <a:tab algn="l" pos="0"/>
              </a:tabLst>
            </a:pPr>
            <a:r>
              <a:rPr b="0" lang="en-US" sz="3200" spc="-1" strike="noStrike">
                <a:latin typeface="Libre Franklin"/>
                <a:ea typeface="Libre Franklin"/>
              </a:rPr>
              <a:t>Do not have constitutional right to assemble on private property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0456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latin typeface="Libre Franklin Medium"/>
                <a:ea typeface="Libre Franklin Medium"/>
              </a:rPr>
              <a:t>FREEDOM OF ASSOCIATION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0" y="1554120"/>
            <a:ext cx="9143640" cy="4794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buClr>
                <a:srgbClr val="f0a22e"/>
              </a:buClr>
              <a:buFont typeface="Noto Sans Symbols"/>
              <a:buChar char=""/>
            </a:pPr>
            <a:r>
              <a:rPr b="0" lang="en-US" sz="3200" spc="-1" strike="noStrike">
                <a:latin typeface="Libre Franklin"/>
                <a:ea typeface="Libre Franklin"/>
              </a:rPr>
              <a:t>Right to join w/others to promote political, economic &amp; social causes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2001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0a22e"/>
              </a:buClr>
              <a:buFont typeface="Noto Sans Symbols"/>
              <a:buChar char=""/>
              <a:tabLst>
                <a:tab algn="l" pos="0"/>
              </a:tabLst>
            </a:pPr>
            <a:r>
              <a:rPr b="0" lang="en-US" sz="3200" spc="-1" strike="noStrike">
                <a:latin typeface="Libre Franklin"/>
                <a:ea typeface="Libre Franklin"/>
              </a:rPr>
              <a:t>People cannot be fired for belonging to associations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2001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0a22e"/>
              </a:buClr>
              <a:buFont typeface="Noto Sans Symbols"/>
              <a:buChar char=""/>
              <a:tabLst>
                <a:tab algn="l" pos="0"/>
              </a:tabLst>
            </a:pPr>
            <a:r>
              <a:rPr b="0" lang="en-US" sz="3200" spc="-1" strike="noStrike">
                <a:latin typeface="Libre Franklin"/>
                <a:ea typeface="Libre Franklin"/>
              </a:rPr>
              <a:t>Associations do NOT have to accept members if doing so would contradict the beliefs of the association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1485720" y="274680"/>
            <a:ext cx="617184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fefefe"/>
                </a:solidFill>
                <a:latin typeface="Twentieth Century"/>
                <a:ea typeface="Twentieth Century"/>
              </a:rPr>
              <a:t>Civil disobedience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144720" y="1339560"/>
            <a:ext cx="8886240" cy="4786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6000"/>
          </a:bodyPr>
          <a:p>
            <a:pPr marL="274320" indent="-273960">
              <a:lnSpc>
                <a:spcPct val="100000"/>
              </a:lnSpc>
              <a:buClr>
                <a:srgbClr val="abc2c8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b0f0"/>
                </a:solidFill>
                <a:latin typeface="Twentieth Century"/>
                <a:ea typeface="Twentieth Century"/>
              </a:rPr>
              <a:t>Civil disobedience </a:t>
            </a:r>
            <a:r>
              <a:rPr b="0" lang="en-US" sz="40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= knowingly </a:t>
            </a:r>
            <a:r>
              <a:rPr b="0" lang="en-US" sz="4000" spc="-1" strike="noStrike">
                <a:solidFill>
                  <a:srgbClr val="ffff00"/>
                </a:solidFill>
                <a:latin typeface="Twentieth Century"/>
                <a:ea typeface="Twentieth Century"/>
              </a:rPr>
              <a:t>breaking the law </a:t>
            </a:r>
            <a:r>
              <a:rPr b="0" lang="en-US" sz="40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in a </a:t>
            </a:r>
            <a:r>
              <a:rPr b="0" i="1" lang="en-US" sz="4000" spc="-1" strike="noStrike">
                <a:solidFill>
                  <a:srgbClr val="ffff00"/>
                </a:solidFill>
                <a:latin typeface="Twentieth Century"/>
                <a:ea typeface="Twentieth Century"/>
              </a:rPr>
              <a:t>non-violent</a:t>
            </a:r>
            <a:r>
              <a:rPr b="0" lang="en-US" sz="40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 way </a:t>
            </a:r>
            <a:r>
              <a:rPr b="0" lang="en-US" sz="4000" spc="-1" strike="noStrike">
                <a:solidFill>
                  <a:srgbClr val="ffff00"/>
                </a:solidFill>
                <a:latin typeface="Twentieth Century"/>
                <a:ea typeface="Twentieth Century"/>
              </a:rPr>
              <a:t>to protest a law or public policy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799"/>
              </a:spcBef>
              <a:buClr>
                <a:srgbClr val="abc2c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40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Courts have held that civil disobedience is </a:t>
            </a:r>
            <a:r>
              <a:rPr b="0" lang="en-US" sz="4000" spc="-1" strike="noStrike">
                <a:solidFill>
                  <a:srgbClr val="00ff00"/>
                </a:solidFill>
                <a:latin typeface="Twentieth Century"/>
                <a:ea typeface="Twentieth Century"/>
              </a:rPr>
              <a:t>not constitutionally protected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1" marL="548640" indent="-228240">
              <a:lnSpc>
                <a:spcPct val="100000"/>
              </a:lnSpc>
              <a:spcBef>
                <a:spcPts val="720"/>
              </a:spcBef>
              <a:buClr>
                <a:srgbClr val="abc2c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600" spc="-1" strike="noStrike">
                <a:solidFill>
                  <a:srgbClr val="ff66cc"/>
                </a:solidFill>
                <a:latin typeface="Twentieth Century"/>
                <a:ea typeface="Twentieth Century"/>
              </a:rPr>
              <a:t>Accept legal consequences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1514160" y="152280"/>
            <a:ext cx="6171840" cy="715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4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fefefe"/>
                </a:solidFill>
                <a:latin typeface="Twentieth Century"/>
                <a:ea typeface="Twentieth Century"/>
              </a:rPr>
              <a:t>Freedom of Religion Protection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67320" y="1017360"/>
            <a:ext cx="9146880" cy="3249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74320" indent="-273960">
              <a:lnSpc>
                <a:spcPct val="100000"/>
              </a:lnSpc>
              <a:buClr>
                <a:srgbClr val="abc2c8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00"/>
                </a:solidFill>
                <a:latin typeface="Twentieth Century"/>
                <a:ea typeface="Twentieth Century"/>
              </a:rPr>
              <a:t>Establishment Clause </a:t>
            </a:r>
            <a:r>
              <a:rPr b="0" lang="en-US" sz="18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– bans Congress from passing any law establishing a religion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abc2c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00"/>
                </a:solidFill>
                <a:latin typeface="Twentieth Century"/>
                <a:ea typeface="Twentieth Century"/>
              </a:rPr>
              <a:t>Free Exercise Clause </a:t>
            </a:r>
            <a:r>
              <a:rPr b="0" lang="en-US" sz="18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– bans Congress from preventing anyone from freely practicing their own religion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abc2c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66cc"/>
                </a:solidFill>
                <a:latin typeface="Twentieth Century"/>
                <a:ea typeface="Twentieth Century"/>
              </a:rPr>
              <a:t>14</a:t>
            </a:r>
            <a:r>
              <a:rPr b="0" lang="en-US" sz="1800" spc="-1" strike="noStrike" baseline="30000">
                <a:solidFill>
                  <a:srgbClr val="ff66cc"/>
                </a:solidFill>
                <a:latin typeface="Twentieth Century"/>
                <a:ea typeface="Twentieth Century"/>
              </a:rPr>
              <a:t>th</a:t>
            </a:r>
            <a:r>
              <a:rPr b="0" lang="en-US" sz="1800" spc="-1" strike="noStrike">
                <a:solidFill>
                  <a:srgbClr val="ff66cc"/>
                </a:solidFill>
                <a:latin typeface="Twentieth Century"/>
                <a:ea typeface="Twentieth Century"/>
              </a:rPr>
              <a:t> Amendment </a:t>
            </a:r>
            <a:r>
              <a:rPr b="0" lang="en-US" sz="18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extends these bans to state governments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4320" indent="-1216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Thomas Jefferson – the 1</a:t>
            </a:r>
            <a:r>
              <a:rPr b="0" lang="en-US" sz="1800" spc="-1" strike="noStrike" baseline="30000">
                <a:solidFill>
                  <a:srgbClr val="dfe6d0"/>
                </a:solidFill>
                <a:latin typeface="Twentieth Century"/>
                <a:ea typeface="Twentieth Century"/>
              </a:rPr>
              <a:t>st</a:t>
            </a:r>
            <a:r>
              <a:rPr b="0" lang="en-US" sz="18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 Amendment creates a “wall of separation between church and state.”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1371240" y="4495680"/>
            <a:ext cx="6457680" cy="2057040"/>
          </a:xfrm>
          <a:prstGeom prst="rect">
            <a:avLst/>
          </a:prstGeom>
          <a:solidFill>
            <a:srgbClr val="759aa5"/>
          </a:solidFill>
          <a:ln w="15840">
            <a:solidFill>
              <a:srgbClr val="55707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No govt law or action can deny right to hold any religious beliefs that they wish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00"/>
                </a:solidFill>
                <a:latin typeface="Twentieth Century"/>
                <a:ea typeface="Twentieth Century"/>
              </a:rPr>
              <a:t>No one has right to break criminal laws, offend public morals, or threaten public safety while practicing their religion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485720" y="0"/>
            <a:ext cx="6171840" cy="867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ffc000"/>
                </a:solidFill>
                <a:latin typeface="Twentieth Century"/>
                <a:ea typeface="Twentieth Century"/>
              </a:rPr>
              <a:t>No “official” govt support, but…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163800" y="1146240"/>
            <a:ext cx="8828280" cy="251100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5000"/>
          </a:bodyPr>
          <a:p>
            <a:pPr marL="274320" indent="-273960">
              <a:lnSpc>
                <a:spcPct val="100000"/>
              </a:lnSpc>
              <a:buClr>
                <a:srgbClr val="abc2c8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Religious property &amp; contributions to religions are not taxed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abc2c8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Oaths of office, national anthem, US coins and currency make reference to god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74320" indent="-1216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abc2c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Limitations of Establishment Clause are still controversial…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772560" y="3935520"/>
            <a:ext cx="7620840" cy="2617560"/>
          </a:xfrm>
          <a:prstGeom prst="rect">
            <a:avLst/>
          </a:prstGeom>
          <a:solidFill>
            <a:srgbClr val="759aa5"/>
          </a:solidFill>
          <a:ln w="15840">
            <a:solidFill>
              <a:srgbClr val="55707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Religion &amp; Public Schools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Govt cannot aid nor oppose religion</a:t>
            </a:r>
            <a:endParaRPr b="0" lang="en-US" sz="16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Public schools cannot sponsor religious exercises such as prayer</a:t>
            </a:r>
            <a:endParaRPr b="0" lang="en-US" sz="16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Cannot post 10 Commandments in classrooms</a:t>
            </a:r>
            <a:endParaRPr b="0" lang="en-US" sz="16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Cannot sponsor prayers at graduations or sports games</a:t>
            </a:r>
            <a:endParaRPr b="0" lang="en-US" sz="16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Cannot ban the teaching of evolution in public schools or require teaching of creation science</a:t>
            </a:r>
            <a:endParaRPr b="0" lang="en-US" sz="16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CAN let student religious groups meet at school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684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en-US" sz="3600" spc="-1" strike="noStrike">
                <a:solidFill>
                  <a:srgbClr val="fefefe"/>
                </a:solidFill>
                <a:latin typeface="Twentieth Century"/>
                <a:ea typeface="Twentieth Century"/>
              </a:rPr>
              <a:t>Laïcité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45684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74320" indent="-273960">
              <a:lnSpc>
                <a:spcPct val="100000"/>
              </a:lnSpc>
              <a:buClr>
                <a:srgbClr val="abc2c8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Which of these two systems do you prefer?  Why?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abc2c8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Which offers the most freedom?  Explain your answer.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abc2c8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List the pros and cons of the French and American systems.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04920" y="817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77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00"/>
                </a:solidFill>
                <a:latin typeface="Twentieth Century"/>
                <a:ea typeface="Twentieth Century"/>
              </a:rPr>
              <a:t>How does the Constitution protect the rights of individuals against government?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0" y="1224720"/>
            <a:ext cx="4647960" cy="5328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33000"/>
          </a:bodyPr>
          <a:p>
            <a:pPr marL="274320" indent="-273960">
              <a:lnSpc>
                <a:spcPct val="100000"/>
              </a:lnSpc>
              <a:buClr>
                <a:srgbClr val="abc2c8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Constitution guarantees civil rights &amp; civil liberties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548640" indent="-182520">
              <a:lnSpc>
                <a:spcPct val="100000"/>
              </a:lnSpc>
              <a:spcBef>
                <a:spcPts val="434"/>
              </a:spcBef>
              <a:buClr>
                <a:srgbClr val="abc2c8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Many in the Bill of Rights &amp; 14</a:t>
            </a:r>
            <a:r>
              <a:rPr b="0" lang="en-US" sz="2800" spc="-1" strike="noStrike" baseline="30000">
                <a:solidFill>
                  <a:srgbClr val="ffffff"/>
                </a:solidFill>
                <a:latin typeface="Twentieth Century"/>
                <a:ea typeface="Twentieth Century"/>
              </a:rPr>
              <a:t>th</a:t>
            </a:r>
            <a:r>
              <a:rPr b="0" lang="en-US" sz="28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 Amendment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74320" indent="-116640">
              <a:lnSpc>
                <a:spcPct val="100000"/>
              </a:lnSpc>
              <a:spcBef>
                <a:spcPts val="496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496"/>
              </a:spcBef>
              <a:buClr>
                <a:srgbClr val="abc2c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Key documents: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548640" indent="-182520">
              <a:lnSpc>
                <a:spcPct val="100000"/>
              </a:lnSpc>
              <a:spcBef>
                <a:spcPts val="434"/>
              </a:spcBef>
              <a:buClr>
                <a:srgbClr val="abc2c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Declaration of Independence – all men have unalienable rights; govt exists to protect these rights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48640" indent="-44640">
              <a:lnSpc>
                <a:spcPct val="100000"/>
              </a:lnSpc>
              <a:spcBef>
                <a:spcPts val="434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548640" indent="-182520">
              <a:lnSpc>
                <a:spcPct val="100000"/>
              </a:lnSpc>
              <a:spcBef>
                <a:spcPts val="434"/>
              </a:spcBef>
              <a:buClr>
                <a:srgbClr val="abc2c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Preamble to Constitution – purpose of govt = “secure the blessings of liberty”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48640" indent="-44640">
              <a:lnSpc>
                <a:spcPct val="100000"/>
              </a:lnSpc>
              <a:spcBef>
                <a:spcPts val="434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548640" indent="-182520">
              <a:lnSpc>
                <a:spcPct val="100000"/>
              </a:lnSpc>
              <a:spcBef>
                <a:spcPts val="434"/>
              </a:spcBef>
              <a:buClr>
                <a:srgbClr val="abc2c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Articles I &amp; III guarantee key rights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48640" indent="-44640">
              <a:lnSpc>
                <a:spcPct val="100000"/>
              </a:lnSpc>
              <a:spcBef>
                <a:spcPts val="434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4648320" y="1224720"/>
            <a:ext cx="4495320" cy="532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68000"/>
          </a:bodyPr>
          <a:p>
            <a:pPr marL="274320" indent="-273960">
              <a:lnSpc>
                <a:spcPct val="100000"/>
              </a:lnSpc>
              <a:buClr>
                <a:srgbClr val="abc2c8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ff00"/>
                </a:solidFill>
                <a:latin typeface="Twentieth Century"/>
                <a:ea typeface="Twentieth Century"/>
              </a:rPr>
              <a:t>Civil liberties </a:t>
            </a:r>
            <a:r>
              <a:rPr b="0" lang="en-US" sz="32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– freedoms protected </a:t>
            </a:r>
            <a:r>
              <a:rPr b="1" i="1" lang="en-US" sz="3200" spc="-1" strike="noStrike" u="sng">
                <a:solidFill>
                  <a:srgbClr val="dfe6d0"/>
                </a:solidFill>
                <a:uFillTx/>
                <a:latin typeface="Twentieth Century"/>
                <a:ea typeface="Twentieth Century"/>
              </a:rPr>
              <a:t>from</a:t>
            </a:r>
            <a:r>
              <a:rPr b="0" lang="en-US" sz="32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 possible govt abuse</a:t>
            </a:r>
            <a:endParaRPr b="0" lang="en-US" sz="3200" spc="-1" strike="noStrike">
              <a:latin typeface="Arial"/>
            </a:endParaRPr>
          </a:p>
          <a:p>
            <a:pPr lvl="1" marL="548640" indent="-182520">
              <a:lnSpc>
                <a:spcPct val="100000"/>
              </a:lnSpc>
              <a:spcBef>
                <a:spcPts val="519"/>
              </a:spcBef>
              <a:buClr>
                <a:srgbClr val="abc2c8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Freedom of religion</a:t>
            </a:r>
            <a:endParaRPr b="0" lang="en-US" sz="2800" spc="-1" strike="noStrike">
              <a:latin typeface="Arial"/>
            </a:endParaRPr>
          </a:p>
          <a:p>
            <a:pPr lvl="1" marL="548640" indent="-182520">
              <a:lnSpc>
                <a:spcPct val="100000"/>
              </a:lnSpc>
              <a:spcBef>
                <a:spcPts val="519"/>
              </a:spcBef>
              <a:buClr>
                <a:srgbClr val="abc2c8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Freedom of speech</a:t>
            </a:r>
            <a:endParaRPr b="0" lang="en-US" sz="2800" spc="-1" strike="noStrike">
              <a:latin typeface="Arial"/>
            </a:endParaRPr>
          </a:p>
          <a:p>
            <a:pPr lvl="1" marL="548640" indent="-182520">
              <a:lnSpc>
                <a:spcPct val="100000"/>
              </a:lnSpc>
              <a:spcBef>
                <a:spcPts val="519"/>
              </a:spcBef>
              <a:buClr>
                <a:srgbClr val="abc2c8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Freedom of press</a:t>
            </a:r>
            <a:endParaRPr b="0" lang="en-US" sz="2800" spc="-1" strike="noStrike">
              <a:latin typeface="Arial"/>
            </a:endParaRPr>
          </a:p>
          <a:p>
            <a:pPr lvl="1" marL="548640" indent="-182520">
              <a:lnSpc>
                <a:spcPct val="100000"/>
              </a:lnSpc>
              <a:spcBef>
                <a:spcPts val="519"/>
              </a:spcBef>
              <a:buClr>
                <a:srgbClr val="abc2c8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Right to fair trial</a:t>
            </a:r>
            <a:endParaRPr b="0" lang="en-US" sz="2800" spc="-1" strike="noStrike">
              <a:latin typeface="Arial"/>
            </a:endParaRPr>
          </a:p>
          <a:p>
            <a:pPr marL="3657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592"/>
              </a:spcBef>
              <a:buClr>
                <a:srgbClr val="abc2c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ff00"/>
                </a:solidFill>
                <a:latin typeface="Twentieth Century"/>
                <a:ea typeface="Twentieth Century"/>
              </a:rPr>
              <a:t>Civil rights </a:t>
            </a:r>
            <a:r>
              <a:rPr b="0" lang="en-US" sz="32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– freedoms defended </a:t>
            </a:r>
            <a:r>
              <a:rPr b="1" i="1" lang="en-US" sz="3200" spc="-1" strike="noStrike" u="sng">
                <a:solidFill>
                  <a:srgbClr val="dfe6d0"/>
                </a:solidFill>
                <a:uFillTx/>
                <a:latin typeface="Twentieth Century"/>
                <a:ea typeface="Twentieth Century"/>
              </a:rPr>
              <a:t>by</a:t>
            </a:r>
            <a:r>
              <a:rPr b="0" lang="en-US" sz="32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 the govt</a:t>
            </a:r>
            <a:endParaRPr b="0" lang="en-US" sz="3200" spc="-1" strike="noStrike">
              <a:latin typeface="Arial"/>
            </a:endParaRPr>
          </a:p>
          <a:p>
            <a:pPr lvl="1" marL="548640" indent="-182520">
              <a:lnSpc>
                <a:spcPct val="100000"/>
              </a:lnSpc>
              <a:spcBef>
                <a:spcPts val="519"/>
              </a:spcBef>
              <a:buClr>
                <a:srgbClr val="abc2c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Laws banning discrimination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00"/>
                </a:solidFill>
                <a:latin typeface="Twentieth Century"/>
                <a:ea typeface="Twentieth Century"/>
              </a:rPr>
              <a:t>The catch… rights are relative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152280" y="1143000"/>
            <a:ext cx="8534160" cy="5562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74320" indent="-273960">
              <a:lnSpc>
                <a:spcPct val="100000"/>
              </a:lnSpc>
              <a:buClr>
                <a:srgbClr val="abc2c8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US citizens can exercise rights AS LONG AS they do not infringe on rights of others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914400" indent="-228240">
              <a:lnSpc>
                <a:spcPct val="100000"/>
              </a:lnSpc>
              <a:spcBef>
                <a:spcPts val="479"/>
              </a:spcBef>
              <a:buClr>
                <a:srgbClr val="cfc60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Obscene language?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914400" indent="-228240">
              <a:lnSpc>
                <a:spcPct val="100000"/>
              </a:lnSpc>
              <a:spcBef>
                <a:spcPts val="479"/>
              </a:spcBef>
              <a:buClr>
                <a:srgbClr val="cfc60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Blaring music late at night?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914400" indent="-228240">
              <a:lnSpc>
                <a:spcPct val="100000"/>
              </a:lnSpc>
              <a:spcBef>
                <a:spcPts val="479"/>
              </a:spcBef>
              <a:buClr>
                <a:srgbClr val="cfc60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Private property?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914400" indent="-228240">
              <a:lnSpc>
                <a:spcPct val="100000"/>
              </a:lnSpc>
              <a:spcBef>
                <a:spcPts val="479"/>
              </a:spcBef>
              <a:buClr>
                <a:srgbClr val="cfc60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Advanced notice for protests?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48640" indent="-3024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48640" indent="-221760">
              <a:lnSpc>
                <a:spcPct val="100000"/>
              </a:lnSpc>
              <a:spcBef>
                <a:spcPts val="700"/>
              </a:spcBef>
              <a:buClr>
                <a:srgbClr val="abc2c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5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When rights come into conflict with each other </a:t>
            </a:r>
            <a:r>
              <a:rPr b="1" lang="en-US" sz="3500" spc="-1" strike="noStrike">
                <a:solidFill>
                  <a:srgbClr val="ffcd76"/>
                </a:solidFill>
                <a:latin typeface="Twentieth Century"/>
                <a:ea typeface="Twentieth Century"/>
              </a:rPr>
              <a:t>🡪 courts must decide the issue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274320" indent="-961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895480" y="-228600"/>
            <a:ext cx="5367960" cy="864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00"/>
                </a:solidFill>
                <a:latin typeface="Twentieth Century"/>
                <a:ea typeface="Twentieth Century"/>
              </a:rPr>
              <a:t>14</a:t>
            </a:r>
            <a:r>
              <a:rPr b="1" lang="en-US" sz="3600" spc="-1" strike="noStrike" baseline="30000">
                <a:solidFill>
                  <a:srgbClr val="ffff00"/>
                </a:solidFill>
                <a:latin typeface="Twentieth Century"/>
                <a:ea typeface="Twentieth Century"/>
              </a:rPr>
              <a:t>th</a:t>
            </a:r>
            <a:r>
              <a:rPr b="1" lang="en-US" sz="3600" spc="-1" strike="noStrike">
                <a:solidFill>
                  <a:srgbClr val="ffff00"/>
                </a:solidFill>
                <a:latin typeface="Twentieth Century"/>
                <a:ea typeface="Twentieth Century"/>
              </a:rPr>
              <a:t> Amendment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4200" y="636480"/>
            <a:ext cx="9083520" cy="322992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57000"/>
          </a:bodyPr>
          <a:p>
            <a:pPr marL="274320" indent="-273960">
              <a:lnSpc>
                <a:spcPct val="100000"/>
              </a:lnSpc>
              <a:buClr>
                <a:srgbClr val="abc2c8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cd76"/>
                </a:solidFill>
                <a:latin typeface="Twentieth Century"/>
                <a:ea typeface="Twentieth Century"/>
              </a:rPr>
              <a:t>Bill of Rights originally applied to actions of Federal govt… NOT STATE govt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548640" indent="-182520">
              <a:lnSpc>
                <a:spcPct val="100000"/>
              </a:lnSpc>
              <a:spcBef>
                <a:spcPts val="445"/>
              </a:spcBef>
              <a:buClr>
                <a:srgbClr val="abc2c8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State constitutions have own bill of rights to protect citizens’ freedoms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48640" indent="-182520">
              <a:lnSpc>
                <a:spcPct val="100000"/>
              </a:lnSpc>
              <a:spcBef>
                <a:spcPts val="445"/>
              </a:spcBef>
              <a:buClr>
                <a:srgbClr val="abc2c8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ff00"/>
                </a:solidFill>
                <a:latin typeface="Twentieth Century"/>
                <a:ea typeface="Twentieth Century"/>
              </a:rPr>
              <a:t>14</a:t>
            </a:r>
            <a:r>
              <a:rPr b="0" lang="en-US" sz="2400" spc="-1" strike="noStrike" baseline="30000">
                <a:solidFill>
                  <a:srgbClr val="00ff00"/>
                </a:solidFill>
                <a:latin typeface="Twentieth Century"/>
                <a:ea typeface="Twentieth Century"/>
              </a:rPr>
              <a:t>th</a:t>
            </a:r>
            <a:r>
              <a:rPr b="0" lang="en-US" sz="2400" spc="-1" strike="noStrike">
                <a:solidFill>
                  <a:srgbClr val="00ff00"/>
                </a:solidFill>
                <a:latin typeface="Twentieth Century"/>
                <a:ea typeface="Twentieth Century"/>
              </a:rPr>
              <a:t> Amendment, however, extends the BASIC rights protected by the Bill of Rights to citizens of all states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65760">
              <a:lnSpc>
                <a:spcPct val="100000"/>
              </a:lnSpc>
              <a:spcBef>
                <a:spcPts val="445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abc2c8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f9bde9"/>
                </a:solidFill>
                <a:latin typeface="Twentieth Century"/>
                <a:ea typeface="Twentieth Century"/>
              </a:rPr>
              <a:t>Due Process Clause </a:t>
            </a:r>
            <a:r>
              <a:rPr b="0" lang="en-US" sz="28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– no state can deny any person their basic rights and liberties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548640" indent="-182520">
              <a:lnSpc>
                <a:spcPct val="100000"/>
              </a:lnSpc>
              <a:spcBef>
                <a:spcPts val="445"/>
              </a:spcBef>
              <a:buClr>
                <a:srgbClr val="abc2c8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00"/>
                </a:solidFill>
                <a:latin typeface="Twentieth Century"/>
                <a:ea typeface="Twentieth Century"/>
              </a:rPr>
              <a:t>Process of incorporation – over time, most BOR applied to states, too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74320" indent="-10944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Google Shape;294;p16" descr=""/>
          <p:cNvPicPr/>
          <p:nvPr/>
        </p:nvPicPr>
        <p:blipFill>
          <a:blip r:embed="rId1"/>
          <a:stretch/>
        </p:blipFill>
        <p:spPr>
          <a:xfrm>
            <a:off x="4476600" y="3866760"/>
            <a:ext cx="4641480" cy="2835360"/>
          </a:xfrm>
          <a:prstGeom prst="rect">
            <a:avLst/>
          </a:prstGeom>
          <a:ln w="0">
            <a:noFill/>
          </a:ln>
        </p:spPr>
      </p:pic>
      <p:sp>
        <p:nvSpPr>
          <p:cNvPr id="189" name="CustomShape 3"/>
          <p:cNvSpPr/>
          <p:nvPr/>
        </p:nvSpPr>
        <p:spPr>
          <a:xfrm>
            <a:off x="1295280" y="4419720"/>
            <a:ext cx="3047760" cy="1142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15840">
            <a:solidFill>
              <a:srgbClr val="55707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Incorporated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1361880" y="5595120"/>
            <a:ext cx="3047760" cy="1142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5840">
            <a:solidFill>
              <a:srgbClr val="55707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Not Incorporated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28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52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00"/>
                </a:solidFill>
                <a:latin typeface="Twentieth Century"/>
                <a:ea typeface="Twentieth Century"/>
              </a:rPr>
              <a:t>Remember, even rights not explicitly in the BoR may be protected🡪 9</a:t>
            </a:r>
            <a:r>
              <a:rPr b="1" lang="en-US" sz="3600" spc="-1" strike="noStrike" baseline="30000">
                <a:solidFill>
                  <a:srgbClr val="ffff00"/>
                </a:solidFill>
                <a:latin typeface="Twentieth Century"/>
                <a:ea typeface="Twentieth Century"/>
              </a:rPr>
              <a:t>th</a:t>
            </a:r>
            <a:r>
              <a:rPr b="1" lang="en-US" sz="3600" spc="-1" strike="noStrike">
                <a:solidFill>
                  <a:srgbClr val="ffff00"/>
                </a:solidFill>
                <a:latin typeface="Twentieth Century"/>
                <a:ea typeface="Twentieth Century"/>
              </a:rPr>
              <a:t> Amendment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04920" y="1371600"/>
            <a:ext cx="8381520" cy="47541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1000"/>
          </a:bodyPr>
          <a:p>
            <a:pPr marL="274320" indent="-273960">
              <a:lnSpc>
                <a:spcPct val="100000"/>
              </a:lnSpc>
              <a:buClr>
                <a:srgbClr val="abc2c8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Declares people have rights beyond those specifically listed in the Constitution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74320" indent="-709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641"/>
              </a:spcBef>
              <a:buClr>
                <a:srgbClr val="abc2c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Over time, Supreme Court has added these to the list: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548640" indent="-182520">
              <a:lnSpc>
                <a:spcPct val="100000"/>
              </a:lnSpc>
              <a:spcBef>
                <a:spcPts val="561"/>
              </a:spcBef>
              <a:buClr>
                <a:srgbClr val="abc2c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Right of a person not to be tried on the basis of unlawfully gained evidence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657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548640" indent="-182520">
              <a:lnSpc>
                <a:spcPct val="100000"/>
              </a:lnSpc>
              <a:spcBef>
                <a:spcPts val="561"/>
              </a:spcBef>
              <a:buClr>
                <a:srgbClr val="abc2c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Right of a woman to choose to have an abortion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" dur="500"/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fefefe"/>
                </a:solidFill>
                <a:latin typeface="Twentieth Century"/>
                <a:ea typeface="Twentieth Century"/>
              </a:rPr>
              <a:t>The First Amendment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74320" indent="-273960">
              <a:lnSpc>
                <a:spcPct val="100000"/>
              </a:lnSpc>
              <a:buClr>
                <a:srgbClr val="abc2c8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Amendment I.  </a:t>
            </a:r>
            <a:r>
              <a:rPr b="0" lang="en-US" sz="24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Congress shall make no law respecting an </a:t>
            </a:r>
            <a:r>
              <a:rPr b="0" lang="en-US" sz="2400" spc="-1" strike="noStrike">
                <a:solidFill>
                  <a:srgbClr val="f5ed59"/>
                </a:solidFill>
                <a:latin typeface="Twentieth Century"/>
                <a:ea typeface="Twentieth Century"/>
              </a:rPr>
              <a:t>establishment of religion</a:t>
            </a:r>
            <a:r>
              <a:rPr b="0" lang="en-US" sz="2400" spc="-1" strike="noStrike">
                <a:solidFill>
                  <a:srgbClr val="ff0000"/>
                </a:solidFill>
                <a:latin typeface="Twentieth Century"/>
                <a:ea typeface="Twentieth Century"/>
              </a:rPr>
              <a:t>, </a:t>
            </a:r>
            <a:r>
              <a:rPr b="0" lang="en-US" sz="24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or prohibiting the </a:t>
            </a:r>
            <a:r>
              <a:rPr b="0" lang="en-US" sz="2400" spc="-1" strike="noStrike">
                <a:solidFill>
                  <a:srgbClr val="f5ed59"/>
                </a:solidFill>
                <a:latin typeface="Twentieth Century"/>
                <a:ea typeface="Twentieth Century"/>
              </a:rPr>
              <a:t>free exercise </a:t>
            </a:r>
            <a:r>
              <a:rPr b="0" lang="en-US" sz="24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thereof; or abridging the </a:t>
            </a:r>
            <a:r>
              <a:rPr b="0" lang="en-US" sz="2400" spc="-1" strike="noStrike">
                <a:solidFill>
                  <a:srgbClr val="00b0f0"/>
                </a:solidFill>
                <a:latin typeface="Twentieth Century"/>
                <a:ea typeface="Twentieth Century"/>
              </a:rPr>
              <a:t>freedom of speech</a:t>
            </a:r>
            <a:r>
              <a:rPr b="0" lang="en-US" sz="2400" spc="-1" strike="noStrike">
                <a:solidFill>
                  <a:srgbClr val="ff0000"/>
                </a:solidFill>
                <a:latin typeface="Twentieth Century"/>
                <a:ea typeface="Twentieth Century"/>
              </a:rPr>
              <a:t>, </a:t>
            </a:r>
            <a:r>
              <a:rPr b="0" lang="en-US" sz="24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or of the </a:t>
            </a:r>
            <a:r>
              <a:rPr b="0" lang="en-US" sz="2400" spc="-1" strike="noStrike">
                <a:solidFill>
                  <a:srgbClr val="92d050"/>
                </a:solidFill>
                <a:latin typeface="Twentieth Century"/>
                <a:ea typeface="Twentieth Century"/>
              </a:rPr>
              <a:t>press</a:t>
            </a:r>
            <a:r>
              <a:rPr b="0" lang="en-US" sz="2400" spc="-1" strike="noStrike">
                <a:solidFill>
                  <a:srgbClr val="ff0000"/>
                </a:solidFill>
                <a:latin typeface="Twentieth Century"/>
                <a:ea typeface="Twentieth Century"/>
              </a:rPr>
              <a:t>; </a:t>
            </a:r>
            <a:r>
              <a:rPr b="0" lang="en-US" sz="24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or of the right of the people to peaceably </a:t>
            </a:r>
            <a:r>
              <a:rPr b="0" lang="en-US" sz="2400" spc="-1" strike="noStrike">
                <a:solidFill>
                  <a:srgbClr val="ff66cc"/>
                </a:solidFill>
                <a:latin typeface="Twentieth Century"/>
                <a:ea typeface="Twentieth Century"/>
              </a:rPr>
              <a:t>assemble</a:t>
            </a:r>
            <a:r>
              <a:rPr b="0" lang="en-US" sz="2400" spc="-1" strike="noStrike">
                <a:solidFill>
                  <a:srgbClr val="ff0000"/>
                </a:solidFill>
                <a:latin typeface="Twentieth Century"/>
                <a:ea typeface="Twentieth Century"/>
              </a:rPr>
              <a:t>, </a:t>
            </a:r>
            <a:r>
              <a:rPr b="0" lang="en-US" sz="24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and to </a:t>
            </a:r>
            <a:r>
              <a:rPr b="0" lang="en-US" sz="2400" spc="-1" strike="noStrike">
                <a:solidFill>
                  <a:srgbClr val="00ff00"/>
                </a:solidFill>
                <a:latin typeface="Twentieth Century"/>
                <a:ea typeface="Twentieth Century"/>
              </a:rPr>
              <a:t>petition</a:t>
            </a:r>
            <a:r>
              <a:rPr b="0" lang="en-US" sz="2400" spc="-1" strike="noStrike">
                <a:solidFill>
                  <a:srgbClr val="ff0000"/>
                </a:solidFill>
                <a:latin typeface="Twentieth Century"/>
                <a:ea typeface="Twentieth Century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the Government for redress of grievances</a:t>
            </a:r>
            <a:r>
              <a:rPr b="0" lang="en-US" sz="2400" spc="-1" strike="noStrike">
                <a:solidFill>
                  <a:srgbClr val="ff0000"/>
                </a:solidFill>
                <a:latin typeface="Twentieth Century"/>
                <a:ea typeface="Twentieth Century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74320" indent="-1216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200" y="22860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400" spc="-1" strike="noStrike">
                <a:solidFill>
                  <a:srgbClr val="fefefe"/>
                </a:solidFill>
                <a:latin typeface="Twentieth Century"/>
                <a:ea typeface="Twentieth Century"/>
              </a:rPr>
              <a:t>Free expression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228600" y="914400"/>
            <a:ext cx="4647960" cy="57146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42000"/>
          </a:bodyPr>
          <a:p>
            <a:pPr marL="274320" indent="-273960">
              <a:lnSpc>
                <a:spcPct val="100000"/>
              </a:lnSpc>
              <a:buClr>
                <a:srgbClr val="abc2c8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1</a:t>
            </a:r>
            <a:r>
              <a:rPr b="0" lang="en-US" sz="3200" spc="-1" strike="noStrike" baseline="30000">
                <a:solidFill>
                  <a:srgbClr val="dfe6d0"/>
                </a:solidFill>
                <a:latin typeface="Twentieth Century"/>
                <a:ea typeface="Twentieth Century"/>
              </a:rPr>
              <a:t>st</a:t>
            </a:r>
            <a:r>
              <a:rPr b="0" lang="en-US" sz="32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 Amendment: right to free expression by speech, writing, and all other means of communication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548640" indent="-182520">
              <a:lnSpc>
                <a:spcPct val="100000"/>
              </a:lnSpc>
              <a:spcBef>
                <a:spcPts val="476"/>
              </a:spcBef>
              <a:buClr>
                <a:srgbClr val="abc2c8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14</a:t>
            </a:r>
            <a:r>
              <a:rPr b="0" lang="en-US" sz="2800" spc="-1" strike="noStrike" baseline="30000">
                <a:solidFill>
                  <a:srgbClr val="ffffff"/>
                </a:solidFill>
                <a:latin typeface="Twentieth Century"/>
                <a:ea typeface="Twentieth Century"/>
              </a:rPr>
              <a:t>th</a:t>
            </a:r>
            <a:r>
              <a:rPr b="0" lang="en-US" sz="28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 Amendment extends this to citizens of every state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65760">
              <a:lnSpc>
                <a:spcPct val="100000"/>
              </a:lnSpc>
              <a:spcBef>
                <a:spcPts val="476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612"/>
              </a:spcBef>
              <a:buClr>
                <a:srgbClr val="abc2c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6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Right to hear what others have to say on public issues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548640" indent="-182520">
              <a:lnSpc>
                <a:spcPct val="100000"/>
              </a:lnSpc>
              <a:spcBef>
                <a:spcPts val="544"/>
              </a:spcBef>
              <a:buClr>
                <a:srgbClr val="abc2c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Why is this important?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914400" indent="-228240">
              <a:lnSpc>
                <a:spcPct val="100000"/>
              </a:lnSpc>
              <a:spcBef>
                <a:spcPts val="476"/>
              </a:spcBef>
              <a:buClr>
                <a:srgbClr val="cfc60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Only an informed populace can make good decisions about public policy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5105520" y="914400"/>
            <a:ext cx="3733560" cy="5790960"/>
          </a:xfrm>
          <a:prstGeom prst="rect">
            <a:avLst/>
          </a:prstGeom>
          <a:solidFill>
            <a:srgbClr val="759aa5"/>
          </a:solidFill>
          <a:ln w="15840">
            <a:solidFill>
              <a:srgbClr val="55707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SC rules that </a:t>
            </a:r>
            <a:r>
              <a:rPr b="0" lang="en-US" sz="2600" spc="-1" strike="noStrike">
                <a:solidFill>
                  <a:srgbClr val="ffff00"/>
                </a:solidFill>
                <a:latin typeface="Twentieth Century"/>
                <a:ea typeface="Twentieth Century"/>
              </a:rPr>
              <a:t>words</a:t>
            </a:r>
            <a:r>
              <a:rPr b="0" lang="en-US" sz="26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 can be </a:t>
            </a:r>
            <a:r>
              <a:rPr b="0" lang="en-US" sz="2600" spc="-1" strike="noStrike">
                <a:solidFill>
                  <a:srgbClr val="ffff00"/>
                </a:solidFill>
                <a:latin typeface="Twentieth Century"/>
                <a:ea typeface="Twentieth Century"/>
              </a:rPr>
              <a:t>banned</a:t>
            </a:r>
            <a:r>
              <a:rPr b="0" lang="en-US" sz="26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 if there is a strong risk that they will </a:t>
            </a:r>
            <a:r>
              <a:rPr b="0" lang="en-US" sz="2600" spc="-1" strike="noStrike">
                <a:solidFill>
                  <a:srgbClr val="ffff00"/>
                </a:solidFill>
                <a:latin typeface="Twentieth Century"/>
                <a:ea typeface="Twentieth Century"/>
              </a:rPr>
              <a:t>encourage criminal activity </a:t>
            </a:r>
            <a:r>
              <a:rPr b="0" lang="en-US" sz="26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(“clear and present danger rule”)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But SC ruled it is </a:t>
            </a:r>
            <a:r>
              <a:rPr b="0" lang="en-US" sz="2600" spc="-1" strike="noStrike">
                <a:solidFill>
                  <a:srgbClr val="00ff00"/>
                </a:solidFill>
                <a:latin typeface="Twentieth Century"/>
                <a:ea typeface="Twentieth Century"/>
              </a:rPr>
              <a:t>NOT illegal </a:t>
            </a:r>
            <a:r>
              <a:rPr b="0" lang="en-US" sz="26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to </a:t>
            </a:r>
            <a:r>
              <a:rPr b="0" lang="en-US" sz="2600" spc="-1" strike="noStrike">
                <a:solidFill>
                  <a:srgbClr val="00ff00"/>
                </a:solidFill>
                <a:latin typeface="Twentieth Century"/>
                <a:ea typeface="Twentieth Century"/>
              </a:rPr>
              <a:t>urge</a:t>
            </a:r>
            <a:r>
              <a:rPr b="0" lang="en-US" sz="26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 someone to </a:t>
            </a:r>
            <a:r>
              <a:rPr b="0" lang="en-US" sz="2600" spc="-1" strike="noStrike">
                <a:solidFill>
                  <a:srgbClr val="00ff00"/>
                </a:solidFill>
                <a:latin typeface="Twentieth Century"/>
                <a:ea typeface="Twentieth Century"/>
              </a:rPr>
              <a:t>BELIEVE</a:t>
            </a:r>
            <a:r>
              <a:rPr b="0" lang="en-US" sz="26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 something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380880" y="228600"/>
            <a:ext cx="8229240" cy="761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fefefe"/>
                </a:solidFill>
                <a:latin typeface="Twentieth Century"/>
                <a:ea typeface="Twentieth Century"/>
              </a:rPr>
              <a:t>Limits to free speech &amp; press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304920" y="1447920"/>
            <a:ext cx="8381520" cy="4677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74320" indent="-273960">
              <a:lnSpc>
                <a:spcPct val="100000"/>
              </a:lnSpc>
              <a:buClr>
                <a:srgbClr val="abc2c8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No person has right to </a:t>
            </a:r>
            <a:r>
              <a:rPr b="0" lang="en-US" sz="2800" spc="-1" strike="noStrike">
                <a:solidFill>
                  <a:srgbClr val="ffff00"/>
                </a:solidFill>
                <a:latin typeface="Twentieth Century"/>
                <a:ea typeface="Twentieth Century"/>
              </a:rPr>
              <a:t>libel</a:t>
            </a:r>
            <a:r>
              <a:rPr b="0" lang="en-US" sz="28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 or </a:t>
            </a:r>
            <a:r>
              <a:rPr b="0" lang="en-US" sz="2800" spc="-1" strike="noStrike">
                <a:solidFill>
                  <a:srgbClr val="ffff00"/>
                </a:solidFill>
                <a:latin typeface="Twentieth Century"/>
                <a:ea typeface="Twentieth Century"/>
              </a:rPr>
              <a:t>slander</a:t>
            </a:r>
            <a:r>
              <a:rPr b="0" lang="en-US" sz="28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 someone (</a:t>
            </a:r>
            <a:r>
              <a:rPr b="0" lang="en-US" sz="28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falsely/maliciously use printed or spoken words, respectively)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74320" indent="-709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641"/>
              </a:spcBef>
              <a:buClr>
                <a:srgbClr val="abc2c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Illegal to encourage someone to commit crime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74320" indent="-709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641"/>
              </a:spcBef>
              <a:buClr>
                <a:srgbClr val="abc2c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dfe6d0"/>
                </a:solidFill>
                <a:latin typeface="Twentieth Century"/>
                <a:ea typeface="Twentieth Century"/>
              </a:rPr>
              <a:t>Laws can ban use of obscene words, print &amp; distributing obscene materials, and false advertising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04560" y="45720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latin typeface="Libre Franklin Medium"/>
                <a:ea typeface="Libre Franklin Medium"/>
              </a:rPr>
              <a:t>ASSEMBLY &amp; PETITION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304560" y="1554120"/>
            <a:ext cx="86864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buClr>
                <a:srgbClr val="f0a22e"/>
              </a:buClr>
              <a:buFont typeface="Noto Sans Symbols"/>
              <a:buChar char=""/>
            </a:pPr>
            <a:r>
              <a:rPr b="0" lang="en-US" sz="3200" spc="-1" strike="noStrike">
                <a:latin typeface="Libre Franklin"/>
                <a:ea typeface="Libre Franklin"/>
              </a:rPr>
              <a:t>Govt has right to set rules on how, when, and where assemblies can take place, including permits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0a22e"/>
              </a:buClr>
              <a:buFont typeface="Noto Sans Symbols"/>
              <a:buChar char=""/>
            </a:pPr>
            <a:r>
              <a:rPr b="0" lang="en-US" sz="3200" spc="-1" strike="noStrike">
                <a:latin typeface="Libre Franklin"/>
                <a:ea typeface="Libre Franklin"/>
              </a:rPr>
              <a:t>People do not have right to trespass or to assemble or petition on private property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f0a22e"/>
              </a:buClr>
              <a:buFont typeface="Noto Sans Symbols"/>
              <a:buChar char=""/>
            </a:pPr>
            <a:r>
              <a:rPr b="0" lang="en-US" sz="2800" spc="-1" strike="noStrike">
                <a:latin typeface="Libre Franklin"/>
                <a:ea typeface="Libre Franklin"/>
              </a:rPr>
              <a:t>1</a:t>
            </a:r>
            <a:r>
              <a:rPr b="0" lang="en-US" sz="2800" spc="-1" strike="noStrike" baseline="30000">
                <a:latin typeface="Libre Franklin"/>
                <a:ea typeface="Libre Franklin"/>
              </a:rPr>
              <a:t>st</a:t>
            </a:r>
            <a:r>
              <a:rPr b="0" lang="en-US" sz="2800" spc="-1" strike="noStrike">
                <a:latin typeface="Libre Franklin"/>
                <a:ea typeface="Libre Franklin"/>
              </a:rPr>
              <a:t> Amendment does not protect assemblies or petitions that endanger life, property or public safety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2023-05-09T14:38:47Z</dcterms:modified>
  <cp:revision>2</cp:revision>
  <dc:subject/>
  <dc:title/>
</cp:coreProperties>
</file>