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_rels/notesSlide9.xml.rels" ContentType="application/vnd.openxmlformats-package.relationships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5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5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998E5536-894B-4475-A897-443FA398618A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pPr indent="-151920">
              <a:lnSpc>
                <a:spcPct val="100000"/>
              </a:lnSpc>
              <a:buClr>
                <a:srgbClr val="000000"/>
              </a:buClr>
              <a:buFont typeface="Noto Sans Symbols"/>
              <a:buChar char="■"/>
            </a:pPr>
            <a:r>
              <a:rPr b="0" lang="en-US" sz="2400" spc="-1" strike="noStrike">
                <a:latin typeface="Comic Sans MS"/>
                <a:ea typeface="Comic Sans MS"/>
              </a:rPr>
              <a:t>Number:</a:t>
            </a:r>
            <a:endParaRPr b="0" lang="en-US" sz="2400" spc="-1" strike="noStrike">
              <a:latin typeface="Arial"/>
            </a:endParaRPr>
          </a:p>
          <a:p>
            <a:pPr lvl="1" marL="782640" indent="-182160">
              <a:lnSpc>
                <a:spcPct val="100000"/>
              </a:lnSpc>
              <a:buClr>
                <a:srgbClr val="000000"/>
              </a:buClr>
              <a:buFont typeface="Noto Sans Symbols"/>
              <a:buChar char="■"/>
            </a:pPr>
            <a:r>
              <a:rPr b="0" lang="en-US" sz="2400" spc="-1" strike="noStrike">
                <a:latin typeface="Comic Sans MS"/>
                <a:ea typeface="Comic Sans MS"/>
              </a:rPr>
              <a:t>Each state has at least one</a:t>
            </a:r>
            <a:endParaRPr b="0" lang="en-US" sz="2400" spc="-1" strike="noStrike">
              <a:latin typeface="Arial"/>
            </a:endParaRPr>
          </a:p>
          <a:p>
            <a:pPr lvl="1" marL="782640" indent="-182160">
              <a:lnSpc>
                <a:spcPct val="100000"/>
              </a:lnSpc>
              <a:buClr>
                <a:srgbClr val="000000"/>
              </a:buClr>
              <a:buFont typeface="Noto Sans Symbols"/>
              <a:buChar char="■"/>
            </a:pPr>
            <a:r>
              <a:rPr b="0" lang="en-US" sz="2400" spc="-1" strike="noStrike">
                <a:latin typeface="Comic Sans MS"/>
                <a:ea typeface="Comic Sans MS"/>
              </a:rPr>
              <a:t>Larger states have multiple district courts</a:t>
            </a:r>
            <a:endParaRPr b="0" lang="en-US" sz="2400" spc="-1" strike="noStrike">
              <a:latin typeface="Arial"/>
            </a:endParaRPr>
          </a:p>
          <a:p>
            <a:pPr marL="782640" indent="-29880"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indent="-151920">
              <a:lnSpc>
                <a:spcPct val="100000"/>
              </a:lnSpc>
              <a:buClr>
                <a:srgbClr val="000000"/>
              </a:buClr>
              <a:buFont typeface="Noto Sans Symbols"/>
              <a:buChar char="■"/>
              <a:tabLst>
                <a:tab algn="l" pos="0"/>
              </a:tabLst>
            </a:pPr>
            <a:r>
              <a:rPr b="0" lang="en-US" sz="2400" spc="-1" strike="noStrike">
                <a:latin typeface="Comic Sans MS"/>
                <a:ea typeface="Comic Sans MS"/>
              </a:rPr>
              <a:t>Total # of US District Courts = </a:t>
            </a:r>
            <a:r>
              <a:rPr b="0" lang="en-US" sz="3200" spc="-1" strike="noStrike">
                <a:solidFill>
                  <a:srgbClr val="92d050"/>
                </a:solidFill>
                <a:latin typeface="Comic Sans MS"/>
                <a:ea typeface="Comic Sans MS"/>
              </a:rPr>
              <a:t>94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indent="-139320">
              <a:lnSpc>
                <a:spcPct val="100000"/>
              </a:lnSpc>
              <a:buClr>
                <a:srgbClr val="000000"/>
              </a:buClr>
              <a:buFont typeface="Noto Sans Symbols"/>
              <a:buChar char="■"/>
              <a:tabLst>
                <a:tab algn="l" pos="0"/>
              </a:tabLst>
            </a:pPr>
            <a:r>
              <a:rPr b="0" lang="en-US" sz="2200" spc="-1" strike="noStrike">
                <a:solidFill>
                  <a:srgbClr val="92d050"/>
                </a:solidFill>
                <a:latin typeface="Comic Sans MS"/>
                <a:ea typeface="Comic Sans MS"/>
              </a:rPr>
              <a:t>Districts are organized into </a:t>
            </a:r>
            <a:r>
              <a:rPr b="0" lang="en-US" sz="4700" spc="-1" strike="noStrike">
                <a:solidFill>
                  <a:srgbClr val="ff0000"/>
                </a:solidFill>
                <a:latin typeface="Comic Sans MS"/>
                <a:ea typeface="Comic Sans MS"/>
              </a:rPr>
              <a:t>circuits</a:t>
            </a:r>
            <a:r>
              <a:rPr b="0" lang="en-US" sz="2200" spc="-1" strike="noStrike">
                <a:solidFill>
                  <a:srgbClr val="ff0000"/>
                </a:solidFill>
                <a:latin typeface="Comic Sans MS"/>
                <a:ea typeface="Comic Sans MS"/>
              </a:rPr>
              <a:t> geographically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indent="-15192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Noto Sans Symbols"/>
              <a:buChar char="■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mic Sans MS"/>
                <a:ea typeface="Comic Sans MS"/>
              </a:rPr>
              <a:t>Only level that has </a:t>
            </a:r>
            <a:r>
              <a:rPr b="0" lang="en-US" sz="2400" spc="-1" strike="noStrike">
                <a:solidFill>
                  <a:srgbClr val="d1282e"/>
                </a:solidFill>
                <a:latin typeface="Comic Sans MS"/>
                <a:ea typeface="Comic Sans MS"/>
              </a:rPr>
              <a:t>trials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indent="-15192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Noto Sans Symbols"/>
              <a:buChar char="■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mic Sans MS"/>
                <a:ea typeface="Comic Sans MS"/>
              </a:rPr>
              <a:t>3judge panels try some cases involving:</a:t>
            </a:r>
            <a:endParaRPr b="0" lang="en-US" sz="2400" spc="-1" strike="noStrike">
              <a:latin typeface="Arial"/>
            </a:endParaRPr>
          </a:p>
          <a:p>
            <a:pPr lvl="1" marL="782640" indent="-182160">
              <a:lnSpc>
                <a:spcPct val="90000"/>
              </a:lnSpc>
              <a:spcBef>
                <a:spcPts val="700"/>
              </a:spcBef>
              <a:buClr>
                <a:srgbClr val="d1282e"/>
              </a:buClr>
              <a:buFont typeface="Noto Sans Symbols"/>
              <a:buChar char="■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mic Sans MS"/>
                <a:ea typeface="Comic Sans M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omic Sans MS"/>
                <a:ea typeface="Comic Sans MS"/>
              </a:rPr>
              <a:t>apportionment</a:t>
            </a:r>
            <a:endParaRPr b="0" lang="en-US" sz="2400" spc="-1" strike="noStrike">
              <a:latin typeface="Arial"/>
            </a:endParaRPr>
          </a:p>
          <a:p>
            <a:pPr lvl="1" marL="782640" indent="-182160">
              <a:lnSpc>
                <a:spcPct val="90000"/>
              </a:lnSpc>
              <a:spcBef>
                <a:spcPts val="700"/>
              </a:spcBef>
              <a:buClr>
                <a:srgbClr val="d1282e"/>
              </a:buClr>
              <a:buFont typeface="Noto Sans Symbols"/>
              <a:buChar char="■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mic Sans MS"/>
                <a:ea typeface="Comic Sans MS"/>
              </a:rPr>
              <a:t>civil rights</a:t>
            </a:r>
            <a:endParaRPr b="0" lang="en-US" sz="2400" spc="-1" strike="noStrike">
              <a:latin typeface="Arial"/>
            </a:endParaRPr>
          </a:p>
          <a:p>
            <a:pPr lvl="1" marL="782640" indent="-182160">
              <a:lnSpc>
                <a:spcPct val="90000"/>
              </a:lnSpc>
              <a:spcBef>
                <a:spcPts val="700"/>
              </a:spcBef>
              <a:buClr>
                <a:srgbClr val="d1282e"/>
              </a:buClr>
              <a:buFont typeface="Noto Sans Symbols"/>
              <a:buChar char="■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mic Sans MS"/>
                <a:ea typeface="Comic Sans MS"/>
              </a:rPr>
              <a:t>antitrust laws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344" name="CustomShape 3"/>
          <p:cNvSpPr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fld id="{1E140EDC-A0EB-461C-93D7-A1C33964C92A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579096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761976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4037040"/>
            <a:ext cx="761976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579096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371808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361400" y="1752480"/>
            <a:ext cx="371808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4037040"/>
            <a:ext cx="371808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361400" y="4037040"/>
            <a:ext cx="371808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579096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245340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033720" y="1752480"/>
            <a:ext cx="245340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5610240" y="1752480"/>
            <a:ext cx="245340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4037040"/>
            <a:ext cx="245340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033720" y="4037040"/>
            <a:ext cx="245340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5610240" y="4037040"/>
            <a:ext cx="245340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579096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752480"/>
            <a:ext cx="7619760" cy="4373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579096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7619760" cy="43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579096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3718080" cy="43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361400" y="1752480"/>
            <a:ext cx="3718080" cy="43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579096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152280"/>
            <a:ext cx="5790960" cy="6357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579096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371808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361400" y="1752480"/>
            <a:ext cx="3718080" cy="43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4037040"/>
            <a:ext cx="371808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579096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752480"/>
            <a:ext cx="7619760" cy="4373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579096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3718080" cy="43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361400" y="1752480"/>
            <a:ext cx="371808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361400" y="4037040"/>
            <a:ext cx="371808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579096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371808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361400" y="1752480"/>
            <a:ext cx="371808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4037040"/>
            <a:ext cx="761976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579096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761976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4037040"/>
            <a:ext cx="761976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579096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371808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361400" y="1752480"/>
            <a:ext cx="371808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4037040"/>
            <a:ext cx="371808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361400" y="4037040"/>
            <a:ext cx="371808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579096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245340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033720" y="1752480"/>
            <a:ext cx="245340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5610240" y="1752480"/>
            <a:ext cx="245340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4037040"/>
            <a:ext cx="245340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033720" y="4037040"/>
            <a:ext cx="245340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5610240" y="4037040"/>
            <a:ext cx="245340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579096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752480"/>
            <a:ext cx="7619760" cy="4373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579096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7619760" cy="43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579096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3718080" cy="43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361400" y="1752480"/>
            <a:ext cx="3718080" cy="43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579096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579096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7619760" cy="43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57200" y="152280"/>
            <a:ext cx="5790960" cy="6357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579096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371808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361400" y="1752480"/>
            <a:ext cx="3718080" cy="43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57200" y="4037040"/>
            <a:ext cx="371808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579096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3718080" cy="43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361400" y="1752480"/>
            <a:ext cx="371808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361400" y="4037040"/>
            <a:ext cx="371808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579096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371808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361400" y="1752480"/>
            <a:ext cx="371808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4037040"/>
            <a:ext cx="761976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579096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761976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4037040"/>
            <a:ext cx="761976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579096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371808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361400" y="1752480"/>
            <a:ext cx="371808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4037040"/>
            <a:ext cx="371808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361400" y="4037040"/>
            <a:ext cx="371808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579096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245340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033720" y="1752480"/>
            <a:ext cx="245340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5610240" y="1752480"/>
            <a:ext cx="245340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57200" y="4037040"/>
            <a:ext cx="245340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3033720" y="4037040"/>
            <a:ext cx="245340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5610240" y="4037040"/>
            <a:ext cx="245340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579096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457200" y="1752480"/>
            <a:ext cx="7619760" cy="4373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579096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7619760" cy="43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579096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3718080" cy="43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361400" y="1752480"/>
            <a:ext cx="3718080" cy="43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579096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3718080" cy="43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361400" y="1752480"/>
            <a:ext cx="3718080" cy="43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579096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457200" y="152280"/>
            <a:ext cx="5790960" cy="6357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579096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371808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361400" y="1752480"/>
            <a:ext cx="3718080" cy="43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4037040"/>
            <a:ext cx="371808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579096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3718080" cy="43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361400" y="1752480"/>
            <a:ext cx="371808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361400" y="4037040"/>
            <a:ext cx="371808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579096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371808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361400" y="1752480"/>
            <a:ext cx="371808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57200" y="4037040"/>
            <a:ext cx="761976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579096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761976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57200" y="4037040"/>
            <a:ext cx="761976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579096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371808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361400" y="1752480"/>
            <a:ext cx="371808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57200" y="4037040"/>
            <a:ext cx="371808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4361400" y="4037040"/>
            <a:ext cx="371808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579096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245340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3033720" y="1752480"/>
            <a:ext cx="245340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5610240" y="1752480"/>
            <a:ext cx="245340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457200" y="4037040"/>
            <a:ext cx="245340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 type="body"/>
          </p:nvPr>
        </p:nvSpPr>
        <p:spPr>
          <a:xfrm>
            <a:off x="3033720" y="4037040"/>
            <a:ext cx="245340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7"/>
          <p:cNvSpPr>
            <a:spLocks noGrp="1"/>
          </p:cNvSpPr>
          <p:nvPr>
            <p:ph type="body"/>
          </p:nvPr>
        </p:nvSpPr>
        <p:spPr>
          <a:xfrm>
            <a:off x="5610240" y="4037040"/>
            <a:ext cx="245340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579096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579096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subTitle"/>
          </p:nvPr>
        </p:nvSpPr>
        <p:spPr>
          <a:xfrm>
            <a:off x="457200" y="1752480"/>
            <a:ext cx="7619760" cy="4373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579096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7619760" cy="43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579096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3718080" cy="43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361400" y="1752480"/>
            <a:ext cx="3718080" cy="43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579096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ubTitle"/>
          </p:nvPr>
        </p:nvSpPr>
        <p:spPr>
          <a:xfrm>
            <a:off x="457200" y="152280"/>
            <a:ext cx="5790960" cy="6357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579096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371808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361400" y="1752480"/>
            <a:ext cx="3718080" cy="43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457200" y="4037040"/>
            <a:ext cx="371808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579096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3718080" cy="43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361400" y="1752480"/>
            <a:ext cx="371808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4361400" y="4037040"/>
            <a:ext cx="371808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579096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371808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4361400" y="1752480"/>
            <a:ext cx="371808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457200" y="4037040"/>
            <a:ext cx="761976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579096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761976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57200" y="4037040"/>
            <a:ext cx="761976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579096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371808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4361400" y="1752480"/>
            <a:ext cx="371808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457200" y="4037040"/>
            <a:ext cx="371808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 type="body"/>
          </p:nvPr>
        </p:nvSpPr>
        <p:spPr>
          <a:xfrm>
            <a:off x="4361400" y="4037040"/>
            <a:ext cx="371808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152280"/>
            <a:ext cx="5790960" cy="6357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579096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245340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3033720" y="1752480"/>
            <a:ext cx="245340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5610240" y="1752480"/>
            <a:ext cx="245340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 type="body"/>
          </p:nvPr>
        </p:nvSpPr>
        <p:spPr>
          <a:xfrm>
            <a:off x="457200" y="4037040"/>
            <a:ext cx="245340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6"/>
          <p:cNvSpPr>
            <a:spLocks noGrp="1"/>
          </p:cNvSpPr>
          <p:nvPr>
            <p:ph type="body"/>
          </p:nvPr>
        </p:nvSpPr>
        <p:spPr>
          <a:xfrm>
            <a:off x="3033720" y="4037040"/>
            <a:ext cx="245340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7"/>
          <p:cNvSpPr>
            <a:spLocks noGrp="1"/>
          </p:cNvSpPr>
          <p:nvPr>
            <p:ph type="body"/>
          </p:nvPr>
        </p:nvSpPr>
        <p:spPr>
          <a:xfrm>
            <a:off x="5610240" y="4037040"/>
            <a:ext cx="245340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579096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subTitle"/>
          </p:nvPr>
        </p:nvSpPr>
        <p:spPr>
          <a:xfrm>
            <a:off x="457200" y="1752480"/>
            <a:ext cx="7619760" cy="4373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579096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7619760" cy="43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579096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3718080" cy="43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4361400" y="1752480"/>
            <a:ext cx="3718080" cy="43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579096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subTitle"/>
          </p:nvPr>
        </p:nvSpPr>
        <p:spPr>
          <a:xfrm>
            <a:off x="457200" y="152280"/>
            <a:ext cx="5790960" cy="6357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579096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371808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4361400" y="1752480"/>
            <a:ext cx="3718080" cy="43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457200" y="4037040"/>
            <a:ext cx="371808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579096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3718080" cy="43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4361400" y="1752480"/>
            <a:ext cx="371808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 type="body"/>
          </p:nvPr>
        </p:nvSpPr>
        <p:spPr>
          <a:xfrm>
            <a:off x="4361400" y="4037040"/>
            <a:ext cx="371808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579096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371808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4361400" y="1752480"/>
            <a:ext cx="371808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 type="body"/>
          </p:nvPr>
        </p:nvSpPr>
        <p:spPr>
          <a:xfrm>
            <a:off x="457200" y="4037040"/>
            <a:ext cx="761976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579096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371808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361400" y="1752480"/>
            <a:ext cx="3718080" cy="43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4037040"/>
            <a:ext cx="371808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579096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761976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457200" y="4037040"/>
            <a:ext cx="761976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579096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371808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4361400" y="1752480"/>
            <a:ext cx="371808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457200" y="4037040"/>
            <a:ext cx="371808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5"/>
          <p:cNvSpPr>
            <a:spLocks noGrp="1"/>
          </p:cNvSpPr>
          <p:nvPr>
            <p:ph type="body"/>
          </p:nvPr>
        </p:nvSpPr>
        <p:spPr>
          <a:xfrm>
            <a:off x="4361400" y="4037040"/>
            <a:ext cx="371808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579096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245340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3033720" y="1752480"/>
            <a:ext cx="245340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5610240" y="1752480"/>
            <a:ext cx="245340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5"/>
          <p:cNvSpPr>
            <a:spLocks noGrp="1"/>
          </p:cNvSpPr>
          <p:nvPr>
            <p:ph type="body"/>
          </p:nvPr>
        </p:nvSpPr>
        <p:spPr>
          <a:xfrm>
            <a:off x="457200" y="4037040"/>
            <a:ext cx="245340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6"/>
          <p:cNvSpPr>
            <a:spLocks noGrp="1"/>
          </p:cNvSpPr>
          <p:nvPr>
            <p:ph type="body"/>
          </p:nvPr>
        </p:nvSpPr>
        <p:spPr>
          <a:xfrm>
            <a:off x="3033720" y="4037040"/>
            <a:ext cx="245340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7"/>
          <p:cNvSpPr>
            <a:spLocks noGrp="1"/>
          </p:cNvSpPr>
          <p:nvPr>
            <p:ph type="body"/>
          </p:nvPr>
        </p:nvSpPr>
        <p:spPr>
          <a:xfrm>
            <a:off x="5610240" y="4037040"/>
            <a:ext cx="245340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579096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3718080" cy="43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361400" y="1752480"/>
            <a:ext cx="371808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361400" y="4037040"/>
            <a:ext cx="371808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579096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371808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361400" y="1752480"/>
            <a:ext cx="371808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4037040"/>
            <a:ext cx="761976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996500"/>
            </a:gs>
            <a:gs pos="100000">
              <a:srgbClr val="653200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54000"/>
            <a:ext cx="7772040" cy="34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6400440" cy="297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Outl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7478640" y="6456240"/>
            <a:ext cx="280800" cy="27900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D6A4420D-C5EB-4839-A5FB-DDF23F6A3E7E}" type="slidenum">
              <a:rPr b="0" lang="en-US" sz="12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996500"/>
            </a:gs>
            <a:gs pos="100000">
              <a:srgbClr val="653200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98280"/>
            <a:ext cx="8229240" cy="150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525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Outl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7478640" y="6456240"/>
            <a:ext cx="280800" cy="27900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F15CDBE9-749E-47FA-89F5-C2922250790B}" type="slidenum">
              <a:rPr b="0" lang="en-US" sz="12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996500"/>
            </a:gs>
            <a:gs pos="100000">
              <a:srgbClr val="653200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Outl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Outl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sldNum"/>
          </p:nvPr>
        </p:nvSpPr>
        <p:spPr>
          <a:xfrm>
            <a:off x="7478640" y="6456240"/>
            <a:ext cx="280800" cy="27900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A4379F95-58B9-4EAD-8418-CA9D76377BA9}" type="slidenum">
              <a:rPr b="0" lang="en-US" sz="12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996500"/>
            </a:gs>
            <a:gs pos="100000">
              <a:srgbClr val="653200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98280"/>
            <a:ext cx="8229240" cy="150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525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525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sldNum"/>
          </p:nvPr>
        </p:nvSpPr>
        <p:spPr>
          <a:xfrm>
            <a:off x="7478640" y="6456240"/>
            <a:ext cx="280800" cy="27900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9D293118-2024-4678-8834-919BFDE08199}" type="slidenum">
              <a:rPr b="0" lang="en-US" sz="12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9001080" y="0"/>
            <a:ext cx="142560" cy="1371240"/>
          </a:xfrm>
          <a:prstGeom prst="rect">
            <a:avLst/>
          </a:prstGeom>
          <a:solidFill>
            <a:srgbClr val="d1282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2"/>
          <p:cNvSpPr/>
          <p:nvPr/>
        </p:nvSpPr>
        <p:spPr>
          <a:xfrm>
            <a:off x="9001080" y="1371600"/>
            <a:ext cx="142560" cy="548604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PlaceHolder 3"/>
          <p:cNvSpPr>
            <a:spLocks noGrp="1"/>
          </p:cNvSpPr>
          <p:nvPr>
            <p:ph type="title"/>
          </p:nvPr>
        </p:nvSpPr>
        <p:spPr>
          <a:xfrm>
            <a:off x="457200" y="152280"/>
            <a:ext cx="579096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457200" y="1752480"/>
            <a:ext cx="7619760" cy="43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dt"/>
          </p:nvPr>
        </p:nvSpPr>
        <p:spPr>
          <a:xfrm>
            <a:off x="457200" y="6172200"/>
            <a:ext cx="3428640" cy="304560"/>
          </a:xfrm>
          <a:prstGeom prst="rect">
            <a:avLst/>
          </a:prstGeom>
        </p:spPr>
        <p:txBody>
          <a:bodyPr bIns="0" anchor="b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 type="ftr"/>
          </p:nvPr>
        </p:nvSpPr>
        <p:spPr>
          <a:xfrm>
            <a:off x="457200" y="6492960"/>
            <a:ext cx="3428640" cy="28368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 type="sldNum"/>
          </p:nvPr>
        </p:nvSpPr>
        <p:spPr>
          <a:xfrm rot="16200000">
            <a:off x="8227080" y="5886000"/>
            <a:ext cx="131580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1124A2F7-C556-4CE8-9EC4-BA244D1E74D8}" type="slidenum">
              <a:rPr b="1" lang="en-US" sz="2400" spc="-1" strike="noStrike">
                <a:solidFill>
                  <a:srgbClr val="d1282e"/>
                </a:solidFill>
                <a:latin typeface="Arial"/>
                <a:ea typeface="Arial"/>
              </a:rPr>
              <a:t>&lt;number&gt;</a:t>
            </a:fld>
            <a:endParaRPr b="0" lang="en-US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9001080" y="0"/>
            <a:ext cx="142560" cy="1371240"/>
          </a:xfrm>
          <a:prstGeom prst="rect">
            <a:avLst/>
          </a:prstGeom>
          <a:solidFill>
            <a:srgbClr val="d1282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2"/>
          <p:cNvSpPr/>
          <p:nvPr/>
        </p:nvSpPr>
        <p:spPr>
          <a:xfrm>
            <a:off x="9001080" y="1371600"/>
            <a:ext cx="142560" cy="548604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PlaceHolder 3"/>
          <p:cNvSpPr>
            <a:spLocks noGrp="1"/>
          </p:cNvSpPr>
          <p:nvPr>
            <p:ph type="title"/>
          </p:nvPr>
        </p:nvSpPr>
        <p:spPr>
          <a:xfrm>
            <a:off x="457200" y="152280"/>
            <a:ext cx="579096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body"/>
          </p:nvPr>
        </p:nvSpPr>
        <p:spPr>
          <a:xfrm>
            <a:off x="1627560" y="1572840"/>
            <a:ext cx="3291480" cy="639360"/>
          </a:xfrm>
          <a:prstGeom prst="rect">
            <a:avLst/>
          </a:prstGeom>
        </p:spPr>
        <p:txBody>
          <a:bodyPr lIns="0" rIns="0" tIns="0" bIns="0">
            <a:normAutofit fontScale="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 type="body"/>
          </p:nvPr>
        </p:nvSpPr>
        <p:spPr>
          <a:xfrm>
            <a:off x="1627560" y="2259360"/>
            <a:ext cx="3291480" cy="3840120"/>
          </a:xfrm>
          <a:prstGeom prst="rect">
            <a:avLst/>
          </a:prstGeom>
        </p:spPr>
        <p:txBody>
          <a:bodyPr lIns="0" rIns="0" tIns="0" bIns="0">
            <a:normAutofit fontScale="3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6"/>
          <p:cNvSpPr>
            <a:spLocks noGrp="1"/>
          </p:cNvSpPr>
          <p:nvPr>
            <p:ph type="body"/>
          </p:nvPr>
        </p:nvSpPr>
        <p:spPr>
          <a:xfrm>
            <a:off x="5093280" y="1572840"/>
            <a:ext cx="3291480" cy="639360"/>
          </a:xfrm>
          <a:prstGeom prst="rect">
            <a:avLst/>
          </a:prstGeom>
        </p:spPr>
        <p:txBody>
          <a:bodyPr lIns="0" rIns="0" tIns="0" bIns="0">
            <a:normAutofit fontScale="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7"/>
          <p:cNvSpPr>
            <a:spLocks noGrp="1"/>
          </p:cNvSpPr>
          <p:nvPr>
            <p:ph type="body"/>
          </p:nvPr>
        </p:nvSpPr>
        <p:spPr>
          <a:xfrm>
            <a:off x="5093280" y="2259360"/>
            <a:ext cx="3291480" cy="3840120"/>
          </a:xfrm>
          <a:prstGeom prst="rect">
            <a:avLst/>
          </a:prstGeom>
        </p:spPr>
        <p:txBody>
          <a:bodyPr lIns="0" rIns="0" tIns="0" bIns="0">
            <a:normAutofit fontScale="3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8"/>
          <p:cNvSpPr>
            <a:spLocks noGrp="1"/>
          </p:cNvSpPr>
          <p:nvPr>
            <p:ph type="dt"/>
          </p:nvPr>
        </p:nvSpPr>
        <p:spPr>
          <a:xfrm>
            <a:off x="457200" y="6172200"/>
            <a:ext cx="3428640" cy="304560"/>
          </a:xfrm>
          <a:prstGeom prst="rect">
            <a:avLst/>
          </a:prstGeom>
        </p:spPr>
        <p:txBody>
          <a:bodyPr bIns="0" anchor="b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11" name="PlaceHolder 9"/>
          <p:cNvSpPr>
            <a:spLocks noGrp="1"/>
          </p:cNvSpPr>
          <p:nvPr>
            <p:ph type="ftr"/>
          </p:nvPr>
        </p:nvSpPr>
        <p:spPr>
          <a:xfrm>
            <a:off x="457200" y="6492960"/>
            <a:ext cx="3428640" cy="28368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12" name="PlaceHolder 10"/>
          <p:cNvSpPr>
            <a:spLocks noGrp="1"/>
          </p:cNvSpPr>
          <p:nvPr>
            <p:ph type="sldNum"/>
          </p:nvPr>
        </p:nvSpPr>
        <p:spPr>
          <a:xfrm rot="16200000">
            <a:off x="8227080" y="5886000"/>
            <a:ext cx="131580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48405725-D2AB-4DF0-960B-0B1424FBC9DF}" type="slidenum">
              <a:rPr b="1" lang="en-US" sz="2400" spc="-1" strike="noStrike">
                <a:solidFill>
                  <a:srgbClr val="d1282e"/>
                </a:solidFill>
                <a:latin typeface="Arial"/>
                <a:ea typeface="Arial"/>
              </a:rPr>
              <a:t>&lt;number&gt;</a:t>
            </a:fld>
            <a:endParaRPr b="0" lang="en-US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roup 1"/>
          <p:cNvGrpSpPr/>
          <p:nvPr/>
        </p:nvGrpSpPr>
        <p:grpSpPr>
          <a:xfrm>
            <a:off x="3800520" y="1789200"/>
            <a:ext cx="5339880" cy="5055480"/>
            <a:chOff x="3800520" y="1789200"/>
            <a:chExt cx="5339880" cy="5055480"/>
          </a:xfrm>
        </p:grpSpPr>
        <p:sp>
          <p:nvSpPr>
            <p:cNvPr id="256" name="CustomShape 2"/>
            <p:cNvSpPr/>
            <p:nvPr/>
          </p:nvSpPr>
          <p:spPr>
            <a:xfrm>
              <a:off x="6715080" y="2166840"/>
              <a:ext cx="312480" cy="161640"/>
            </a:xfrm>
            <a:prstGeom prst="rect">
              <a:avLst/>
            </a:prstGeom>
            <a:gradFill rotWithShape="0">
              <a:gsLst>
                <a:gs pos="0">
                  <a:srgbClr val="663300"/>
                </a:gs>
                <a:gs pos="100000">
                  <a:srgbClr val="82582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7" name="CustomShape 3"/>
            <p:cNvSpPr/>
            <p:nvPr/>
          </p:nvSpPr>
          <p:spPr>
            <a:xfrm>
              <a:off x="6824520" y="1881360"/>
              <a:ext cx="74160" cy="74160"/>
            </a:xfrm>
            <a:prstGeom prst="ellipse">
              <a:avLst/>
            </a:prstGeom>
            <a:gradFill rotWithShape="0">
              <a:gsLst>
                <a:gs pos="0">
                  <a:srgbClr val="663300"/>
                </a:gs>
                <a:gs pos="100000">
                  <a:srgbClr val="82582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8" name="CustomShape 4"/>
            <p:cNvSpPr/>
            <p:nvPr/>
          </p:nvSpPr>
          <p:spPr>
            <a:xfrm rot="1020000">
              <a:off x="8273880" y="2368080"/>
              <a:ext cx="9000" cy="3290400"/>
            </a:xfrm>
            <a:prstGeom prst="rect">
              <a:avLst/>
            </a:prstGeom>
            <a:gradFill rotWithShape="0">
              <a:gsLst>
                <a:gs pos="0">
                  <a:srgbClr val="82582e"/>
                </a:gs>
                <a:gs pos="100000">
                  <a:srgbClr val="663300"/>
                </a:gs>
              </a:gsLst>
              <a:lin ang="18234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9" name="CustomShape 5"/>
            <p:cNvSpPr/>
            <p:nvPr/>
          </p:nvSpPr>
          <p:spPr>
            <a:xfrm>
              <a:off x="7732800" y="5568840"/>
              <a:ext cx="104400" cy="151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5891" y="21600"/>
                  </a:moveTo>
                  <a:lnTo>
                    <a:pt x="13745" y="17550"/>
                  </a:lnTo>
                  <a:lnTo>
                    <a:pt x="19636" y="13500"/>
                  </a:lnTo>
                  <a:lnTo>
                    <a:pt x="21600" y="8100"/>
                  </a:lnTo>
                  <a:lnTo>
                    <a:pt x="19636" y="2700"/>
                  </a:lnTo>
                  <a:lnTo>
                    <a:pt x="11782" y="0"/>
                  </a:lnTo>
                  <a:lnTo>
                    <a:pt x="7855" y="1350"/>
                  </a:lnTo>
                  <a:lnTo>
                    <a:pt x="3927" y="2700"/>
                  </a:lnTo>
                  <a:lnTo>
                    <a:pt x="0" y="8100"/>
                  </a:lnTo>
                  <a:lnTo>
                    <a:pt x="0" y="13500"/>
                  </a:lnTo>
                  <a:lnTo>
                    <a:pt x="3927" y="18900"/>
                  </a:lnTo>
                  <a:lnTo>
                    <a:pt x="5891" y="21600"/>
                  </a:lnTo>
                  <a:close/>
                  <a:moveTo>
                    <a:pt x="13745" y="4050"/>
                  </a:moveTo>
                  <a:lnTo>
                    <a:pt x="17673" y="5400"/>
                  </a:lnTo>
                  <a:lnTo>
                    <a:pt x="19636" y="8100"/>
                  </a:lnTo>
                  <a:lnTo>
                    <a:pt x="19636" y="10800"/>
                  </a:lnTo>
                  <a:lnTo>
                    <a:pt x="17673" y="12150"/>
                  </a:lnTo>
                  <a:lnTo>
                    <a:pt x="11782" y="16200"/>
                  </a:lnTo>
                  <a:lnTo>
                    <a:pt x="7855" y="17550"/>
                  </a:lnTo>
                  <a:lnTo>
                    <a:pt x="3927" y="10800"/>
                  </a:lnTo>
                  <a:lnTo>
                    <a:pt x="5891" y="5400"/>
                  </a:lnTo>
                  <a:lnTo>
                    <a:pt x="9818" y="4050"/>
                  </a:lnTo>
                  <a:lnTo>
                    <a:pt x="13745" y="4050"/>
                  </a:lnTo>
                  <a:close/>
                  <a:moveTo>
                    <a:pt x="13745" y="4050"/>
                  </a:moveTo>
                </a:path>
              </a:pathLst>
            </a:custGeom>
            <a:gradFill rotWithShape="0">
              <a:gsLst>
                <a:gs pos="0">
                  <a:srgbClr val="663300"/>
                </a:gs>
                <a:gs pos="100000">
                  <a:srgbClr val="82582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" name="CustomShape 6"/>
            <p:cNvSpPr/>
            <p:nvPr/>
          </p:nvSpPr>
          <p:spPr>
            <a:xfrm rot="120000">
              <a:off x="8723160" y="2435040"/>
              <a:ext cx="9000" cy="3171600"/>
            </a:xfrm>
            <a:prstGeom prst="rect">
              <a:avLst/>
            </a:prstGeom>
            <a:gradFill rotWithShape="0">
              <a:gsLst>
                <a:gs pos="0">
                  <a:srgbClr val="82582e"/>
                </a:gs>
                <a:gs pos="100000">
                  <a:srgbClr val="663300"/>
                </a:gs>
              </a:gsLst>
              <a:lin ang="16434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" name="CustomShape 7"/>
            <p:cNvSpPr/>
            <p:nvPr/>
          </p:nvSpPr>
          <p:spPr>
            <a:xfrm rot="20700000">
              <a:off x="8947080" y="2414520"/>
              <a:ext cx="9000" cy="1398240"/>
            </a:xfrm>
            <a:prstGeom prst="rect">
              <a:avLst/>
            </a:prstGeom>
            <a:gradFill rotWithShape="0">
              <a:gsLst>
                <a:gs pos="0">
                  <a:srgbClr val="663300"/>
                </a:gs>
                <a:gs pos="100000">
                  <a:srgbClr val="82582e"/>
                </a:gs>
              </a:gsLst>
              <a:lin ang="36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2" name="CustomShape 8"/>
            <p:cNvSpPr/>
            <p:nvPr/>
          </p:nvSpPr>
          <p:spPr>
            <a:xfrm rot="20460000">
              <a:off x="5465520" y="2882880"/>
              <a:ext cx="9000" cy="3227040"/>
            </a:xfrm>
            <a:prstGeom prst="rect">
              <a:avLst/>
            </a:prstGeom>
            <a:gradFill rotWithShape="0">
              <a:gsLst>
                <a:gs pos="0">
                  <a:srgbClr val="663300"/>
                </a:gs>
                <a:gs pos="100000">
                  <a:srgbClr val="82582e"/>
                </a:gs>
              </a:gsLst>
              <a:lin ang="312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3" name="CustomShape 9"/>
            <p:cNvSpPr/>
            <p:nvPr/>
          </p:nvSpPr>
          <p:spPr>
            <a:xfrm rot="1080000">
              <a:off x="4387680" y="2885760"/>
              <a:ext cx="9000" cy="3363480"/>
            </a:xfrm>
            <a:prstGeom prst="rect">
              <a:avLst/>
            </a:prstGeom>
            <a:gradFill rotWithShape="0">
              <a:gsLst>
                <a:gs pos="0">
                  <a:srgbClr val="82582e"/>
                </a:gs>
                <a:gs pos="100000">
                  <a:srgbClr val="663300"/>
                </a:gs>
              </a:gsLst>
              <a:lin ang="1842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4" name="CustomShape 10"/>
            <p:cNvSpPr/>
            <p:nvPr/>
          </p:nvSpPr>
          <p:spPr>
            <a:xfrm rot="180000">
              <a:off x="4809960" y="2968200"/>
              <a:ext cx="9000" cy="3025440"/>
            </a:xfrm>
            <a:prstGeom prst="rect">
              <a:avLst/>
            </a:prstGeom>
            <a:gradFill rotWithShape="0">
              <a:gsLst>
                <a:gs pos="0">
                  <a:srgbClr val="82582e"/>
                </a:gs>
                <a:gs pos="100000">
                  <a:srgbClr val="663300"/>
                </a:gs>
              </a:gsLst>
              <a:lin ang="1662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5" name="CustomShape 11"/>
            <p:cNvSpPr/>
            <p:nvPr/>
          </p:nvSpPr>
          <p:spPr>
            <a:xfrm>
              <a:off x="6361200" y="4795920"/>
              <a:ext cx="988560" cy="247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208" y="2492"/>
                  </a:moveTo>
                  <a:lnTo>
                    <a:pt x="5617" y="4985"/>
                  </a:lnTo>
                  <a:lnTo>
                    <a:pt x="8702" y="4985"/>
                  </a:lnTo>
                  <a:lnTo>
                    <a:pt x="12274" y="4154"/>
                  </a:lnTo>
                  <a:lnTo>
                    <a:pt x="16399" y="2492"/>
                  </a:lnTo>
                  <a:lnTo>
                    <a:pt x="21184" y="0"/>
                  </a:lnTo>
                  <a:lnTo>
                    <a:pt x="21600" y="15785"/>
                  </a:lnTo>
                  <a:lnTo>
                    <a:pt x="17231" y="19108"/>
                  </a:lnTo>
                  <a:lnTo>
                    <a:pt x="14354" y="20769"/>
                  </a:lnTo>
                  <a:lnTo>
                    <a:pt x="11025" y="21600"/>
                  </a:lnTo>
                  <a:lnTo>
                    <a:pt x="7454" y="21600"/>
                  </a:lnTo>
                  <a:lnTo>
                    <a:pt x="3744" y="20769"/>
                  </a:lnTo>
                  <a:lnTo>
                    <a:pt x="0" y="18277"/>
                  </a:lnTo>
                  <a:lnTo>
                    <a:pt x="208" y="2492"/>
                  </a:lnTo>
                  <a:close/>
                  <a:moveTo>
                    <a:pt x="208" y="2492"/>
                  </a:moveTo>
                </a:path>
              </a:pathLst>
            </a:custGeom>
            <a:gradFill rotWithShape="0">
              <a:gsLst>
                <a:gs pos="0">
                  <a:srgbClr val="663300"/>
                </a:gs>
                <a:gs pos="100000">
                  <a:srgbClr val="82582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6" name="CustomShape 12"/>
            <p:cNvSpPr/>
            <p:nvPr/>
          </p:nvSpPr>
          <p:spPr>
            <a:xfrm>
              <a:off x="7559640" y="5700600"/>
              <a:ext cx="1580760" cy="199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6401" y="1029"/>
                  </a:moveTo>
                  <a:lnTo>
                    <a:pt x="14182" y="1029"/>
                  </a:lnTo>
                  <a:lnTo>
                    <a:pt x="12247" y="1029"/>
                  </a:lnTo>
                  <a:lnTo>
                    <a:pt x="10419" y="1029"/>
                  </a:lnTo>
                  <a:lnTo>
                    <a:pt x="8723" y="1029"/>
                  </a:lnTo>
                  <a:lnTo>
                    <a:pt x="7287" y="0"/>
                  </a:lnTo>
                  <a:lnTo>
                    <a:pt x="6004" y="0"/>
                  </a:lnTo>
                  <a:lnTo>
                    <a:pt x="4829" y="0"/>
                  </a:lnTo>
                  <a:lnTo>
                    <a:pt x="3915" y="1029"/>
                  </a:lnTo>
                  <a:lnTo>
                    <a:pt x="3002" y="1029"/>
                  </a:lnTo>
                  <a:lnTo>
                    <a:pt x="2349" y="1029"/>
                  </a:lnTo>
                  <a:lnTo>
                    <a:pt x="1175" y="1029"/>
                  </a:lnTo>
                  <a:lnTo>
                    <a:pt x="522" y="2057"/>
                  </a:lnTo>
                  <a:lnTo>
                    <a:pt x="131" y="3086"/>
                  </a:lnTo>
                  <a:lnTo>
                    <a:pt x="0" y="4114"/>
                  </a:lnTo>
                  <a:lnTo>
                    <a:pt x="261" y="7200"/>
                  </a:lnTo>
                  <a:lnTo>
                    <a:pt x="392" y="8229"/>
                  </a:lnTo>
                  <a:lnTo>
                    <a:pt x="653" y="9257"/>
                  </a:lnTo>
                  <a:lnTo>
                    <a:pt x="1305" y="10286"/>
                  </a:lnTo>
                  <a:lnTo>
                    <a:pt x="1958" y="12343"/>
                  </a:lnTo>
                  <a:lnTo>
                    <a:pt x="3132" y="14400"/>
                  </a:lnTo>
                  <a:lnTo>
                    <a:pt x="4568" y="15429"/>
                  </a:lnTo>
                  <a:lnTo>
                    <a:pt x="6373" y="17486"/>
                  </a:lnTo>
                  <a:lnTo>
                    <a:pt x="8462" y="18514"/>
                  </a:lnTo>
                  <a:lnTo>
                    <a:pt x="10941" y="20571"/>
                  </a:lnTo>
                  <a:lnTo>
                    <a:pt x="13530" y="20571"/>
                  </a:lnTo>
                  <a:lnTo>
                    <a:pt x="16401" y="21600"/>
                  </a:lnTo>
                  <a:lnTo>
                    <a:pt x="18990" y="21600"/>
                  </a:lnTo>
                  <a:lnTo>
                    <a:pt x="21600" y="21600"/>
                  </a:lnTo>
                  <a:lnTo>
                    <a:pt x="21600" y="2057"/>
                  </a:lnTo>
                  <a:lnTo>
                    <a:pt x="19120" y="2057"/>
                  </a:lnTo>
                  <a:lnTo>
                    <a:pt x="16401" y="1029"/>
                  </a:lnTo>
                  <a:close/>
                  <a:moveTo>
                    <a:pt x="16401" y="1029"/>
                  </a:moveTo>
                </a:path>
              </a:pathLst>
            </a:custGeom>
            <a:gradFill rotWithShape="0">
              <a:gsLst>
                <a:gs pos="0">
                  <a:srgbClr val="663300"/>
                </a:gs>
                <a:gs pos="100000">
                  <a:srgbClr val="82582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" name="CustomShape 13"/>
            <p:cNvSpPr/>
            <p:nvPr/>
          </p:nvSpPr>
          <p:spPr>
            <a:xfrm>
              <a:off x="7597800" y="5786280"/>
              <a:ext cx="1542600" cy="388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535" y="4761"/>
                  </a:lnTo>
                  <a:lnTo>
                    <a:pt x="1471" y="8464"/>
                  </a:lnTo>
                  <a:lnTo>
                    <a:pt x="2675" y="12078"/>
                  </a:lnTo>
                  <a:lnTo>
                    <a:pt x="4414" y="15252"/>
                  </a:lnTo>
                  <a:lnTo>
                    <a:pt x="6531" y="17897"/>
                  </a:lnTo>
                  <a:lnTo>
                    <a:pt x="7869" y="18955"/>
                  </a:lnTo>
                  <a:lnTo>
                    <a:pt x="9206" y="20013"/>
                  </a:lnTo>
                  <a:lnTo>
                    <a:pt x="10677" y="20542"/>
                  </a:lnTo>
                  <a:lnTo>
                    <a:pt x="12394" y="21071"/>
                  </a:lnTo>
                  <a:lnTo>
                    <a:pt x="14133" y="21600"/>
                  </a:lnTo>
                  <a:lnTo>
                    <a:pt x="16139" y="21600"/>
                  </a:lnTo>
                  <a:lnTo>
                    <a:pt x="19059" y="21600"/>
                  </a:lnTo>
                  <a:lnTo>
                    <a:pt x="21600" y="21071"/>
                  </a:lnTo>
                  <a:lnTo>
                    <a:pt x="21600" y="5290"/>
                  </a:lnTo>
                  <a:lnTo>
                    <a:pt x="15604" y="5290"/>
                  </a:lnTo>
                  <a:lnTo>
                    <a:pt x="11212" y="4761"/>
                  </a:lnTo>
                  <a:lnTo>
                    <a:pt x="7066" y="3703"/>
                  </a:lnTo>
                  <a:lnTo>
                    <a:pt x="3344" y="2116"/>
                  </a:lnTo>
                  <a:lnTo>
                    <a:pt x="1605" y="1058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gradFill rotWithShape="0">
              <a:gsLst>
                <a:gs pos="0">
                  <a:srgbClr val="663300"/>
                </a:gs>
                <a:gs pos="100000">
                  <a:srgbClr val="82582e"/>
                </a:gs>
              </a:gsLst>
              <a:lin ang="189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8" name="CustomShape 14"/>
            <p:cNvSpPr/>
            <p:nvPr/>
          </p:nvSpPr>
          <p:spPr>
            <a:xfrm>
              <a:off x="7626240" y="5700600"/>
              <a:ext cx="1514160" cy="142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5899" y="0"/>
                  </a:moveTo>
                  <a:lnTo>
                    <a:pt x="13582" y="0"/>
                  </a:lnTo>
                  <a:lnTo>
                    <a:pt x="11697" y="0"/>
                  </a:lnTo>
                  <a:lnTo>
                    <a:pt x="9789" y="0"/>
                  </a:lnTo>
                  <a:lnTo>
                    <a:pt x="8290" y="0"/>
                  </a:lnTo>
                  <a:lnTo>
                    <a:pt x="6791" y="0"/>
                  </a:lnTo>
                  <a:lnTo>
                    <a:pt x="5565" y="0"/>
                  </a:lnTo>
                  <a:lnTo>
                    <a:pt x="4497" y="0"/>
                  </a:lnTo>
                  <a:lnTo>
                    <a:pt x="3679" y="0"/>
                  </a:lnTo>
                  <a:lnTo>
                    <a:pt x="2862" y="1440"/>
                  </a:lnTo>
                  <a:lnTo>
                    <a:pt x="2180" y="1440"/>
                  </a:lnTo>
                  <a:lnTo>
                    <a:pt x="1226" y="2880"/>
                  </a:lnTo>
                  <a:lnTo>
                    <a:pt x="681" y="2880"/>
                  </a:lnTo>
                  <a:lnTo>
                    <a:pt x="273" y="4320"/>
                  </a:lnTo>
                  <a:lnTo>
                    <a:pt x="136" y="4320"/>
                  </a:lnTo>
                  <a:lnTo>
                    <a:pt x="0" y="5760"/>
                  </a:lnTo>
                  <a:lnTo>
                    <a:pt x="136" y="7200"/>
                  </a:lnTo>
                  <a:lnTo>
                    <a:pt x="545" y="8640"/>
                  </a:lnTo>
                  <a:lnTo>
                    <a:pt x="1226" y="10080"/>
                  </a:lnTo>
                  <a:lnTo>
                    <a:pt x="2317" y="12960"/>
                  </a:lnTo>
                  <a:lnTo>
                    <a:pt x="3816" y="14400"/>
                  </a:lnTo>
                  <a:lnTo>
                    <a:pt x="5701" y="15840"/>
                  </a:lnTo>
                  <a:lnTo>
                    <a:pt x="7745" y="18720"/>
                  </a:lnTo>
                  <a:lnTo>
                    <a:pt x="10198" y="20160"/>
                  </a:lnTo>
                  <a:lnTo>
                    <a:pt x="12901" y="20160"/>
                  </a:lnTo>
                  <a:lnTo>
                    <a:pt x="15763" y="21600"/>
                  </a:lnTo>
                  <a:lnTo>
                    <a:pt x="18738" y="21600"/>
                  </a:lnTo>
                  <a:lnTo>
                    <a:pt x="21600" y="21600"/>
                  </a:lnTo>
                  <a:lnTo>
                    <a:pt x="21600" y="1440"/>
                  </a:lnTo>
                  <a:lnTo>
                    <a:pt x="18874" y="1440"/>
                  </a:lnTo>
                  <a:lnTo>
                    <a:pt x="17534" y="1440"/>
                  </a:lnTo>
                  <a:lnTo>
                    <a:pt x="15899" y="0"/>
                  </a:lnTo>
                  <a:close/>
                  <a:moveTo>
                    <a:pt x="15899" y="0"/>
                  </a:moveTo>
                </a:path>
              </a:pathLst>
            </a:custGeom>
            <a:gradFill rotWithShape="0">
              <a:gsLst>
                <a:gs pos="0">
                  <a:srgbClr val="82582e"/>
                </a:gs>
                <a:gs pos="100000">
                  <a:srgbClr val="66330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" name="CustomShape 15"/>
            <p:cNvSpPr/>
            <p:nvPr/>
          </p:nvSpPr>
          <p:spPr>
            <a:xfrm>
              <a:off x="4856040" y="2446200"/>
              <a:ext cx="161640" cy="245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21600" y="0"/>
                  </a:moveTo>
                  <a:lnTo>
                    <a:pt x="0" y="1672"/>
                  </a:lnTo>
                  <a:lnTo>
                    <a:pt x="6353" y="10034"/>
                  </a:lnTo>
                  <a:lnTo>
                    <a:pt x="6353" y="21600"/>
                  </a:lnTo>
                  <a:lnTo>
                    <a:pt x="15247" y="21600"/>
                  </a:lnTo>
                  <a:lnTo>
                    <a:pt x="15247" y="9197"/>
                  </a:lnTo>
                  <a:lnTo>
                    <a:pt x="21600" y="0"/>
                  </a:lnTo>
                  <a:close/>
                  <a:moveTo>
                    <a:pt x="21600" y="0"/>
                  </a:moveTo>
                </a:path>
              </a:pathLst>
            </a:custGeom>
            <a:gradFill rotWithShape="0">
              <a:gsLst>
                <a:gs pos="0">
                  <a:srgbClr val="663300"/>
                </a:gs>
                <a:gs pos="100000">
                  <a:srgbClr val="82582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0" name="CustomShape 16"/>
            <p:cNvSpPr/>
            <p:nvPr/>
          </p:nvSpPr>
          <p:spPr>
            <a:xfrm>
              <a:off x="4856040" y="2682720"/>
              <a:ext cx="142560" cy="151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1520" y="21600"/>
                  </a:moveTo>
                  <a:lnTo>
                    <a:pt x="17280" y="16200"/>
                  </a:lnTo>
                  <a:lnTo>
                    <a:pt x="20160" y="10800"/>
                  </a:lnTo>
                  <a:lnTo>
                    <a:pt x="21600" y="8100"/>
                  </a:lnTo>
                  <a:lnTo>
                    <a:pt x="20160" y="5400"/>
                  </a:lnTo>
                  <a:lnTo>
                    <a:pt x="15840" y="1350"/>
                  </a:lnTo>
                  <a:lnTo>
                    <a:pt x="10080" y="0"/>
                  </a:lnTo>
                  <a:lnTo>
                    <a:pt x="5760" y="0"/>
                  </a:lnTo>
                  <a:lnTo>
                    <a:pt x="2880" y="2700"/>
                  </a:lnTo>
                  <a:lnTo>
                    <a:pt x="1440" y="5400"/>
                  </a:lnTo>
                  <a:lnTo>
                    <a:pt x="0" y="8100"/>
                  </a:lnTo>
                  <a:lnTo>
                    <a:pt x="2880" y="14850"/>
                  </a:lnTo>
                  <a:lnTo>
                    <a:pt x="7200" y="18900"/>
                  </a:lnTo>
                  <a:lnTo>
                    <a:pt x="11520" y="21600"/>
                  </a:lnTo>
                  <a:close/>
                  <a:moveTo>
                    <a:pt x="11520" y="2700"/>
                  </a:moveTo>
                  <a:lnTo>
                    <a:pt x="15840" y="4050"/>
                  </a:lnTo>
                  <a:lnTo>
                    <a:pt x="17280" y="5400"/>
                  </a:lnTo>
                  <a:lnTo>
                    <a:pt x="17280" y="8100"/>
                  </a:lnTo>
                  <a:lnTo>
                    <a:pt x="17280" y="10800"/>
                  </a:lnTo>
                  <a:lnTo>
                    <a:pt x="12960" y="14850"/>
                  </a:lnTo>
                  <a:lnTo>
                    <a:pt x="11520" y="17550"/>
                  </a:lnTo>
                  <a:lnTo>
                    <a:pt x="7200" y="14850"/>
                  </a:lnTo>
                  <a:lnTo>
                    <a:pt x="5760" y="10800"/>
                  </a:lnTo>
                  <a:lnTo>
                    <a:pt x="4320" y="6750"/>
                  </a:lnTo>
                  <a:lnTo>
                    <a:pt x="7200" y="2700"/>
                  </a:lnTo>
                  <a:lnTo>
                    <a:pt x="11520" y="2700"/>
                  </a:lnTo>
                  <a:close/>
                  <a:moveTo>
                    <a:pt x="11520" y="2700"/>
                  </a:moveTo>
                </a:path>
              </a:pathLst>
            </a:custGeom>
            <a:gradFill rotWithShape="0">
              <a:gsLst>
                <a:gs pos="0">
                  <a:srgbClr val="663300"/>
                </a:gs>
                <a:gs pos="100000">
                  <a:srgbClr val="82582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1" name="CustomShape 17"/>
            <p:cNvSpPr/>
            <p:nvPr/>
          </p:nvSpPr>
          <p:spPr>
            <a:xfrm>
              <a:off x="4856040" y="2806560"/>
              <a:ext cx="142560" cy="171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18000"/>
                  </a:moveTo>
                  <a:lnTo>
                    <a:pt x="2880" y="20400"/>
                  </a:lnTo>
                  <a:lnTo>
                    <a:pt x="5760" y="21600"/>
                  </a:lnTo>
                  <a:lnTo>
                    <a:pt x="12960" y="21600"/>
                  </a:lnTo>
                  <a:lnTo>
                    <a:pt x="18720" y="19200"/>
                  </a:lnTo>
                  <a:lnTo>
                    <a:pt x="21600" y="14400"/>
                  </a:lnTo>
                  <a:lnTo>
                    <a:pt x="20160" y="8400"/>
                  </a:lnTo>
                  <a:lnTo>
                    <a:pt x="15840" y="4800"/>
                  </a:lnTo>
                  <a:lnTo>
                    <a:pt x="12960" y="2400"/>
                  </a:lnTo>
                  <a:lnTo>
                    <a:pt x="11520" y="1200"/>
                  </a:lnTo>
                  <a:lnTo>
                    <a:pt x="11520" y="0"/>
                  </a:lnTo>
                  <a:lnTo>
                    <a:pt x="5760" y="4800"/>
                  </a:lnTo>
                  <a:lnTo>
                    <a:pt x="1440" y="9600"/>
                  </a:lnTo>
                  <a:lnTo>
                    <a:pt x="0" y="13200"/>
                  </a:lnTo>
                  <a:lnTo>
                    <a:pt x="0" y="18000"/>
                  </a:lnTo>
                  <a:close/>
                  <a:moveTo>
                    <a:pt x="2880" y="13200"/>
                  </a:moveTo>
                  <a:lnTo>
                    <a:pt x="4320" y="9600"/>
                  </a:lnTo>
                  <a:lnTo>
                    <a:pt x="7200" y="7200"/>
                  </a:lnTo>
                  <a:lnTo>
                    <a:pt x="10080" y="4800"/>
                  </a:lnTo>
                  <a:lnTo>
                    <a:pt x="11520" y="3600"/>
                  </a:lnTo>
                  <a:lnTo>
                    <a:pt x="15840" y="6000"/>
                  </a:lnTo>
                  <a:lnTo>
                    <a:pt x="17280" y="9600"/>
                  </a:lnTo>
                  <a:lnTo>
                    <a:pt x="18720" y="14400"/>
                  </a:lnTo>
                  <a:lnTo>
                    <a:pt x="18720" y="16800"/>
                  </a:lnTo>
                  <a:lnTo>
                    <a:pt x="15840" y="19200"/>
                  </a:lnTo>
                  <a:lnTo>
                    <a:pt x="10080" y="20400"/>
                  </a:lnTo>
                  <a:lnTo>
                    <a:pt x="7200" y="19200"/>
                  </a:lnTo>
                  <a:lnTo>
                    <a:pt x="4320" y="18000"/>
                  </a:lnTo>
                  <a:lnTo>
                    <a:pt x="2880" y="15600"/>
                  </a:lnTo>
                  <a:lnTo>
                    <a:pt x="2880" y="13200"/>
                  </a:lnTo>
                  <a:close/>
                  <a:moveTo>
                    <a:pt x="2880" y="13200"/>
                  </a:moveTo>
                </a:path>
              </a:pathLst>
            </a:custGeom>
            <a:gradFill rotWithShape="0">
              <a:gsLst>
                <a:gs pos="0">
                  <a:srgbClr val="663300"/>
                </a:gs>
                <a:gs pos="100000">
                  <a:srgbClr val="82582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2" name="CustomShape 18"/>
            <p:cNvSpPr/>
            <p:nvPr/>
          </p:nvSpPr>
          <p:spPr>
            <a:xfrm>
              <a:off x="8683560" y="1913040"/>
              <a:ext cx="161640" cy="247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21600" y="0"/>
                  </a:moveTo>
                  <a:lnTo>
                    <a:pt x="0" y="831"/>
                  </a:lnTo>
                  <a:lnTo>
                    <a:pt x="6353" y="9969"/>
                  </a:lnTo>
                  <a:lnTo>
                    <a:pt x="6353" y="21600"/>
                  </a:lnTo>
                  <a:lnTo>
                    <a:pt x="15247" y="21600"/>
                  </a:lnTo>
                  <a:lnTo>
                    <a:pt x="15247" y="9138"/>
                  </a:lnTo>
                  <a:lnTo>
                    <a:pt x="21600" y="0"/>
                  </a:lnTo>
                  <a:close/>
                  <a:moveTo>
                    <a:pt x="21600" y="0"/>
                  </a:moveTo>
                </a:path>
              </a:pathLst>
            </a:custGeom>
            <a:gradFill rotWithShape="0">
              <a:gsLst>
                <a:gs pos="0">
                  <a:srgbClr val="663300"/>
                </a:gs>
                <a:gs pos="100000">
                  <a:srgbClr val="82582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" name="CustomShape 19"/>
            <p:cNvSpPr/>
            <p:nvPr/>
          </p:nvSpPr>
          <p:spPr>
            <a:xfrm>
              <a:off x="8693280" y="2141640"/>
              <a:ext cx="132840" cy="151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21600"/>
                  </a:moveTo>
                  <a:lnTo>
                    <a:pt x="16971" y="17550"/>
                  </a:lnTo>
                  <a:lnTo>
                    <a:pt x="21600" y="12150"/>
                  </a:lnTo>
                  <a:lnTo>
                    <a:pt x="21600" y="6750"/>
                  </a:lnTo>
                  <a:lnTo>
                    <a:pt x="16971" y="1350"/>
                  </a:lnTo>
                  <a:lnTo>
                    <a:pt x="10800" y="0"/>
                  </a:lnTo>
                  <a:lnTo>
                    <a:pt x="6171" y="1350"/>
                  </a:lnTo>
                  <a:lnTo>
                    <a:pt x="3086" y="4050"/>
                  </a:lnTo>
                  <a:lnTo>
                    <a:pt x="1543" y="6750"/>
                  </a:lnTo>
                  <a:lnTo>
                    <a:pt x="0" y="9450"/>
                  </a:lnTo>
                  <a:lnTo>
                    <a:pt x="3086" y="14850"/>
                  </a:lnTo>
                  <a:lnTo>
                    <a:pt x="7714" y="18900"/>
                  </a:lnTo>
                  <a:lnTo>
                    <a:pt x="10800" y="21600"/>
                  </a:lnTo>
                  <a:close/>
                  <a:moveTo>
                    <a:pt x="12343" y="2700"/>
                  </a:moveTo>
                  <a:lnTo>
                    <a:pt x="16971" y="4050"/>
                  </a:lnTo>
                  <a:lnTo>
                    <a:pt x="18514" y="6750"/>
                  </a:lnTo>
                  <a:lnTo>
                    <a:pt x="18514" y="9450"/>
                  </a:lnTo>
                  <a:lnTo>
                    <a:pt x="16971" y="12150"/>
                  </a:lnTo>
                  <a:lnTo>
                    <a:pt x="13886" y="16200"/>
                  </a:lnTo>
                  <a:lnTo>
                    <a:pt x="10800" y="18900"/>
                  </a:lnTo>
                  <a:lnTo>
                    <a:pt x="7714" y="16200"/>
                  </a:lnTo>
                  <a:lnTo>
                    <a:pt x="4629" y="12150"/>
                  </a:lnTo>
                  <a:lnTo>
                    <a:pt x="4629" y="6750"/>
                  </a:lnTo>
                  <a:lnTo>
                    <a:pt x="7714" y="4050"/>
                  </a:lnTo>
                  <a:lnTo>
                    <a:pt x="12343" y="2700"/>
                  </a:lnTo>
                  <a:close/>
                  <a:moveTo>
                    <a:pt x="12343" y="2700"/>
                  </a:moveTo>
                </a:path>
              </a:pathLst>
            </a:custGeom>
            <a:gradFill rotWithShape="0">
              <a:gsLst>
                <a:gs pos="0">
                  <a:srgbClr val="663300"/>
                </a:gs>
                <a:gs pos="100000">
                  <a:srgbClr val="82582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4" name="CustomShape 20"/>
            <p:cNvSpPr/>
            <p:nvPr/>
          </p:nvSpPr>
          <p:spPr>
            <a:xfrm>
              <a:off x="8683560" y="2274840"/>
              <a:ext cx="142560" cy="171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440" y="18000"/>
                  </a:moveTo>
                  <a:lnTo>
                    <a:pt x="4320" y="20400"/>
                  </a:lnTo>
                  <a:lnTo>
                    <a:pt x="7200" y="21600"/>
                  </a:lnTo>
                  <a:lnTo>
                    <a:pt x="14400" y="21600"/>
                  </a:lnTo>
                  <a:lnTo>
                    <a:pt x="20160" y="19200"/>
                  </a:lnTo>
                  <a:lnTo>
                    <a:pt x="21600" y="16800"/>
                  </a:lnTo>
                  <a:lnTo>
                    <a:pt x="21600" y="13200"/>
                  </a:lnTo>
                  <a:lnTo>
                    <a:pt x="20160" y="7200"/>
                  </a:lnTo>
                  <a:lnTo>
                    <a:pt x="17280" y="3600"/>
                  </a:lnTo>
                  <a:lnTo>
                    <a:pt x="14400" y="1200"/>
                  </a:lnTo>
                  <a:lnTo>
                    <a:pt x="12960" y="0"/>
                  </a:lnTo>
                  <a:lnTo>
                    <a:pt x="11520" y="0"/>
                  </a:lnTo>
                  <a:lnTo>
                    <a:pt x="5760" y="4800"/>
                  </a:lnTo>
                  <a:lnTo>
                    <a:pt x="2880" y="9600"/>
                  </a:lnTo>
                  <a:lnTo>
                    <a:pt x="0" y="13200"/>
                  </a:lnTo>
                  <a:lnTo>
                    <a:pt x="1440" y="18000"/>
                  </a:lnTo>
                  <a:close/>
                  <a:moveTo>
                    <a:pt x="4320" y="13200"/>
                  </a:moveTo>
                  <a:lnTo>
                    <a:pt x="5760" y="9600"/>
                  </a:lnTo>
                  <a:lnTo>
                    <a:pt x="8640" y="6000"/>
                  </a:lnTo>
                  <a:lnTo>
                    <a:pt x="10080" y="3600"/>
                  </a:lnTo>
                  <a:lnTo>
                    <a:pt x="11520" y="2400"/>
                  </a:lnTo>
                  <a:lnTo>
                    <a:pt x="18720" y="8400"/>
                  </a:lnTo>
                  <a:lnTo>
                    <a:pt x="20160" y="13200"/>
                  </a:lnTo>
                  <a:lnTo>
                    <a:pt x="15840" y="18000"/>
                  </a:lnTo>
                  <a:lnTo>
                    <a:pt x="12960" y="19200"/>
                  </a:lnTo>
                  <a:lnTo>
                    <a:pt x="10080" y="19200"/>
                  </a:lnTo>
                  <a:lnTo>
                    <a:pt x="7200" y="19200"/>
                  </a:lnTo>
                  <a:lnTo>
                    <a:pt x="5760" y="16800"/>
                  </a:lnTo>
                  <a:lnTo>
                    <a:pt x="4320" y="15600"/>
                  </a:lnTo>
                  <a:lnTo>
                    <a:pt x="4320" y="13200"/>
                  </a:lnTo>
                  <a:close/>
                  <a:moveTo>
                    <a:pt x="4320" y="13200"/>
                  </a:moveTo>
                </a:path>
              </a:pathLst>
            </a:custGeom>
            <a:gradFill rotWithShape="0">
              <a:gsLst>
                <a:gs pos="0">
                  <a:srgbClr val="663300"/>
                </a:gs>
                <a:gs pos="100000">
                  <a:srgbClr val="82582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5" name="CustomShape 21"/>
            <p:cNvSpPr/>
            <p:nvPr/>
          </p:nvSpPr>
          <p:spPr>
            <a:xfrm>
              <a:off x="8616960" y="5595840"/>
              <a:ext cx="104400" cy="151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9818" y="21600"/>
                  </a:moveTo>
                  <a:lnTo>
                    <a:pt x="17673" y="16200"/>
                  </a:lnTo>
                  <a:lnTo>
                    <a:pt x="21600" y="10800"/>
                  </a:lnTo>
                  <a:lnTo>
                    <a:pt x="21600" y="5400"/>
                  </a:lnTo>
                  <a:lnTo>
                    <a:pt x="17673" y="1350"/>
                  </a:lnTo>
                  <a:lnTo>
                    <a:pt x="9818" y="0"/>
                  </a:lnTo>
                  <a:lnTo>
                    <a:pt x="5891" y="0"/>
                  </a:lnTo>
                  <a:lnTo>
                    <a:pt x="1964" y="2700"/>
                  </a:lnTo>
                  <a:lnTo>
                    <a:pt x="0" y="8100"/>
                  </a:lnTo>
                  <a:lnTo>
                    <a:pt x="1964" y="13500"/>
                  </a:lnTo>
                  <a:lnTo>
                    <a:pt x="5891" y="18900"/>
                  </a:lnTo>
                  <a:lnTo>
                    <a:pt x="9818" y="21600"/>
                  </a:lnTo>
                  <a:close/>
                  <a:moveTo>
                    <a:pt x="9818" y="2700"/>
                  </a:moveTo>
                  <a:lnTo>
                    <a:pt x="15709" y="4050"/>
                  </a:lnTo>
                  <a:lnTo>
                    <a:pt x="17673" y="5400"/>
                  </a:lnTo>
                  <a:lnTo>
                    <a:pt x="17673" y="8100"/>
                  </a:lnTo>
                  <a:lnTo>
                    <a:pt x="15709" y="10800"/>
                  </a:lnTo>
                  <a:lnTo>
                    <a:pt x="11782" y="14850"/>
                  </a:lnTo>
                  <a:lnTo>
                    <a:pt x="9818" y="17550"/>
                  </a:lnTo>
                  <a:lnTo>
                    <a:pt x="5891" y="14850"/>
                  </a:lnTo>
                  <a:lnTo>
                    <a:pt x="3927" y="10800"/>
                  </a:lnTo>
                  <a:lnTo>
                    <a:pt x="1964" y="6750"/>
                  </a:lnTo>
                  <a:lnTo>
                    <a:pt x="5891" y="2700"/>
                  </a:lnTo>
                  <a:lnTo>
                    <a:pt x="9818" y="2700"/>
                  </a:lnTo>
                  <a:close/>
                  <a:moveTo>
                    <a:pt x="9818" y="2700"/>
                  </a:moveTo>
                </a:path>
              </a:pathLst>
            </a:custGeom>
            <a:gradFill rotWithShape="0">
              <a:gsLst>
                <a:gs pos="0">
                  <a:srgbClr val="663300"/>
                </a:gs>
                <a:gs pos="100000">
                  <a:srgbClr val="82582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6" name="CustomShape 22"/>
            <p:cNvSpPr/>
            <p:nvPr/>
          </p:nvSpPr>
          <p:spPr>
            <a:xfrm>
              <a:off x="4789440" y="1789200"/>
              <a:ext cx="4132080" cy="704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21458" y="0"/>
                  </a:moveTo>
                  <a:lnTo>
                    <a:pt x="21600" y="3503"/>
                  </a:lnTo>
                  <a:lnTo>
                    <a:pt x="50" y="21600"/>
                  </a:lnTo>
                  <a:lnTo>
                    <a:pt x="0" y="19265"/>
                  </a:lnTo>
                  <a:lnTo>
                    <a:pt x="10200" y="4670"/>
                  </a:lnTo>
                  <a:lnTo>
                    <a:pt x="11250" y="3795"/>
                  </a:lnTo>
                  <a:lnTo>
                    <a:pt x="21458" y="0"/>
                  </a:lnTo>
                  <a:close/>
                  <a:moveTo>
                    <a:pt x="21458" y="0"/>
                  </a:moveTo>
                </a:path>
              </a:pathLst>
            </a:custGeom>
            <a:gradFill rotWithShape="0">
              <a:gsLst>
                <a:gs pos="0">
                  <a:srgbClr val="82582e"/>
                </a:gs>
                <a:gs pos="100000">
                  <a:srgbClr val="66330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7" name="CustomShape 23"/>
            <p:cNvSpPr/>
            <p:nvPr/>
          </p:nvSpPr>
          <p:spPr>
            <a:xfrm>
              <a:off x="4657680" y="5989680"/>
              <a:ext cx="132840" cy="150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9257" y="21600"/>
                  </a:moveTo>
                  <a:lnTo>
                    <a:pt x="15429" y="17507"/>
                  </a:lnTo>
                  <a:lnTo>
                    <a:pt x="20057" y="12051"/>
                  </a:lnTo>
                  <a:lnTo>
                    <a:pt x="21600" y="9549"/>
                  </a:lnTo>
                  <a:lnTo>
                    <a:pt x="21600" y="6821"/>
                  </a:lnTo>
                  <a:lnTo>
                    <a:pt x="18514" y="1364"/>
                  </a:lnTo>
                  <a:lnTo>
                    <a:pt x="10800" y="0"/>
                  </a:lnTo>
                  <a:lnTo>
                    <a:pt x="7714" y="0"/>
                  </a:lnTo>
                  <a:lnTo>
                    <a:pt x="3086" y="2728"/>
                  </a:lnTo>
                  <a:lnTo>
                    <a:pt x="0" y="5457"/>
                  </a:lnTo>
                  <a:lnTo>
                    <a:pt x="0" y="8185"/>
                  </a:lnTo>
                  <a:lnTo>
                    <a:pt x="1543" y="13415"/>
                  </a:lnTo>
                  <a:lnTo>
                    <a:pt x="6171" y="18872"/>
                  </a:lnTo>
                  <a:lnTo>
                    <a:pt x="9257" y="21600"/>
                  </a:lnTo>
                  <a:close/>
                  <a:moveTo>
                    <a:pt x="12343" y="2728"/>
                  </a:moveTo>
                  <a:lnTo>
                    <a:pt x="16971" y="4093"/>
                  </a:lnTo>
                  <a:lnTo>
                    <a:pt x="18514" y="6821"/>
                  </a:lnTo>
                  <a:lnTo>
                    <a:pt x="18514" y="9549"/>
                  </a:lnTo>
                  <a:lnTo>
                    <a:pt x="16971" y="12051"/>
                  </a:lnTo>
                  <a:lnTo>
                    <a:pt x="12343" y="16143"/>
                  </a:lnTo>
                  <a:lnTo>
                    <a:pt x="10800" y="17507"/>
                  </a:lnTo>
                  <a:lnTo>
                    <a:pt x="9257" y="17507"/>
                  </a:lnTo>
                  <a:lnTo>
                    <a:pt x="6171" y="14779"/>
                  </a:lnTo>
                  <a:lnTo>
                    <a:pt x="4629" y="10914"/>
                  </a:lnTo>
                  <a:lnTo>
                    <a:pt x="4629" y="6821"/>
                  </a:lnTo>
                  <a:lnTo>
                    <a:pt x="7714" y="2728"/>
                  </a:lnTo>
                  <a:lnTo>
                    <a:pt x="12343" y="2728"/>
                  </a:lnTo>
                  <a:close/>
                  <a:moveTo>
                    <a:pt x="12343" y="2728"/>
                  </a:moveTo>
                </a:path>
              </a:pathLst>
            </a:custGeom>
            <a:gradFill rotWithShape="0">
              <a:gsLst>
                <a:gs pos="0">
                  <a:srgbClr val="663300"/>
                </a:gs>
                <a:gs pos="100000">
                  <a:srgbClr val="82582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8" name="CustomShape 24"/>
            <p:cNvSpPr/>
            <p:nvPr/>
          </p:nvSpPr>
          <p:spPr>
            <a:xfrm>
              <a:off x="5999040" y="6146640"/>
              <a:ext cx="142560" cy="171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2880" y="19200"/>
                  </a:moveTo>
                  <a:lnTo>
                    <a:pt x="5760" y="21600"/>
                  </a:lnTo>
                  <a:lnTo>
                    <a:pt x="10080" y="21600"/>
                  </a:lnTo>
                  <a:lnTo>
                    <a:pt x="15840" y="20400"/>
                  </a:lnTo>
                  <a:lnTo>
                    <a:pt x="20160" y="15600"/>
                  </a:lnTo>
                  <a:lnTo>
                    <a:pt x="21600" y="13200"/>
                  </a:lnTo>
                  <a:lnTo>
                    <a:pt x="20160" y="9600"/>
                  </a:lnTo>
                  <a:lnTo>
                    <a:pt x="15840" y="4800"/>
                  </a:lnTo>
                  <a:lnTo>
                    <a:pt x="11520" y="2400"/>
                  </a:lnTo>
                  <a:lnTo>
                    <a:pt x="8640" y="0"/>
                  </a:lnTo>
                  <a:lnTo>
                    <a:pt x="7200" y="0"/>
                  </a:lnTo>
                  <a:lnTo>
                    <a:pt x="5760" y="0"/>
                  </a:lnTo>
                  <a:lnTo>
                    <a:pt x="2880" y="6000"/>
                  </a:lnTo>
                  <a:lnTo>
                    <a:pt x="0" y="10800"/>
                  </a:lnTo>
                  <a:lnTo>
                    <a:pt x="0" y="15600"/>
                  </a:lnTo>
                  <a:lnTo>
                    <a:pt x="2880" y="19200"/>
                  </a:lnTo>
                  <a:close/>
                  <a:moveTo>
                    <a:pt x="2880" y="14400"/>
                  </a:moveTo>
                  <a:lnTo>
                    <a:pt x="4320" y="10800"/>
                  </a:lnTo>
                  <a:lnTo>
                    <a:pt x="5760" y="7200"/>
                  </a:lnTo>
                  <a:lnTo>
                    <a:pt x="7200" y="3600"/>
                  </a:lnTo>
                  <a:lnTo>
                    <a:pt x="7200" y="2400"/>
                  </a:lnTo>
                  <a:lnTo>
                    <a:pt x="11520" y="4800"/>
                  </a:lnTo>
                  <a:lnTo>
                    <a:pt x="15840" y="7200"/>
                  </a:lnTo>
                  <a:lnTo>
                    <a:pt x="18720" y="10800"/>
                  </a:lnTo>
                  <a:lnTo>
                    <a:pt x="18720" y="14400"/>
                  </a:lnTo>
                  <a:lnTo>
                    <a:pt x="17280" y="16800"/>
                  </a:lnTo>
                  <a:lnTo>
                    <a:pt x="11520" y="19200"/>
                  </a:lnTo>
                  <a:lnTo>
                    <a:pt x="8640" y="19200"/>
                  </a:lnTo>
                  <a:lnTo>
                    <a:pt x="5760" y="18000"/>
                  </a:lnTo>
                  <a:lnTo>
                    <a:pt x="4320" y="16800"/>
                  </a:lnTo>
                  <a:lnTo>
                    <a:pt x="2880" y="14400"/>
                  </a:lnTo>
                  <a:close/>
                  <a:moveTo>
                    <a:pt x="2880" y="14400"/>
                  </a:moveTo>
                </a:path>
              </a:pathLst>
            </a:custGeom>
            <a:gradFill rotWithShape="0">
              <a:gsLst>
                <a:gs pos="0">
                  <a:srgbClr val="663300"/>
                </a:gs>
                <a:gs pos="100000">
                  <a:srgbClr val="82582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9" name="CustomShape 25"/>
            <p:cNvSpPr/>
            <p:nvPr/>
          </p:nvSpPr>
          <p:spPr>
            <a:xfrm>
              <a:off x="3809880" y="6146640"/>
              <a:ext cx="114120" cy="142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21600" y="21600"/>
                  </a:moveTo>
                  <a:lnTo>
                    <a:pt x="21600" y="14400"/>
                  </a:lnTo>
                  <a:lnTo>
                    <a:pt x="21600" y="8640"/>
                  </a:lnTo>
                  <a:lnTo>
                    <a:pt x="18254" y="2880"/>
                  </a:lnTo>
                  <a:lnTo>
                    <a:pt x="10952" y="0"/>
                  </a:lnTo>
                  <a:lnTo>
                    <a:pt x="3651" y="2880"/>
                  </a:lnTo>
                  <a:lnTo>
                    <a:pt x="0" y="8640"/>
                  </a:lnTo>
                  <a:lnTo>
                    <a:pt x="1825" y="14400"/>
                  </a:lnTo>
                  <a:lnTo>
                    <a:pt x="9127" y="18720"/>
                  </a:lnTo>
                  <a:lnTo>
                    <a:pt x="16428" y="21600"/>
                  </a:lnTo>
                  <a:lnTo>
                    <a:pt x="21600" y="21600"/>
                  </a:lnTo>
                  <a:close/>
                  <a:moveTo>
                    <a:pt x="7301" y="4320"/>
                  </a:moveTo>
                  <a:lnTo>
                    <a:pt x="12777" y="4320"/>
                  </a:lnTo>
                  <a:lnTo>
                    <a:pt x="16428" y="4320"/>
                  </a:lnTo>
                  <a:lnTo>
                    <a:pt x="18254" y="10080"/>
                  </a:lnTo>
                  <a:lnTo>
                    <a:pt x="18254" y="15840"/>
                  </a:lnTo>
                  <a:lnTo>
                    <a:pt x="18254" y="17280"/>
                  </a:lnTo>
                  <a:lnTo>
                    <a:pt x="18254" y="18720"/>
                  </a:lnTo>
                  <a:lnTo>
                    <a:pt x="12777" y="17280"/>
                  </a:lnTo>
                  <a:lnTo>
                    <a:pt x="7301" y="15840"/>
                  </a:lnTo>
                  <a:lnTo>
                    <a:pt x="3651" y="11520"/>
                  </a:lnTo>
                  <a:lnTo>
                    <a:pt x="3651" y="7200"/>
                  </a:lnTo>
                  <a:lnTo>
                    <a:pt x="7301" y="4320"/>
                  </a:lnTo>
                  <a:close/>
                  <a:moveTo>
                    <a:pt x="7301" y="4320"/>
                  </a:moveTo>
                </a:path>
              </a:pathLst>
            </a:custGeom>
            <a:gradFill rotWithShape="0">
              <a:gsLst>
                <a:gs pos="0">
                  <a:srgbClr val="663300"/>
                </a:gs>
                <a:gs pos="100000">
                  <a:srgbClr val="82582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0" name="CustomShape 26"/>
            <p:cNvSpPr/>
            <p:nvPr/>
          </p:nvSpPr>
          <p:spPr>
            <a:xfrm>
              <a:off x="3879720" y="6093000"/>
              <a:ext cx="2190240" cy="617040"/>
            </a:xfrm>
            <a:prstGeom prst="ellipse">
              <a:avLst/>
            </a:prstGeom>
            <a:gradFill rotWithShape="0">
              <a:gsLst>
                <a:gs pos="0">
                  <a:srgbClr val="82582e"/>
                </a:gs>
                <a:gs pos="100000">
                  <a:srgbClr val="663300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1" name="CustomShape 27"/>
            <p:cNvSpPr/>
            <p:nvPr/>
          </p:nvSpPr>
          <p:spPr>
            <a:xfrm>
              <a:off x="3800520" y="6086520"/>
              <a:ext cx="2383920" cy="456840"/>
            </a:xfrm>
            <a:prstGeom prst="ellipse">
              <a:avLst/>
            </a:prstGeom>
            <a:gradFill rotWithShape="0">
              <a:gsLst>
                <a:gs pos="0">
                  <a:srgbClr val="663300"/>
                </a:gs>
                <a:gs pos="100000">
                  <a:srgbClr val="82582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2" name="CustomShape 28"/>
            <p:cNvSpPr/>
            <p:nvPr/>
          </p:nvSpPr>
          <p:spPr>
            <a:xfrm>
              <a:off x="3875040" y="6127920"/>
              <a:ext cx="2261880" cy="348840"/>
            </a:xfrm>
            <a:prstGeom prst="ellipse">
              <a:avLst/>
            </a:prstGeom>
            <a:gradFill rotWithShape="0">
              <a:gsLst>
                <a:gs pos="0">
                  <a:srgbClr val="663300"/>
                </a:gs>
                <a:gs pos="100000">
                  <a:srgbClr val="82582e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3" name="CustomShape 29"/>
            <p:cNvSpPr/>
            <p:nvPr/>
          </p:nvSpPr>
          <p:spPr>
            <a:xfrm>
              <a:off x="5942160" y="6013440"/>
              <a:ext cx="142560" cy="151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5840" y="21600"/>
                  </a:moveTo>
                  <a:lnTo>
                    <a:pt x="18720" y="14850"/>
                  </a:lnTo>
                  <a:lnTo>
                    <a:pt x="21600" y="9450"/>
                  </a:lnTo>
                  <a:lnTo>
                    <a:pt x="18720" y="4050"/>
                  </a:lnTo>
                  <a:lnTo>
                    <a:pt x="14400" y="0"/>
                  </a:lnTo>
                  <a:lnTo>
                    <a:pt x="7200" y="1350"/>
                  </a:lnTo>
                  <a:lnTo>
                    <a:pt x="4320" y="4050"/>
                  </a:lnTo>
                  <a:lnTo>
                    <a:pt x="1440" y="6750"/>
                  </a:lnTo>
                  <a:lnTo>
                    <a:pt x="0" y="9450"/>
                  </a:lnTo>
                  <a:lnTo>
                    <a:pt x="1440" y="13500"/>
                  </a:lnTo>
                  <a:lnTo>
                    <a:pt x="5760" y="17550"/>
                  </a:lnTo>
                  <a:lnTo>
                    <a:pt x="11520" y="20250"/>
                  </a:lnTo>
                  <a:lnTo>
                    <a:pt x="15840" y="21600"/>
                  </a:lnTo>
                  <a:close/>
                  <a:moveTo>
                    <a:pt x="10080" y="4050"/>
                  </a:moveTo>
                  <a:lnTo>
                    <a:pt x="14400" y="4050"/>
                  </a:lnTo>
                  <a:lnTo>
                    <a:pt x="17280" y="5400"/>
                  </a:lnTo>
                  <a:lnTo>
                    <a:pt x="17280" y="8100"/>
                  </a:lnTo>
                  <a:lnTo>
                    <a:pt x="17280" y="10800"/>
                  </a:lnTo>
                  <a:lnTo>
                    <a:pt x="15840" y="16200"/>
                  </a:lnTo>
                  <a:lnTo>
                    <a:pt x="14400" y="17550"/>
                  </a:lnTo>
                  <a:lnTo>
                    <a:pt x="14400" y="18900"/>
                  </a:lnTo>
                  <a:lnTo>
                    <a:pt x="10080" y="16200"/>
                  </a:lnTo>
                  <a:lnTo>
                    <a:pt x="7200" y="14850"/>
                  </a:lnTo>
                  <a:lnTo>
                    <a:pt x="4320" y="9450"/>
                  </a:lnTo>
                  <a:lnTo>
                    <a:pt x="5760" y="6750"/>
                  </a:lnTo>
                  <a:lnTo>
                    <a:pt x="10080" y="4050"/>
                  </a:lnTo>
                  <a:close/>
                  <a:moveTo>
                    <a:pt x="10080" y="4050"/>
                  </a:moveTo>
                </a:path>
              </a:pathLst>
            </a:custGeom>
            <a:gradFill rotWithShape="0">
              <a:gsLst>
                <a:gs pos="0">
                  <a:srgbClr val="663300"/>
                </a:gs>
                <a:gs pos="100000">
                  <a:srgbClr val="82582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4" name="CustomShape 30"/>
            <p:cNvSpPr/>
            <p:nvPr/>
          </p:nvSpPr>
          <p:spPr>
            <a:xfrm>
              <a:off x="8607600" y="5719680"/>
              <a:ext cx="114120" cy="171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18000"/>
                  </a:moveTo>
                  <a:lnTo>
                    <a:pt x="3600" y="20400"/>
                  </a:lnTo>
                  <a:lnTo>
                    <a:pt x="7200" y="21600"/>
                  </a:lnTo>
                  <a:lnTo>
                    <a:pt x="14400" y="21600"/>
                  </a:lnTo>
                  <a:lnTo>
                    <a:pt x="19800" y="19200"/>
                  </a:lnTo>
                  <a:lnTo>
                    <a:pt x="21600" y="13200"/>
                  </a:lnTo>
                  <a:lnTo>
                    <a:pt x="19800" y="8400"/>
                  </a:lnTo>
                  <a:lnTo>
                    <a:pt x="18000" y="3600"/>
                  </a:lnTo>
                  <a:lnTo>
                    <a:pt x="14400" y="1200"/>
                  </a:lnTo>
                  <a:lnTo>
                    <a:pt x="12600" y="0"/>
                  </a:lnTo>
                  <a:lnTo>
                    <a:pt x="10800" y="0"/>
                  </a:lnTo>
                  <a:lnTo>
                    <a:pt x="5400" y="4800"/>
                  </a:lnTo>
                  <a:lnTo>
                    <a:pt x="1800" y="9600"/>
                  </a:lnTo>
                  <a:lnTo>
                    <a:pt x="0" y="13200"/>
                  </a:lnTo>
                  <a:lnTo>
                    <a:pt x="0" y="18000"/>
                  </a:lnTo>
                  <a:close/>
                  <a:moveTo>
                    <a:pt x="3600" y="13200"/>
                  </a:moveTo>
                  <a:lnTo>
                    <a:pt x="5400" y="9600"/>
                  </a:lnTo>
                  <a:lnTo>
                    <a:pt x="7200" y="7200"/>
                  </a:lnTo>
                  <a:lnTo>
                    <a:pt x="9000" y="4800"/>
                  </a:lnTo>
                  <a:lnTo>
                    <a:pt x="10800" y="3600"/>
                  </a:lnTo>
                  <a:lnTo>
                    <a:pt x="16200" y="6000"/>
                  </a:lnTo>
                  <a:lnTo>
                    <a:pt x="18000" y="9600"/>
                  </a:lnTo>
                  <a:lnTo>
                    <a:pt x="19800" y="14400"/>
                  </a:lnTo>
                  <a:lnTo>
                    <a:pt x="19800" y="16800"/>
                  </a:lnTo>
                  <a:lnTo>
                    <a:pt x="16200" y="19200"/>
                  </a:lnTo>
                  <a:lnTo>
                    <a:pt x="9000" y="20400"/>
                  </a:lnTo>
                  <a:lnTo>
                    <a:pt x="7200" y="19200"/>
                  </a:lnTo>
                  <a:lnTo>
                    <a:pt x="3600" y="18000"/>
                  </a:lnTo>
                  <a:lnTo>
                    <a:pt x="3600" y="15600"/>
                  </a:lnTo>
                  <a:lnTo>
                    <a:pt x="3600" y="13200"/>
                  </a:lnTo>
                  <a:close/>
                  <a:moveTo>
                    <a:pt x="3600" y="13200"/>
                  </a:moveTo>
                </a:path>
              </a:pathLst>
            </a:custGeom>
            <a:gradFill rotWithShape="0">
              <a:gsLst>
                <a:gs pos="0">
                  <a:srgbClr val="663300"/>
                </a:gs>
                <a:gs pos="100000">
                  <a:srgbClr val="82582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" name="CustomShape 31"/>
            <p:cNvSpPr/>
            <p:nvPr/>
          </p:nvSpPr>
          <p:spPr>
            <a:xfrm>
              <a:off x="6727680" y="2814480"/>
              <a:ext cx="274320" cy="4030200"/>
            </a:xfrm>
            <a:prstGeom prst="rect">
              <a:avLst/>
            </a:prstGeom>
            <a:gradFill rotWithShape="0">
              <a:gsLst>
                <a:gs pos="0">
                  <a:srgbClr val="82582e"/>
                </a:gs>
                <a:gs pos="100000">
                  <a:srgbClr val="66330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6" name="CustomShape 32"/>
            <p:cNvSpPr/>
            <p:nvPr/>
          </p:nvSpPr>
          <p:spPr>
            <a:xfrm>
              <a:off x="6807240" y="2452680"/>
              <a:ext cx="120240" cy="380520"/>
            </a:xfrm>
            <a:prstGeom prst="rect">
              <a:avLst/>
            </a:prstGeom>
            <a:gradFill rotWithShape="0">
              <a:gsLst>
                <a:gs pos="0">
                  <a:srgbClr val="663300"/>
                </a:gs>
                <a:gs pos="100000">
                  <a:srgbClr val="82582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7" name="CustomShape 33"/>
            <p:cNvSpPr/>
            <p:nvPr/>
          </p:nvSpPr>
          <p:spPr>
            <a:xfrm>
              <a:off x="6699240" y="2766960"/>
              <a:ext cx="325080" cy="8208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663300"/>
                </a:gs>
                <a:gs pos="100000">
                  <a:srgbClr val="82582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" name="CustomShape 34"/>
            <p:cNvSpPr/>
            <p:nvPr/>
          </p:nvSpPr>
          <p:spPr>
            <a:xfrm>
              <a:off x="6835680" y="2427120"/>
              <a:ext cx="399600" cy="2501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21600" y="21600"/>
                  </a:moveTo>
                  <a:lnTo>
                    <a:pt x="1029" y="1151"/>
                  </a:lnTo>
                  <a:lnTo>
                    <a:pt x="1029" y="822"/>
                  </a:lnTo>
                  <a:lnTo>
                    <a:pt x="0" y="164"/>
                  </a:lnTo>
                  <a:lnTo>
                    <a:pt x="6171" y="0"/>
                  </a:lnTo>
                  <a:lnTo>
                    <a:pt x="6686" y="658"/>
                  </a:lnTo>
                  <a:lnTo>
                    <a:pt x="7543" y="905"/>
                  </a:lnTo>
                </a:path>
              </a:pathLst>
            </a:custGeom>
            <a:gradFill rotWithShape="0">
              <a:gsLst>
                <a:gs pos="0">
                  <a:srgbClr val="82582e"/>
                </a:gs>
                <a:gs pos="100000">
                  <a:srgbClr val="663300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9" name="CustomShape 35"/>
            <p:cNvSpPr/>
            <p:nvPr/>
          </p:nvSpPr>
          <p:spPr>
            <a:xfrm>
              <a:off x="6618240" y="2255760"/>
              <a:ext cx="502920" cy="218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1005" y="0"/>
                  </a:moveTo>
                  <a:lnTo>
                    <a:pt x="15516" y="939"/>
                  </a:lnTo>
                  <a:lnTo>
                    <a:pt x="18797" y="5635"/>
                  </a:lnTo>
                  <a:lnTo>
                    <a:pt x="20780" y="12209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752" y="12209"/>
                  </a:lnTo>
                  <a:lnTo>
                    <a:pt x="3213" y="5635"/>
                  </a:lnTo>
                  <a:lnTo>
                    <a:pt x="6494" y="939"/>
                  </a:lnTo>
                  <a:lnTo>
                    <a:pt x="11005" y="0"/>
                  </a:lnTo>
                  <a:close/>
                  <a:moveTo>
                    <a:pt x="11005" y="0"/>
                  </a:moveTo>
                </a:path>
              </a:pathLst>
            </a:custGeom>
            <a:gradFill rotWithShape="0">
              <a:gsLst>
                <a:gs pos="0">
                  <a:srgbClr val="82582e"/>
                </a:gs>
                <a:gs pos="100000">
                  <a:srgbClr val="66330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90" name="CustomShape 36"/>
          <p:cNvSpPr/>
          <p:nvPr/>
        </p:nvSpPr>
        <p:spPr>
          <a:xfrm>
            <a:off x="7478640" y="6456240"/>
            <a:ext cx="280800" cy="27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2EB01ACF-A43B-48FE-85EC-84D6CBAD2074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291" name="TextShape 37"/>
          <p:cNvSpPr txBox="1"/>
          <p:nvPr/>
        </p:nvSpPr>
        <p:spPr>
          <a:xfrm>
            <a:off x="685800" y="537480"/>
            <a:ext cx="7772040" cy="3352320"/>
          </a:xfrm>
          <a:prstGeom prst="rect">
            <a:avLst/>
          </a:prstGeom>
          <a:noFill/>
          <a:ln w="0">
            <a:noFill/>
          </a:ln>
        </p:spPr>
        <p:txBody>
          <a:bodyPr lIns="50760" rIns="132120" tIns="50760" bIns="50760" anchor="b">
            <a:noAutofit/>
          </a:bodyPr>
          <a:p>
            <a:pPr marL="39600" algn="ctr">
              <a:lnSpc>
                <a:spcPct val="100000"/>
              </a:lnSpc>
              <a:tabLst>
                <a:tab algn="l" pos="0"/>
              </a:tabLst>
            </a:pPr>
            <a:r>
              <a:rPr b="0" lang="en-US" sz="8000" spc="-1" strike="noStrike">
                <a:solidFill>
                  <a:srgbClr val="dbbd71"/>
                </a:solidFill>
                <a:latin typeface="Comic Sans MS"/>
                <a:ea typeface="Comic Sans MS"/>
              </a:rPr>
              <a:t>The Federal Court System</a:t>
            </a:r>
            <a:endParaRPr b="0" lang="en-US" sz="8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Shape 1"/>
          <p:cNvSpPr txBox="1"/>
          <p:nvPr/>
        </p:nvSpPr>
        <p:spPr>
          <a:xfrm>
            <a:off x="457200" y="152280"/>
            <a:ext cx="5790960" cy="1371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600" spc="-1" strike="noStrike">
                <a:solidFill>
                  <a:srgbClr val="d1282e"/>
                </a:solidFill>
                <a:latin typeface="Arial Black"/>
                <a:ea typeface="Arial Black"/>
              </a:rPr>
              <a:t>EXAMPLES OF FEDERAL CASES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TextShape 2"/>
          <p:cNvSpPr txBox="1"/>
          <p:nvPr/>
        </p:nvSpPr>
        <p:spPr>
          <a:xfrm>
            <a:off x="1627200" y="1573200"/>
            <a:ext cx="3292200" cy="639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 Black"/>
                <a:ea typeface="Arial Black"/>
              </a:rPr>
              <a:t>CIVIL</a:t>
            </a:r>
            <a:r>
              <a:rPr b="0" lang="en-US" sz="1800" spc="-1" strike="noStrike">
                <a:solidFill>
                  <a:srgbClr val="000000"/>
                </a:solidFill>
                <a:latin typeface="Arial Black"/>
                <a:ea typeface="Arial Black"/>
              </a:rPr>
              <a:t>	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TextShape 3"/>
          <p:cNvSpPr txBox="1"/>
          <p:nvPr/>
        </p:nvSpPr>
        <p:spPr>
          <a:xfrm>
            <a:off x="1627200" y="2259000"/>
            <a:ext cx="3292200" cy="38397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Bankruptcy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8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Postal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8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Tax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8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Civil rights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TextShape 4"/>
          <p:cNvSpPr txBox="1"/>
          <p:nvPr/>
        </p:nvSpPr>
        <p:spPr>
          <a:xfrm>
            <a:off x="5092560" y="1573200"/>
            <a:ext cx="3292200" cy="639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 Black"/>
                <a:ea typeface="Arial Black"/>
              </a:rPr>
              <a:t>CRIMINAL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TextShape 5"/>
          <p:cNvSpPr txBox="1"/>
          <p:nvPr/>
        </p:nvSpPr>
        <p:spPr>
          <a:xfrm>
            <a:off x="5092560" y="2259000"/>
            <a:ext cx="3292200" cy="38397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Bank robbery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8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Kidnapping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8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Counterfeiting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8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Mail fraud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8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Tax evasion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8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terrorism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CustomShape 6"/>
          <p:cNvSpPr/>
          <p:nvPr/>
        </p:nvSpPr>
        <p:spPr>
          <a:xfrm>
            <a:off x="152280" y="5410080"/>
            <a:ext cx="3962160" cy="1426680"/>
          </a:xfrm>
          <a:prstGeom prst="rect">
            <a:avLst/>
          </a:prstGeom>
          <a:solidFill>
            <a:srgbClr val="7a7a7a"/>
          </a:solidFill>
          <a:ln w="28440">
            <a:solidFill>
              <a:srgbClr val="585858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Civil cases: mostly between private parties BUT U.S. maybe a plaintiff or defendant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0" name="CustomShape 7"/>
          <p:cNvSpPr/>
          <p:nvPr/>
        </p:nvSpPr>
        <p:spPr>
          <a:xfrm>
            <a:off x="4800600" y="5410080"/>
            <a:ext cx="3962160" cy="1426680"/>
          </a:xfrm>
          <a:prstGeom prst="rect">
            <a:avLst/>
          </a:prstGeom>
          <a:solidFill>
            <a:srgbClr val="7a7a7a"/>
          </a:solidFill>
          <a:ln w="28440">
            <a:solidFill>
              <a:srgbClr val="585858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Criminal cases: US is always prosecutor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1" name="CustomShape 8"/>
          <p:cNvSpPr/>
          <p:nvPr/>
        </p:nvSpPr>
        <p:spPr>
          <a:xfrm>
            <a:off x="6324480" y="152280"/>
            <a:ext cx="2437920" cy="1828440"/>
          </a:xfrm>
          <a:prstGeom prst="ellipse">
            <a:avLst/>
          </a:prstGeom>
          <a:solidFill>
            <a:srgbClr val="ffff00"/>
          </a:solidFill>
          <a:ln w="28440">
            <a:solidFill>
              <a:srgbClr val="585858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rgbClr val="d1282e"/>
                </a:solidFill>
                <a:latin typeface="Arial"/>
                <a:ea typeface="Arial"/>
              </a:rPr>
              <a:t>Most decisions made at this level are NOT appealed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98;p58" descr=""/>
          <p:cNvPicPr/>
          <p:nvPr/>
        </p:nvPicPr>
        <p:blipFill>
          <a:blip r:embed="rId1"/>
          <a:stretch/>
        </p:blipFill>
        <p:spPr>
          <a:xfrm>
            <a:off x="0" y="-23760"/>
            <a:ext cx="9143640" cy="6592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TextShape 1"/>
          <p:cNvSpPr txBox="1"/>
          <p:nvPr/>
        </p:nvSpPr>
        <p:spPr>
          <a:xfrm>
            <a:off x="0" y="685800"/>
            <a:ext cx="8951400" cy="5909760"/>
          </a:xfrm>
          <a:prstGeom prst="rect">
            <a:avLst/>
          </a:prstGeom>
          <a:noFill/>
          <a:ln w="0">
            <a:noFill/>
          </a:ln>
        </p:spPr>
        <p:txBody>
          <a:bodyPr rIns="132120">
            <a:normAutofit/>
          </a:bodyPr>
          <a:p>
            <a:pPr indent="-139320">
              <a:lnSpc>
                <a:spcPct val="80000"/>
              </a:lnSpc>
              <a:buClr>
                <a:srgbClr val="92d050"/>
              </a:buClr>
              <a:buFont typeface="Noto Sans Symbols"/>
              <a:buChar char="■"/>
            </a:pPr>
            <a:r>
              <a:rPr b="1" lang="en-US" sz="2000" spc="-1" strike="noStrike">
                <a:solidFill>
                  <a:srgbClr val="92d050"/>
                </a:solidFill>
                <a:latin typeface="Arial"/>
                <a:ea typeface="Arial"/>
              </a:rPr>
              <a:t>Review decisions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made in lower district courts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1040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-139320">
              <a:lnSpc>
                <a:spcPct val="80000"/>
              </a:lnSpc>
              <a:spcBef>
                <a:spcPts val="1040"/>
              </a:spcBef>
              <a:buClr>
                <a:srgbClr val="00b0f0"/>
              </a:buClr>
              <a:buFont typeface="Noto Sans Symbols"/>
              <a:buChar char="■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b0f0"/>
                </a:solidFill>
                <a:latin typeface="Arial"/>
                <a:ea typeface="Arial"/>
              </a:rPr>
              <a:t>Appellate jurisdiction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82640" indent="-182160">
              <a:lnSpc>
                <a:spcPct val="80000"/>
              </a:lnSpc>
              <a:spcBef>
                <a:spcPts val="1040"/>
              </a:spcBef>
              <a:buClr>
                <a:srgbClr val="d1282e"/>
              </a:buClr>
              <a:buFont typeface="Noto Sans Symbols"/>
              <a:buChar char="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Authority to hear a case appealed from a lower court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439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-139320">
              <a:lnSpc>
                <a:spcPct val="80000"/>
              </a:lnSpc>
              <a:spcBef>
                <a:spcPts val="1040"/>
              </a:spcBef>
              <a:buClr>
                <a:srgbClr val="000000"/>
              </a:buClr>
              <a:buFont typeface="Noto Sans Symbols"/>
              <a:buChar char="■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Number:  13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1040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-139320">
              <a:lnSpc>
                <a:spcPct val="80000"/>
              </a:lnSpc>
              <a:spcBef>
                <a:spcPts val="1040"/>
              </a:spcBef>
              <a:buClr>
                <a:srgbClr val="000000"/>
              </a:buClr>
              <a:buFont typeface="Noto Sans Symbols"/>
              <a:buChar char="■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Types of cases heard: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82640" indent="-182160">
              <a:lnSpc>
                <a:spcPct val="80000"/>
              </a:lnSpc>
              <a:spcBef>
                <a:spcPts val="1040"/>
              </a:spcBef>
              <a:buClr>
                <a:srgbClr val="d1282e"/>
              </a:buClr>
              <a:buFont typeface="Noto Sans Symbols"/>
              <a:buChar char="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Cases where an appeal was made from a decision in a district court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439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-139320">
              <a:lnSpc>
                <a:spcPct val="80000"/>
              </a:lnSpc>
              <a:spcBef>
                <a:spcPts val="1040"/>
              </a:spcBef>
              <a:buClr>
                <a:srgbClr val="000000"/>
              </a:buClr>
              <a:buFont typeface="Noto Sans Symbols"/>
              <a:buChar char="■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Purpose: Created in 1891 to ease burden on the Supreme Court☺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82640" indent="-182160">
              <a:lnSpc>
                <a:spcPct val="80000"/>
              </a:lnSpc>
              <a:spcBef>
                <a:spcPts val="1040"/>
              </a:spcBef>
              <a:buClr>
                <a:srgbClr val="d1282e"/>
              </a:buClr>
              <a:buFont typeface="Noto Sans Symbols"/>
              <a:buChar char="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That way cases need to be appealed at a middle level before they get to the Supreme Court (which is really hard to do)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82640" indent="-182160">
              <a:lnSpc>
                <a:spcPct val="80000"/>
              </a:lnSpc>
              <a:spcBef>
                <a:spcPts val="439"/>
              </a:spcBef>
              <a:buClr>
                <a:srgbClr val="d1282e"/>
              </a:buClr>
              <a:buFont typeface="Noto Sans Symbols"/>
              <a:buChar char="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Each “Circuit” has its own court of appeals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4" name="Google Shape;403;p59" descr=""/>
          <p:cNvPicPr/>
          <p:nvPr/>
        </p:nvPicPr>
        <p:blipFill>
          <a:blip r:embed="rId1"/>
          <a:stretch/>
        </p:blipFill>
        <p:spPr>
          <a:xfrm>
            <a:off x="3797280" y="1785960"/>
            <a:ext cx="5339880" cy="5059080"/>
          </a:xfrm>
          <a:prstGeom prst="rect">
            <a:avLst/>
          </a:prstGeom>
          <a:ln w="0">
            <a:noFill/>
          </a:ln>
        </p:spPr>
      </p:pic>
      <p:sp>
        <p:nvSpPr>
          <p:cNvPr id="335" name="CustomShape 2"/>
          <p:cNvSpPr/>
          <p:nvPr/>
        </p:nvSpPr>
        <p:spPr>
          <a:xfrm>
            <a:off x="7478640" y="6456240"/>
            <a:ext cx="522360" cy="27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3B58298C-C278-4BF7-9E37-893AE30269A9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336" name="TextShape 3"/>
          <p:cNvSpPr txBox="1"/>
          <p:nvPr/>
        </p:nvSpPr>
        <p:spPr>
          <a:xfrm>
            <a:off x="1523880" y="-152280"/>
            <a:ext cx="5790960" cy="761760"/>
          </a:xfrm>
          <a:prstGeom prst="rect">
            <a:avLst/>
          </a:prstGeom>
          <a:noFill/>
          <a:ln w="0">
            <a:noFill/>
          </a:ln>
        </p:spPr>
        <p:txBody>
          <a:bodyPr rIns="132120" anchor="b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3600" spc="-1" strike="noStrike">
                <a:solidFill>
                  <a:srgbClr val="d1282e"/>
                </a:solidFill>
                <a:latin typeface="Arial Black"/>
                <a:ea typeface="Arial Black"/>
              </a:rPr>
              <a:t>APPEALS COURTS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411;p60" descr=""/>
          <p:cNvPicPr/>
          <p:nvPr/>
        </p:nvPicPr>
        <p:blipFill>
          <a:blip r:embed="rId1"/>
          <a:stretch/>
        </p:blipFill>
        <p:spPr>
          <a:xfrm>
            <a:off x="3797280" y="1785960"/>
            <a:ext cx="5339880" cy="5059080"/>
          </a:xfrm>
          <a:prstGeom prst="rect">
            <a:avLst/>
          </a:prstGeom>
          <a:ln w="0">
            <a:noFill/>
          </a:ln>
        </p:spPr>
      </p:pic>
      <p:sp>
        <p:nvSpPr>
          <p:cNvPr id="338" name="CustomShape 1"/>
          <p:cNvSpPr/>
          <p:nvPr/>
        </p:nvSpPr>
        <p:spPr>
          <a:xfrm>
            <a:off x="7478640" y="6456240"/>
            <a:ext cx="522360" cy="27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DB0C6B44-F597-48F2-B08A-02740D33FBEB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339" name="TextShape 2"/>
          <p:cNvSpPr txBox="1"/>
          <p:nvPr/>
        </p:nvSpPr>
        <p:spPr>
          <a:xfrm>
            <a:off x="1660680" y="0"/>
            <a:ext cx="5790960" cy="837720"/>
          </a:xfrm>
          <a:prstGeom prst="rect">
            <a:avLst/>
          </a:prstGeom>
          <a:noFill/>
          <a:ln w="0">
            <a:noFill/>
          </a:ln>
        </p:spPr>
        <p:txBody>
          <a:bodyPr rIns="132120" anchor="b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3600" spc="-1" strike="noStrike">
                <a:solidFill>
                  <a:srgbClr val="d1282e"/>
                </a:solidFill>
                <a:latin typeface="Arial Black"/>
                <a:ea typeface="Arial Black"/>
              </a:rPr>
              <a:t>APPEALS COURT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TextShape 3"/>
          <p:cNvSpPr txBox="1"/>
          <p:nvPr/>
        </p:nvSpPr>
        <p:spPr>
          <a:xfrm>
            <a:off x="4791240" y="990720"/>
            <a:ext cx="4266720" cy="5136840"/>
          </a:xfrm>
          <a:prstGeom prst="rect">
            <a:avLst/>
          </a:prstGeom>
          <a:noFill/>
          <a:ln w="0">
            <a:noFill/>
          </a:ln>
        </p:spPr>
        <p:txBody>
          <a:bodyPr rIns="132120">
            <a:noAutofit/>
          </a:bodyPr>
          <a:p>
            <a:pPr indent="-126720">
              <a:lnSpc>
                <a:spcPct val="100000"/>
              </a:lnSpc>
              <a:buClr>
                <a:srgbClr val="000000"/>
              </a:buClr>
              <a:buFont typeface="Noto Sans Symbols"/>
              <a:buChar char="■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The 13</a:t>
            </a:r>
            <a:r>
              <a:rPr b="1" lang="en-US" sz="2000" spc="-1" strike="noStrike" baseline="30000">
                <a:solidFill>
                  <a:srgbClr val="000000"/>
                </a:solidFill>
                <a:latin typeface="Arial"/>
                <a:ea typeface="Arial"/>
              </a:rPr>
              <a:t>th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“Court of Appeals for the Federal Circuit” has nationwide jurisdiction dealing w/appeals from: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57200" indent="-182160">
              <a:lnSpc>
                <a:spcPct val="100000"/>
              </a:lnSpc>
              <a:spcBef>
                <a:spcPts val="1001"/>
              </a:spcBef>
              <a:buClr>
                <a:srgbClr val="d1282e"/>
              </a:buClr>
              <a:buFont typeface="Noto Sans Symbols"/>
              <a:buChar char="■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Court of International Trade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57200" indent="-182160">
              <a:lnSpc>
                <a:spcPct val="100000"/>
              </a:lnSpc>
              <a:spcBef>
                <a:spcPts val="400"/>
              </a:spcBef>
              <a:buClr>
                <a:srgbClr val="d1282e"/>
              </a:buClr>
              <a:buFont typeface="Noto Sans Symbols"/>
              <a:buChar char="■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Court of Federal Claims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57200" indent="-182160">
              <a:lnSpc>
                <a:spcPct val="100000"/>
              </a:lnSpc>
              <a:spcBef>
                <a:spcPts val="400"/>
              </a:spcBef>
              <a:buClr>
                <a:srgbClr val="d1282e"/>
              </a:buClr>
              <a:buFont typeface="Noto Sans Symbols"/>
              <a:buChar char="■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Court of Appeals for Veterans Claims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57200" indent="-182160">
              <a:lnSpc>
                <a:spcPct val="100000"/>
              </a:lnSpc>
              <a:spcBef>
                <a:spcPts val="400"/>
              </a:spcBef>
              <a:buClr>
                <a:srgbClr val="d1282e"/>
              </a:buClr>
              <a:buFont typeface="Noto Sans Symbols"/>
              <a:buChar char="■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94 district courts if the case appealed involves copyright or patent issues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CustomShape 4"/>
          <p:cNvSpPr/>
          <p:nvPr/>
        </p:nvSpPr>
        <p:spPr>
          <a:xfrm>
            <a:off x="152280" y="990720"/>
            <a:ext cx="4266720" cy="524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rIns="132120">
            <a:normAutofit/>
          </a:bodyPr>
          <a:p>
            <a:pPr indent="-126720">
              <a:lnSpc>
                <a:spcPct val="100000"/>
              </a:lnSpc>
              <a:buClr>
                <a:srgbClr val="000000"/>
              </a:buClr>
              <a:buFont typeface="Noto Sans Symbols"/>
              <a:buChar char="■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Appeals courts do NOT hold trials--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(review record &amp; arguments of case)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indent="-1267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Noto Sans Symbols"/>
              <a:buChar char="■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Possible rulings:</a:t>
            </a:r>
            <a:endParaRPr b="0" lang="en-US" sz="2000" spc="-1" strike="noStrike">
              <a:latin typeface="Arial"/>
            </a:endParaRPr>
          </a:p>
          <a:p>
            <a:pPr lvl="1" marL="782640" indent="-182160">
              <a:lnSpc>
                <a:spcPct val="100000"/>
              </a:lnSpc>
              <a:spcBef>
                <a:spcPts val="1001"/>
              </a:spcBef>
              <a:buClr>
                <a:srgbClr val="d1282e"/>
              </a:buClr>
              <a:buFont typeface="Noto Sans Symbols"/>
              <a:buChar char="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Uphold the original decision</a:t>
            </a:r>
            <a:endParaRPr b="0" lang="en-US" sz="2000" spc="-1" strike="noStrike">
              <a:latin typeface="Arial"/>
            </a:endParaRPr>
          </a:p>
          <a:p>
            <a:pPr lvl="1" marL="782640" indent="-182160">
              <a:lnSpc>
                <a:spcPct val="100000"/>
              </a:lnSpc>
              <a:spcBef>
                <a:spcPts val="400"/>
              </a:spcBef>
              <a:buClr>
                <a:srgbClr val="d1282e"/>
              </a:buClr>
              <a:buFont typeface="Noto Sans Symbols"/>
              <a:buChar char="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Reverse/overturn</a:t>
            </a:r>
            <a:endParaRPr b="0" lang="en-US" sz="2000" spc="-1" strike="noStrike">
              <a:latin typeface="Arial"/>
            </a:endParaRPr>
          </a:p>
          <a:p>
            <a:pPr lvl="1" marL="782640" indent="-182160">
              <a:lnSpc>
                <a:spcPct val="100000"/>
              </a:lnSpc>
              <a:spcBef>
                <a:spcPts val="400"/>
              </a:spcBef>
              <a:buClr>
                <a:srgbClr val="d1282e"/>
              </a:buClr>
              <a:buFont typeface="Noto Sans Symbols"/>
              <a:buChar char="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Remand the case to the lower court</a:t>
            </a:r>
            <a:endParaRPr b="0" lang="en-US" sz="2000" spc="-1" strike="noStrike">
              <a:latin typeface="Arial"/>
            </a:endParaRPr>
          </a:p>
          <a:p>
            <a:pPr marL="782640" indent="-5508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indent="-126720">
              <a:lnSpc>
                <a:spcPct val="100000"/>
              </a:lnSpc>
              <a:spcBef>
                <a:spcPts val="400"/>
              </a:spcBef>
              <a:buClr>
                <a:srgbClr val="002060"/>
              </a:buClr>
              <a:buFont typeface="Noto Sans Symbols"/>
              <a:buChar char="■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2060"/>
                </a:solidFill>
                <a:latin typeface="Arial"/>
                <a:ea typeface="Arial"/>
              </a:rPr>
              <a:t>Less than 1% of decisions are appealed to the Supreme Court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4" dur="indefinite" restart="never" nodeType="tmRoot">
          <p:childTnLst>
            <p:seq>
              <p:cTn id="275" dur="indefinite" nodeType="mainSeq">
                <p:childTnLst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0" dur="500"/>
                                        <p:tgtEl>
                                          <p:spTgt spid="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5" dur="500"/>
                                        <p:tgtEl>
                                          <p:spTgt spid="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0" dur="500"/>
                                        <p:tgtEl>
                                          <p:spTgt spid="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5" dur="500"/>
                                        <p:tgtEl>
                                          <p:spTgt spid="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0" dur="500"/>
                                        <p:tgtEl>
                                          <p:spTgt spid="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1"/>
          <p:cNvSpPr txBox="1"/>
          <p:nvPr/>
        </p:nvSpPr>
        <p:spPr>
          <a:xfrm>
            <a:off x="457200" y="98280"/>
            <a:ext cx="8229240" cy="1501560"/>
          </a:xfrm>
          <a:prstGeom prst="rect">
            <a:avLst/>
          </a:prstGeom>
          <a:noFill/>
          <a:ln w="0">
            <a:noFill/>
          </a:ln>
        </p:spPr>
        <p:txBody>
          <a:bodyPr lIns="50760" tIns="50760" bIns="50760" anchor="ctr">
            <a:noAutofit/>
          </a:bodyPr>
          <a:p>
            <a:pPr marL="39600" algn="ctr">
              <a:lnSpc>
                <a:spcPct val="100000"/>
              </a:lnSpc>
              <a:tabLst>
                <a:tab algn="l" pos="0"/>
              </a:tabLst>
            </a:pPr>
            <a:r>
              <a:rPr b="0" lang="en-US" sz="4000" spc="-1" strike="noStrike">
                <a:solidFill>
                  <a:srgbClr val="ffff00"/>
                </a:solidFill>
                <a:latin typeface="Arial"/>
                <a:ea typeface="Arial"/>
              </a:rPr>
              <a:t>Can the Supreme Court pick and choose what it wants to examine?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TextShape 2"/>
          <p:cNvSpPr txBox="1"/>
          <p:nvPr/>
        </p:nvSpPr>
        <p:spPr>
          <a:xfrm>
            <a:off x="457200" y="1600200"/>
            <a:ext cx="8229240" cy="5257440"/>
          </a:xfrm>
          <a:prstGeom prst="rect">
            <a:avLst/>
          </a:prstGeom>
          <a:noFill/>
          <a:ln w="0">
            <a:noFill/>
          </a:ln>
        </p:spPr>
        <p:txBody>
          <a:bodyPr lIns="50760" tIns="50760" bIns="50760">
            <a:normAutofit/>
          </a:bodyPr>
          <a:p>
            <a:pPr marL="382680" indent="-342360">
              <a:lnSpc>
                <a:spcPct val="90000"/>
              </a:lnSpc>
              <a:buClr>
                <a:srgbClr val="ffcc66"/>
              </a:buClr>
              <a:buFont typeface="Noto Sans Symbols"/>
              <a:buChar char="■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  <a:ea typeface="Tahoma"/>
              </a:rPr>
              <a:t>No…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82680" indent="-212400">
              <a:lnSpc>
                <a:spcPct val="90000"/>
              </a:lnSpc>
              <a:spcBef>
                <a:spcPts val="799"/>
              </a:spcBef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82680" indent="-342360">
              <a:lnSpc>
                <a:spcPct val="90000"/>
              </a:lnSpc>
              <a:spcBef>
                <a:spcPts val="799"/>
              </a:spcBef>
              <a:buClr>
                <a:srgbClr val="ffcc66"/>
              </a:buClr>
              <a:buFont typeface="Noto Sans Symbols"/>
              <a:buChar char="■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  <a:ea typeface="Tahoma"/>
              </a:rPr>
              <a:t>A case has to be brought before the court through one of several ways…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82680" indent="-212400">
              <a:lnSpc>
                <a:spcPct val="90000"/>
              </a:lnSpc>
              <a:spcBef>
                <a:spcPts val="799"/>
              </a:spcBef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82680" indent="-342360">
              <a:lnSpc>
                <a:spcPct val="90000"/>
              </a:lnSpc>
              <a:spcBef>
                <a:spcPts val="799"/>
              </a:spcBef>
              <a:buClr>
                <a:srgbClr val="ffcc66"/>
              </a:buClr>
              <a:buFont typeface="Noto Sans Symbols"/>
              <a:buChar char="■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  <a:ea typeface="Tahoma"/>
              </a:rPr>
              <a:t>Usually, lower courts need to hear issue before it can get to the Supreme Court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31880" indent="-285480">
              <a:lnSpc>
                <a:spcPct val="90000"/>
              </a:lnSpc>
              <a:spcBef>
                <a:spcPts val="700"/>
              </a:spcBef>
              <a:buClr>
                <a:srgbClr val="ffffff"/>
              </a:buClr>
              <a:buFont typeface="Noto Sans Symbols"/>
              <a:buChar char="■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  <a:ea typeface="Tahoma"/>
              </a:rPr>
              <a:t>UNLESS it’s a matter that falls under “original jurisdiction”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31880" indent="-285480">
              <a:lnSpc>
                <a:spcPct val="90000"/>
              </a:lnSpc>
              <a:spcBef>
                <a:spcPts val="700"/>
              </a:spcBef>
              <a:buClr>
                <a:srgbClr val="ffffff"/>
              </a:buClr>
              <a:buFont typeface="Noto Sans Symbols"/>
              <a:buChar char="■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  <a:ea typeface="Tahoma"/>
              </a:rPr>
              <a:t>More on that later…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7478640" y="6456240"/>
            <a:ext cx="280800" cy="27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4E6A8F51-1467-4FE6-96C7-CAB52BBEA525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/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500"/>
                                        <p:tgtEl>
                                          <p:spTgt spid="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/>
                                        <p:tgtEl>
                                          <p:spTgt spid="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" dur="500"/>
                                        <p:tgtEl>
                                          <p:spTgt spid="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500"/>
                                        <p:tgtEl>
                                          <p:spTgt spid="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" dur="500"/>
                                        <p:tgtEl>
                                          <p:spTgt spid="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/>
                                        <p:tgtEl>
                                          <p:spTgt spid="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extShape 1"/>
          <p:cNvSpPr txBox="1"/>
          <p:nvPr/>
        </p:nvSpPr>
        <p:spPr>
          <a:xfrm>
            <a:off x="152280" y="98280"/>
            <a:ext cx="8991360" cy="739440"/>
          </a:xfrm>
          <a:prstGeom prst="rect">
            <a:avLst/>
          </a:prstGeom>
          <a:noFill/>
          <a:ln w="0">
            <a:noFill/>
          </a:ln>
        </p:spPr>
        <p:txBody>
          <a:bodyPr lIns="50760" tIns="50760" bIns="50760" anchor="ctr">
            <a:noAutofit/>
          </a:bodyPr>
          <a:p>
            <a:pPr marL="39600" algn="ctr">
              <a:lnSpc>
                <a:spcPct val="100000"/>
              </a:lnSpc>
              <a:tabLst>
                <a:tab algn="l" pos="0"/>
              </a:tabLst>
            </a:pPr>
            <a:r>
              <a:rPr b="1" lang="en-US" sz="3200" spc="-1" strike="noStrike">
                <a:solidFill>
                  <a:srgbClr val="ffff00"/>
                </a:solidFill>
                <a:latin typeface="Arial"/>
                <a:ea typeface="Arial"/>
              </a:rPr>
              <a:t>Structure &amp; Function of Federal Judiciary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TextShape 2"/>
          <p:cNvSpPr txBox="1"/>
          <p:nvPr/>
        </p:nvSpPr>
        <p:spPr>
          <a:xfrm>
            <a:off x="152280" y="1143000"/>
            <a:ext cx="8534160" cy="5714640"/>
          </a:xfrm>
          <a:prstGeom prst="rect">
            <a:avLst/>
          </a:prstGeom>
          <a:noFill/>
          <a:ln w="0">
            <a:noFill/>
          </a:ln>
        </p:spPr>
        <p:txBody>
          <a:bodyPr lIns="50760" tIns="50760" bIns="50760">
            <a:noAutofit/>
          </a:bodyPr>
          <a:p>
            <a:pPr marL="382680" indent="-342360">
              <a:lnSpc>
                <a:spcPct val="100000"/>
              </a:lnSpc>
              <a:buClr>
                <a:srgbClr val="ffcc66"/>
              </a:buClr>
              <a:buFont typeface="Noto Sans Symbols"/>
              <a:buChar char="■"/>
            </a:pPr>
            <a:r>
              <a:rPr b="0" lang="en-US" sz="3200" spc="-1" strike="noStrike">
                <a:solidFill>
                  <a:srgbClr val="ff0000"/>
                </a:solidFill>
                <a:latin typeface="Tahoma"/>
                <a:ea typeface="Tahoma"/>
              </a:rPr>
              <a:t>Federal “judiciary” </a:t>
            </a:r>
            <a:r>
              <a:rPr b="0" lang="en-US" sz="3200" spc="-1" strike="noStrike">
                <a:solidFill>
                  <a:srgbClr val="ffffff"/>
                </a:solidFill>
                <a:latin typeface="Tahoma"/>
                <a:ea typeface="Tahoma"/>
              </a:rPr>
              <a:t>– two levels: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46040"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  <a:ea typeface="Tahoma"/>
              </a:rPr>
              <a:t>1. Supreme Court (highest federal court)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46040"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46040"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  <a:ea typeface="Tahoma"/>
              </a:rPr>
              <a:t>2. Inferior courts  (LOTS of these)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589040" indent="-22824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Noto Sans Symbols"/>
              <a:buChar char="■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  <a:ea typeface="Tahoma"/>
              </a:rPr>
              <a:t>A. Special courts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589040" indent="-22824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Noto Sans Symbols"/>
              <a:buChar char="■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  <a:ea typeface="Tahoma"/>
              </a:rPr>
              <a:t>B. Constitutional courts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46040"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82680" indent="-342360">
              <a:lnSpc>
                <a:spcPct val="100000"/>
              </a:lnSpc>
              <a:spcBef>
                <a:spcPts val="799"/>
              </a:spcBef>
              <a:buClr>
                <a:srgbClr val="ffcc66"/>
              </a:buClr>
              <a:buFont typeface="Noto Sans Symbols"/>
              <a:buChar char="■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  <a:ea typeface="Tahoma"/>
              </a:rPr>
              <a:t>Hears cases involving </a:t>
            </a:r>
            <a:r>
              <a:rPr b="0" lang="en-US" sz="3200" spc="-1" strike="noStrike">
                <a:solidFill>
                  <a:srgbClr val="00b0f0"/>
                </a:solidFill>
                <a:latin typeface="Tahoma"/>
                <a:ea typeface="Tahoma"/>
              </a:rPr>
              <a:t>federal</a:t>
            </a:r>
            <a:r>
              <a:rPr b="0" lang="en-US" sz="3200" spc="-1" strike="noStrike">
                <a:solidFill>
                  <a:srgbClr val="ffffff"/>
                </a:solidFill>
                <a:latin typeface="Tahoma"/>
                <a:ea typeface="Tahoma"/>
              </a:rPr>
              <a:t> law &amp; </a:t>
            </a:r>
            <a:r>
              <a:rPr b="0" lang="en-US" sz="3200" spc="-1" strike="noStrike">
                <a:solidFill>
                  <a:srgbClr val="00b0f0"/>
                </a:solidFill>
                <a:latin typeface="Tahoma"/>
                <a:ea typeface="Tahoma"/>
              </a:rPr>
              <a:t>interstate</a:t>
            </a:r>
            <a:r>
              <a:rPr b="0" lang="en-US" sz="3200" spc="-1" strike="noStrike">
                <a:solidFill>
                  <a:srgbClr val="ffffff"/>
                </a:solidFill>
                <a:latin typeface="Tahoma"/>
                <a:ea typeface="Tahoma"/>
              </a:rPr>
              <a:t> cases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446040" indent="-113400">
              <a:lnSpc>
                <a:spcPct val="100000"/>
              </a:lnSpc>
              <a:spcBef>
                <a:spcPts val="700"/>
              </a:spcBef>
              <a:buClr>
                <a:srgbClr val="ffffff"/>
              </a:buClr>
              <a:buFont typeface="Noto Sans Symbols"/>
              <a:buChar char="■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  <a:ea typeface="Tahoma"/>
              </a:rPr>
              <a:t>Also, interprets </a:t>
            </a:r>
            <a:r>
              <a:rPr b="0" lang="en-US" sz="2800" spc="-1" strike="noStrike">
                <a:solidFill>
                  <a:srgbClr val="ffc000"/>
                </a:solidFill>
                <a:latin typeface="Tahoma"/>
                <a:ea typeface="Tahoma"/>
              </a:rPr>
              <a:t>constitutionality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  <a:ea typeface="Tahoma"/>
              </a:rPr>
              <a:t> of law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CustomShape 3"/>
          <p:cNvSpPr/>
          <p:nvPr/>
        </p:nvSpPr>
        <p:spPr>
          <a:xfrm>
            <a:off x="7478640" y="6456240"/>
            <a:ext cx="280800" cy="27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683160F7-DD8F-452E-860A-F8942D424927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TextShape 1"/>
          <p:cNvSpPr txBox="1"/>
          <p:nvPr/>
        </p:nvSpPr>
        <p:spPr>
          <a:xfrm>
            <a:off x="457200" y="-152280"/>
            <a:ext cx="8229240" cy="1044360"/>
          </a:xfrm>
          <a:prstGeom prst="rect">
            <a:avLst/>
          </a:prstGeom>
          <a:noFill/>
          <a:ln w="0">
            <a:noFill/>
          </a:ln>
        </p:spPr>
        <p:txBody>
          <a:bodyPr lIns="50760" tIns="50760" bIns="50760" anchor="ctr">
            <a:noAutofit/>
          </a:bodyPr>
          <a:p>
            <a:pPr marL="39600" algn="ctr"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00"/>
                </a:solidFill>
                <a:latin typeface="Arial"/>
                <a:ea typeface="Arial"/>
              </a:rPr>
              <a:t>Origins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TextShape 2"/>
          <p:cNvSpPr txBox="1"/>
          <p:nvPr/>
        </p:nvSpPr>
        <p:spPr>
          <a:xfrm>
            <a:off x="152280" y="838080"/>
            <a:ext cx="8991360" cy="6019560"/>
          </a:xfrm>
          <a:prstGeom prst="rect">
            <a:avLst/>
          </a:prstGeom>
          <a:noFill/>
          <a:ln w="0">
            <a:noFill/>
          </a:ln>
        </p:spPr>
        <p:txBody>
          <a:bodyPr lIns="50760" tIns="50760" bIns="50760">
            <a:normAutofit/>
          </a:bodyPr>
          <a:p>
            <a:pPr marL="382680" indent="-342360">
              <a:lnSpc>
                <a:spcPct val="90000"/>
              </a:lnSpc>
              <a:buClr>
                <a:srgbClr val="ffcc66"/>
              </a:buClr>
              <a:buFont typeface="Noto Sans Symbols"/>
              <a:buChar char="■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  <a:ea typeface="Tahoma"/>
              </a:rPr>
              <a:t>First</a:t>
            </a:r>
            <a:r>
              <a:rPr b="0" lang="en-US" sz="3200" spc="-1" strike="noStrike">
                <a:solidFill>
                  <a:srgbClr val="00b0f0"/>
                </a:solidFill>
                <a:latin typeface="Tahoma"/>
                <a:ea typeface="Tahoma"/>
              </a:rPr>
              <a:t>, Constitution</a:t>
            </a:r>
            <a:r>
              <a:rPr b="0" lang="en-US" sz="3200" spc="-1" strike="noStrike">
                <a:solidFill>
                  <a:srgbClr val="ffffff"/>
                </a:solidFill>
                <a:latin typeface="Tahoma"/>
                <a:ea typeface="Tahoma"/>
              </a:rPr>
              <a:t> created Supreme Court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31880" indent="-285480">
              <a:lnSpc>
                <a:spcPct val="90000"/>
              </a:lnSpc>
              <a:spcBef>
                <a:spcPts val="700"/>
              </a:spcBef>
              <a:buClr>
                <a:srgbClr val="ffffff"/>
              </a:buClr>
              <a:buFont typeface="Noto Sans Symbols"/>
              <a:buChar char="■"/>
            </a:pPr>
            <a:r>
              <a:rPr b="0" lang="en-US" sz="2400" spc="-1" strike="noStrike">
                <a:solidFill>
                  <a:srgbClr val="ffffff"/>
                </a:solidFill>
                <a:latin typeface="Tahoma"/>
                <a:ea typeface="Tahoma"/>
              </a:rPr>
              <a:t>Congress decides how many Supreme Court justices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82680" indent="-212400">
              <a:lnSpc>
                <a:spcPct val="90000"/>
              </a:lnSpc>
              <a:spcBef>
                <a:spcPts val="799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82680" indent="-342360">
              <a:lnSpc>
                <a:spcPct val="90000"/>
              </a:lnSpc>
              <a:spcBef>
                <a:spcPts val="799"/>
              </a:spcBef>
              <a:buClr>
                <a:srgbClr val="ffcc66"/>
              </a:buClr>
              <a:buFont typeface="Noto Sans Symbols"/>
              <a:buChar char="■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  <a:ea typeface="Tahoma"/>
              </a:rPr>
              <a:t>Then</a:t>
            </a:r>
            <a:r>
              <a:rPr b="0" lang="en-US" sz="3200" spc="-1" strike="noStrike">
                <a:solidFill>
                  <a:srgbClr val="00b0f0"/>
                </a:solidFill>
                <a:latin typeface="Tahoma"/>
                <a:ea typeface="Tahoma"/>
              </a:rPr>
              <a:t>, Article III </a:t>
            </a:r>
            <a:r>
              <a:rPr b="0" lang="en-US" sz="3200" spc="-1" strike="noStrike">
                <a:solidFill>
                  <a:srgbClr val="ffffff"/>
                </a:solidFill>
                <a:latin typeface="Tahoma"/>
                <a:ea typeface="Tahoma"/>
              </a:rPr>
              <a:t>gave </a:t>
            </a:r>
            <a:r>
              <a:rPr b="1" lang="en-US" sz="3200" spc="-1" strike="noStrike">
                <a:solidFill>
                  <a:srgbClr val="ffffff"/>
                </a:solidFill>
                <a:latin typeface="Tahoma"/>
                <a:ea typeface="Tahoma"/>
              </a:rPr>
              <a:t>Congress</a:t>
            </a:r>
            <a:r>
              <a:rPr b="0" lang="en-US" sz="3200" spc="-1" strike="noStrike">
                <a:solidFill>
                  <a:srgbClr val="ffffff"/>
                </a:solidFill>
                <a:latin typeface="Tahoma"/>
                <a:ea typeface="Tahoma"/>
              </a:rPr>
              <a:t> power to create rest of federal court system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31880" indent="-285480">
              <a:lnSpc>
                <a:spcPct val="90000"/>
              </a:lnSpc>
              <a:spcBef>
                <a:spcPts val="700"/>
              </a:spcBef>
              <a:buClr>
                <a:srgbClr val="ffffff"/>
              </a:buClr>
              <a:buFont typeface="Noto Sans Symbols"/>
              <a:buChar char="■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  <a:ea typeface="Tahoma"/>
              </a:rPr>
              <a:t>And it did☺ 🡪 1789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731880" indent="-171720">
              <a:lnSpc>
                <a:spcPct val="90000"/>
              </a:lnSpc>
              <a:spcBef>
                <a:spcPts val="700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82680" indent="-342360">
              <a:lnSpc>
                <a:spcPct val="90000"/>
              </a:lnSpc>
              <a:spcBef>
                <a:spcPts val="799"/>
              </a:spcBef>
              <a:buClr>
                <a:srgbClr val="ffcc66"/>
              </a:buClr>
              <a:buFont typeface="Noto Sans Symbols"/>
              <a:buChar char="■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b050"/>
                </a:solidFill>
                <a:latin typeface="Tahoma"/>
                <a:ea typeface="Tahoma"/>
              </a:rPr>
              <a:t>States have their own courts </a:t>
            </a:r>
            <a:r>
              <a:rPr b="0" lang="en-US" sz="3200" spc="-1" strike="noStrike">
                <a:solidFill>
                  <a:srgbClr val="ffffff"/>
                </a:solidFill>
                <a:latin typeface="Tahoma"/>
                <a:ea typeface="Tahoma"/>
              </a:rPr>
              <a:t>(for state civil and criminal issues)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31880" indent="-285480">
              <a:lnSpc>
                <a:spcPct val="90000"/>
              </a:lnSpc>
              <a:spcBef>
                <a:spcPts val="700"/>
              </a:spcBef>
              <a:buClr>
                <a:srgbClr val="ffffff"/>
              </a:buClr>
              <a:buFont typeface="Noto Sans Symbols"/>
              <a:buChar char="■"/>
              <a:tabLst>
                <a:tab algn="l" pos="0"/>
              </a:tabLst>
            </a:pPr>
            <a:r>
              <a:rPr b="1" i="1" lang="en-US" sz="2800" spc="-1" strike="noStrike">
                <a:solidFill>
                  <a:srgbClr val="ffffff"/>
                </a:solidFill>
                <a:latin typeface="Tahoma"/>
                <a:ea typeface="Tahoma"/>
              </a:rPr>
              <a:t>Most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  <a:ea typeface="Tahoma"/>
              </a:rPr>
              <a:t> cases are heard in state courts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131840" indent="-228240">
              <a:lnSpc>
                <a:spcPct val="90000"/>
              </a:lnSpc>
              <a:spcBef>
                <a:spcPts val="601"/>
              </a:spcBef>
              <a:buClr>
                <a:srgbClr val="808000"/>
              </a:buClr>
              <a:buFont typeface="Noto Sans Symbols"/>
              <a:buChar char="■"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Tahoma"/>
                <a:ea typeface="Tahoma"/>
              </a:rPr>
              <a:t>Example, most murder cases are state issues and so heard in state courts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82680" indent="-24516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CustomShape 3"/>
          <p:cNvSpPr/>
          <p:nvPr/>
        </p:nvSpPr>
        <p:spPr>
          <a:xfrm>
            <a:off x="7478640" y="6456240"/>
            <a:ext cx="280800" cy="27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5663EE5F-B257-4A8A-AF5B-034D2947564D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extShape 1"/>
          <p:cNvSpPr txBox="1"/>
          <p:nvPr/>
        </p:nvSpPr>
        <p:spPr>
          <a:xfrm>
            <a:off x="0" y="-106200"/>
            <a:ext cx="9143640" cy="1258560"/>
          </a:xfrm>
          <a:prstGeom prst="rect">
            <a:avLst/>
          </a:prstGeom>
          <a:noFill/>
          <a:ln w="0">
            <a:noFill/>
          </a:ln>
        </p:spPr>
        <p:txBody>
          <a:bodyPr lIns="50760" tIns="50760" bIns="50760" anchor="ctr">
            <a:noAutofit/>
          </a:bodyPr>
          <a:p>
            <a:pPr marL="39600" algn="ctr">
              <a:lnSpc>
                <a:spcPct val="10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00"/>
                </a:solidFill>
                <a:latin typeface="Arial"/>
                <a:ea typeface="Arial"/>
              </a:rPr>
              <a:t>Congress Created two types of Inferior Courts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TextShape 2"/>
          <p:cNvSpPr txBox="1"/>
          <p:nvPr/>
        </p:nvSpPr>
        <p:spPr>
          <a:xfrm>
            <a:off x="457200" y="137160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lIns="50760" tIns="50760" bIns="5076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00b0f0"/>
                </a:solidFill>
                <a:latin typeface="Tahoma"/>
                <a:ea typeface="Tahoma"/>
              </a:rPr>
              <a:t>Constitutional Courts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00b0f0"/>
                </a:solidFill>
                <a:latin typeface="Tahoma"/>
                <a:ea typeface="Tahoma"/>
              </a:rPr>
              <a:t>(Art III - It established the judicial branch)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TextShape 3"/>
          <p:cNvSpPr txBox="1"/>
          <p:nvPr/>
        </p:nvSpPr>
        <p:spPr>
          <a:xfrm>
            <a:off x="74880" y="2057400"/>
            <a:ext cx="4497120" cy="3951000"/>
          </a:xfrm>
          <a:prstGeom prst="rect">
            <a:avLst/>
          </a:prstGeom>
          <a:noFill/>
          <a:ln w="0">
            <a:noFill/>
          </a:ln>
        </p:spPr>
        <p:txBody>
          <a:bodyPr lIns="50760" tIns="50760" bIns="50760">
            <a:noAutofit/>
          </a:bodyPr>
          <a:p>
            <a:pPr lvl="1" marL="382680" indent="-342360">
              <a:lnSpc>
                <a:spcPct val="100000"/>
              </a:lnSpc>
              <a:buClr>
                <a:srgbClr val="ffcc66"/>
              </a:buClr>
              <a:buFont typeface="Noto Sans Symbols"/>
              <a:buChar char="■"/>
            </a:pPr>
            <a:r>
              <a:rPr b="0" lang="en-US" sz="2400" spc="-1" strike="noStrike">
                <a:solidFill>
                  <a:srgbClr val="ffffff"/>
                </a:solidFill>
                <a:latin typeface="Tahoma"/>
                <a:ea typeface="Tahoma"/>
              </a:rPr>
              <a:t>Exercise judicial power of US &amp; hears wide range of cases dealing w/federal laws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382680" indent="-342360">
              <a:lnSpc>
                <a:spcPct val="100000"/>
              </a:lnSpc>
              <a:spcBef>
                <a:spcPts val="799"/>
              </a:spcBef>
              <a:buClr>
                <a:srgbClr val="ffcc66"/>
              </a:buClr>
              <a:buFont typeface="Noto Sans Symbols"/>
              <a:buChar char="■"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Tahoma"/>
                <a:ea typeface="Tahoma"/>
              </a:rPr>
              <a:t>Include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782640" indent="-342360">
              <a:lnSpc>
                <a:spcPct val="100000"/>
              </a:lnSpc>
              <a:spcBef>
                <a:spcPts val="799"/>
              </a:spcBef>
              <a:buClr>
                <a:srgbClr val="ffcc66"/>
              </a:buClr>
              <a:buFont typeface="Noto Sans Symbols"/>
              <a:buChar char="■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00"/>
                </a:solidFill>
                <a:latin typeface="Tahoma"/>
                <a:ea typeface="Tahoma"/>
              </a:rPr>
              <a:t>94 District Courts!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782640" indent="-342360">
              <a:lnSpc>
                <a:spcPct val="100000"/>
              </a:lnSpc>
              <a:spcBef>
                <a:spcPts val="799"/>
              </a:spcBef>
              <a:buClr>
                <a:srgbClr val="ffcc66"/>
              </a:buClr>
              <a:buFont typeface="Noto Sans Symbols"/>
              <a:buChar char="■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00"/>
                </a:solidFill>
                <a:latin typeface="Tahoma"/>
                <a:ea typeface="Tahoma"/>
              </a:rPr>
              <a:t>12 US Courts of Appeal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782640" indent="-342360">
              <a:lnSpc>
                <a:spcPct val="100000"/>
              </a:lnSpc>
              <a:spcBef>
                <a:spcPts val="799"/>
              </a:spcBef>
              <a:buClr>
                <a:srgbClr val="ffcc66"/>
              </a:buClr>
              <a:buFont typeface="Noto Sans Symbols"/>
              <a:buChar char="■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00"/>
                </a:solidFill>
                <a:latin typeface="Tahoma"/>
                <a:ea typeface="Tahoma"/>
              </a:rPr>
              <a:t>US Court of Appeals for Federal Circuit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782640" indent="-342360">
              <a:lnSpc>
                <a:spcPct val="100000"/>
              </a:lnSpc>
              <a:spcBef>
                <a:spcPts val="799"/>
              </a:spcBef>
              <a:buClr>
                <a:srgbClr val="ffcc66"/>
              </a:buClr>
              <a:buFont typeface="Noto Sans Symbols"/>
              <a:buChar char="■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00"/>
                </a:solidFill>
                <a:latin typeface="Tahoma"/>
                <a:ea typeface="Tahoma"/>
              </a:rPr>
              <a:t>US Court of International Trade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TextShape 4"/>
          <p:cNvSpPr txBox="1"/>
          <p:nvPr/>
        </p:nvSpPr>
        <p:spPr>
          <a:xfrm>
            <a:off x="4645440" y="160020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lIns="50760" tIns="50760" bIns="5076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00b0f0"/>
                </a:solidFill>
                <a:latin typeface="Tahoma"/>
                <a:ea typeface="Tahoma"/>
              </a:rPr>
              <a:t>Special Courts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00b0f0"/>
                </a:solidFill>
                <a:latin typeface="Tahoma"/>
                <a:ea typeface="Tahoma"/>
              </a:rPr>
              <a:t>(Art 1 - It established the legislative branch)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TextShape 5"/>
          <p:cNvSpPr txBox="1"/>
          <p:nvPr/>
        </p:nvSpPr>
        <p:spPr>
          <a:xfrm>
            <a:off x="4572000" y="2221200"/>
            <a:ext cx="4498560" cy="3951000"/>
          </a:xfrm>
          <a:prstGeom prst="rect">
            <a:avLst/>
          </a:prstGeom>
          <a:noFill/>
          <a:ln w="0">
            <a:noFill/>
          </a:ln>
        </p:spPr>
        <p:txBody>
          <a:bodyPr lIns="50760" tIns="50760" bIns="50760">
            <a:noAutofit/>
          </a:bodyPr>
          <a:p>
            <a:pPr marL="382680" indent="-342360">
              <a:lnSpc>
                <a:spcPct val="100000"/>
              </a:lnSpc>
              <a:buClr>
                <a:srgbClr val="ffcc66"/>
              </a:buClr>
              <a:buFont typeface="Noto Sans Symbols"/>
              <a:buChar char="■"/>
            </a:pPr>
            <a:r>
              <a:rPr b="0" lang="en-US" sz="2400" spc="-1" strike="noStrike">
                <a:solidFill>
                  <a:srgbClr val="ffffff"/>
                </a:solidFill>
                <a:latin typeface="Tahoma"/>
                <a:ea typeface="Tahoma"/>
              </a:rPr>
              <a:t>These deal </a:t>
            </a:r>
            <a:r>
              <a:rPr b="0" i="1" lang="en-US" sz="2400" spc="-1" strike="noStrike">
                <a:solidFill>
                  <a:srgbClr val="ffffff"/>
                </a:solidFill>
                <a:latin typeface="Tahoma"/>
                <a:ea typeface="Tahoma"/>
              </a:rPr>
              <a:t>explicitly</a:t>
            </a:r>
            <a:r>
              <a:rPr b="0" lang="en-US" sz="2400" spc="-1" strike="noStrike">
                <a:solidFill>
                  <a:srgbClr val="ffffff"/>
                </a:solidFill>
                <a:latin typeface="Tahoma"/>
                <a:ea typeface="Tahoma"/>
              </a:rPr>
              <a:t> w/expressed powers of Congress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82680" indent="-342360">
              <a:lnSpc>
                <a:spcPct val="100000"/>
              </a:lnSpc>
              <a:spcBef>
                <a:spcPts val="799"/>
              </a:spcBef>
              <a:buClr>
                <a:srgbClr val="ffcc66"/>
              </a:buClr>
              <a:buFont typeface="Noto Sans Symbols"/>
              <a:buChar char="■"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Tahoma"/>
                <a:ea typeface="Tahoma"/>
              </a:rPr>
              <a:t>Help Congress do their constitutional job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82680" indent="-342360">
              <a:lnSpc>
                <a:spcPct val="100000"/>
              </a:lnSpc>
              <a:spcBef>
                <a:spcPts val="799"/>
              </a:spcBef>
              <a:buClr>
                <a:srgbClr val="ffcc66"/>
              </a:buClr>
              <a:buFont typeface="Noto Sans Symbols"/>
              <a:buChar char="■"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Tahoma"/>
                <a:ea typeface="Tahoma"/>
              </a:rPr>
              <a:t>Include: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31880" indent="-285480">
              <a:lnSpc>
                <a:spcPct val="100000"/>
              </a:lnSpc>
              <a:spcBef>
                <a:spcPts val="700"/>
              </a:spcBef>
              <a:buClr>
                <a:srgbClr val="ffffff"/>
              </a:buClr>
              <a:buFont typeface="Noto Sans Symbols"/>
              <a:buChar char="■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00"/>
                </a:solidFill>
                <a:latin typeface="Tahoma"/>
                <a:ea typeface="Tahoma"/>
              </a:rPr>
              <a:t>US Court of Federal Claims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31880" indent="-285480">
              <a:lnSpc>
                <a:spcPct val="100000"/>
              </a:lnSpc>
              <a:spcBef>
                <a:spcPts val="700"/>
              </a:spcBef>
              <a:buClr>
                <a:srgbClr val="ffffff"/>
              </a:buClr>
              <a:buFont typeface="Noto Sans Symbols"/>
              <a:buChar char="■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00"/>
                </a:solidFill>
                <a:latin typeface="Tahoma"/>
                <a:ea typeface="Tahoma"/>
              </a:rPr>
              <a:t>US Tax Court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31880" indent="-285480">
              <a:lnSpc>
                <a:spcPct val="100000"/>
              </a:lnSpc>
              <a:spcBef>
                <a:spcPts val="700"/>
              </a:spcBef>
              <a:buClr>
                <a:srgbClr val="ffffff"/>
              </a:buClr>
              <a:buFont typeface="Noto Sans Symbols"/>
              <a:buChar char="■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00"/>
                </a:solidFill>
                <a:latin typeface="Tahoma"/>
                <a:ea typeface="Tahoma"/>
              </a:rPr>
              <a:t>US Court of Appeals for Armed Services, etc….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731880" indent="-20412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82680" indent="-26136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CustomShape 6"/>
          <p:cNvSpPr/>
          <p:nvPr/>
        </p:nvSpPr>
        <p:spPr>
          <a:xfrm>
            <a:off x="7478640" y="6456240"/>
            <a:ext cx="280800" cy="27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BFEEB9E7-86BD-4AFB-93D6-1A9C85CB4379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8" dur="indefinite" restart="never" nodeType="tmRoot">
          <p:childTnLst>
            <p:seq>
              <p:cTn id="39" dur="indefinite" nodeType="mainSeq">
                <p:childTnLst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4" dur="500"/>
                                        <p:tgtEl>
                                          <p:spTgt spid="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" dur="500"/>
                                        <p:tgtEl>
                                          <p:spTgt spid="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4" dur="500"/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9" dur="500"/>
                                        <p:tgtEl>
                                          <p:spTgt spid="3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4" dur="500"/>
                                        <p:tgtEl>
                                          <p:spTgt spid="3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/>
                                        <p:tgtEl>
                                          <p:spTgt spid="3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4" dur="500"/>
                                        <p:tgtEl>
                                          <p:spTgt spid="3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9" dur="500"/>
                                        <p:tgtEl>
                                          <p:spTgt spid="3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4" dur="500"/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9" dur="500"/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4" dur="500"/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9" dur="500"/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4" dur="500"/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9" dur="500"/>
                                        <p:tgtEl>
                                          <p:spTgt spid="3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4" dur="500"/>
                                        <p:tgtEl>
                                          <p:spTgt spid="3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9" dur="500"/>
                                        <p:tgtEl>
                                          <p:spTgt spid="3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4" dur="500"/>
                                        <p:tgtEl>
                                          <p:spTgt spid="3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9" dur="500"/>
                                        <p:tgtEl>
                                          <p:spTgt spid="3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TextShape 1"/>
          <p:cNvSpPr txBox="1"/>
          <p:nvPr/>
        </p:nvSpPr>
        <p:spPr>
          <a:xfrm>
            <a:off x="7920" y="76320"/>
            <a:ext cx="4190760" cy="2133360"/>
          </a:xfrm>
          <a:prstGeom prst="rect">
            <a:avLst/>
          </a:prstGeom>
          <a:noFill/>
          <a:ln w="0">
            <a:noFill/>
          </a:ln>
        </p:spPr>
        <p:txBody>
          <a:bodyPr lIns="50760" tIns="50760" bIns="50760" anchor="ctr">
            <a:noAutofit/>
          </a:bodyPr>
          <a:p>
            <a:pPr marL="39600" algn="ctr">
              <a:lnSpc>
                <a:spcPct val="10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00"/>
                </a:solidFill>
                <a:latin typeface="Arial"/>
                <a:ea typeface="Arial"/>
              </a:rPr>
              <a:t>How do you know what court a case will go to?</a:t>
            </a:r>
            <a:br/>
            <a:r>
              <a:rPr b="0" lang="en-US" sz="3200" spc="-1" strike="noStrike">
                <a:solidFill>
                  <a:srgbClr val="ffff00"/>
                </a:solidFill>
                <a:latin typeface="Arial"/>
                <a:ea typeface="Arial"/>
              </a:rPr>
              <a:t>Federal Jurisdiction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TextShape 2"/>
          <p:cNvSpPr txBox="1"/>
          <p:nvPr/>
        </p:nvSpPr>
        <p:spPr>
          <a:xfrm>
            <a:off x="11160" y="2189160"/>
            <a:ext cx="4560480" cy="4546080"/>
          </a:xfrm>
          <a:prstGeom prst="rect">
            <a:avLst/>
          </a:prstGeom>
          <a:noFill/>
          <a:ln w="0">
            <a:noFill/>
          </a:ln>
        </p:spPr>
        <p:txBody>
          <a:bodyPr lIns="50760" tIns="50760" bIns="50760">
            <a:normAutofit/>
          </a:bodyPr>
          <a:p>
            <a:pPr marL="382680" indent="-342360">
              <a:lnSpc>
                <a:spcPct val="80000"/>
              </a:lnSpc>
              <a:buClr>
                <a:srgbClr val="ffcc66"/>
              </a:buClr>
              <a:buFont typeface="Noto Sans Symbols"/>
              <a:buChar char="■"/>
            </a:pPr>
            <a:r>
              <a:rPr b="0" lang="en-US" sz="2200" spc="-1" strike="noStrike">
                <a:solidFill>
                  <a:srgbClr val="ffffff"/>
                </a:solidFill>
                <a:latin typeface="Tahoma"/>
                <a:ea typeface="Tahoma"/>
              </a:rPr>
              <a:t>Federal courts hear cases based on: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731880" indent="-285480">
              <a:lnSpc>
                <a:spcPct val="80000"/>
              </a:lnSpc>
              <a:spcBef>
                <a:spcPts val="700"/>
              </a:spcBef>
              <a:buClr>
                <a:srgbClr val="ffffff"/>
              </a:buClr>
              <a:buFont typeface="Noto Sans Symbols"/>
              <a:buChar char="■"/>
            </a:pPr>
            <a:r>
              <a:rPr b="0" lang="en-US" sz="1900" spc="-1" strike="noStrike">
                <a:solidFill>
                  <a:srgbClr val="00b0f0"/>
                </a:solidFill>
                <a:latin typeface="Tahoma"/>
                <a:ea typeface="Tahoma"/>
              </a:rPr>
              <a:t>Subject matter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lvl="2" marL="1131840" indent="-228240">
              <a:lnSpc>
                <a:spcPct val="80000"/>
              </a:lnSpc>
              <a:spcBef>
                <a:spcPts val="601"/>
              </a:spcBef>
              <a:buClr>
                <a:srgbClr val="808000"/>
              </a:buClr>
              <a:buFont typeface="Noto Sans Symbols"/>
              <a:buChar char="■"/>
            </a:pPr>
            <a:r>
              <a:rPr b="0" lang="en-US" sz="1600" spc="-1" strike="noStrike">
                <a:solidFill>
                  <a:srgbClr val="ffffff"/>
                </a:solidFill>
                <a:latin typeface="Tahoma"/>
                <a:ea typeface="Tahoma"/>
              </a:rPr>
              <a:t>Does it involve interpretation of the Constitution, law or treaty?  If the answer is yes, then it probably should go to a federal court!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31880" indent="-285480">
              <a:lnSpc>
                <a:spcPct val="80000"/>
              </a:lnSpc>
              <a:spcBef>
                <a:spcPts val="700"/>
              </a:spcBef>
              <a:buClr>
                <a:srgbClr val="ffffff"/>
              </a:buClr>
              <a:buFont typeface="Noto Sans Symbols"/>
              <a:buChar char="■"/>
            </a:pPr>
            <a:r>
              <a:rPr b="0" lang="en-US" sz="1900" spc="-1" strike="noStrike">
                <a:solidFill>
                  <a:srgbClr val="00b0f0"/>
                </a:solidFill>
                <a:latin typeface="Tahoma"/>
                <a:ea typeface="Tahoma"/>
              </a:rPr>
              <a:t>Parties involved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lvl="2" marL="1131840" indent="-228240">
              <a:lnSpc>
                <a:spcPct val="80000"/>
              </a:lnSpc>
              <a:spcBef>
                <a:spcPts val="601"/>
              </a:spcBef>
              <a:buClr>
                <a:srgbClr val="808000"/>
              </a:buClr>
              <a:buFont typeface="Noto Sans Symbols"/>
              <a:buChar char="■"/>
            </a:pPr>
            <a:r>
              <a:rPr b="0" lang="en-US" sz="1600" spc="-1" strike="noStrike">
                <a:solidFill>
                  <a:srgbClr val="ffffff"/>
                </a:solidFill>
                <a:latin typeface="Tahoma"/>
                <a:ea typeface="Tahoma"/>
              </a:rPr>
              <a:t>Does it involve people from two or more states? International actors? Ambassadors? If yes, then it should go to the federal level.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82680" indent="-253080">
              <a:lnSpc>
                <a:spcPct val="80000"/>
              </a:lnSpc>
              <a:spcBef>
                <a:spcPts val="799"/>
              </a:spcBef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82680" indent="-342360">
              <a:lnSpc>
                <a:spcPct val="80000"/>
              </a:lnSpc>
              <a:spcBef>
                <a:spcPts val="799"/>
              </a:spcBef>
              <a:buClr>
                <a:srgbClr val="ffcc66"/>
              </a:buClr>
              <a:buFont typeface="Noto Sans Symbols"/>
              <a:buChar char="■"/>
              <a:tabLst>
                <a:tab algn="l" pos="0"/>
              </a:tabLst>
            </a:pPr>
            <a:r>
              <a:rPr b="0" lang="en-US" sz="2200" spc="-1" strike="noStrike">
                <a:solidFill>
                  <a:srgbClr val="ffffff"/>
                </a:solidFill>
                <a:latin typeface="Tahoma"/>
                <a:ea typeface="Tahoma"/>
              </a:rPr>
              <a:t>Federal courts usually try those cases that </a:t>
            </a:r>
            <a:r>
              <a:rPr b="0" i="1" lang="en-US" sz="2200" spc="-1" strike="noStrike">
                <a:solidFill>
                  <a:srgbClr val="ffff00"/>
                </a:solidFill>
                <a:latin typeface="Tahoma"/>
                <a:ea typeface="Tahoma"/>
              </a:rPr>
              <a:t>ONLY they</a:t>
            </a:r>
            <a:r>
              <a:rPr b="0" lang="en-US" sz="2200" spc="-1" strike="noStrike">
                <a:solidFill>
                  <a:srgbClr val="ffffff"/>
                </a:solidFill>
                <a:latin typeface="Tahoma"/>
                <a:ea typeface="Tahoma"/>
              </a:rPr>
              <a:t> have the authority to hear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82680" indent="-25308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TextShape 3"/>
          <p:cNvSpPr txBox="1"/>
          <p:nvPr/>
        </p:nvSpPr>
        <p:spPr>
          <a:xfrm>
            <a:off x="4191120" y="76320"/>
            <a:ext cx="4965480" cy="6705360"/>
          </a:xfrm>
          <a:prstGeom prst="rect">
            <a:avLst/>
          </a:prstGeom>
          <a:noFill/>
          <a:ln w="0">
            <a:noFill/>
          </a:ln>
        </p:spPr>
        <p:txBody>
          <a:bodyPr lIns="50760" tIns="50760" bIns="50760">
            <a:normAutofit/>
          </a:bodyPr>
          <a:p>
            <a:pPr marL="382680" indent="-342360">
              <a:lnSpc>
                <a:spcPct val="80000"/>
              </a:lnSpc>
              <a:buClr>
                <a:srgbClr val="ffcc66"/>
              </a:buClr>
              <a:buFont typeface="Noto Sans Symbols"/>
              <a:buChar char="■"/>
            </a:pPr>
            <a:r>
              <a:rPr b="1" lang="en-US" sz="2500" spc="-1" strike="noStrike">
                <a:solidFill>
                  <a:srgbClr val="92d050"/>
                </a:solidFill>
                <a:latin typeface="Tahoma"/>
                <a:ea typeface="Tahoma"/>
              </a:rPr>
              <a:t>Jurisdiction Types: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  <a:p>
            <a:pPr marL="382680" indent="-240840">
              <a:lnSpc>
                <a:spcPct val="80000"/>
              </a:lnSpc>
              <a:spcBef>
                <a:spcPts val="799"/>
              </a:spcBef>
              <a:tabLst>
                <a:tab algn="l" pos="0"/>
              </a:tabLst>
            </a:pP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  <a:p>
            <a:pPr lvl="1" marL="731880" indent="-285480">
              <a:lnSpc>
                <a:spcPct val="80000"/>
              </a:lnSpc>
              <a:spcBef>
                <a:spcPts val="700"/>
              </a:spcBef>
              <a:buClr>
                <a:srgbClr val="ffffff"/>
              </a:buClr>
              <a:buFont typeface="Noto Sans Symbols"/>
              <a:buChar char="■"/>
              <a:tabLst>
                <a:tab algn="l" pos="0"/>
              </a:tabLst>
            </a:pPr>
            <a:r>
              <a:rPr b="0" lang="en-US" sz="2200" spc="-1" strike="noStrike">
                <a:solidFill>
                  <a:srgbClr val="ffc000"/>
                </a:solidFill>
                <a:latin typeface="Tahoma"/>
                <a:ea typeface="Tahoma"/>
              </a:rPr>
              <a:t>Original </a:t>
            </a:r>
            <a:r>
              <a:rPr b="0" lang="en-US" sz="2200" spc="-1" strike="noStrike">
                <a:solidFill>
                  <a:srgbClr val="ffffff"/>
                </a:solidFill>
                <a:latin typeface="Tahoma"/>
                <a:ea typeface="Tahoma"/>
              </a:rPr>
              <a:t>jurisdiction – court in which case is first heard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2" marL="1131840" indent="-228240">
              <a:lnSpc>
                <a:spcPct val="80000"/>
              </a:lnSpc>
              <a:spcBef>
                <a:spcPts val="601"/>
              </a:spcBef>
              <a:buClr>
                <a:srgbClr val="808000"/>
              </a:buClr>
              <a:buFont typeface="Noto Sans Symbols"/>
              <a:buChar char="■"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Tahoma"/>
                <a:ea typeface="Tahoma"/>
              </a:rPr>
              <a:t>Original jurisdiction is like a court getting “dibs” to hear a case b/c of the subject of the case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731880" indent="-195840">
              <a:lnSpc>
                <a:spcPct val="80000"/>
              </a:lnSpc>
              <a:spcBef>
                <a:spcPts val="700"/>
              </a:spcBef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31880" indent="-285480">
              <a:lnSpc>
                <a:spcPct val="80000"/>
              </a:lnSpc>
              <a:spcBef>
                <a:spcPts val="700"/>
              </a:spcBef>
              <a:buClr>
                <a:srgbClr val="ffffff"/>
              </a:buClr>
              <a:buFont typeface="Noto Sans Symbols"/>
              <a:buChar char="■"/>
              <a:tabLst>
                <a:tab algn="l" pos="0"/>
              </a:tabLst>
            </a:pPr>
            <a:r>
              <a:rPr b="0" lang="en-US" sz="2200" spc="-1" strike="noStrike">
                <a:solidFill>
                  <a:srgbClr val="ffc000"/>
                </a:solidFill>
                <a:latin typeface="Tahoma"/>
                <a:ea typeface="Tahoma"/>
              </a:rPr>
              <a:t>Concurrent </a:t>
            </a:r>
            <a:r>
              <a:rPr b="0" lang="en-US" sz="2200" spc="-1" strike="noStrike">
                <a:solidFill>
                  <a:srgbClr val="ffffff"/>
                </a:solidFill>
                <a:latin typeface="Tahoma"/>
                <a:ea typeface="Tahoma"/>
              </a:rPr>
              <a:t>jurisdiction – can be tried in either state or federal courts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2" marL="1131840" indent="-228240">
              <a:lnSpc>
                <a:spcPct val="80000"/>
              </a:lnSpc>
              <a:spcBef>
                <a:spcPts val="601"/>
              </a:spcBef>
              <a:buClr>
                <a:srgbClr val="808000"/>
              </a:buClr>
              <a:buFont typeface="Noto Sans Symbols"/>
              <a:buChar char="■"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Tahoma"/>
                <a:ea typeface="Tahoma"/>
              </a:rPr>
              <a:t>If this happens, the federal govt usually lets the state courts take the case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731880" indent="-195840">
              <a:lnSpc>
                <a:spcPct val="80000"/>
              </a:lnSpc>
              <a:spcBef>
                <a:spcPts val="700"/>
              </a:spcBef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731880" indent="-195840">
              <a:lnSpc>
                <a:spcPct val="80000"/>
              </a:lnSpc>
              <a:spcBef>
                <a:spcPts val="700"/>
              </a:spcBef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31880" indent="-285480">
              <a:lnSpc>
                <a:spcPct val="80000"/>
              </a:lnSpc>
              <a:spcBef>
                <a:spcPts val="700"/>
              </a:spcBef>
              <a:buClr>
                <a:srgbClr val="ffffff"/>
              </a:buClr>
              <a:buFont typeface="Noto Sans Symbols"/>
              <a:buChar char="■"/>
              <a:tabLst>
                <a:tab algn="l" pos="0"/>
              </a:tabLst>
            </a:pPr>
            <a:r>
              <a:rPr b="0" lang="en-US" sz="2200" spc="-1" strike="noStrike">
                <a:solidFill>
                  <a:srgbClr val="ffc000"/>
                </a:solidFill>
                <a:latin typeface="Tahoma"/>
                <a:ea typeface="Tahoma"/>
              </a:rPr>
              <a:t>Appellate </a:t>
            </a:r>
            <a:r>
              <a:rPr b="0" lang="en-US" sz="2200" spc="-1" strike="noStrike">
                <a:solidFill>
                  <a:srgbClr val="ffffff"/>
                </a:solidFill>
                <a:latin typeface="Tahoma"/>
                <a:ea typeface="Tahoma"/>
              </a:rPr>
              <a:t>jurisdiction – rules on cases that were first tried in other courts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2" marL="1131840" indent="-228240">
              <a:lnSpc>
                <a:spcPct val="80000"/>
              </a:lnSpc>
              <a:spcBef>
                <a:spcPts val="601"/>
              </a:spcBef>
              <a:buClr>
                <a:srgbClr val="808000"/>
              </a:buClr>
              <a:buFont typeface="Noto Sans Symbols"/>
              <a:buChar char="■"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Tahoma"/>
                <a:ea typeface="Tahoma"/>
              </a:rPr>
              <a:t>Review cases to make sure law was correctly applied (can uphold or overturn earlier decisions)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82680" indent="-28548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CustomShape 4"/>
          <p:cNvSpPr/>
          <p:nvPr/>
        </p:nvSpPr>
        <p:spPr>
          <a:xfrm>
            <a:off x="7478640" y="6456240"/>
            <a:ext cx="280800" cy="27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7C72E45D-F7B0-4D34-A2F6-0D8DF20EC888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0" dur="indefinite" restart="never" nodeType="tmRoot">
          <p:childTnLst>
            <p:seq>
              <p:cTn id="131" dur="indefinite" nodeType="mainSeq">
                <p:childTnLst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6" dur="500"/>
                                        <p:tgtEl>
                                          <p:spTgt spid="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1" dur="500"/>
                                        <p:tgtEl>
                                          <p:spTgt spid="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6" dur="500"/>
                                        <p:tgtEl>
                                          <p:spTgt spid="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1" dur="500"/>
                                        <p:tgtEl>
                                          <p:spTgt spid="3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6" dur="500"/>
                                        <p:tgtEl>
                                          <p:spTgt spid="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1" dur="500"/>
                                        <p:tgtEl>
                                          <p:spTgt spid="3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6" dur="500"/>
                                        <p:tgtEl>
                                          <p:spTgt spid="3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1" dur="500"/>
                                        <p:tgtEl>
                                          <p:spTgt spid="3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6" dur="500"/>
                                        <p:tgtEl>
                                          <p:spTgt spid="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1" dur="500"/>
                                        <p:tgtEl>
                                          <p:spTgt spid="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6" dur="500"/>
                                        <p:tgtEl>
                                          <p:spTgt spid="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1" dur="500"/>
                                        <p:tgtEl>
                                          <p:spTgt spid="3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6" dur="500"/>
                                        <p:tgtEl>
                                          <p:spTgt spid="3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1" dur="500"/>
                                        <p:tgtEl>
                                          <p:spTgt spid="3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6" dur="500"/>
                                        <p:tgtEl>
                                          <p:spTgt spid="3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1" dur="500"/>
                                        <p:tgtEl>
                                          <p:spTgt spid="3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6" dur="500"/>
                                        <p:tgtEl>
                                          <p:spTgt spid="3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1" dur="500"/>
                                        <p:tgtEl>
                                          <p:spTgt spid="3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6" dur="500"/>
                                        <p:tgtEl>
                                          <p:spTgt spid="30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1" dur="500"/>
                                        <p:tgtEl>
                                          <p:spTgt spid="30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TextShape 1"/>
          <p:cNvSpPr txBox="1"/>
          <p:nvPr/>
        </p:nvSpPr>
        <p:spPr>
          <a:xfrm>
            <a:off x="457200" y="-457200"/>
            <a:ext cx="8229240" cy="1501560"/>
          </a:xfrm>
          <a:prstGeom prst="rect">
            <a:avLst/>
          </a:prstGeom>
          <a:noFill/>
          <a:ln w="0">
            <a:noFill/>
          </a:ln>
        </p:spPr>
        <p:txBody>
          <a:bodyPr lIns="50760" tIns="50760" bIns="50760" anchor="ctr">
            <a:noAutofit/>
          </a:bodyPr>
          <a:p>
            <a:pPr marL="39600" algn="ctr"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00"/>
                </a:solidFill>
                <a:latin typeface="Arial"/>
                <a:ea typeface="Arial"/>
              </a:rPr>
              <a:t>ALL Federal Judges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TextShape 2"/>
          <p:cNvSpPr txBox="1"/>
          <p:nvPr/>
        </p:nvSpPr>
        <p:spPr>
          <a:xfrm>
            <a:off x="152280" y="762120"/>
            <a:ext cx="8991360" cy="6095520"/>
          </a:xfrm>
          <a:prstGeom prst="rect">
            <a:avLst/>
          </a:prstGeom>
          <a:noFill/>
          <a:ln w="0">
            <a:noFill/>
          </a:ln>
        </p:spPr>
        <p:txBody>
          <a:bodyPr lIns="50760" tIns="50760" bIns="50760">
            <a:normAutofit/>
          </a:bodyPr>
          <a:p>
            <a:pPr marL="382680" indent="-342360">
              <a:lnSpc>
                <a:spcPct val="80000"/>
              </a:lnSpc>
              <a:buClr>
                <a:srgbClr val="ffcc66"/>
              </a:buClr>
              <a:buFont typeface="Noto Sans Symbols"/>
              <a:buChar char="■"/>
            </a:pPr>
            <a:r>
              <a:rPr b="0" lang="en-US" sz="3000" spc="-1" strike="noStrike">
                <a:solidFill>
                  <a:srgbClr val="ffffff"/>
                </a:solidFill>
                <a:latin typeface="Tahoma"/>
                <a:ea typeface="Tahoma"/>
              </a:rPr>
              <a:t>President </a:t>
            </a:r>
            <a:r>
              <a:rPr b="1" lang="en-US" sz="3000" spc="-1" strike="noStrike">
                <a:solidFill>
                  <a:srgbClr val="00b0f0"/>
                </a:solidFill>
                <a:latin typeface="Tahoma"/>
                <a:ea typeface="Tahoma"/>
              </a:rPr>
              <a:t>appoints 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1" marL="731880" indent="-285480">
              <a:lnSpc>
                <a:spcPct val="80000"/>
              </a:lnSpc>
              <a:spcBef>
                <a:spcPts val="700"/>
              </a:spcBef>
              <a:buClr>
                <a:srgbClr val="ffffff"/>
              </a:buClr>
              <a:buFont typeface="Noto Sans Symbols"/>
              <a:buChar char="■"/>
            </a:pPr>
            <a:r>
              <a:rPr b="0" lang="en-US" sz="2600" spc="-1" strike="noStrike">
                <a:solidFill>
                  <a:srgbClr val="ffffff"/>
                </a:solidFill>
                <a:latin typeface="Tahoma"/>
                <a:ea typeface="Tahoma"/>
              </a:rPr>
              <a:t>Senate </a:t>
            </a:r>
            <a:r>
              <a:rPr b="1" lang="en-US" sz="2600" spc="-1" strike="noStrike">
                <a:solidFill>
                  <a:srgbClr val="00b0f0"/>
                </a:solidFill>
                <a:latin typeface="Tahoma"/>
                <a:ea typeface="Tahoma"/>
              </a:rPr>
              <a:t>confirms</a:t>
            </a:r>
            <a:r>
              <a:rPr b="0" lang="en-US" sz="2600" spc="-1" strike="noStrike">
                <a:solidFill>
                  <a:srgbClr val="ffffff"/>
                </a:solidFill>
                <a:latin typeface="Tahoma"/>
                <a:ea typeface="Tahoma"/>
              </a:rPr>
              <a:t> or rejects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382680" indent="-220680">
              <a:lnSpc>
                <a:spcPct val="80000"/>
              </a:lnSpc>
              <a:spcBef>
                <a:spcPts val="799"/>
              </a:spcBef>
              <a:tabLst>
                <a:tab algn="l" pos="0"/>
              </a:tabLst>
            </a:pP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382680" indent="-342360">
              <a:lnSpc>
                <a:spcPct val="80000"/>
              </a:lnSpc>
              <a:spcBef>
                <a:spcPts val="799"/>
              </a:spcBef>
              <a:buClr>
                <a:srgbClr val="ffcc66"/>
              </a:buClr>
              <a:buFont typeface="Noto Sans Symbols"/>
              <a:buChar char="■"/>
              <a:tabLst>
                <a:tab algn="l" pos="0"/>
              </a:tabLst>
            </a:pPr>
            <a:r>
              <a:rPr b="0" lang="en-US" sz="3000" spc="-1" strike="noStrike">
                <a:solidFill>
                  <a:srgbClr val="ffffff"/>
                </a:solidFill>
                <a:latin typeface="Tahoma"/>
                <a:ea typeface="Tahoma"/>
              </a:rPr>
              <a:t>Judges on </a:t>
            </a:r>
            <a:r>
              <a:rPr b="1" lang="en-US" sz="3000" spc="-1" strike="noStrike">
                <a:solidFill>
                  <a:srgbClr val="ffffff"/>
                </a:solidFill>
                <a:latin typeface="Tahoma"/>
                <a:ea typeface="Tahoma"/>
              </a:rPr>
              <a:t>constitutional courts </a:t>
            </a:r>
            <a:r>
              <a:rPr b="0" lang="en-US" sz="3000" spc="-1" strike="noStrike">
                <a:solidFill>
                  <a:srgbClr val="ffffff"/>
                </a:solidFill>
                <a:latin typeface="Tahoma"/>
                <a:ea typeface="Tahoma"/>
              </a:rPr>
              <a:t>(</a:t>
            </a:r>
            <a:r>
              <a:rPr b="0" lang="en-US" sz="3000" spc="-1" strike="noStrike">
                <a:solidFill>
                  <a:srgbClr val="ffff00"/>
                </a:solidFill>
                <a:latin typeface="Tahoma"/>
                <a:ea typeface="Tahoma"/>
              </a:rPr>
              <a:t>Article III courts</a:t>
            </a:r>
            <a:r>
              <a:rPr b="0" lang="en-US" sz="3000" spc="-1" strike="noStrike">
                <a:solidFill>
                  <a:srgbClr val="ffffff"/>
                </a:solidFill>
                <a:latin typeface="Tahoma"/>
                <a:ea typeface="Tahoma"/>
              </a:rPr>
              <a:t>) are appointed for </a:t>
            </a:r>
            <a:r>
              <a:rPr b="1" i="1" lang="en-US" sz="3000" spc="-1" strike="noStrike">
                <a:solidFill>
                  <a:srgbClr val="ffdc96"/>
                </a:solidFill>
                <a:latin typeface="Tahoma"/>
                <a:ea typeface="Tahoma"/>
              </a:rPr>
              <a:t>life 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1" marL="731880" indent="-285480">
              <a:lnSpc>
                <a:spcPct val="80000"/>
              </a:lnSpc>
              <a:spcBef>
                <a:spcPts val="700"/>
              </a:spcBef>
              <a:buClr>
                <a:srgbClr val="ffffff"/>
              </a:buClr>
              <a:buFont typeface="Noto Sans Symbols"/>
              <a:buChar char="■"/>
              <a:tabLst>
                <a:tab algn="l" pos="0"/>
              </a:tabLst>
            </a:pPr>
            <a:r>
              <a:rPr b="0" lang="en-US" sz="2600" spc="-1" strike="noStrike">
                <a:solidFill>
                  <a:srgbClr val="ffffff"/>
                </a:solidFill>
                <a:latin typeface="Tahoma"/>
                <a:ea typeface="Tahoma"/>
              </a:rPr>
              <a:t>Can be removed by </a:t>
            </a:r>
            <a:r>
              <a:rPr b="1" lang="en-US" sz="2600" spc="-1" strike="noStrike">
                <a:solidFill>
                  <a:srgbClr val="92d050"/>
                </a:solidFill>
                <a:latin typeface="Tahoma"/>
                <a:ea typeface="Tahoma"/>
              </a:rPr>
              <a:t>impeachment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lvl="1" marL="731880" indent="-285480">
              <a:lnSpc>
                <a:spcPct val="80000"/>
              </a:lnSpc>
              <a:spcBef>
                <a:spcPts val="700"/>
              </a:spcBef>
              <a:buClr>
                <a:srgbClr val="ffffff"/>
              </a:buClr>
              <a:buFont typeface="Noto Sans Symbols"/>
              <a:buChar char="■"/>
              <a:tabLst>
                <a:tab algn="l" pos="0"/>
              </a:tabLst>
            </a:pPr>
            <a:r>
              <a:rPr b="0" lang="en-US" sz="2600" spc="-1" strike="noStrike">
                <a:solidFill>
                  <a:srgbClr val="ffffff"/>
                </a:solidFill>
                <a:latin typeface="Tahoma"/>
                <a:ea typeface="Tahoma"/>
              </a:rPr>
              <a:t>Congress decides </a:t>
            </a:r>
            <a:r>
              <a:rPr b="1" lang="en-US" sz="2600" spc="-1" strike="noStrike">
                <a:solidFill>
                  <a:srgbClr val="92d050"/>
                </a:solidFill>
                <a:latin typeface="Tahoma"/>
                <a:ea typeface="Tahoma"/>
              </a:rPr>
              <a:t>#</a:t>
            </a:r>
            <a:r>
              <a:rPr b="0" lang="en-US" sz="2600" spc="-1" strike="noStrike">
                <a:solidFill>
                  <a:srgbClr val="ffffff"/>
                </a:solidFill>
                <a:latin typeface="Tahoma"/>
                <a:ea typeface="Tahoma"/>
              </a:rPr>
              <a:t> of judges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731880" indent="-179640">
              <a:lnSpc>
                <a:spcPct val="80000"/>
              </a:lnSpc>
              <a:spcBef>
                <a:spcPts val="700"/>
              </a:spcBef>
              <a:tabLst>
                <a:tab algn="l" pos="0"/>
              </a:tabLst>
            </a:pP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382680" indent="-342360">
              <a:lnSpc>
                <a:spcPct val="80000"/>
              </a:lnSpc>
              <a:spcBef>
                <a:spcPts val="799"/>
              </a:spcBef>
              <a:buClr>
                <a:srgbClr val="ffcc66"/>
              </a:buClr>
              <a:buFont typeface="Noto Sans Symbols"/>
              <a:buChar char="■"/>
              <a:tabLst>
                <a:tab algn="l" pos="0"/>
              </a:tabLst>
            </a:pPr>
            <a:r>
              <a:rPr b="0" lang="en-US" sz="3000" spc="-1" strike="noStrike">
                <a:solidFill>
                  <a:srgbClr val="ffffff"/>
                </a:solidFill>
                <a:latin typeface="Tahoma"/>
                <a:ea typeface="Tahoma"/>
              </a:rPr>
              <a:t>Judges on </a:t>
            </a:r>
            <a:r>
              <a:rPr b="0" lang="en-US" sz="3000" spc="-1" strike="noStrike">
                <a:solidFill>
                  <a:srgbClr val="ffff00"/>
                </a:solidFill>
                <a:latin typeface="Tahoma"/>
                <a:ea typeface="Tahoma"/>
              </a:rPr>
              <a:t>special courts (Article I) </a:t>
            </a:r>
            <a:r>
              <a:rPr b="0" lang="en-US" sz="3000" spc="-1" strike="noStrike">
                <a:solidFill>
                  <a:srgbClr val="ffffff"/>
                </a:solidFill>
                <a:latin typeface="Tahoma"/>
                <a:ea typeface="Tahoma"/>
              </a:rPr>
              <a:t>have terms of </a:t>
            </a:r>
            <a:r>
              <a:rPr b="1" lang="en-US" sz="3000" spc="-1" strike="noStrike">
                <a:solidFill>
                  <a:srgbClr val="ffffff"/>
                </a:solidFill>
                <a:latin typeface="Tahoma"/>
                <a:ea typeface="Tahoma"/>
              </a:rPr>
              <a:t>8-15 years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82680" indent="-220680">
              <a:lnSpc>
                <a:spcPct val="80000"/>
              </a:lnSpc>
              <a:spcBef>
                <a:spcPts val="799"/>
              </a:spcBef>
              <a:tabLst>
                <a:tab algn="l" pos="0"/>
              </a:tabLst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382680" indent="-342360" algn="ctr">
              <a:lnSpc>
                <a:spcPct val="80000"/>
              </a:lnSpc>
              <a:spcBef>
                <a:spcPts val="799"/>
              </a:spcBef>
              <a:buClr>
                <a:srgbClr val="ffcc66"/>
              </a:buClr>
              <a:buFont typeface="Noto Sans Symbols"/>
              <a:buChar char="■"/>
              <a:tabLst>
                <a:tab algn="l" pos="0"/>
              </a:tabLst>
            </a:pPr>
            <a:r>
              <a:rPr b="0" lang="en-US" sz="3000" spc="-1" strike="noStrike">
                <a:solidFill>
                  <a:srgbClr val="ffc000"/>
                </a:solidFill>
                <a:latin typeface="Tahoma"/>
                <a:ea typeface="Tahoma"/>
              </a:rPr>
              <a:t>NO constitutional qualifications </a:t>
            </a:r>
            <a:r>
              <a:rPr b="0" lang="en-US" sz="3000" spc="-1" strike="noStrike">
                <a:solidFill>
                  <a:srgbClr val="ffffff"/>
                </a:solidFill>
                <a:latin typeface="Tahoma"/>
                <a:ea typeface="Tahoma"/>
              </a:rPr>
              <a:t>for being a judge! (However, custom = have legal background &amp; experience)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CustomShape 3"/>
          <p:cNvSpPr/>
          <p:nvPr/>
        </p:nvSpPr>
        <p:spPr>
          <a:xfrm>
            <a:off x="7478640" y="6456240"/>
            <a:ext cx="280800" cy="27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0676E67E-E632-432C-8AB1-2DC35025228C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67;p55" descr=""/>
          <p:cNvPicPr/>
          <p:nvPr/>
        </p:nvPicPr>
        <p:blipFill>
          <a:blip r:embed="rId1"/>
          <a:stretch/>
        </p:blipFill>
        <p:spPr>
          <a:xfrm>
            <a:off x="3797280" y="1785960"/>
            <a:ext cx="5339880" cy="5059080"/>
          </a:xfrm>
          <a:prstGeom prst="rect">
            <a:avLst/>
          </a:prstGeom>
          <a:ln w="0">
            <a:noFill/>
          </a:ln>
        </p:spPr>
      </p:pic>
      <p:sp>
        <p:nvSpPr>
          <p:cNvPr id="315" name="CustomShape 1"/>
          <p:cNvSpPr/>
          <p:nvPr/>
        </p:nvSpPr>
        <p:spPr>
          <a:xfrm>
            <a:off x="7478640" y="6456240"/>
            <a:ext cx="280800" cy="27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0EDA0047-DC7E-43A0-8237-8122D0526408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316" name="TextShape 2"/>
          <p:cNvSpPr txBox="1"/>
          <p:nvPr/>
        </p:nvSpPr>
        <p:spPr>
          <a:xfrm>
            <a:off x="-25560" y="743040"/>
            <a:ext cx="8946720" cy="634680"/>
          </a:xfrm>
          <a:prstGeom prst="rect">
            <a:avLst/>
          </a:prstGeom>
          <a:noFill/>
          <a:ln w="0">
            <a:noFill/>
          </a:ln>
        </p:spPr>
        <p:txBody>
          <a:bodyPr rIns="13212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d1282e"/>
                </a:solidFill>
                <a:latin typeface="Comic Sans MS"/>
                <a:ea typeface="Comic Sans MS"/>
              </a:rPr>
              <a:t>FIRST, LET’S TALK ABOUT </a:t>
            </a:r>
            <a:br/>
            <a:r>
              <a:rPr b="0" lang="en-US" sz="2800" spc="-1" strike="noStrike">
                <a:solidFill>
                  <a:srgbClr val="d1282e"/>
                </a:solidFill>
                <a:latin typeface="Comic Sans MS"/>
                <a:ea typeface="Comic Sans MS"/>
              </a:rPr>
              <a:t>INFERIOR COURTS: </a:t>
            </a:r>
            <a:br/>
            <a:r>
              <a:rPr b="0" lang="en-US" sz="2800" spc="-1" strike="noStrike">
                <a:solidFill>
                  <a:srgbClr val="d1282e"/>
                </a:solidFill>
                <a:latin typeface="Comic Sans MS"/>
                <a:ea typeface="Comic Sans MS"/>
              </a:rPr>
              <a:t>LEVEL ONE: </a:t>
            </a:r>
            <a:r>
              <a:rPr b="1" lang="en-US" sz="2800" spc="-1" strike="noStrike">
                <a:solidFill>
                  <a:srgbClr val="ffc000"/>
                </a:solidFill>
                <a:latin typeface="Comic Sans MS"/>
                <a:ea typeface="Comic Sans MS"/>
              </a:rPr>
              <a:t>DISTRICT COURTS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TextShape 3"/>
          <p:cNvSpPr txBox="1"/>
          <p:nvPr/>
        </p:nvSpPr>
        <p:spPr>
          <a:xfrm>
            <a:off x="152280" y="1447920"/>
            <a:ext cx="8305560" cy="4876560"/>
          </a:xfrm>
          <a:prstGeom prst="rect">
            <a:avLst/>
          </a:prstGeom>
          <a:noFill/>
          <a:ln w="0">
            <a:noFill/>
          </a:ln>
        </p:spPr>
        <p:txBody>
          <a:bodyPr rIns="132120">
            <a:normAutofit/>
          </a:bodyPr>
          <a:p>
            <a:pPr indent="-158400">
              <a:lnSpc>
                <a:spcPct val="90000"/>
              </a:lnSpc>
              <a:buClr>
                <a:srgbClr val="000000"/>
              </a:buClr>
              <a:buFont typeface="Noto Sans Symbols"/>
              <a:buChar char="■"/>
            </a:pPr>
            <a:r>
              <a:rPr b="1" lang="en-US" sz="2500" spc="-1" strike="noStrike">
                <a:solidFill>
                  <a:srgbClr val="000000"/>
                </a:solidFill>
                <a:latin typeface="Comic Sans MS"/>
                <a:ea typeface="Comic Sans MS"/>
              </a:rPr>
              <a:t>The federal courts: hear criminal &amp; civil cases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  <a:p>
            <a:pPr lvl="1" marL="457200" indent="-182160">
              <a:lnSpc>
                <a:spcPct val="90000"/>
              </a:lnSpc>
              <a:spcBef>
                <a:spcPts val="601"/>
              </a:spcBef>
              <a:buClr>
                <a:srgbClr val="d1282e"/>
              </a:buClr>
              <a:buFont typeface="Noto Sans Symbols"/>
              <a:buChar char="■"/>
            </a:pPr>
            <a:r>
              <a:rPr b="0" lang="en-US" sz="2500" spc="-1" strike="noStrike">
                <a:solidFill>
                  <a:srgbClr val="000000"/>
                </a:solidFill>
                <a:latin typeface="Comic Sans MS"/>
                <a:ea typeface="Comic Sans MS"/>
              </a:rPr>
              <a:t>Handle about 80% of federal cases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algn="l" pos="0"/>
              </a:tabLst>
            </a:pP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  <a:p>
            <a:pPr indent="-158400">
              <a:lnSpc>
                <a:spcPct val="90000"/>
              </a:lnSpc>
              <a:spcBef>
                <a:spcPts val="1301"/>
              </a:spcBef>
              <a:buClr>
                <a:srgbClr val="00b0f0"/>
              </a:buClr>
              <a:buFont typeface="Noto Sans Symbols"/>
              <a:buChar char="■"/>
              <a:tabLst>
                <a:tab algn="l" pos="0"/>
              </a:tabLst>
            </a:pPr>
            <a:r>
              <a:rPr b="1" lang="en-US" sz="2500" spc="-1" strike="noStrike">
                <a:solidFill>
                  <a:srgbClr val="00b0f0"/>
                </a:solidFill>
                <a:latin typeface="Comic Sans MS"/>
                <a:ea typeface="Comic Sans MS"/>
              </a:rPr>
              <a:t>Original Jurisdiction</a:t>
            </a:r>
            <a:r>
              <a:rPr b="1" lang="en-US" sz="2500" spc="-1" strike="noStrike">
                <a:solidFill>
                  <a:srgbClr val="000000"/>
                </a:solidFill>
                <a:latin typeface="Comic Sans MS"/>
                <a:ea typeface="Comic Sans MS"/>
              </a:rPr>
              <a:t>: hear cases for the first time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301"/>
              </a:spcBef>
              <a:tabLst>
                <a:tab algn="l" pos="0"/>
              </a:tabLst>
            </a:pP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  <a:p>
            <a:pPr indent="-158400">
              <a:lnSpc>
                <a:spcPct val="90000"/>
              </a:lnSpc>
              <a:spcBef>
                <a:spcPts val="1301"/>
              </a:spcBef>
              <a:buClr>
                <a:srgbClr val="000000"/>
              </a:buClr>
              <a:buFont typeface="Noto Sans Symbols"/>
              <a:buChar char="■"/>
              <a:tabLst>
                <a:tab algn="l" pos="0"/>
              </a:tabLst>
            </a:pPr>
            <a:r>
              <a:rPr b="1" lang="en-US" sz="2500" spc="-1" strike="noStrike">
                <a:solidFill>
                  <a:srgbClr val="000000"/>
                </a:solidFill>
                <a:latin typeface="Comic Sans MS"/>
                <a:ea typeface="Comic Sans MS"/>
              </a:rPr>
              <a:t>Responsibilities: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  <a:p>
            <a:pPr lvl="1" marL="457200" indent="-182160">
              <a:lnSpc>
                <a:spcPct val="90000"/>
              </a:lnSpc>
              <a:spcBef>
                <a:spcPts val="1199"/>
              </a:spcBef>
              <a:buClr>
                <a:srgbClr val="d1282e"/>
              </a:buClr>
              <a:buFont typeface="Noto Sans Symbols"/>
              <a:buChar char="■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mic Sans MS"/>
                <a:ea typeface="Comic Sans MS"/>
              </a:rPr>
              <a:t>Determining the facts of the case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457200" indent="-182160">
              <a:lnSpc>
                <a:spcPct val="90000"/>
              </a:lnSpc>
              <a:spcBef>
                <a:spcPts val="601"/>
              </a:spcBef>
              <a:buClr>
                <a:srgbClr val="d1282e"/>
              </a:buClr>
              <a:buFont typeface="Noto Sans Symbols"/>
              <a:buChar char="■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mic Sans MS"/>
                <a:ea typeface="Comic Sans MS"/>
              </a:rPr>
              <a:t>Hold trials for civil and criminal federal cases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457200" indent="-182160">
              <a:lnSpc>
                <a:spcPct val="90000"/>
              </a:lnSpc>
              <a:spcBef>
                <a:spcPts val="601"/>
              </a:spcBef>
              <a:buClr>
                <a:srgbClr val="d1282e"/>
              </a:buClr>
              <a:buFont typeface="Noto Sans Symbols"/>
              <a:buChar char="■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mic Sans MS"/>
                <a:ea typeface="Comic Sans MS"/>
              </a:rPr>
              <a:t>Decide guilt or innocence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457200" indent="-182160">
              <a:lnSpc>
                <a:spcPct val="90000"/>
              </a:lnSpc>
              <a:spcBef>
                <a:spcPts val="601"/>
              </a:spcBef>
              <a:buClr>
                <a:srgbClr val="d1282e"/>
              </a:buClr>
              <a:buFont typeface="Noto Sans Symbols"/>
              <a:buChar char="■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mic Sans MS"/>
                <a:ea typeface="Comic Sans MS"/>
              </a:rPr>
              <a:t>This is the only level of federal courts where witnesses testify, juries hear cases, reach verdicts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76;p56" descr=""/>
          <p:cNvPicPr/>
          <p:nvPr/>
        </p:nvPicPr>
        <p:blipFill>
          <a:blip r:embed="rId1"/>
          <a:stretch/>
        </p:blipFill>
        <p:spPr>
          <a:xfrm>
            <a:off x="3797280" y="1785960"/>
            <a:ext cx="5339880" cy="5059080"/>
          </a:xfrm>
          <a:prstGeom prst="rect">
            <a:avLst/>
          </a:prstGeom>
          <a:ln w="0">
            <a:noFill/>
          </a:ln>
        </p:spPr>
      </p:pic>
      <p:sp>
        <p:nvSpPr>
          <p:cNvPr id="319" name="CustomShape 1"/>
          <p:cNvSpPr/>
          <p:nvPr/>
        </p:nvSpPr>
        <p:spPr>
          <a:xfrm>
            <a:off x="7478640" y="6456240"/>
            <a:ext cx="280800" cy="27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713D41DC-EDD2-4C29-BFB5-46175933E78C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320" name="TextShape 2"/>
          <p:cNvSpPr txBox="1"/>
          <p:nvPr/>
        </p:nvSpPr>
        <p:spPr>
          <a:xfrm>
            <a:off x="-15840" y="-498600"/>
            <a:ext cx="5790960" cy="1371240"/>
          </a:xfrm>
          <a:prstGeom prst="rect">
            <a:avLst/>
          </a:prstGeom>
          <a:noFill/>
          <a:ln w="0">
            <a:noFill/>
          </a:ln>
        </p:spPr>
        <p:txBody>
          <a:bodyPr rIns="13212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600" spc="-1" strike="noStrike">
                <a:solidFill>
                  <a:srgbClr val="d1282e"/>
                </a:solidFill>
                <a:latin typeface="Comic Sans MS"/>
                <a:ea typeface="Comic Sans MS"/>
              </a:rPr>
              <a:t>DISTRICT COURTS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TextShape 3"/>
          <p:cNvSpPr txBox="1"/>
          <p:nvPr/>
        </p:nvSpPr>
        <p:spPr>
          <a:xfrm>
            <a:off x="-76320" y="1143000"/>
            <a:ext cx="4605120" cy="5702040"/>
          </a:xfrm>
          <a:prstGeom prst="rect">
            <a:avLst/>
          </a:prstGeom>
          <a:noFill/>
          <a:ln w="0">
            <a:noFill/>
          </a:ln>
        </p:spPr>
        <p:txBody>
          <a:bodyPr rIns="132120">
            <a:normAutofit/>
          </a:bodyPr>
          <a:p>
            <a:pPr indent="-126720">
              <a:lnSpc>
                <a:spcPct val="80000"/>
              </a:lnSpc>
              <a:buClr>
                <a:srgbClr val="000000"/>
              </a:buClr>
              <a:buFont typeface="Noto Sans Symbols"/>
              <a:buChar char="■"/>
            </a:pPr>
            <a:r>
              <a:rPr b="1" lang="en-US" sz="2000" spc="-1" strike="noStrike">
                <a:solidFill>
                  <a:srgbClr val="000000"/>
                </a:solidFill>
                <a:latin typeface="Comic Sans MS"/>
                <a:ea typeface="Comic Sans MS"/>
              </a:rPr>
              <a:t>Number: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82640" indent="-182160">
              <a:lnSpc>
                <a:spcPct val="80000"/>
              </a:lnSpc>
              <a:spcBef>
                <a:spcPts val="1001"/>
              </a:spcBef>
              <a:buClr>
                <a:srgbClr val="d1282e"/>
              </a:buClr>
              <a:buFont typeface="Noto Sans Symbols"/>
              <a:buChar char="■"/>
            </a:pPr>
            <a:r>
              <a:rPr b="0" lang="en-US" sz="2000" spc="-1" strike="noStrike">
                <a:solidFill>
                  <a:srgbClr val="000000"/>
                </a:solidFill>
                <a:latin typeface="Comic Sans MS"/>
                <a:ea typeface="Comic Sans MS"/>
              </a:rPr>
              <a:t>Each state has at least one (it’s dependent on population size)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782640" indent="-55080">
              <a:lnSpc>
                <a:spcPct val="8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82640" indent="-182160">
              <a:lnSpc>
                <a:spcPct val="80000"/>
              </a:lnSpc>
              <a:spcBef>
                <a:spcPts val="400"/>
              </a:spcBef>
              <a:buClr>
                <a:srgbClr val="d1282e"/>
              </a:buClr>
              <a:buFont typeface="Noto Sans Symbols"/>
              <a:buChar char="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mic Sans MS"/>
                <a:ea typeface="Comic Sans MS"/>
              </a:rPr>
              <a:t>Larger states have multiple district courts (that way they can handle the HUGE case loads)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782640" indent="-55080">
              <a:lnSpc>
                <a:spcPct val="8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-126720">
              <a:lnSpc>
                <a:spcPct val="80000"/>
              </a:lnSpc>
              <a:spcBef>
                <a:spcPts val="541"/>
              </a:spcBef>
              <a:buClr>
                <a:srgbClr val="000000"/>
              </a:buClr>
              <a:buFont typeface="Noto Sans Symbols"/>
              <a:buChar char="■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mic Sans MS"/>
                <a:ea typeface="Comic Sans MS"/>
              </a:rPr>
              <a:t>Total # of US District Courts = </a:t>
            </a:r>
            <a:r>
              <a:rPr b="1" lang="en-US" sz="2700" spc="-1" strike="noStrike">
                <a:solidFill>
                  <a:srgbClr val="92d050"/>
                </a:solidFill>
                <a:latin typeface="Comic Sans MS"/>
                <a:ea typeface="Comic Sans MS"/>
              </a:rPr>
              <a:t>94 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1140"/>
              </a:spcBef>
              <a:tabLst>
                <a:tab algn="l" pos="0"/>
              </a:tabLst>
            </a:pP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  <a:p>
            <a:pPr indent="-120240">
              <a:lnSpc>
                <a:spcPct val="80000"/>
              </a:lnSpc>
              <a:spcBef>
                <a:spcPts val="1400"/>
              </a:spcBef>
              <a:buClr>
                <a:srgbClr val="000000"/>
              </a:buClr>
              <a:buFont typeface="Noto Sans Symbols"/>
              <a:buChar char="■"/>
              <a:tabLst>
                <a:tab algn="l" pos="0"/>
              </a:tabLst>
            </a:pPr>
            <a:r>
              <a:rPr b="1" lang="en-US" sz="1900" spc="-1" strike="noStrike">
                <a:solidFill>
                  <a:srgbClr val="000000"/>
                </a:solidFill>
                <a:latin typeface="Comic Sans MS"/>
                <a:ea typeface="Comic Sans MS"/>
              </a:rPr>
              <a:t>Districts are organized into </a:t>
            </a:r>
            <a:r>
              <a:rPr b="1" lang="en-US" sz="4000" spc="-1" strike="noStrike">
                <a:solidFill>
                  <a:srgbClr val="ff0000"/>
                </a:solidFill>
                <a:latin typeface="Comic Sans MS"/>
                <a:ea typeface="Comic Sans MS"/>
              </a:rPr>
              <a:t>circuits</a:t>
            </a:r>
            <a:r>
              <a:rPr b="1" lang="en-US" sz="1900" spc="-1" strike="noStrike">
                <a:solidFill>
                  <a:srgbClr val="000000"/>
                </a:solidFill>
                <a:latin typeface="Comic Sans MS"/>
                <a:ea typeface="Comic Sans MS"/>
              </a:rPr>
              <a:t> geographically </a:t>
            </a:r>
            <a:r>
              <a:rPr b="0" lang="en-US" sz="1900" spc="-1" strike="noStrike">
                <a:solidFill>
                  <a:srgbClr val="000000"/>
                </a:solidFill>
                <a:latin typeface="Comic Sans MS"/>
                <a:ea typeface="Comic Sans MS"/>
              </a:rPr>
              <a:t>(For example: western states are all in one circuit together)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981"/>
              </a:spcBef>
              <a:tabLst>
                <a:tab algn="l" pos="0"/>
              </a:tabLst>
            </a:pP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CustomShape 4"/>
          <p:cNvSpPr/>
          <p:nvPr/>
        </p:nvSpPr>
        <p:spPr>
          <a:xfrm>
            <a:off x="4624560" y="380880"/>
            <a:ext cx="4400280" cy="619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rIns="132120">
            <a:noAutofit/>
          </a:bodyPr>
          <a:p>
            <a:pPr indent="-151920">
              <a:lnSpc>
                <a:spcPct val="90000"/>
              </a:lnSpc>
              <a:buClr>
                <a:srgbClr val="000000"/>
              </a:buClr>
              <a:buFont typeface="Noto Sans Symbols"/>
              <a:buChar char="■"/>
            </a:pPr>
            <a:r>
              <a:rPr b="0" lang="en-US" sz="2400" spc="-1" strike="noStrike">
                <a:solidFill>
                  <a:srgbClr val="000000"/>
                </a:solidFill>
                <a:latin typeface="Comic Sans MS"/>
                <a:ea typeface="Comic Sans MS"/>
              </a:rPr>
              <a:t>Only level that has </a:t>
            </a:r>
            <a:r>
              <a:rPr b="1" lang="en-US" sz="2400" spc="-1" strike="noStrike">
                <a:solidFill>
                  <a:srgbClr val="d1282e"/>
                </a:solidFill>
                <a:latin typeface="Comic Sans MS"/>
                <a:ea typeface="Comic Sans MS"/>
              </a:rPr>
              <a:t>trials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301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indent="-151920">
              <a:lnSpc>
                <a:spcPct val="90000"/>
              </a:lnSpc>
              <a:spcBef>
                <a:spcPts val="1301"/>
              </a:spcBef>
              <a:buClr>
                <a:srgbClr val="000000"/>
              </a:buClr>
              <a:buFont typeface="Noto Sans Symbols"/>
              <a:buChar char="■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mic Sans MS"/>
                <a:ea typeface="Comic Sans MS"/>
              </a:rPr>
              <a:t>3judge panels try some cases involving:</a:t>
            </a:r>
            <a:endParaRPr b="0" lang="en-US" sz="2400" spc="-1" strike="noStrike">
              <a:latin typeface="Arial"/>
            </a:endParaRPr>
          </a:p>
          <a:p>
            <a:pPr lvl="1" marL="457200" indent="-182160">
              <a:lnSpc>
                <a:spcPct val="90000"/>
              </a:lnSpc>
              <a:spcBef>
                <a:spcPts val="1301"/>
              </a:spcBef>
              <a:buClr>
                <a:srgbClr val="d1282e"/>
              </a:buClr>
              <a:buFont typeface="Noto Sans Symbols"/>
              <a:buChar char="■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mic Sans MS"/>
                <a:ea typeface="Comic Sans M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omic Sans MS"/>
                <a:ea typeface="Comic Sans MS"/>
              </a:rPr>
              <a:t>apportionment</a:t>
            </a:r>
            <a:endParaRPr b="0" lang="en-US" sz="2400" spc="-1" strike="noStrike">
              <a:latin typeface="Arial"/>
            </a:endParaRPr>
          </a:p>
          <a:p>
            <a:pPr lvl="1" marL="457200" indent="-182160">
              <a:lnSpc>
                <a:spcPct val="90000"/>
              </a:lnSpc>
              <a:spcBef>
                <a:spcPts val="700"/>
              </a:spcBef>
              <a:buClr>
                <a:srgbClr val="d1282e"/>
              </a:buClr>
              <a:buFont typeface="Noto Sans Symbols"/>
              <a:buChar char="■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mic Sans MS"/>
                <a:ea typeface="Comic Sans MS"/>
              </a:rPr>
              <a:t>civil rights</a:t>
            </a:r>
            <a:endParaRPr b="0" lang="en-US" sz="2400" spc="-1" strike="noStrike">
              <a:latin typeface="Arial"/>
            </a:endParaRPr>
          </a:p>
          <a:p>
            <a:pPr lvl="1" marL="457200" indent="-182160">
              <a:lnSpc>
                <a:spcPct val="90000"/>
              </a:lnSpc>
              <a:spcBef>
                <a:spcPts val="700"/>
              </a:spcBef>
              <a:buClr>
                <a:srgbClr val="d1282e"/>
              </a:buClr>
              <a:buFont typeface="Noto Sans Symbols"/>
              <a:buChar char="■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mic Sans MS"/>
                <a:ea typeface="Comic Sans MS"/>
              </a:rPr>
              <a:t>antitrust laws</a:t>
            </a:r>
            <a:endParaRPr b="0" lang="en-US" sz="2400" spc="-1" strike="noStrike">
              <a:latin typeface="Arial"/>
            </a:endParaRPr>
          </a:p>
          <a:p>
            <a:pPr marL="457200" indent="-29880">
              <a:lnSpc>
                <a:spcPct val="90000"/>
              </a:lnSpc>
              <a:spcBef>
                <a:spcPts val="700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indent="-10116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Noto Sans Symbols"/>
              <a:buChar char="❑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Comic Sans MS"/>
              </a:rPr>
              <a:t>Foreign Intelligence Surveillance Court (FISA) –11 district court judges issue secret search warrants to monitor suspected spies &amp; terrorists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23" name="CustomShape 5"/>
          <p:cNvSpPr/>
          <p:nvPr/>
        </p:nvSpPr>
        <p:spPr>
          <a:xfrm>
            <a:off x="4648320" y="3738600"/>
            <a:ext cx="4220640" cy="1483920"/>
          </a:xfrm>
          <a:prstGeom prst="rect">
            <a:avLst/>
          </a:prstGeom>
          <a:noFill/>
          <a:ln w="28440">
            <a:solidFill>
              <a:srgbClr val="585858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2" dur="indefinite" restart="never" nodeType="tmRoot">
          <p:childTnLst>
            <p:seq>
              <p:cTn id="233" dur="indefinite" nodeType="mainSeq">
                <p:childTnLst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8" dur="500"/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3" dur="500"/>
                                        <p:tgtEl>
                                          <p:spTgt spid="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8" dur="500"/>
                                        <p:tgtEl>
                                          <p:spTgt spid="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3" dur="500"/>
                                        <p:tgtEl>
                                          <p:spTgt spid="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8" dur="500"/>
                                        <p:tgtEl>
                                          <p:spTgt spid="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3" dur="500"/>
                                        <p:tgtEl>
                                          <p:spTgt spid="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8" dur="500"/>
                                        <p:tgtEl>
                                          <p:spTgt spid="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3" dur="500"/>
                                        <p:tgtEl>
                                          <p:spTgt spid="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LibreOffice/7.0.4.2$Linux_X86_64 LibreOffice_project/00$Build-2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2023-05-09T20:00:02Z</dcterms:modified>
  <cp:revision>2</cp:revision>
  <dc:subject/>
  <dc:title/>
</cp:coreProperties>
</file>