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9" r:id="rId2"/>
    <p:sldId id="268" r:id="rId3"/>
    <p:sldId id="270" r:id="rId4"/>
    <p:sldId id="271" r:id="rId5"/>
    <p:sldId id="273" r:id="rId6"/>
    <p:sldId id="272" r:id="rId7"/>
    <p:sldId id="278" r:id="rId8"/>
    <p:sldId id="27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C3F"/>
    <a:srgbClr val="04D4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p:restoredTop sz="95255"/>
  </p:normalViewPr>
  <p:slideViewPr>
    <p:cSldViewPr snapToGrid="0">
      <p:cViewPr varScale="1">
        <p:scale>
          <a:sx n="128" d="100"/>
          <a:sy n="128" d="100"/>
        </p:scale>
        <p:origin x="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96D9-CF3A-AD4C-A3B5-ACA3C8C61CCA}" type="datetimeFigureOut">
              <a:rPr lang="es-CO" smtClean="0"/>
              <a:t>6/08/24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B43E1-9EC0-CD46-BE75-984B3DA5659E}" type="slidenum">
              <a:rPr lang="es-CO" smtClean="0"/>
              <a:t>‹Nº›</a:t>
            </a:fld>
            <a:endParaRPr lang="es-CO"/>
          </a:p>
        </p:txBody>
      </p:sp>
    </p:spTree>
    <p:extLst>
      <p:ext uri="{BB962C8B-B14F-4D97-AF65-F5344CB8AC3E}">
        <p14:creationId xmlns:p14="http://schemas.microsoft.com/office/powerpoint/2010/main" val="386376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En cada nodo, el algoritmo selecciona la característica que mejor divide los datos en clases distintas (en clasificación) o que mejor predice el valor de salida (en regresión).</a:t>
            </a:r>
          </a:p>
          <a:p>
            <a:endParaRPr lang="es-CO" dirty="0"/>
          </a:p>
          <a:p>
            <a:pPr>
              <a:buFont typeface="Arial" panose="020B0604020202020204" pitchFamily="34" charset="0"/>
              <a:buChar char="•"/>
            </a:pPr>
            <a:r>
              <a:rPr lang="es-CO" b="1" dirty="0"/>
              <a:t>Criterios de </a:t>
            </a:r>
            <a:r>
              <a:rPr lang="es-CO" b="1" dirty="0" err="1"/>
              <a:t>División</a:t>
            </a:r>
            <a:r>
              <a:rPr lang="es-CO" dirty="0" err="1"/>
              <a:t>:</a:t>
            </a:r>
            <a:r>
              <a:rPr lang="es-CO" b="1" dirty="0" err="1"/>
              <a:t>Gini</a:t>
            </a:r>
            <a:r>
              <a:rPr lang="es-CO" b="1" dirty="0"/>
              <a:t> </a:t>
            </a:r>
            <a:r>
              <a:rPr lang="es-CO" b="1" dirty="0" err="1"/>
              <a:t>Impurity</a:t>
            </a:r>
            <a:r>
              <a:rPr lang="es-CO" dirty="0"/>
              <a:t>: Utilizado en clasificación para medir la "impureza" de una división.</a:t>
            </a:r>
          </a:p>
          <a:p>
            <a:pPr>
              <a:buFont typeface="Arial" panose="020B0604020202020204" pitchFamily="34" charset="0"/>
              <a:buChar char="•"/>
            </a:pPr>
            <a:r>
              <a:rPr lang="es-CO" b="1" dirty="0"/>
              <a:t>Entropía</a:t>
            </a:r>
            <a:r>
              <a:rPr lang="es-CO" dirty="0"/>
              <a:t>: Otra medida de impureza en clasificación basada en la teoría de la información.</a:t>
            </a:r>
          </a:p>
          <a:p>
            <a:pPr>
              <a:buFont typeface="Arial" panose="020B0604020202020204" pitchFamily="34" charset="0"/>
              <a:buChar char="•"/>
            </a:pPr>
            <a:r>
              <a:rPr lang="es-CO" b="1" dirty="0"/>
              <a:t>Reducción de la Varianza</a:t>
            </a:r>
            <a:r>
              <a:rPr lang="es-CO" dirty="0"/>
              <a:t>: Utilizada en regresión para medir la calidad de una división en términos de varianza.</a:t>
            </a:r>
          </a:p>
          <a:p>
            <a:endParaRPr lang="es-CO"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3</a:t>
            </a:fld>
            <a:endParaRPr lang="es-CO"/>
          </a:p>
        </p:txBody>
      </p:sp>
    </p:spTree>
    <p:extLst>
      <p:ext uri="{BB962C8B-B14F-4D97-AF65-F5344CB8AC3E}">
        <p14:creationId xmlns:p14="http://schemas.microsoft.com/office/powerpoint/2010/main" val="330462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4</a:t>
            </a:fld>
            <a:endParaRPr lang="es-CO"/>
          </a:p>
        </p:txBody>
      </p:sp>
    </p:spTree>
    <p:extLst>
      <p:ext uri="{BB962C8B-B14F-4D97-AF65-F5344CB8AC3E}">
        <p14:creationId xmlns:p14="http://schemas.microsoft.com/office/powerpoint/2010/main" val="176235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5</a:t>
            </a:fld>
            <a:endParaRPr lang="es-CO"/>
          </a:p>
        </p:txBody>
      </p:sp>
    </p:spTree>
    <p:extLst>
      <p:ext uri="{BB962C8B-B14F-4D97-AF65-F5344CB8AC3E}">
        <p14:creationId xmlns:p14="http://schemas.microsoft.com/office/powerpoint/2010/main" val="337701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dirty="0">
                <a:effectLst/>
                <a:latin typeface="MinionPro"/>
              </a:rPr>
              <a:t>Gini </a:t>
            </a:r>
            <a:r>
              <a:rPr lang="es-CO" sz="1200" dirty="0" err="1">
                <a:effectLst/>
                <a:latin typeface="MinionPro"/>
              </a:rPr>
              <a:t>impurity</a:t>
            </a:r>
            <a:r>
              <a:rPr lang="es-CO" sz="1200" dirty="0">
                <a:effectLst/>
                <a:latin typeface="MinionPro"/>
              </a:rPr>
              <a:t> </a:t>
            </a:r>
            <a:r>
              <a:rPr lang="es-CO" sz="1200" dirty="0" err="1">
                <a:effectLst/>
                <a:latin typeface="MinionPro"/>
              </a:rPr>
              <a:t>tends</a:t>
            </a:r>
            <a:r>
              <a:rPr lang="es-CO" sz="1200" dirty="0">
                <a:effectLst/>
                <a:latin typeface="MinionPro"/>
              </a:rPr>
              <a:t> </a:t>
            </a:r>
            <a:r>
              <a:rPr lang="es-CO" sz="1200" dirty="0" err="1">
                <a:effectLst/>
                <a:latin typeface="MinionPro"/>
              </a:rPr>
              <a:t>to</a:t>
            </a:r>
            <a:r>
              <a:rPr lang="es-CO" sz="1200" dirty="0">
                <a:effectLst/>
                <a:latin typeface="MinionPro"/>
              </a:rPr>
              <a:t> </a:t>
            </a:r>
            <a:r>
              <a:rPr lang="es-CO" sz="1200" dirty="0" err="1">
                <a:effectLst/>
                <a:latin typeface="MinionPro"/>
              </a:rPr>
              <a:t>isolate</a:t>
            </a:r>
            <a:r>
              <a:rPr lang="es-CO" sz="1200" dirty="0">
                <a:effectLst/>
                <a:latin typeface="MinionPro"/>
              </a:rPr>
              <a:t> the </a:t>
            </a:r>
            <a:r>
              <a:rPr lang="es-CO" sz="1200" dirty="0" err="1">
                <a:effectLst/>
                <a:latin typeface="MinionPro"/>
              </a:rPr>
              <a:t>most</a:t>
            </a:r>
            <a:r>
              <a:rPr lang="es-CO" sz="1200" dirty="0">
                <a:effectLst/>
                <a:latin typeface="MinionPro"/>
              </a:rPr>
              <a:t> </a:t>
            </a:r>
            <a:r>
              <a:rPr lang="es-CO" sz="1200" dirty="0" err="1">
                <a:effectLst/>
                <a:latin typeface="MinionPro"/>
              </a:rPr>
              <a:t>frequent</a:t>
            </a:r>
            <a:r>
              <a:rPr lang="es-CO" sz="1200" dirty="0">
                <a:effectLst/>
                <a:latin typeface="MinionPro"/>
              </a:rPr>
              <a:t> </a:t>
            </a:r>
            <a:r>
              <a:rPr lang="es-CO" sz="1200" dirty="0" err="1">
                <a:effectLst/>
                <a:latin typeface="MinionPro"/>
              </a:rPr>
              <a:t>class</a:t>
            </a:r>
            <a:r>
              <a:rPr lang="es-CO" sz="1200" dirty="0">
                <a:effectLst/>
                <a:latin typeface="MinionPro"/>
              </a:rPr>
              <a:t> in </a:t>
            </a:r>
            <a:r>
              <a:rPr lang="es-CO" sz="1200" dirty="0" err="1">
                <a:effectLst/>
                <a:latin typeface="MinionPro"/>
              </a:rPr>
              <a:t>its</a:t>
            </a:r>
            <a:r>
              <a:rPr lang="es-CO" sz="1200" dirty="0">
                <a:effectLst/>
                <a:latin typeface="MinionPro"/>
              </a:rPr>
              <a:t> </a:t>
            </a:r>
            <a:r>
              <a:rPr lang="es-CO" sz="1200" dirty="0" err="1">
                <a:effectLst/>
                <a:latin typeface="MinionPro"/>
              </a:rPr>
              <a:t>own</a:t>
            </a:r>
            <a:r>
              <a:rPr lang="es-CO" sz="1200" dirty="0">
                <a:effectLst/>
                <a:latin typeface="MinionPro"/>
              </a:rPr>
              <a:t> </a:t>
            </a:r>
            <a:r>
              <a:rPr lang="es-CO" sz="1200" dirty="0" err="1">
                <a:effectLst/>
                <a:latin typeface="MinionPro"/>
              </a:rPr>
              <a:t>branch</a:t>
            </a:r>
            <a:r>
              <a:rPr lang="es-CO" sz="1200" dirty="0">
                <a:effectLst/>
                <a:latin typeface="MinionPro"/>
              </a:rPr>
              <a:t> of the </a:t>
            </a:r>
            <a:r>
              <a:rPr lang="es-CO" sz="1200" dirty="0" err="1">
                <a:effectLst/>
                <a:latin typeface="MinionPro"/>
              </a:rPr>
              <a:t>tree</a:t>
            </a:r>
            <a:r>
              <a:rPr lang="es-CO" sz="1200" dirty="0">
                <a:effectLst/>
                <a:latin typeface="MinionPro"/>
              </a:rPr>
              <a:t>, </a:t>
            </a:r>
            <a:r>
              <a:rPr lang="es-CO" sz="1200" dirty="0" err="1">
                <a:effectLst/>
                <a:latin typeface="MinionPro"/>
              </a:rPr>
              <a:t>while</a:t>
            </a:r>
            <a:r>
              <a:rPr lang="es-CO" sz="1200" dirty="0">
                <a:effectLst/>
                <a:latin typeface="MinionPro"/>
              </a:rPr>
              <a:t> </a:t>
            </a:r>
            <a:r>
              <a:rPr lang="es-CO" sz="1200" dirty="0" err="1">
                <a:effectLst/>
                <a:latin typeface="MinionPro"/>
              </a:rPr>
              <a:t>entropy</a:t>
            </a:r>
            <a:r>
              <a:rPr lang="es-CO" sz="1200" dirty="0">
                <a:effectLst/>
                <a:latin typeface="MinionPro"/>
              </a:rPr>
              <a:t> </a:t>
            </a:r>
            <a:r>
              <a:rPr lang="es-CO" sz="1200" dirty="0" err="1">
                <a:effectLst/>
                <a:latin typeface="MinionPro"/>
              </a:rPr>
              <a:t>tends</a:t>
            </a:r>
            <a:r>
              <a:rPr lang="es-CO" sz="1200" dirty="0">
                <a:effectLst/>
                <a:latin typeface="MinionPro"/>
              </a:rPr>
              <a:t> </a:t>
            </a:r>
            <a:r>
              <a:rPr lang="es-CO" sz="1200" dirty="0" err="1">
                <a:effectLst/>
                <a:latin typeface="MinionPro"/>
              </a:rPr>
              <a:t>to</a:t>
            </a:r>
            <a:r>
              <a:rPr lang="es-CO" sz="1200" dirty="0">
                <a:effectLst/>
                <a:latin typeface="MinionPro"/>
              </a:rPr>
              <a:t> produce </a:t>
            </a:r>
            <a:r>
              <a:rPr lang="es-CO" sz="1200" dirty="0" err="1">
                <a:effectLst/>
                <a:latin typeface="MinionPro"/>
              </a:rPr>
              <a:t>slightly</a:t>
            </a:r>
            <a:r>
              <a:rPr lang="es-CO" sz="1200" dirty="0">
                <a:effectLst/>
                <a:latin typeface="MinionPro"/>
              </a:rPr>
              <a:t> more </a:t>
            </a:r>
            <a:r>
              <a:rPr lang="es-CO" sz="1200" dirty="0" err="1">
                <a:effectLst/>
                <a:latin typeface="MinionPro"/>
              </a:rPr>
              <a:t>balanced</a:t>
            </a:r>
            <a:r>
              <a:rPr lang="es-CO" sz="1200" dirty="0">
                <a:effectLst/>
                <a:latin typeface="MinionPro"/>
              </a:rPr>
              <a:t> trees </a:t>
            </a:r>
            <a:endParaRPr lang="es-CO" sz="1200"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6</a:t>
            </a:fld>
            <a:endParaRPr lang="es-CO"/>
          </a:p>
        </p:txBody>
      </p:sp>
    </p:spTree>
    <p:extLst>
      <p:ext uri="{BB962C8B-B14F-4D97-AF65-F5344CB8AC3E}">
        <p14:creationId xmlns:p14="http://schemas.microsoft.com/office/powerpoint/2010/main" val="290976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err="1">
                <a:effectLst/>
                <a:latin typeface="MinionPro"/>
              </a:rPr>
              <a:t>Notice</a:t>
            </a:r>
            <a:r>
              <a:rPr lang="es-CO" sz="1200" dirty="0">
                <a:effectLst/>
                <a:latin typeface="MinionPro"/>
              </a:rPr>
              <a:t> </a:t>
            </a:r>
            <a:r>
              <a:rPr lang="es-CO" sz="1200" dirty="0" err="1">
                <a:effectLst/>
                <a:latin typeface="MinionPro"/>
              </a:rPr>
              <a:t>how</a:t>
            </a:r>
            <a:r>
              <a:rPr lang="es-CO" sz="1200" dirty="0">
                <a:effectLst/>
                <a:latin typeface="MinionPro"/>
              </a:rPr>
              <a:t> the pre‐ </a:t>
            </a:r>
            <a:r>
              <a:rPr lang="es-CO" sz="1200" dirty="0" err="1">
                <a:effectLst/>
                <a:latin typeface="MinionPro"/>
              </a:rPr>
              <a:t>dicted</a:t>
            </a:r>
            <a:r>
              <a:rPr lang="es-CO" sz="1200" dirty="0">
                <a:effectLst/>
                <a:latin typeface="MinionPro"/>
              </a:rPr>
              <a:t> </a:t>
            </a:r>
            <a:r>
              <a:rPr lang="es-CO" sz="1200" dirty="0" err="1">
                <a:effectLst/>
                <a:latin typeface="MinionPro"/>
              </a:rPr>
              <a:t>value</a:t>
            </a:r>
            <a:r>
              <a:rPr lang="es-CO" sz="1200" dirty="0">
                <a:effectLst/>
                <a:latin typeface="MinionPro"/>
              </a:rPr>
              <a:t> </a:t>
            </a:r>
            <a:r>
              <a:rPr lang="es-CO" sz="1200" dirty="0" err="1">
                <a:effectLst/>
                <a:latin typeface="MinionPro"/>
              </a:rPr>
              <a:t>for</a:t>
            </a:r>
            <a:r>
              <a:rPr lang="es-CO" sz="1200" dirty="0">
                <a:effectLst/>
                <a:latin typeface="MinionPro"/>
              </a:rPr>
              <a:t> </a:t>
            </a:r>
            <a:r>
              <a:rPr lang="es-CO" sz="1200" dirty="0" err="1">
                <a:effectLst/>
                <a:latin typeface="MinionPro"/>
              </a:rPr>
              <a:t>each</a:t>
            </a:r>
            <a:r>
              <a:rPr lang="es-CO" sz="1200" dirty="0">
                <a:effectLst/>
                <a:latin typeface="MinionPro"/>
              </a:rPr>
              <a:t> </a:t>
            </a:r>
            <a:r>
              <a:rPr lang="es-CO" sz="1200" dirty="0" err="1">
                <a:effectLst/>
                <a:latin typeface="MinionPro"/>
              </a:rPr>
              <a:t>region</a:t>
            </a:r>
            <a:r>
              <a:rPr lang="es-CO" sz="1200" dirty="0">
                <a:effectLst/>
                <a:latin typeface="MinionPro"/>
              </a:rPr>
              <a:t> </a:t>
            </a:r>
            <a:r>
              <a:rPr lang="es-CO" sz="1200" dirty="0" err="1">
                <a:effectLst/>
                <a:latin typeface="MinionPro"/>
              </a:rPr>
              <a:t>is</a:t>
            </a:r>
            <a:r>
              <a:rPr lang="es-CO" sz="1200" dirty="0">
                <a:effectLst/>
                <a:latin typeface="MinionPro"/>
              </a:rPr>
              <a:t> </a:t>
            </a:r>
            <a:r>
              <a:rPr lang="es-CO" sz="1200" dirty="0" err="1">
                <a:effectLst/>
                <a:latin typeface="MinionPro"/>
              </a:rPr>
              <a:t>always</a:t>
            </a:r>
            <a:r>
              <a:rPr lang="es-CO" sz="1200" dirty="0">
                <a:effectLst/>
                <a:latin typeface="MinionPro"/>
              </a:rPr>
              <a:t> the </a:t>
            </a:r>
            <a:r>
              <a:rPr lang="es-CO" sz="1200" dirty="0" err="1">
                <a:effectLst/>
                <a:latin typeface="MinionPro"/>
              </a:rPr>
              <a:t>average</a:t>
            </a:r>
            <a:r>
              <a:rPr lang="es-CO" sz="1200" dirty="0">
                <a:effectLst/>
                <a:latin typeface="MinionPro"/>
              </a:rPr>
              <a:t> target </a:t>
            </a:r>
            <a:r>
              <a:rPr lang="es-CO" sz="1200" dirty="0" err="1">
                <a:effectLst/>
                <a:latin typeface="MinionPro"/>
              </a:rPr>
              <a:t>value</a:t>
            </a:r>
            <a:r>
              <a:rPr lang="es-CO" sz="1200" dirty="0">
                <a:effectLst/>
                <a:latin typeface="MinionPro"/>
              </a:rPr>
              <a:t> of the </a:t>
            </a:r>
            <a:r>
              <a:rPr lang="es-CO" sz="1200" dirty="0" err="1">
                <a:effectLst/>
                <a:latin typeface="MinionPro"/>
              </a:rPr>
              <a:t>instances</a:t>
            </a:r>
            <a:r>
              <a:rPr lang="es-CO" sz="1200" dirty="0">
                <a:effectLst/>
                <a:latin typeface="MinionPro"/>
              </a:rPr>
              <a:t> in </a:t>
            </a:r>
            <a:r>
              <a:rPr lang="es-CO" sz="1200" dirty="0" err="1">
                <a:effectLst/>
                <a:latin typeface="MinionPro"/>
              </a:rPr>
              <a:t>that</a:t>
            </a:r>
            <a:r>
              <a:rPr lang="es-CO" sz="1200" dirty="0">
                <a:effectLst/>
                <a:latin typeface="MinionPro"/>
              </a:rPr>
              <a:t> </a:t>
            </a:r>
            <a:r>
              <a:rPr lang="es-CO" sz="1200" dirty="0" err="1">
                <a:effectLst/>
                <a:latin typeface="MinionPro"/>
              </a:rPr>
              <a:t>region</a:t>
            </a:r>
            <a:r>
              <a:rPr lang="es-CO" sz="1200" dirty="0">
                <a:effectLst/>
                <a:latin typeface="MinionPro"/>
              </a:rPr>
              <a:t>. The </a:t>
            </a:r>
            <a:r>
              <a:rPr lang="es-CO" sz="1200" dirty="0" err="1">
                <a:effectLst/>
                <a:latin typeface="MinionPro"/>
              </a:rPr>
              <a:t>algorithm</a:t>
            </a:r>
            <a:r>
              <a:rPr lang="es-CO" sz="1200" dirty="0">
                <a:effectLst/>
                <a:latin typeface="MinionPro"/>
              </a:rPr>
              <a:t> </a:t>
            </a:r>
            <a:r>
              <a:rPr lang="es-CO" sz="1200" dirty="0" err="1">
                <a:effectLst/>
                <a:latin typeface="MinionPro"/>
              </a:rPr>
              <a:t>splits</a:t>
            </a:r>
            <a:r>
              <a:rPr lang="es-CO" sz="1200" dirty="0">
                <a:effectLst/>
                <a:latin typeface="MinionPro"/>
              </a:rPr>
              <a:t> </a:t>
            </a:r>
            <a:r>
              <a:rPr lang="es-CO" sz="1200" dirty="0" err="1">
                <a:effectLst/>
                <a:latin typeface="MinionPro"/>
              </a:rPr>
              <a:t>each</a:t>
            </a:r>
            <a:r>
              <a:rPr lang="es-CO" sz="1200" dirty="0">
                <a:effectLst/>
                <a:latin typeface="MinionPro"/>
              </a:rPr>
              <a:t> </a:t>
            </a:r>
            <a:r>
              <a:rPr lang="es-CO" sz="1200" dirty="0" err="1">
                <a:effectLst/>
                <a:latin typeface="MinionPro"/>
              </a:rPr>
              <a:t>region</a:t>
            </a:r>
            <a:r>
              <a:rPr lang="es-CO" sz="1200" dirty="0">
                <a:effectLst/>
                <a:latin typeface="MinionPro"/>
              </a:rPr>
              <a:t> in a </a:t>
            </a:r>
            <a:r>
              <a:rPr lang="es-CO" sz="1200" dirty="0" err="1">
                <a:effectLst/>
                <a:latin typeface="MinionPro"/>
              </a:rPr>
              <a:t>way</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makes</a:t>
            </a:r>
            <a:r>
              <a:rPr lang="es-CO" sz="1200" dirty="0">
                <a:effectLst/>
                <a:latin typeface="MinionPro"/>
              </a:rPr>
              <a:t> </a:t>
            </a:r>
            <a:r>
              <a:rPr lang="es-CO" sz="1200" dirty="0" err="1">
                <a:effectLst/>
                <a:latin typeface="MinionPro"/>
              </a:rPr>
              <a:t>most</a:t>
            </a:r>
            <a:r>
              <a:rPr lang="es-CO" sz="1200" dirty="0">
                <a:effectLst/>
                <a:latin typeface="MinionPro"/>
              </a:rPr>
              <a:t> training </a:t>
            </a:r>
            <a:r>
              <a:rPr lang="es-CO" sz="1200" dirty="0" err="1">
                <a:effectLst/>
                <a:latin typeface="MinionPro"/>
              </a:rPr>
              <a:t>instances</a:t>
            </a:r>
            <a:r>
              <a:rPr lang="es-CO" sz="1200" dirty="0">
                <a:effectLst/>
                <a:latin typeface="MinionPro"/>
              </a:rPr>
              <a:t> as </a:t>
            </a:r>
            <a:r>
              <a:rPr lang="es-CO" sz="1200" dirty="0" err="1">
                <a:effectLst/>
                <a:latin typeface="MinionPro"/>
              </a:rPr>
              <a:t>close</a:t>
            </a:r>
            <a:r>
              <a:rPr lang="es-CO" sz="1200" dirty="0">
                <a:effectLst/>
                <a:latin typeface="MinionPro"/>
              </a:rPr>
              <a:t> as </a:t>
            </a:r>
            <a:r>
              <a:rPr lang="es-CO" sz="1200" dirty="0" err="1">
                <a:effectLst/>
                <a:latin typeface="MinionPro"/>
              </a:rPr>
              <a:t>possible</a:t>
            </a:r>
            <a:r>
              <a:rPr lang="es-CO" sz="1200" dirty="0">
                <a:effectLst/>
                <a:latin typeface="MinionPro"/>
              </a:rPr>
              <a:t> </a:t>
            </a:r>
            <a:r>
              <a:rPr lang="es-CO" sz="1200" dirty="0" err="1">
                <a:effectLst/>
                <a:latin typeface="MinionPro"/>
              </a:rPr>
              <a:t>to</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predicted</a:t>
            </a:r>
            <a:r>
              <a:rPr lang="es-CO" sz="1200" dirty="0">
                <a:effectLst/>
                <a:latin typeface="MinionPro"/>
              </a:rPr>
              <a:t> </a:t>
            </a:r>
            <a:r>
              <a:rPr lang="es-CO" sz="1200" dirty="0" err="1">
                <a:effectLst/>
                <a:latin typeface="MinionPro"/>
              </a:rPr>
              <a:t>value</a:t>
            </a:r>
            <a:r>
              <a:rPr lang="es-CO" sz="1200" dirty="0">
                <a:effectLst/>
                <a:latin typeface="MinionPro"/>
              </a:rPr>
              <a:t>. </a:t>
            </a:r>
            <a:endParaRPr lang="es-CO" dirty="0"/>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a:effectLst/>
                <a:latin typeface="MinionPro"/>
              </a:rPr>
              <a:t>The CART </a:t>
            </a:r>
            <a:r>
              <a:rPr lang="es-CO" sz="1200" dirty="0" err="1">
                <a:effectLst/>
                <a:latin typeface="MinionPro"/>
              </a:rPr>
              <a:t>algorithm</a:t>
            </a:r>
            <a:r>
              <a:rPr lang="es-CO" sz="1200" dirty="0">
                <a:effectLst/>
                <a:latin typeface="MinionPro"/>
              </a:rPr>
              <a:t> </a:t>
            </a:r>
            <a:r>
              <a:rPr lang="es-CO" sz="1200" dirty="0" err="1">
                <a:effectLst/>
                <a:latin typeface="MinionPro"/>
              </a:rPr>
              <a:t>works</a:t>
            </a:r>
            <a:r>
              <a:rPr lang="es-CO" sz="1200" dirty="0">
                <a:effectLst/>
                <a:latin typeface="MinionPro"/>
              </a:rPr>
              <a:t> </a:t>
            </a:r>
            <a:r>
              <a:rPr lang="es-CO" sz="1200" dirty="0" err="1">
                <a:effectLst/>
                <a:latin typeface="MinionPro"/>
              </a:rPr>
              <a:t>mostly</a:t>
            </a:r>
            <a:r>
              <a:rPr lang="es-CO" sz="1200" dirty="0">
                <a:effectLst/>
                <a:latin typeface="MinionPro"/>
              </a:rPr>
              <a:t> the </a:t>
            </a:r>
            <a:r>
              <a:rPr lang="es-CO" sz="1200" dirty="0" err="1">
                <a:effectLst/>
                <a:latin typeface="MinionPro"/>
              </a:rPr>
              <a:t>same</a:t>
            </a:r>
            <a:r>
              <a:rPr lang="es-CO" sz="1200" dirty="0">
                <a:effectLst/>
                <a:latin typeface="MinionPro"/>
              </a:rPr>
              <a:t> </a:t>
            </a:r>
            <a:r>
              <a:rPr lang="es-CO" sz="1200" dirty="0" err="1">
                <a:effectLst/>
                <a:latin typeface="MinionPro"/>
              </a:rPr>
              <a:t>way</a:t>
            </a:r>
            <a:r>
              <a:rPr lang="es-CO" sz="1200" dirty="0">
                <a:effectLst/>
                <a:latin typeface="MinionPro"/>
              </a:rPr>
              <a:t> as </a:t>
            </a:r>
            <a:r>
              <a:rPr lang="es-CO" sz="1200" dirty="0" err="1">
                <a:effectLst/>
                <a:latin typeface="MinionPro"/>
              </a:rPr>
              <a:t>earlier</a:t>
            </a:r>
            <a:r>
              <a:rPr lang="es-CO" sz="1200" dirty="0">
                <a:effectLst/>
                <a:latin typeface="MinionPro"/>
              </a:rPr>
              <a:t>, </a:t>
            </a:r>
            <a:r>
              <a:rPr lang="es-CO" sz="1200" dirty="0" err="1">
                <a:effectLst/>
                <a:latin typeface="MinionPro"/>
              </a:rPr>
              <a:t>except</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instead</a:t>
            </a:r>
            <a:r>
              <a:rPr lang="es-CO" sz="1200" dirty="0">
                <a:effectLst/>
                <a:latin typeface="MinionPro"/>
              </a:rPr>
              <a:t> of try‐ </a:t>
            </a:r>
            <a:r>
              <a:rPr lang="es-CO" sz="1200" dirty="0" err="1">
                <a:effectLst/>
                <a:latin typeface="MinionPro"/>
              </a:rPr>
              <a:t>ing</a:t>
            </a:r>
            <a:r>
              <a:rPr lang="es-CO" sz="1200" dirty="0">
                <a:effectLst/>
                <a:latin typeface="MinionPro"/>
              </a:rPr>
              <a:t> </a:t>
            </a:r>
            <a:r>
              <a:rPr lang="es-CO" sz="1200" dirty="0" err="1">
                <a:effectLst/>
                <a:latin typeface="MinionPro"/>
              </a:rPr>
              <a:t>to</a:t>
            </a:r>
            <a:r>
              <a:rPr lang="es-CO" sz="1200" dirty="0">
                <a:effectLst/>
                <a:latin typeface="MinionPro"/>
              </a:rPr>
              <a:t> </a:t>
            </a:r>
            <a:r>
              <a:rPr lang="es-CO" sz="1200" dirty="0" err="1">
                <a:effectLst/>
                <a:latin typeface="MinionPro"/>
              </a:rPr>
              <a:t>split</a:t>
            </a:r>
            <a:r>
              <a:rPr lang="es-CO" sz="1200" dirty="0">
                <a:effectLst/>
                <a:latin typeface="MinionPro"/>
              </a:rPr>
              <a:t> the training set in a </a:t>
            </a:r>
            <a:r>
              <a:rPr lang="es-CO" sz="1200" dirty="0" err="1">
                <a:effectLst/>
                <a:latin typeface="MinionPro"/>
              </a:rPr>
              <a:t>way</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minimizes</a:t>
            </a:r>
            <a:r>
              <a:rPr lang="es-CO" sz="1200" dirty="0">
                <a:effectLst/>
                <a:latin typeface="MinionPro"/>
              </a:rPr>
              <a:t> </a:t>
            </a:r>
            <a:r>
              <a:rPr lang="es-CO" sz="1200" dirty="0" err="1">
                <a:effectLst/>
                <a:latin typeface="MinionPro"/>
              </a:rPr>
              <a:t>impurity</a:t>
            </a:r>
            <a:r>
              <a:rPr lang="es-CO" sz="1200" dirty="0">
                <a:effectLst/>
                <a:latin typeface="MinionPro"/>
              </a:rPr>
              <a:t>, </a:t>
            </a:r>
            <a:r>
              <a:rPr lang="es-CO" sz="1200" dirty="0" err="1">
                <a:effectLst/>
                <a:latin typeface="MinionPro"/>
              </a:rPr>
              <a:t>it</a:t>
            </a:r>
            <a:r>
              <a:rPr lang="es-CO" sz="1200" dirty="0">
                <a:effectLst/>
                <a:latin typeface="MinionPro"/>
              </a:rPr>
              <a:t> </a:t>
            </a:r>
            <a:r>
              <a:rPr lang="es-CO" sz="1200" dirty="0" err="1">
                <a:effectLst/>
                <a:latin typeface="MinionPro"/>
              </a:rPr>
              <a:t>now</a:t>
            </a:r>
            <a:r>
              <a:rPr lang="es-CO" sz="1200" dirty="0">
                <a:effectLst/>
                <a:latin typeface="MinionPro"/>
              </a:rPr>
              <a:t> tries </a:t>
            </a:r>
            <a:r>
              <a:rPr lang="es-CO" sz="1200" dirty="0" err="1">
                <a:effectLst/>
                <a:latin typeface="MinionPro"/>
              </a:rPr>
              <a:t>to</a:t>
            </a:r>
            <a:r>
              <a:rPr lang="es-CO" sz="1200" dirty="0">
                <a:effectLst/>
                <a:latin typeface="MinionPro"/>
              </a:rPr>
              <a:t> </a:t>
            </a:r>
            <a:r>
              <a:rPr lang="es-CO" sz="1200" dirty="0" err="1">
                <a:effectLst/>
                <a:latin typeface="MinionPro"/>
              </a:rPr>
              <a:t>split</a:t>
            </a:r>
            <a:r>
              <a:rPr lang="es-CO" sz="1200" dirty="0">
                <a:effectLst/>
                <a:latin typeface="MinionPro"/>
              </a:rPr>
              <a:t> the training set in a </a:t>
            </a:r>
            <a:r>
              <a:rPr lang="es-CO" sz="1200" dirty="0" err="1">
                <a:effectLst/>
                <a:latin typeface="MinionPro"/>
              </a:rPr>
              <a:t>way</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minimizes</a:t>
            </a:r>
            <a:r>
              <a:rPr lang="es-CO" sz="1200" dirty="0">
                <a:effectLst/>
                <a:latin typeface="MinionPro"/>
              </a:rPr>
              <a:t> the MSE </a:t>
            </a:r>
            <a:endParaRPr lang="es-CO" dirty="0"/>
          </a:p>
          <a:p>
            <a:endParaRPr lang="es-CO"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7</a:t>
            </a:fld>
            <a:endParaRPr lang="es-CO"/>
          </a:p>
        </p:txBody>
      </p:sp>
    </p:spTree>
    <p:extLst>
      <p:ext uri="{BB962C8B-B14F-4D97-AF65-F5344CB8AC3E}">
        <p14:creationId xmlns:p14="http://schemas.microsoft.com/office/powerpoint/2010/main" val="963579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err="1">
                <a:effectLst/>
                <a:latin typeface="MinionPro"/>
              </a:rPr>
              <a:t>estimate</a:t>
            </a:r>
            <a:r>
              <a:rPr lang="es-CO" sz="1200" dirty="0">
                <a:effectLst/>
                <a:latin typeface="MinionPro"/>
              </a:rPr>
              <a:t> the </a:t>
            </a:r>
            <a:r>
              <a:rPr lang="es-CO" sz="1200" dirty="0" err="1">
                <a:effectLst/>
                <a:latin typeface="MinionPro"/>
              </a:rPr>
              <a:t>probability</a:t>
            </a:r>
            <a:r>
              <a:rPr lang="es-CO" sz="1200" dirty="0">
                <a:effectLst/>
                <a:latin typeface="MinionPro"/>
              </a:rPr>
              <a:t> </a:t>
            </a:r>
            <a:r>
              <a:rPr lang="es-CO" sz="1200" dirty="0" err="1">
                <a:effectLst/>
                <a:latin typeface="MinionPro"/>
              </a:rPr>
              <a:t>that</a:t>
            </a:r>
            <a:r>
              <a:rPr lang="es-CO" sz="1200" dirty="0">
                <a:effectLst/>
                <a:latin typeface="MinionPro"/>
              </a:rPr>
              <a:t> </a:t>
            </a:r>
            <a:r>
              <a:rPr lang="es-CO" sz="1200" dirty="0" err="1">
                <a:effectLst/>
                <a:latin typeface="MinionPro"/>
              </a:rPr>
              <a:t>an</a:t>
            </a:r>
            <a:r>
              <a:rPr lang="es-CO" sz="1200" dirty="0">
                <a:effectLst/>
                <a:latin typeface="MinionPro"/>
              </a:rPr>
              <a:t> </a:t>
            </a:r>
            <a:r>
              <a:rPr lang="es-CO" sz="1200" dirty="0" err="1">
                <a:effectLst/>
                <a:latin typeface="MinionPro"/>
              </a:rPr>
              <a:t>instance</a:t>
            </a:r>
            <a:r>
              <a:rPr lang="es-CO" sz="1200" dirty="0">
                <a:effectLst/>
                <a:latin typeface="MinionPro"/>
              </a:rPr>
              <a:t> </a:t>
            </a:r>
            <a:r>
              <a:rPr lang="es-CO" sz="1200" dirty="0" err="1">
                <a:effectLst/>
                <a:latin typeface="MinionPro"/>
              </a:rPr>
              <a:t>belongs</a:t>
            </a:r>
            <a:r>
              <a:rPr lang="es-CO" sz="1200" dirty="0">
                <a:effectLst/>
                <a:latin typeface="MinionPro"/>
              </a:rPr>
              <a:t> </a:t>
            </a:r>
            <a:r>
              <a:rPr lang="es-CO" sz="1200" dirty="0" err="1">
                <a:effectLst/>
                <a:latin typeface="MinionPro"/>
              </a:rPr>
              <a:t>to</a:t>
            </a:r>
            <a:r>
              <a:rPr lang="es-CO" sz="1200" dirty="0">
                <a:effectLst/>
                <a:latin typeface="MinionPro"/>
              </a:rPr>
              <a:t> a </a:t>
            </a:r>
            <a:r>
              <a:rPr lang="es-CO" sz="1200" dirty="0" err="1">
                <a:effectLst/>
                <a:latin typeface="MinionPro"/>
              </a:rPr>
              <a:t>partic</a:t>
            </a:r>
            <a:r>
              <a:rPr lang="es-CO" sz="1200" dirty="0">
                <a:effectLst/>
                <a:latin typeface="MinionPro"/>
              </a:rPr>
              <a:t>‐ </a:t>
            </a:r>
            <a:r>
              <a:rPr lang="es-CO" sz="1200" dirty="0" err="1">
                <a:effectLst/>
                <a:latin typeface="MinionPro"/>
              </a:rPr>
              <a:t>ular</a:t>
            </a:r>
            <a:r>
              <a:rPr lang="es-CO" sz="1200" dirty="0">
                <a:effectLst/>
                <a:latin typeface="MinionPro"/>
              </a:rPr>
              <a:t> </a:t>
            </a:r>
            <a:r>
              <a:rPr lang="es-CO" sz="1200" dirty="0" err="1">
                <a:effectLst/>
                <a:latin typeface="MinionPro"/>
              </a:rPr>
              <a:t>class</a:t>
            </a:r>
            <a:r>
              <a:rPr lang="es-CO" sz="1200" dirty="0">
                <a:effectLst/>
                <a:latin typeface="MinionPro"/>
              </a:rPr>
              <a:t> </a:t>
            </a:r>
            <a:r>
              <a:rPr lang="es-CO" sz="1200" i="1" dirty="0">
                <a:effectLst/>
                <a:latin typeface="MinionPro"/>
              </a:rPr>
              <a:t>k</a:t>
            </a:r>
            <a:r>
              <a:rPr lang="es-CO" sz="1200" dirty="0">
                <a:effectLst/>
                <a:latin typeface="MinionPro"/>
              </a:rPr>
              <a:t>: </a:t>
            </a:r>
            <a:r>
              <a:rPr lang="es-CO" sz="1200" dirty="0" err="1">
                <a:effectLst/>
                <a:latin typeface="MinionPro"/>
              </a:rPr>
              <a:t>first</a:t>
            </a:r>
            <a:r>
              <a:rPr lang="es-CO" sz="1200" dirty="0">
                <a:effectLst/>
                <a:latin typeface="MinionPro"/>
              </a:rPr>
              <a:t> </a:t>
            </a:r>
            <a:r>
              <a:rPr lang="es-CO" sz="1200" dirty="0" err="1">
                <a:effectLst/>
                <a:latin typeface="MinionPro"/>
              </a:rPr>
              <a:t>it</a:t>
            </a:r>
            <a:r>
              <a:rPr lang="es-CO" sz="1200" dirty="0">
                <a:effectLst/>
                <a:latin typeface="MinionPro"/>
              </a:rPr>
              <a:t> </a:t>
            </a:r>
            <a:r>
              <a:rPr lang="es-CO" sz="1200" dirty="0" err="1">
                <a:effectLst/>
                <a:latin typeface="MinionPro"/>
              </a:rPr>
              <a:t>traverses</a:t>
            </a:r>
            <a:r>
              <a:rPr lang="es-CO" sz="1200" dirty="0">
                <a:effectLst/>
                <a:latin typeface="MinionPro"/>
              </a:rPr>
              <a:t> the </a:t>
            </a:r>
            <a:r>
              <a:rPr lang="es-CO" sz="1200" dirty="0" err="1">
                <a:effectLst/>
                <a:latin typeface="MinionPro"/>
              </a:rPr>
              <a:t>tree</a:t>
            </a:r>
            <a:r>
              <a:rPr lang="es-CO" sz="1200" dirty="0">
                <a:effectLst/>
                <a:latin typeface="MinionPro"/>
              </a:rPr>
              <a:t> </a:t>
            </a:r>
            <a:r>
              <a:rPr lang="es-CO" sz="1200" dirty="0" err="1">
                <a:effectLst/>
                <a:latin typeface="MinionPro"/>
              </a:rPr>
              <a:t>to</a:t>
            </a:r>
            <a:r>
              <a:rPr lang="es-CO" sz="1200" dirty="0">
                <a:effectLst/>
                <a:latin typeface="MinionPro"/>
              </a:rPr>
              <a:t> </a:t>
            </a:r>
            <a:r>
              <a:rPr lang="es-CO" sz="1200" dirty="0" err="1">
                <a:effectLst/>
                <a:latin typeface="MinionPro"/>
              </a:rPr>
              <a:t>find</a:t>
            </a:r>
            <a:r>
              <a:rPr lang="es-CO" sz="1200" dirty="0">
                <a:effectLst/>
                <a:latin typeface="MinionPro"/>
              </a:rPr>
              <a:t> the </a:t>
            </a:r>
            <a:r>
              <a:rPr lang="es-CO" sz="1200" dirty="0" err="1">
                <a:effectLst/>
                <a:latin typeface="MinionPro"/>
              </a:rPr>
              <a:t>leaf</a:t>
            </a:r>
            <a:r>
              <a:rPr lang="es-CO" sz="1200" dirty="0">
                <a:effectLst/>
                <a:latin typeface="MinionPro"/>
              </a:rPr>
              <a:t> </a:t>
            </a:r>
            <a:r>
              <a:rPr lang="es-CO" sz="1200" dirty="0" err="1">
                <a:effectLst/>
                <a:latin typeface="MinionPro"/>
              </a:rPr>
              <a:t>node</a:t>
            </a:r>
            <a:r>
              <a:rPr lang="es-CO" sz="1200" dirty="0">
                <a:effectLst/>
                <a:latin typeface="MinionPro"/>
              </a:rPr>
              <a:t> </a:t>
            </a:r>
            <a:r>
              <a:rPr lang="es-CO" sz="1200" dirty="0" err="1">
                <a:effectLst/>
                <a:latin typeface="MinionPro"/>
              </a:rPr>
              <a:t>for</a:t>
            </a:r>
            <a:r>
              <a:rPr lang="es-CO" sz="1200" dirty="0">
                <a:effectLst/>
                <a:latin typeface="MinionPro"/>
              </a:rPr>
              <a:t> </a:t>
            </a:r>
            <a:r>
              <a:rPr lang="es-CO" sz="1200" dirty="0" err="1">
                <a:effectLst/>
                <a:latin typeface="MinionPro"/>
              </a:rPr>
              <a:t>this</a:t>
            </a:r>
            <a:r>
              <a:rPr lang="es-CO" sz="1200" dirty="0">
                <a:effectLst/>
                <a:latin typeface="MinionPro"/>
              </a:rPr>
              <a:t> </a:t>
            </a:r>
            <a:r>
              <a:rPr lang="es-CO" sz="1200" dirty="0" err="1">
                <a:effectLst/>
                <a:latin typeface="MinionPro"/>
              </a:rPr>
              <a:t>instance</a:t>
            </a:r>
            <a:r>
              <a:rPr lang="es-CO" sz="1200" dirty="0">
                <a:effectLst/>
                <a:latin typeface="MinionPro"/>
              </a:rPr>
              <a:t>, and </a:t>
            </a:r>
            <a:r>
              <a:rPr lang="es-CO" sz="1200" dirty="0" err="1">
                <a:effectLst/>
                <a:latin typeface="MinionPro"/>
              </a:rPr>
              <a:t>then</a:t>
            </a:r>
            <a:r>
              <a:rPr lang="es-CO" sz="1200" dirty="0">
                <a:effectLst/>
                <a:latin typeface="MinionPro"/>
              </a:rPr>
              <a:t> </a:t>
            </a:r>
            <a:r>
              <a:rPr lang="es-CO" sz="1200" dirty="0" err="1">
                <a:effectLst/>
                <a:latin typeface="MinionPro"/>
              </a:rPr>
              <a:t>it</a:t>
            </a:r>
            <a:r>
              <a:rPr lang="es-CO" sz="1200" dirty="0">
                <a:effectLst/>
                <a:latin typeface="MinionPro"/>
              </a:rPr>
              <a:t> </a:t>
            </a:r>
            <a:r>
              <a:rPr lang="es-CO" sz="1200" dirty="0" err="1">
                <a:effectLst/>
                <a:latin typeface="MinionPro"/>
              </a:rPr>
              <a:t>returns</a:t>
            </a:r>
            <a:r>
              <a:rPr lang="es-CO" sz="1200" dirty="0">
                <a:effectLst/>
                <a:latin typeface="MinionPro"/>
              </a:rPr>
              <a:t> the ratio of training </a:t>
            </a:r>
            <a:r>
              <a:rPr lang="es-CO" sz="1200" dirty="0" err="1">
                <a:effectLst/>
                <a:latin typeface="MinionPro"/>
              </a:rPr>
              <a:t>instances</a:t>
            </a:r>
            <a:r>
              <a:rPr lang="es-CO" sz="1200" dirty="0">
                <a:effectLst/>
                <a:latin typeface="MinionPro"/>
              </a:rPr>
              <a:t> of </a:t>
            </a:r>
            <a:r>
              <a:rPr lang="es-CO" sz="1200" dirty="0" err="1">
                <a:effectLst/>
                <a:latin typeface="MinionPro"/>
              </a:rPr>
              <a:t>class</a:t>
            </a:r>
            <a:r>
              <a:rPr lang="es-CO" sz="1200" dirty="0">
                <a:effectLst/>
                <a:latin typeface="MinionPro"/>
              </a:rPr>
              <a:t> </a:t>
            </a:r>
            <a:r>
              <a:rPr lang="es-CO" sz="1200" i="1" dirty="0">
                <a:effectLst/>
                <a:latin typeface="MinionPro"/>
              </a:rPr>
              <a:t>k </a:t>
            </a:r>
            <a:r>
              <a:rPr lang="es-CO" sz="1200" dirty="0">
                <a:effectLst/>
                <a:latin typeface="MinionPro"/>
              </a:rPr>
              <a:t>in </a:t>
            </a:r>
            <a:r>
              <a:rPr lang="es-CO" sz="1200" dirty="0" err="1">
                <a:effectLst/>
                <a:latin typeface="MinionPro"/>
              </a:rPr>
              <a:t>this</a:t>
            </a:r>
            <a:r>
              <a:rPr lang="es-CO" sz="1200" dirty="0">
                <a:effectLst/>
                <a:latin typeface="MinionPro"/>
              </a:rPr>
              <a:t> </a:t>
            </a:r>
            <a:r>
              <a:rPr lang="es-CO" sz="1200" dirty="0" err="1">
                <a:effectLst/>
                <a:latin typeface="MinionPro"/>
              </a:rPr>
              <a:t>node</a:t>
            </a:r>
            <a:r>
              <a:rPr lang="es-CO" sz="1200" dirty="0">
                <a:effectLst/>
                <a:latin typeface="MinionPro"/>
              </a:rPr>
              <a:t>. </a:t>
            </a:r>
            <a:endParaRPr lang="es-CO" dirty="0"/>
          </a:p>
          <a:p>
            <a:endParaRPr lang="es-CO" dirty="0"/>
          </a:p>
        </p:txBody>
      </p:sp>
      <p:sp>
        <p:nvSpPr>
          <p:cNvPr id="4" name="Marcador de número de diapositiva 3"/>
          <p:cNvSpPr>
            <a:spLocks noGrp="1"/>
          </p:cNvSpPr>
          <p:nvPr>
            <p:ph type="sldNum" sz="quarter" idx="5"/>
          </p:nvPr>
        </p:nvSpPr>
        <p:spPr/>
        <p:txBody>
          <a:bodyPr/>
          <a:lstStyle/>
          <a:p>
            <a:fld id="{169B43E1-9EC0-CD46-BE75-984B3DA5659E}" type="slidenum">
              <a:rPr lang="es-CO" smtClean="0"/>
              <a:t>8</a:t>
            </a:fld>
            <a:endParaRPr lang="es-CO"/>
          </a:p>
        </p:txBody>
      </p:sp>
    </p:spTree>
    <p:extLst>
      <p:ext uri="{BB962C8B-B14F-4D97-AF65-F5344CB8AC3E}">
        <p14:creationId xmlns:p14="http://schemas.microsoft.com/office/powerpoint/2010/main" val="68263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91514-B6AB-0850-A298-94D4E5E2A67A}"/>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219F01F9-5B25-FAF9-7F1B-2FE82D582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D5F7F37D-8844-F4BF-0B3F-F80F7ACA5808}"/>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686FD927-542E-D265-6908-816B2DE4ACB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8C431BB-9820-949B-F300-A535AD38D0D0}"/>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408666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9DE96-831E-5C95-6D8E-5C167FEA443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3E2C9037-0DBA-43D6-BA8F-6119AFF3EDE0}"/>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211F954E-8E91-72A0-11B4-49016F1F3CB6}"/>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D5677FF7-950B-9DEC-2829-1588D871323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477E70-B5EA-9EC6-39E5-BE788B99AFB8}"/>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121593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8031A2-CE56-2A60-3626-2EBF65268C0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6315ACDA-0F4F-D5F5-802F-D80497B32F1C}"/>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605D700-B0F7-3734-A014-1CD3F17F507D}"/>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8281673A-7E4A-44E8-DDCD-C6B3FA35B8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98DD1C-39D9-A33B-E7A3-D2149C9AD6FA}"/>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228868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1A093-C657-048F-D496-EFC37554170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07DDD13-70C3-798E-E322-977ADCB03B75}"/>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87494E0-47CE-1D74-8C5C-7D85EB303369}"/>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6B12D52A-487E-57DE-79D7-8171B9C669E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FEBD885-7AB7-66EE-79F4-1752C156BA42}"/>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350307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86D74-20EA-A108-2F8F-B0D12858321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2731EDA-ACCD-FB26-50FA-3DCEAC252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5B2CD84A-570F-AC80-7686-5415F1A4262A}"/>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7D9C6B97-A038-7FB1-A0F2-4D1A14EF85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976DCC1-8C78-C291-4A8F-4F398635676A}"/>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313981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C160D-C5CA-FF82-199D-3D201D7FA44A}"/>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F93C113-1ACD-4B30-8796-BE0F09C26AF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0CCB03C5-8527-A637-B0F4-1F7FE336FEF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190ABEB8-28AF-7950-70BB-A9971E78E579}"/>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6" name="Marcador de pie de página 5">
            <a:extLst>
              <a:ext uri="{FF2B5EF4-FFF2-40B4-BE49-F238E27FC236}">
                <a16:creationId xmlns:a16="http://schemas.microsoft.com/office/drawing/2014/main" id="{4C4CE59E-B2E9-4343-E773-7E1AE2379DA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9C0EB8-83C5-2794-687C-F6FB6E8F2629}"/>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31547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13EE6-114A-9484-FA8A-BA2852ED0D7E}"/>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4AF9AA5-65BC-4792-E2A1-7EC532FFF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F4832FC7-2D64-F0E0-A11F-954FE3E31ED5}"/>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8CB73BD8-ECF9-4BF4-1A23-19A3D5252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D271F886-A75B-D83B-0130-5B832747BE0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8549FB74-A34E-BBBA-DADF-0672D02C1430}"/>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8" name="Marcador de pie de página 7">
            <a:extLst>
              <a:ext uri="{FF2B5EF4-FFF2-40B4-BE49-F238E27FC236}">
                <a16:creationId xmlns:a16="http://schemas.microsoft.com/office/drawing/2014/main" id="{F656D796-4381-A01C-53DC-BE585B5A192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77BDE9D-61AE-F64A-3EBC-5550E9285DE9}"/>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160833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AD520-0BB4-7056-93D3-B51D216CD3AE}"/>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A508A03F-7177-7CE0-D7FD-3FA7936F0233}"/>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4" name="Marcador de pie de página 3">
            <a:extLst>
              <a:ext uri="{FF2B5EF4-FFF2-40B4-BE49-F238E27FC236}">
                <a16:creationId xmlns:a16="http://schemas.microsoft.com/office/drawing/2014/main" id="{86287D15-07AF-41B7-268F-38002AFFE8A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F0CF3DF-7A52-7135-60A5-13024D5DE42E}"/>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55619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5C5DF0-4991-02BD-07B4-8F16B4A03582}"/>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3" name="Marcador de pie de página 2">
            <a:extLst>
              <a:ext uri="{FF2B5EF4-FFF2-40B4-BE49-F238E27FC236}">
                <a16:creationId xmlns:a16="http://schemas.microsoft.com/office/drawing/2014/main" id="{2AEF1FB4-0FCB-FF39-B1D8-73FDF4DA7E3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7CD9907-60CD-B16A-A147-90BD64C0E560}"/>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30633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AAC5D-5DB0-7270-C7CF-37943F593D3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B1973CAD-ECAF-EE84-8692-F31B3E87B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E0FDD053-3823-BCAE-8D90-3A20DFC1D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86E3630-4890-9B75-7186-999EB77281F9}"/>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6" name="Marcador de pie de página 5">
            <a:extLst>
              <a:ext uri="{FF2B5EF4-FFF2-40B4-BE49-F238E27FC236}">
                <a16:creationId xmlns:a16="http://schemas.microsoft.com/office/drawing/2014/main" id="{D88665C4-BF14-5EAA-4C32-4C1CF7638F6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92D3624-1725-5E74-C122-0FF88788D2C8}"/>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421012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38B33-DCE7-494F-BCE0-DC11D388441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4E9864CF-6284-C2B7-1A41-735587B4F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BA1C4CC-2C95-6F5C-8C0C-8521A0829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E7D2244-F7FE-0C93-4D83-D89DE941FA95}"/>
              </a:ext>
            </a:extLst>
          </p:cNvPr>
          <p:cNvSpPr>
            <a:spLocks noGrp="1"/>
          </p:cNvSpPr>
          <p:nvPr>
            <p:ph type="dt" sz="half" idx="10"/>
          </p:nvPr>
        </p:nvSpPr>
        <p:spPr/>
        <p:txBody>
          <a:bodyPr/>
          <a:lstStyle/>
          <a:p>
            <a:fld id="{DA48A9CD-075F-EC47-AE7C-A3C8A22344DC}" type="datetimeFigureOut">
              <a:rPr lang="es-CO" smtClean="0"/>
              <a:t>6/08/24</a:t>
            </a:fld>
            <a:endParaRPr lang="es-CO"/>
          </a:p>
        </p:txBody>
      </p:sp>
      <p:sp>
        <p:nvSpPr>
          <p:cNvPr id="6" name="Marcador de pie de página 5">
            <a:extLst>
              <a:ext uri="{FF2B5EF4-FFF2-40B4-BE49-F238E27FC236}">
                <a16:creationId xmlns:a16="http://schemas.microsoft.com/office/drawing/2014/main" id="{C374B233-80E3-7E86-A57D-2AFD9A3BD39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D62CB0D-1F75-F5DB-BD86-E711732B411A}"/>
              </a:ext>
            </a:extLst>
          </p:cNvPr>
          <p:cNvSpPr>
            <a:spLocks noGrp="1"/>
          </p:cNvSpPr>
          <p:nvPr>
            <p:ph type="sldNum" sz="quarter" idx="12"/>
          </p:nvPr>
        </p:nvSpPr>
        <p:spPr/>
        <p:txBody>
          <a:bodyPr/>
          <a:lstStyle/>
          <a:p>
            <a:fld id="{7C88A442-0993-0D40-B5E7-33ACF4625CC7}" type="slidenum">
              <a:rPr lang="es-CO" smtClean="0"/>
              <a:t>‹Nº›</a:t>
            </a:fld>
            <a:endParaRPr lang="es-CO"/>
          </a:p>
        </p:txBody>
      </p:sp>
    </p:spTree>
    <p:extLst>
      <p:ext uri="{BB962C8B-B14F-4D97-AF65-F5344CB8AC3E}">
        <p14:creationId xmlns:p14="http://schemas.microsoft.com/office/powerpoint/2010/main" val="307111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FB6B57-D6D5-2F48-ED8C-EA77E35BA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F925E333-63A4-EDF4-ACE9-67B16FC7E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9305EE5-A8C8-1346-0ECC-2ECD2ABA2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8A9CD-075F-EC47-AE7C-A3C8A22344DC}" type="datetimeFigureOut">
              <a:rPr lang="es-CO" smtClean="0"/>
              <a:t>6/08/24</a:t>
            </a:fld>
            <a:endParaRPr lang="es-CO"/>
          </a:p>
        </p:txBody>
      </p:sp>
      <p:sp>
        <p:nvSpPr>
          <p:cNvPr id="5" name="Marcador de pie de página 4">
            <a:extLst>
              <a:ext uri="{FF2B5EF4-FFF2-40B4-BE49-F238E27FC236}">
                <a16:creationId xmlns:a16="http://schemas.microsoft.com/office/drawing/2014/main" id="{817E4B1E-07E9-E59E-DC72-12100B8DC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C72A27B-5A8E-0703-6455-4AC87F16D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8A442-0993-0D40-B5E7-33ACF4625CC7}" type="slidenum">
              <a:rPr lang="es-CO" smtClean="0"/>
              <a:t>‹Nº›</a:t>
            </a:fld>
            <a:endParaRPr lang="es-CO"/>
          </a:p>
        </p:txBody>
      </p:sp>
    </p:spTree>
    <p:extLst>
      <p:ext uri="{BB962C8B-B14F-4D97-AF65-F5344CB8AC3E}">
        <p14:creationId xmlns:p14="http://schemas.microsoft.com/office/powerpoint/2010/main" val="205205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8">
            <a:extLst>
              <a:ext uri="{FF2B5EF4-FFF2-40B4-BE49-F238E27FC236}">
                <a16:creationId xmlns:a16="http://schemas.microsoft.com/office/drawing/2014/main" id="{8D573145-CFD2-1D3D-DF7C-4B7126725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c 10">
            <a:extLst>
              <a:ext uri="{FF2B5EF4-FFF2-40B4-BE49-F238E27FC236}">
                <a16:creationId xmlns:a16="http://schemas.microsoft.com/office/drawing/2014/main" id="{BBF0B433-AF61-8DEF-9DFB-ED4A00E3C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ítulo 1">
            <a:extLst>
              <a:ext uri="{FF2B5EF4-FFF2-40B4-BE49-F238E27FC236}">
                <a16:creationId xmlns:a16="http://schemas.microsoft.com/office/drawing/2014/main" id="{7CD75455-EF51-5115-DF15-B37EABD1E041}"/>
              </a:ext>
            </a:extLst>
          </p:cNvPr>
          <p:cNvSpPr txBox="1">
            <a:spLocks/>
          </p:cNvSpPr>
          <p:nvPr/>
        </p:nvSpPr>
        <p:spPr>
          <a:xfrm>
            <a:off x="6417732" y="2328867"/>
            <a:ext cx="5130798" cy="1379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200" b="1" dirty="0">
                <a:solidFill>
                  <a:srgbClr val="212121"/>
                </a:solidFill>
                <a:latin typeface="Arial" panose="020B0604020202020204" pitchFamily="34" charset="0"/>
              </a:rPr>
              <a:t>DevOps</a:t>
            </a:r>
            <a:endParaRPr lang="es-CO" sz="9600" dirty="0"/>
          </a:p>
        </p:txBody>
      </p:sp>
      <p:sp>
        <p:nvSpPr>
          <p:cNvPr id="7" name="Subtítulo 2">
            <a:extLst>
              <a:ext uri="{FF2B5EF4-FFF2-40B4-BE49-F238E27FC236}">
                <a16:creationId xmlns:a16="http://schemas.microsoft.com/office/drawing/2014/main" id="{58E41D9D-8E63-04BD-2ED4-175985A22992}"/>
              </a:ext>
            </a:extLst>
          </p:cNvPr>
          <p:cNvSpPr txBox="1">
            <a:spLocks/>
          </p:cNvSpPr>
          <p:nvPr/>
        </p:nvSpPr>
        <p:spPr>
          <a:xfrm>
            <a:off x="6417732" y="4114799"/>
            <a:ext cx="5130798" cy="1992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1600" dirty="0"/>
              <a:t>Por </a:t>
            </a:r>
            <a:r>
              <a:rPr lang="es-CO" sz="1600" b="1" dirty="0" err="1"/>
              <a:t>Sebs</a:t>
            </a:r>
            <a:r>
              <a:rPr lang="es-CO" sz="1600" b="1" dirty="0"/>
              <a:t> Torres</a:t>
            </a:r>
          </a:p>
          <a:p>
            <a:r>
              <a:rPr lang="es-CO" sz="1600" dirty="0"/>
              <a:t>Grupo de Estudio - Azimut</a:t>
            </a:r>
          </a:p>
          <a:p>
            <a:r>
              <a:rPr lang="es-CO" sz="1600" dirty="0"/>
              <a:t>Agosto - 2024 </a:t>
            </a:r>
          </a:p>
        </p:txBody>
      </p:sp>
      <p:sp>
        <p:nvSpPr>
          <p:cNvPr id="9" name="Oval 12">
            <a:extLst>
              <a:ext uri="{FF2B5EF4-FFF2-40B4-BE49-F238E27FC236}">
                <a16:creationId xmlns:a16="http://schemas.microsoft.com/office/drawing/2014/main" id="{DAA1C9FC-EF2C-C2CC-6290-68E0505FB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 name="Conector recto 9">
            <a:extLst>
              <a:ext uri="{FF2B5EF4-FFF2-40B4-BE49-F238E27FC236}">
                <a16:creationId xmlns:a16="http://schemas.microsoft.com/office/drawing/2014/main" id="{DA55D80F-BDB5-7CEB-93E2-A260F663DC9B}"/>
              </a:ext>
            </a:extLst>
          </p:cNvPr>
          <p:cNvCxnSpPr/>
          <p:nvPr/>
        </p:nvCxnSpPr>
        <p:spPr>
          <a:xfrm>
            <a:off x="6532036" y="3717260"/>
            <a:ext cx="387025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3" name="Imagen 2">
            <a:extLst>
              <a:ext uri="{FF2B5EF4-FFF2-40B4-BE49-F238E27FC236}">
                <a16:creationId xmlns:a16="http://schemas.microsoft.com/office/drawing/2014/main" id="{006E63FE-46DC-D0C5-F6E3-14C5352B0CC9}"/>
              </a:ext>
            </a:extLst>
          </p:cNvPr>
          <p:cNvPicPr>
            <a:picLocks noChangeAspect="1"/>
          </p:cNvPicPr>
          <p:nvPr/>
        </p:nvPicPr>
        <p:blipFill>
          <a:blip r:embed="rId2"/>
          <a:stretch>
            <a:fillRect/>
          </a:stretch>
        </p:blipFill>
        <p:spPr>
          <a:xfrm>
            <a:off x="544996" y="2107504"/>
            <a:ext cx="5442044" cy="3063983"/>
          </a:xfrm>
          <a:prstGeom prst="rect">
            <a:avLst/>
          </a:prstGeom>
        </p:spPr>
      </p:pic>
    </p:spTree>
    <p:extLst>
      <p:ext uri="{BB962C8B-B14F-4D97-AF65-F5344CB8AC3E}">
        <p14:creationId xmlns:p14="http://schemas.microsoft.com/office/powerpoint/2010/main" val="46364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dirty="0">
                <a:solidFill>
                  <a:schemeClr val="accent1">
                    <a:lumMod val="75000"/>
                  </a:schemeClr>
                </a:solidFill>
                <a:latin typeface="Baskerville Old Face" panose="02020602080505020303" pitchFamily="18" charset="77"/>
                <a:cs typeface="Script MT Bold" panose="020F0502020204030204" pitchFamily="34" charset="0"/>
              </a:rPr>
              <a:t>Que es DevOps?</a:t>
            </a:r>
            <a:endParaRPr lang="es-CO" sz="2000" b="1" dirty="0">
              <a:solidFill>
                <a:schemeClr val="bg2">
                  <a:lumMod val="50000"/>
                </a:schemeClr>
              </a:solidFill>
              <a:latin typeface="Baskerville Old Face" panose="02020602080505020303" pitchFamily="18" charset="77"/>
              <a:cs typeface="Script MT Bold" panose="020F0502020204030204" pitchFamily="34" charset="0"/>
            </a:endParaRPr>
          </a:p>
        </p:txBody>
      </p:sp>
      <p:sp>
        <p:nvSpPr>
          <p:cNvPr id="11" name="CuadroTexto 10">
            <a:extLst>
              <a:ext uri="{FF2B5EF4-FFF2-40B4-BE49-F238E27FC236}">
                <a16:creationId xmlns:a16="http://schemas.microsoft.com/office/drawing/2014/main" id="{BD912C0E-4DE3-80D9-436D-F1A67AC20116}"/>
              </a:ext>
            </a:extLst>
          </p:cNvPr>
          <p:cNvSpPr txBox="1"/>
          <p:nvPr/>
        </p:nvSpPr>
        <p:spPr>
          <a:xfrm>
            <a:off x="1081825" y="1074821"/>
            <a:ext cx="10341736" cy="923330"/>
          </a:xfrm>
          <a:prstGeom prst="rect">
            <a:avLst/>
          </a:prstGeom>
          <a:noFill/>
        </p:spPr>
        <p:txBody>
          <a:bodyPr wrap="square" rtlCol="0">
            <a:spAutoFit/>
          </a:bodyPr>
          <a:lstStyle/>
          <a:p>
            <a:pPr algn="just"/>
            <a:r>
              <a:rPr lang="es-CO" dirty="0"/>
              <a:t>Es un conjunto de prácticas, herramientas, tecnología y filosofía que sirve para automatizar e integrar los procesos que comparten los equipos de desarrollo (Dev) y operaciones (</a:t>
            </a:r>
            <a:r>
              <a:rPr lang="es-CO" dirty="0" err="1"/>
              <a:t>Ops</a:t>
            </a:r>
            <a:r>
              <a:rPr lang="es-CO" dirty="0"/>
              <a:t>), con el objetivo de proporcionar valor continuamente a los clientes.</a:t>
            </a:r>
          </a:p>
        </p:txBody>
      </p:sp>
      <p:pic>
        <p:nvPicPr>
          <p:cNvPr id="3" name="Imagen 2">
            <a:extLst>
              <a:ext uri="{FF2B5EF4-FFF2-40B4-BE49-F238E27FC236}">
                <a16:creationId xmlns:a16="http://schemas.microsoft.com/office/drawing/2014/main" id="{251F5000-D4FA-4A93-E7E0-48A157045EAE}"/>
              </a:ext>
            </a:extLst>
          </p:cNvPr>
          <p:cNvPicPr>
            <a:picLocks noChangeAspect="1"/>
          </p:cNvPicPr>
          <p:nvPr/>
        </p:nvPicPr>
        <p:blipFill>
          <a:blip r:embed="rId2"/>
          <a:stretch>
            <a:fillRect/>
          </a:stretch>
        </p:blipFill>
        <p:spPr>
          <a:xfrm>
            <a:off x="1820399" y="2551837"/>
            <a:ext cx="1291102" cy="1291102"/>
          </a:xfrm>
          <a:prstGeom prst="rect">
            <a:avLst/>
          </a:prstGeom>
        </p:spPr>
      </p:pic>
      <p:sp>
        <p:nvSpPr>
          <p:cNvPr id="14" name="CuadroTexto 13">
            <a:extLst>
              <a:ext uri="{FF2B5EF4-FFF2-40B4-BE49-F238E27FC236}">
                <a16:creationId xmlns:a16="http://schemas.microsoft.com/office/drawing/2014/main" id="{26525CF8-B00F-BB52-B0A2-AB78690B30A7}"/>
              </a:ext>
            </a:extLst>
          </p:cNvPr>
          <p:cNvSpPr txBox="1"/>
          <p:nvPr/>
        </p:nvSpPr>
        <p:spPr>
          <a:xfrm>
            <a:off x="7283361" y="2512874"/>
            <a:ext cx="4140200" cy="2585323"/>
          </a:xfrm>
          <a:prstGeom prst="rect">
            <a:avLst/>
          </a:prstGeom>
          <a:noFill/>
        </p:spPr>
        <p:txBody>
          <a:bodyPr wrap="square" rtlCol="0">
            <a:spAutoFit/>
          </a:bodyPr>
          <a:lstStyle/>
          <a:p>
            <a:r>
              <a:rPr lang="es-CO" dirty="0"/>
              <a:t>Esto representa:</a:t>
            </a:r>
          </a:p>
          <a:p>
            <a:endParaRPr lang="es-CO" dirty="0"/>
          </a:p>
          <a:p>
            <a:pPr marL="285750" indent="-285750">
              <a:buFont typeface="Arial" panose="020B0604020202020204" pitchFamily="34" charset="0"/>
              <a:buChar char="•"/>
            </a:pPr>
            <a:r>
              <a:rPr lang="es-CO" dirty="0"/>
              <a:t>Mejora la eficiencia</a:t>
            </a:r>
          </a:p>
          <a:p>
            <a:pPr marL="285750" indent="-285750">
              <a:buFont typeface="Arial" panose="020B0604020202020204" pitchFamily="34" charset="0"/>
              <a:buChar char="•"/>
            </a:pPr>
            <a:r>
              <a:rPr lang="es-CO" dirty="0"/>
              <a:t>Reducción de tiempo de entrega</a:t>
            </a:r>
          </a:p>
          <a:p>
            <a:pPr marL="285750" indent="-285750">
              <a:buFont typeface="Arial" panose="020B0604020202020204" pitchFamily="34" charset="0"/>
              <a:buChar char="•"/>
            </a:pPr>
            <a:r>
              <a:rPr lang="es-CO" dirty="0"/>
              <a:t>Mejora la calidad del software</a:t>
            </a:r>
          </a:p>
          <a:p>
            <a:pPr marL="285750" indent="-285750">
              <a:buFont typeface="Arial" panose="020B0604020202020204" pitchFamily="34" charset="0"/>
              <a:buChar char="•"/>
            </a:pPr>
            <a:r>
              <a:rPr lang="es-CO" dirty="0"/>
              <a:t>Mejora en la comunicación y colaboración</a:t>
            </a:r>
          </a:p>
          <a:p>
            <a:pPr marL="285750" indent="-285750">
              <a:buFont typeface="Arial" panose="020B0604020202020204" pitchFamily="34" charset="0"/>
              <a:buChar char="•"/>
            </a:pPr>
            <a:r>
              <a:rPr lang="es-CO" dirty="0"/>
              <a:t>Mejora la escalabilidad</a:t>
            </a:r>
          </a:p>
          <a:p>
            <a:pPr marL="285750" indent="-285750">
              <a:buFont typeface="Arial" panose="020B0604020202020204" pitchFamily="34" charset="0"/>
              <a:buChar char="•"/>
            </a:pPr>
            <a:r>
              <a:rPr lang="es-CO" dirty="0"/>
              <a:t>Mejora la seguridad</a:t>
            </a:r>
          </a:p>
        </p:txBody>
      </p:sp>
      <p:pic>
        <p:nvPicPr>
          <p:cNvPr id="16" name="Imagen 15">
            <a:extLst>
              <a:ext uri="{FF2B5EF4-FFF2-40B4-BE49-F238E27FC236}">
                <a16:creationId xmlns:a16="http://schemas.microsoft.com/office/drawing/2014/main" id="{57A46B97-0D48-D0EC-FE01-C2632AC413BE}"/>
              </a:ext>
            </a:extLst>
          </p:cNvPr>
          <p:cNvPicPr>
            <a:picLocks noChangeAspect="1"/>
          </p:cNvPicPr>
          <p:nvPr/>
        </p:nvPicPr>
        <p:blipFill>
          <a:blip r:embed="rId3"/>
          <a:stretch>
            <a:fillRect/>
          </a:stretch>
        </p:blipFill>
        <p:spPr>
          <a:xfrm>
            <a:off x="4532398" y="2551837"/>
            <a:ext cx="1330065" cy="1330065"/>
          </a:xfrm>
          <a:prstGeom prst="rect">
            <a:avLst/>
          </a:prstGeom>
        </p:spPr>
      </p:pic>
      <p:sp>
        <p:nvSpPr>
          <p:cNvPr id="19" name="Cruz 18">
            <a:extLst>
              <a:ext uri="{FF2B5EF4-FFF2-40B4-BE49-F238E27FC236}">
                <a16:creationId xmlns:a16="http://schemas.microsoft.com/office/drawing/2014/main" id="{40505F64-7908-B89E-3FDD-B81B54E6D8C0}"/>
              </a:ext>
            </a:extLst>
          </p:cNvPr>
          <p:cNvSpPr/>
          <p:nvPr/>
        </p:nvSpPr>
        <p:spPr>
          <a:xfrm>
            <a:off x="3492500" y="3000969"/>
            <a:ext cx="469900" cy="431800"/>
          </a:xfrm>
          <a:prstGeom prst="plu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abajo 19">
            <a:extLst>
              <a:ext uri="{FF2B5EF4-FFF2-40B4-BE49-F238E27FC236}">
                <a16:creationId xmlns:a16="http://schemas.microsoft.com/office/drawing/2014/main" id="{6F108DD4-4771-8973-958F-2F25C3FFA600}"/>
              </a:ext>
            </a:extLst>
          </p:cNvPr>
          <p:cNvSpPr/>
          <p:nvPr/>
        </p:nvSpPr>
        <p:spPr>
          <a:xfrm>
            <a:off x="3251200" y="4381500"/>
            <a:ext cx="952499" cy="716697"/>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2" name="Imagen 21">
            <a:extLst>
              <a:ext uri="{FF2B5EF4-FFF2-40B4-BE49-F238E27FC236}">
                <a16:creationId xmlns:a16="http://schemas.microsoft.com/office/drawing/2014/main" id="{AA5073F6-9929-F3A5-08C0-3526BC36DE7B}"/>
              </a:ext>
            </a:extLst>
          </p:cNvPr>
          <p:cNvPicPr>
            <a:picLocks noChangeAspect="1"/>
          </p:cNvPicPr>
          <p:nvPr/>
        </p:nvPicPr>
        <p:blipFill>
          <a:blip r:embed="rId4"/>
          <a:stretch>
            <a:fillRect/>
          </a:stretch>
        </p:blipFill>
        <p:spPr>
          <a:xfrm>
            <a:off x="2844335" y="5091772"/>
            <a:ext cx="1766228" cy="1766228"/>
          </a:xfrm>
          <a:prstGeom prst="rect">
            <a:avLst/>
          </a:prstGeom>
        </p:spPr>
      </p:pic>
    </p:spTree>
    <p:extLst>
      <p:ext uri="{BB962C8B-B14F-4D97-AF65-F5344CB8AC3E}">
        <p14:creationId xmlns:p14="http://schemas.microsoft.com/office/powerpoint/2010/main" val="171724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Como funciona el DevOps?</a:t>
            </a:r>
            <a:endParaRPr lang="es-CO" sz="2000" b="1" noProof="1">
              <a:latin typeface="Baskerville Old Face" panose="02020602080505020303" pitchFamily="18" charset="77"/>
              <a:cs typeface="Script MT Bold" panose="020F0502020204030204" pitchFamily="34" charset="0"/>
            </a:endParaRPr>
          </a:p>
        </p:txBody>
      </p:sp>
      <p:sp>
        <p:nvSpPr>
          <p:cNvPr id="2" name="CuadroTexto 1">
            <a:extLst>
              <a:ext uri="{FF2B5EF4-FFF2-40B4-BE49-F238E27FC236}">
                <a16:creationId xmlns:a16="http://schemas.microsoft.com/office/drawing/2014/main" id="{C2A8B6FB-1AB2-049F-E744-C0F5495D278C}"/>
              </a:ext>
            </a:extLst>
          </p:cNvPr>
          <p:cNvSpPr txBox="1"/>
          <p:nvPr/>
        </p:nvSpPr>
        <p:spPr>
          <a:xfrm>
            <a:off x="1081825" y="1074821"/>
            <a:ext cx="10341736" cy="923330"/>
          </a:xfrm>
          <a:prstGeom prst="rect">
            <a:avLst/>
          </a:prstGeom>
          <a:noFill/>
        </p:spPr>
        <p:txBody>
          <a:bodyPr wrap="square" rtlCol="0">
            <a:spAutoFit/>
          </a:bodyPr>
          <a:lstStyle/>
          <a:p>
            <a:pPr algn="just" fontAlgn="base"/>
            <a:r>
              <a:rPr lang="es-CO" dirty="0"/>
              <a:t>El DevOps es la unión de personas y conocimientos con el colaborar y mejorar el ciclo de vida de un producto, para así aumentar la velocidad y calidad de las implementaciones del software, esto implica que los equipos de desarrollo y operaciones, que normalmente estaban separados, se unan para un fin común.</a:t>
            </a:r>
          </a:p>
        </p:txBody>
      </p:sp>
      <p:pic>
        <p:nvPicPr>
          <p:cNvPr id="12" name="Imagen 11">
            <a:extLst>
              <a:ext uri="{FF2B5EF4-FFF2-40B4-BE49-F238E27FC236}">
                <a16:creationId xmlns:a16="http://schemas.microsoft.com/office/drawing/2014/main" id="{7686EF6E-60B3-D52C-F895-56A5D3660A4C}"/>
              </a:ext>
            </a:extLst>
          </p:cNvPr>
          <p:cNvPicPr>
            <a:picLocks noChangeAspect="1"/>
          </p:cNvPicPr>
          <p:nvPr/>
        </p:nvPicPr>
        <p:blipFill>
          <a:blip r:embed="rId3"/>
          <a:stretch>
            <a:fillRect/>
          </a:stretch>
        </p:blipFill>
        <p:spPr>
          <a:xfrm>
            <a:off x="3166843" y="3149305"/>
            <a:ext cx="5858313" cy="3014873"/>
          </a:xfrm>
          <a:prstGeom prst="rect">
            <a:avLst/>
          </a:prstGeom>
        </p:spPr>
      </p:pic>
      <p:pic>
        <p:nvPicPr>
          <p:cNvPr id="15" name="Imagen 14">
            <a:extLst>
              <a:ext uri="{FF2B5EF4-FFF2-40B4-BE49-F238E27FC236}">
                <a16:creationId xmlns:a16="http://schemas.microsoft.com/office/drawing/2014/main" id="{EA8CF9BB-7984-EB76-E375-C7C0574EB3FD}"/>
              </a:ext>
            </a:extLst>
          </p:cNvPr>
          <p:cNvPicPr>
            <a:picLocks noChangeAspect="1"/>
          </p:cNvPicPr>
          <p:nvPr/>
        </p:nvPicPr>
        <p:blipFill>
          <a:blip r:embed="rId4"/>
          <a:stretch>
            <a:fillRect/>
          </a:stretch>
        </p:blipFill>
        <p:spPr>
          <a:xfrm>
            <a:off x="1655299" y="4011190"/>
            <a:ext cx="1291102" cy="1291102"/>
          </a:xfrm>
          <a:prstGeom prst="rect">
            <a:avLst/>
          </a:prstGeom>
        </p:spPr>
      </p:pic>
      <p:pic>
        <p:nvPicPr>
          <p:cNvPr id="16" name="Imagen 15">
            <a:extLst>
              <a:ext uri="{FF2B5EF4-FFF2-40B4-BE49-F238E27FC236}">
                <a16:creationId xmlns:a16="http://schemas.microsoft.com/office/drawing/2014/main" id="{CB6C039F-A258-4C2E-7FFA-87338FBC5F6F}"/>
              </a:ext>
            </a:extLst>
          </p:cNvPr>
          <p:cNvPicPr>
            <a:picLocks noChangeAspect="1"/>
          </p:cNvPicPr>
          <p:nvPr/>
        </p:nvPicPr>
        <p:blipFill>
          <a:blip r:embed="rId5"/>
          <a:stretch>
            <a:fillRect/>
          </a:stretch>
        </p:blipFill>
        <p:spPr>
          <a:xfrm>
            <a:off x="9245598" y="3997332"/>
            <a:ext cx="1330065" cy="1330065"/>
          </a:xfrm>
          <a:prstGeom prst="rect">
            <a:avLst/>
          </a:prstGeom>
        </p:spPr>
      </p:pic>
      <p:sp>
        <p:nvSpPr>
          <p:cNvPr id="18" name="CuadroTexto 17">
            <a:extLst>
              <a:ext uri="{FF2B5EF4-FFF2-40B4-BE49-F238E27FC236}">
                <a16:creationId xmlns:a16="http://schemas.microsoft.com/office/drawing/2014/main" id="{58624B1A-5570-DA3F-DB5F-98C6F163DE8D}"/>
              </a:ext>
            </a:extLst>
          </p:cNvPr>
          <p:cNvSpPr txBox="1"/>
          <p:nvPr/>
        </p:nvSpPr>
        <p:spPr>
          <a:xfrm>
            <a:off x="4155225" y="2105561"/>
            <a:ext cx="1291102" cy="1323439"/>
          </a:xfrm>
          <a:prstGeom prst="rect">
            <a:avLst/>
          </a:prstGeom>
          <a:noFill/>
        </p:spPr>
        <p:txBody>
          <a:bodyPr wrap="square" rtlCol="0">
            <a:spAutoFit/>
          </a:bodyPr>
          <a:lstStyle/>
          <a:p>
            <a:pPr algn="just" fontAlgn="base"/>
            <a:r>
              <a:rPr lang="es-CO" sz="8000" dirty="0">
                <a:solidFill>
                  <a:srgbClr val="0C2C3F"/>
                </a:solidFill>
              </a:rPr>
              <a:t>CI</a:t>
            </a:r>
          </a:p>
        </p:txBody>
      </p:sp>
      <p:sp>
        <p:nvSpPr>
          <p:cNvPr id="19" name="CuadroTexto 18">
            <a:extLst>
              <a:ext uri="{FF2B5EF4-FFF2-40B4-BE49-F238E27FC236}">
                <a16:creationId xmlns:a16="http://schemas.microsoft.com/office/drawing/2014/main" id="{C2B29C66-637E-16FA-A798-585ED1A0D906}"/>
              </a:ext>
            </a:extLst>
          </p:cNvPr>
          <p:cNvSpPr txBox="1"/>
          <p:nvPr/>
        </p:nvSpPr>
        <p:spPr>
          <a:xfrm>
            <a:off x="6979463" y="2105561"/>
            <a:ext cx="1437276" cy="1323439"/>
          </a:xfrm>
          <a:prstGeom prst="rect">
            <a:avLst/>
          </a:prstGeom>
          <a:noFill/>
        </p:spPr>
        <p:txBody>
          <a:bodyPr wrap="square" rtlCol="0">
            <a:spAutoFit/>
          </a:bodyPr>
          <a:lstStyle/>
          <a:p>
            <a:pPr algn="just" fontAlgn="base"/>
            <a:r>
              <a:rPr lang="es-CO" sz="8000" dirty="0">
                <a:solidFill>
                  <a:srgbClr val="04D45E"/>
                </a:solidFill>
              </a:rPr>
              <a:t>CD</a:t>
            </a:r>
          </a:p>
        </p:txBody>
      </p:sp>
    </p:spTree>
    <p:extLst>
      <p:ext uri="{BB962C8B-B14F-4D97-AF65-F5344CB8AC3E}">
        <p14:creationId xmlns:p14="http://schemas.microsoft.com/office/powerpoint/2010/main" val="212153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Como funciona el DevOps?</a:t>
            </a:r>
            <a:endParaRPr lang="es-CO" sz="2000" b="1" noProof="1">
              <a:latin typeface="Baskerville Old Face" panose="02020602080505020303" pitchFamily="18" charset="77"/>
              <a:cs typeface="Script MT Bold" panose="020F0502020204030204" pitchFamily="34" charset="0"/>
            </a:endParaRPr>
          </a:p>
        </p:txBody>
      </p:sp>
      <p:sp>
        <p:nvSpPr>
          <p:cNvPr id="5" name="Cheurón 4">
            <a:extLst>
              <a:ext uri="{FF2B5EF4-FFF2-40B4-BE49-F238E27FC236}">
                <a16:creationId xmlns:a16="http://schemas.microsoft.com/office/drawing/2014/main" id="{80480DF6-31E7-9382-E720-50FAD72DCA38}"/>
              </a:ext>
            </a:extLst>
          </p:cNvPr>
          <p:cNvSpPr/>
          <p:nvPr/>
        </p:nvSpPr>
        <p:spPr>
          <a:xfrm>
            <a:off x="350656" y="1401079"/>
            <a:ext cx="3416300" cy="1549400"/>
          </a:xfrm>
          <a:prstGeom prst="chevron">
            <a:avLst/>
          </a:prstGeom>
          <a:solidFill>
            <a:srgbClr val="0C2C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4D45E"/>
                </a:solidFill>
              </a:rPr>
              <a:t>Plan</a:t>
            </a:r>
          </a:p>
          <a:p>
            <a:pPr algn="ctr"/>
            <a:endParaRPr lang="es-CO" sz="1200" dirty="0">
              <a:solidFill>
                <a:srgbClr val="04D45E"/>
              </a:solidFill>
            </a:endParaRPr>
          </a:p>
          <a:p>
            <a:pPr algn="ctr"/>
            <a:r>
              <a:rPr lang="es-CO" sz="1200" dirty="0"/>
              <a:t>En esta fase se definen los requisitos, objetivos y tareas del proyecto.</a:t>
            </a:r>
            <a:endParaRPr lang="es-CO" sz="1200" dirty="0">
              <a:solidFill>
                <a:srgbClr val="04D45E"/>
              </a:solidFill>
            </a:endParaRPr>
          </a:p>
        </p:txBody>
      </p:sp>
      <p:sp>
        <p:nvSpPr>
          <p:cNvPr id="7" name="Cheurón 6">
            <a:extLst>
              <a:ext uri="{FF2B5EF4-FFF2-40B4-BE49-F238E27FC236}">
                <a16:creationId xmlns:a16="http://schemas.microsoft.com/office/drawing/2014/main" id="{4BD9C366-3916-81B9-6D46-859515DDAC77}"/>
              </a:ext>
            </a:extLst>
          </p:cNvPr>
          <p:cNvSpPr/>
          <p:nvPr/>
        </p:nvSpPr>
        <p:spPr>
          <a:xfrm>
            <a:off x="3100665" y="1401079"/>
            <a:ext cx="3416300" cy="1549400"/>
          </a:xfrm>
          <a:prstGeom prst="chevron">
            <a:avLst/>
          </a:prstGeom>
          <a:solidFill>
            <a:srgbClr val="0C2C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4D45E"/>
                </a:solidFill>
              </a:rPr>
              <a:t>Code</a:t>
            </a:r>
          </a:p>
          <a:p>
            <a:pPr algn="ctr"/>
            <a:endParaRPr lang="es-CO" sz="1200" dirty="0">
              <a:solidFill>
                <a:srgbClr val="04D45E"/>
              </a:solidFill>
            </a:endParaRPr>
          </a:p>
          <a:p>
            <a:pPr algn="ctr"/>
            <a:r>
              <a:rPr lang="es-CO" sz="1200" dirty="0"/>
              <a:t>En esta fase los desarrolladores escriben el código fuente del software. </a:t>
            </a:r>
            <a:endParaRPr lang="es-CO" sz="1200" dirty="0">
              <a:solidFill>
                <a:srgbClr val="04D45E"/>
              </a:solidFill>
            </a:endParaRPr>
          </a:p>
        </p:txBody>
      </p:sp>
      <p:sp>
        <p:nvSpPr>
          <p:cNvPr id="8" name="Cheurón 7">
            <a:extLst>
              <a:ext uri="{FF2B5EF4-FFF2-40B4-BE49-F238E27FC236}">
                <a16:creationId xmlns:a16="http://schemas.microsoft.com/office/drawing/2014/main" id="{B8F6791C-57CB-79A2-FD85-A69C3B22DA50}"/>
              </a:ext>
            </a:extLst>
          </p:cNvPr>
          <p:cNvSpPr/>
          <p:nvPr/>
        </p:nvSpPr>
        <p:spPr>
          <a:xfrm>
            <a:off x="5850673" y="1401079"/>
            <a:ext cx="3416300" cy="1549400"/>
          </a:xfrm>
          <a:prstGeom prst="chevron">
            <a:avLst/>
          </a:prstGeom>
          <a:solidFill>
            <a:srgbClr val="0C2C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4D45E"/>
                </a:solidFill>
              </a:rPr>
              <a:t>Build</a:t>
            </a:r>
          </a:p>
          <a:p>
            <a:pPr algn="ctr"/>
            <a:endParaRPr lang="es-CO" sz="1200" dirty="0">
              <a:solidFill>
                <a:schemeClr val="tx1"/>
              </a:solidFill>
            </a:endParaRPr>
          </a:p>
          <a:p>
            <a:pPr algn="ctr"/>
            <a:r>
              <a:rPr lang="es-CO" sz="1200" dirty="0"/>
              <a:t>El código se compila para el despliegue. Se asegura que el código puede integrarse sin problemas.</a:t>
            </a:r>
            <a:endParaRPr lang="es-CO" sz="1200" dirty="0">
              <a:solidFill>
                <a:schemeClr val="tx1"/>
              </a:solidFill>
            </a:endParaRPr>
          </a:p>
        </p:txBody>
      </p:sp>
      <p:sp>
        <p:nvSpPr>
          <p:cNvPr id="12" name="Cheurón 11">
            <a:extLst>
              <a:ext uri="{FF2B5EF4-FFF2-40B4-BE49-F238E27FC236}">
                <a16:creationId xmlns:a16="http://schemas.microsoft.com/office/drawing/2014/main" id="{0034BC99-C292-1EBA-78E0-5AC64337A30A}"/>
              </a:ext>
            </a:extLst>
          </p:cNvPr>
          <p:cNvSpPr/>
          <p:nvPr/>
        </p:nvSpPr>
        <p:spPr>
          <a:xfrm>
            <a:off x="8600682" y="1401079"/>
            <a:ext cx="3416300" cy="1549400"/>
          </a:xfrm>
          <a:prstGeom prst="chevron">
            <a:avLst/>
          </a:prstGeom>
          <a:solidFill>
            <a:srgbClr val="0C2C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4D45E"/>
                </a:solidFill>
              </a:rPr>
              <a:t>Test</a:t>
            </a:r>
          </a:p>
          <a:p>
            <a:pPr algn="ctr"/>
            <a:endParaRPr lang="es-CO" sz="1200" dirty="0">
              <a:solidFill>
                <a:srgbClr val="04D45E"/>
              </a:solidFill>
            </a:endParaRPr>
          </a:p>
          <a:p>
            <a:pPr algn="ctr"/>
            <a:r>
              <a:rPr lang="es-CO" sz="1200" dirty="0"/>
              <a:t>Se ejecutan pruebas automatizadas para identificar errores y asegurar que el software la calidad.</a:t>
            </a:r>
            <a:endParaRPr lang="es-CO" sz="1200" dirty="0">
              <a:solidFill>
                <a:srgbClr val="04D45E"/>
              </a:solidFill>
            </a:endParaRPr>
          </a:p>
        </p:txBody>
      </p:sp>
      <p:pic>
        <p:nvPicPr>
          <p:cNvPr id="14" name="Imagen 13">
            <a:extLst>
              <a:ext uri="{FF2B5EF4-FFF2-40B4-BE49-F238E27FC236}">
                <a16:creationId xmlns:a16="http://schemas.microsoft.com/office/drawing/2014/main" id="{F6120671-DF72-387C-4629-2BBE312437CC}"/>
              </a:ext>
            </a:extLst>
          </p:cNvPr>
          <p:cNvPicPr>
            <a:picLocks noChangeAspect="1"/>
          </p:cNvPicPr>
          <p:nvPr/>
        </p:nvPicPr>
        <p:blipFill>
          <a:blip r:embed="rId3"/>
          <a:stretch>
            <a:fillRect/>
          </a:stretch>
        </p:blipFill>
        <p:spPr>
          <a:xfrm>
            <a:off x="1312562" y="3051464"/>
            <a:ext cx="960620" cy="377536"/>
          </a:xfrm>
          <a:prstGeom prst="rect">
            <a:avLst/>
          </a:prstGeom>
        </p:spPr>
      </p:pic>
      <p:pic>
        <p:nvPicPr>
          <p:cNvPr id="16" name="Imagen 15">
            <a:extLst>
              <a:ext uri="{FF2B5EF4-FFF2-40B4-BE49-F238E27FC236}">
                <a16:creationId xmlns:a16="http://schemas.microsoft.com/office/drawing/2014/main" id="{27BAF6AB-D578-F3C2-C05E-408E6AFEECF7}"/>
              </a:ext>
            </a:extLst>
          </p:cNvPr>
          <p:cNvPicPr>
            <a:picLocks noChangeAspect="1"/>
          </p:cNvPicPr>
          <p:nvPr/>
        </p:nvPicPr>
        <p:blipFill>
          <a:blip r:embed="rId4"/>
          <a:stretch>
            <a:fillRect/>
          </a:stretch>
        </p:blipFill>
        <p:spPr>
          <a:xfrm>
            <a:off x="4571253" y="3087024"/>
            <a:ext cx="488217" cy="488217"/>
          </a:xfrm>
          <a:prstGeom prst="rect">
            <a:avLst/>
          </a:prstGeom>
        </p:spPr>
      </p:pic>
      <p:pic>
        <p:nvPicPr>
          <p:cNvPr id="18" name="Imagen 17">
            <a:extLst>
              <a:ext uri="{FF2B5EF4-FFF2-40B4-BE49-F238E27FC236}">
                <a16:creationId xmlns:a16="http://schemas.microsoft.com/office/drawing/2014/main" id="{7F483794-8CFC-7957-3293-893B77422CCB}"/>
              </a:ext>
            </a:extLst>
          </p:cNvPr>
          <p:cNvPicPr>
            <a:picLocks noChangeAspect="1"/>
          </p:cNvPicPr>
          <p:nvPr/>
        </p:nvPicPr>
        <p:blipFill>
          <a:blip r:embed="rId5"/>
          <a:stretch>
            <a:fillRect/>
          </a:stretch>
        </p:blipFill>
        <p:spPr>
          <a:xfrm>
            <a:off x="3539942" y="3041100"/>
            <a:ext cx="600932" cy="600932"/>
          </a:xfrm>
          <a:prstGeom prst="rect">
            <a:avLst/>
          </a:prstGeom>
        </p:spPr>
      </p:pic>
      <p:pic>
        <p:nvPicPr>
          <p:cNvPr id="20" name="Imagen 19">
            <a:extLst>
              <a:ext uri="{FF2B5EF4-FFF2-40B4-BE49-F238E27FC236}">
                <a16:creationId xmlns:a16="http://schemas.microsoft.com/office/drawing/2014/main" id="{86D0C3E3-5137-DAE3-E2A9-0EA2D91EACA7}"/>
              </a:ext>
            </a:extLst>
          </p:cNvPr>
          <p:cNvPicPr>
            <a:picLocks noChangeAspect="1"/>
          </p:cNvPicPr>
          <p:nvPr/>
        </p:nvPicPr>
        <p:blipFill>
          <a:blip r:embed="rId6"/>
          <a:stretch>
            <a:fillRect/>
          </a:stretch>
        </p:blipFill>
        <p:spPr>
          <a:xfrm>
            <a:off x="5639351" y="2973275"/>
            <a:ext cx="1919472" cy="747006"/>
          </a:xfrm>
          <a:prstGeom prst="rect">
            <a:avLst/>
          </a:prstGeom>
        </p:spPr>
      </p:pic>
      <p:pic>
        <p:nvPicPr>
          <p:cNvPr id="24" name="Imagen 23">
            <a:extLst>
              <a:ext uri="{FF2B5EF4-FFF2-40B4-BE49-F238E27FC236}">
                <a16:creationId xmlns:a16="http://schemas.microsoft.com/office/drawing/2014/main" id="{4F8F20D7-7C63-484D-C44F-C9B70AF21B07}"/>
              </a:ext>
            </a:extLst>
          </p:cNvPr>
          <p:cNvPicPr>
            <a:picLocks noChangeAspect="1"/>
          </p:cNvPicPr>
          <p:nvPr/>
        </p:nvPicPr>
        <p:blipFill>
          <a:blip r:embed="rId7"/>
          <a:stretch>
            <a:fillRect/>
          </a:stretch>
        </p:blipFill>
        <p:spPr>
          <a:xfrm>
            <a:off x="8893470" y="3028234"/>
            <a:ext cx="917102" cy="917102"/>
          </a:xfrm>
          <a:prstGeom prst="rect">
            <a:avLst/>
          </a:prstGeom>
        </p:spPr>
      </p:pic>
      <p:pic>
        <p:nvPicPr>
          <p:cNvPr id="26" name="Imagen 25">
            <a:extLst>
              <a:ext uri="{FF2B5EF4-FFF2-40B4-BE49-F238E27FC236}">
                <a16:creationId xmlns:a16="http://schemas.microsoft.com/office/drawing/2014/main" id="{2C6CF416-F0CC-C2E9-115D-AF0D53F43978}"/>
              </a:ext>
            </a:extLst>
          </p:cNvPr>
          <p:cNvPicPr>
            <a:picLocks noChangeAspect="1"/>
          </p:cNvPicPr>
          <p:nvPr/>
        </p:nvPicPr>
        <p:blipFill>
          <a:blip r:embed="rId8"/>
          <a:stretch>
            <a:fillRect/>
          </a:stretch>
        </p:blipFill>
        <p:spPr>
          <a:xfrm>
            <a:off x="10072135" y="2961161"/>
            <a:ext cx="1048454" cy="1048454"/>
          </a:xfrm>
          <a:prstGeom prst="rect">
            <a:avLst/>
          </a:prstGeom>
        </p:spPr>
      </p:pic>
      <p:sp>
        <p:nvSpPr>
          <p:cNvPr id="31" name="Cheurón 30">
            <a:extLst>
              <a:ext uri="{FF2B5EF4-FFF2-40B4-BE49-F238E27FC236}">
                <a16:creationId xmlns:a16="http://schemas.microsoft.com/office/drawing/2014/main" id="{3282FDE7-4605-D566-62E2-0F12D5823033}"/>
              </a:ext>
            </a:extLst>
          </p:cNvPr>
          <p:cNvSpPr/>
          <p:nvPr/>
        </p:nvSpPr>
        <p:spPr>
          <a:xfrm>
            <a:off x="350656" y="4215656"/>
            <a:ext cx="3416300" cy="1549400"/>
          </a:xfrm>
          <a:prstGeom prst="chevron">
            <a:avLst/>
          </a:prstGeom>
          <a:solidFill>
            <a:srgbClr val="04D4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C2C3F"/>
                </a:solidFill>
              </a:rPr>
              <a:t>Release</a:t>
            </a:r>
          </a:p>
          <a:p>
            <a:pPr algn="ctr"/>
            <a:endParaRPr lang="es-CO" sz="1200" dirty="0">
              <a:solidFill>
                <a:srgbClr val="04D45E"/>
              </a:solidFill>
            </a:endParaRPr>
          </a:p>
          <a:p>
            <a:pPr algn="ctr"/>
            <a:r>
              <a:rPr lang="es-CO" sz="1200" dirty="0"/>
              <a:t>El software probado y aprobado se prepara para ser lanzado a producción. </a:t>
            </a:r>
            <a:endParaRPr lang="es-CO" sz="1200" dirty="0">
              <a:solidFill>
                <a:srgbClr val="04D45E"/>
              </a:solidFill>
            </a:endParaRPr>
          </a:p>
        </p:txBody>
      </p:sp>
      <p:sp>
        <p:nvSpPr>
          <p:cNvPr id="32" name="Cheurón 31">
            <a:extLst>
              <a:ext uri="{FF2B5EF4-FFF2-40B4-BE49-F238E27FC236}">
                <a16:creationId xmlns:a16="http://schemas.microsoft.com/office/drawing/2014/main" id="{1E75C532-490A-8B59-B2EF-8855E58B0C8E}"/>
              </a:ext>
            </a:extLst>
          </p:cNvPr>
          <p:cNvSpPr/>
          <p:nvPr/>
        </p:nvSpPr>
        <p:spPr>
          <a:xfrm>
            <a:off x="3100665" y="4215656"/>
            <a:ext cx="3416300" cy="1549400"/>
          </a:xfrm>
          <a:prstGeom prst="chevron">
            <a:avLst/>
          </a:prstGeom>
          <a:solidFill>
            <a:srgbClr val="04D4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C2C3F"/>
                </a:solidFill>
              </a:rPr>
              <a:t>Deploy</a:t>
            </a:r>
          </a:p>
          <a:p>
            <a:pPr algn="ctr"/>
            <a:endParaRPr lang="es-CO" sz="1200" dirty="0">
              <a:solidFill>
                <a:srgbClr val="04D45E"/>
              </a:solidFill>
            </a:endParaRPr>
          </a:p>
          <a:p>
            <a:pPr algn="ctr"/>
            <a:r>
              <a:rPr lang="es-CO" sz="1200" dirty="0"/>
              <a:t>El software se despliega en los entornos de producción.</a:t>
            </a:r>
            <a:endParaRPr lang="es-CO" sz="1200" dirty="0">
              <a:solidFill>
                <a:srgbClr val="04D45E"/>
              </a:solidFill>
            </a:endParaRPr>
          </a:p>
        </p:txBody>
      </p:sp>
      <p:sp>
        <p:nvSpPr>
          <p:cNvPr id="33" name="Cheurón 32">
            <a:extLst>
              <a:ext uri="{FF2B5EF4-FFF2-40B4-BE49-F238E27FC236}">
                <a16:creationId xmlns:a16="http://schemas.microsoft.com/office/drawing/2014/main" id="{479C521A-15E8-1036-F183-7C0797D314FD}"/>
              </a:ext>
            </a:extLst>
          </p:cNvPr>
          <p:cNvSpPr/>
          <p:nvPr/>
        </p:nvSpPr>
        <p:spPr>
          <a:xfrm>
            <a:off x="5850673" y="4215656"/>
            <a:ext cx="3416300" cy="1549400"/>
          </a:xfrm>
          <a:prstGeom prst="chevron">
            <a:avLst/>
          </a:prstGeom>
          <a:solidFill>
            <a:srgbClr val="04D4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C2C3F"/>
                </a:solidFill>
              </a:rPr>
              <a:t>Operate</a:t>
            </a:r>
          </a:p>
          <a:p>
            <a:pPr algn="ctr"/>
            <a:endParaRPr lang="es-CO" sz="1200" dirty="0">
              <a:solidFill>
                <a:schemeClr val="tx1"/>
              </a:solidFill>
            </a:endParaRPr>
          </a:p>
          <a:p>
            <a:pPr algn="ctr"/>
            <a:r>
              <a:rPr lang="es-CO" sz="1200" dirty="0"/>
              <a:t>El software es operado y gestionado. Se realizan tareas de mantenimiento y administración.</a:t>
            </a:r>
            <a:endParaRPr lang="es-CO" sz="1200" dirty="0">
              <a:solidFill>
                <a:schemeClr val="tx1"/>
              </a:solidFill>
            </a:endParaRPr>
          </a:p>
        </p:txBody>
      </p:sp>
      <p:sp>
        <p:nvSpPr>
          <p:cNvPr id="34" name="Cheurón 33">
            <a:extLst>
              <a:ext uri="{FF2B5EF4-FFF2-40B4-BE49-F238E27FC236}">
                <a16:creationId xmlns:a16="http://schemas.microsoft.com/office/drawing/2014/main" id="{318A59B9-2FA9-8614-5426-82067DF8D14F}"/>
              </a:ext>
            </a:extLst>
          </p:cNvPr>
          <p:cNvSpPr/>
          <p:nvPr/>
        </p:nvSpPr>
        <p:spPr>
          <a:xfrm>
            <a:off x="8600682" y="4215656"/>
            <a:ext cx="3416300" cy="1549400"/>
          </a:xfrm>
          <a:prstGeom prst="chevron">
            <a:avLst/>
          </a:prstGeom>
          <a:solidFill>
            <a:srgbClr val="04D4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200" dirty="0">
                <a:solidFill>
                  <a:srgbClr val="0C2C3F"/>
                </a:solidFill>
              </a:rPr>
              <a:t>Monitor</a:t>
            </a:r>
          </a:p>
          <a:p>
            <a:pPr algn="ctr"/>
            <a:endParaRPr lang="es-CO" sz="1200" dirty="0">
              <a:solidFill>
                <a:srgbClr val="0C2C3F"/>
              </a:solidFill>
            </a:endParaRPr>
          </a:p>
          <a:p>
            <a:pPr algn="ctr"/>
            <a:r>
              <a:rPr lang="es-CO" sz="1200" dirty="0"/>
              <a:t>Supervisión continua del rendimiento y la disponibilidad del software.</a:t>
            </a:r>
            <a:endParaRPr lang="es-CO" sz="1200" dirty="0">
              <a:solidFill>
                <a:srgbClr val="04D45E"/>
              </a:solidFill>
            </a:endParaRPr>
          </a:p>
        </p:txBody>
      </p:sp>
      <p:pic>
        <p:nvPicPr>
          <p:cNvPr id="38" name="Imagen 37">
            <a:extLst>
              <a:ext uri="{FF2B5EF4-FFF2-40B4-BE49-F238E27FC236}">
                <a16:creationId xmlns:a16="http://schemas.microsoft.com/office/drawing/2014/main" id="{BBBFCCBA-8BE3-360A-A144-ECB65E9117CB}"/>
              </a:ext>
            </a:extLst>
          </p:cNvPr>
          <p:cNvPicPr>
            <a:picLocks noChangeAspect="1"/>
          </p:cNvPicPr>
          <p:nvPr/>
        </p:nvPicPr>
        <p:blipFill>
          <a:blip r:embed="rId9"/>
          <a:stretch>
            <a:fillRect/>
          </a:stretch>
        </p:blipFill>
        <p:spPr>
          <a:xfrm>
            <a:off x="748768" y="5828683"/>
            <a:ext cx="585694" cy="808258"/>
          </a:xfrm>
          <a:prstGeom prst="rect">
            <a:avLst/>
          </a:prstGeom>
        </p:spPr>
      </p:pic>
      <p:pic>
        <p:nvPicPr>
          <p:cNvPr id="40" name="Imagen 39">
            <a:extLst>
              <a:ext uri="{FF2B5EF4-FFF2-40B4-BE49-F238E27FC236}">
                <a16:creationId xmlns:a16="http://schemas.microsoft.com/office/drawing/2014/main" id="{76E40C43-5738-899B-81E6-292728114E7D}"/>
              </a:ext>
            </a:extLst>
          </p:cNvPr>
          <p:cNvPicPr>
            <a:picLocks noChangeAspect="1"/>
          </p:cNvPicPr>
          <p:nvPr/>
        </p:nvPicPr>
        <p:blipFill>
          <a:blip r:embed="rId10"/>
          <a:stretch>
            <a:fillRect/>
          </a:stretch>
        </p:blipFill>
        <p:spPr>
          <a:xfrm>
            <a:off x="7572782" y="3051464"/>
            <a:ext cx="794424" cy="596277"/>
          </a:xfrm>
          <a:prstGeom prst="rect">
            <a:avLst/>
          </a:prstGeom>
        </p:spPr>
      </p:pic>
      <p:pic>
        <p:nvPicPr>
          <p:cNvPr id="44" name="Imagen 43">
            <a:extLst>
              <a:ext uri="{FF2B5EF4-FFF2-40B4-BE49-F238E27FC236}">
                <a16:creationId xmlns:a16="http://schemas.microsoft.com/office/drawing/2014/main" id="{06C2CDEF-C1EF-64AC-9FC6-B70CE7FC7330}"/>
              </a:ext>
            </a:extLst>
          </p:cNvPr>
          <p:cNvPicPr>
            <a:picLocks noChangeAspect="1"/>
          </p:cNvPicPr>
          <p:nvPr/>
        </p:nvPicPr>
        <p:blipFill>
          <a:blip r:embed="rId11"/>
          <a:stretch>
            <a:fillRect/>
          </a:stretch>
        </p:blipFill>
        <p:spPr>
          <a:xfrm>
            <a:off x="1911035" y="5854747"/>
            <a:ext cx="724294" cy="756131"/>
          </a:xfrm>
          <a:prstGeom prst="rect">
            <a:avLst/>
          </a:prstGeom>
        </p:spPr>
      </p:pic>
      <p:pic>
        <p:nvPicPr>
          <p:cNvPr id="46" name="Imagen 45">
            <a:extLst>
              <a:ext uri="{FF2B5EF4-FFF2-40B4-BE49-F238E27FC236}">
                <a16:creationId xmlns:a16="http://schemas.microsoft.com/office/drawing/2014/main" id="{AF13D2D6-041C-EC49-0BB6-DBCFA90815D8}"/>
              </a:ext>
            </a:extLst>
          </p:cNvPr>
          <p:cNvPicPr>
            <a:picLocks noChangeAspect="1"/>
          </p:cNvPicPr>
          <p:nvPr/>
        </p:nvPicPr>
        <p:blipFill>
          <a:blip r:embed="rId12"/>
          <a:stretch>
            <a:fillRect/>
          </a:stretch>
        </p:blipFill>
        <p:spPr>
          <a:xfrm>
            <a:off x="3370521" y="5892056"/>
            <a:ext cx="725859" cy="725859"/>
          </a:xfrm>
          <a:prstGeom prst="rect">
            <a:avLst/>
          </a:prstGeom>
        </p:spPr>
      </p:pic>
      <p:pic>
        <p:nvPicPr>
          <p:cNvPr id="54" name="Imagen 53">
            <a:extLst>
              <a:ext uri="{FF2B5EF4-FFF2-40B4-BE49-F238E27FC236}">
                <a16:creationId xmlns:a16="http://schemas.microsoft.com/office/drawing/2014/main" id="{F63B9934-3F77-6E86-7839-3EFD8F283685}"/>
              </a:ext>
            </a:extLst>
          </p:cNvPr>
          <p:cNvPicPr>
            <a:picLocks noChangeAspect="1"/>
          </p:cNvPicPr>
          <p:nvPr/>
        </p:nvPicPr>
        <p:blipFill>
          <a:blip r:embed="rId13"/>
          <a:stretch>
            <a:fillRect/>
          </a:stretch>
        </p:blipFill>
        <p:spPr>
          <a:xfrm>
            <a:off x="10596362" y="5840929"/>
            <a:ext cx="835274" cy="835274"/>
          </a:xfrm>
          <a:prstGeom prst="rect">
            <a:avLst/>
          </a:prstGeom>
        </p:spPr>
      </p:pic>
      <p:pic>
        <p:nvPicPr>
          <p:cNvPr id="58" name="Imagen 57">
            <a:extLst>
              <a:ext uri="{FF2B5EF4-FFF2-40B4-BE49-F238E27FC236}">
                <a16:creationId xmlns:a16="http://schemas.microsoft.com/office/drawing/2014/main" id="{41D37D79-4479-2882-F9D6-8742BD240B0D}"/>
              </a:ext>
            </a:extLst>
          </p:cNvPr>
          <p:cNvPicPr>
            <a:picLocks noChangeAspect="1"/>
          </p:cNvPicPr>
          <p:nvPr/>
        </p:nvPicPr>
        <p:blipFill>
          <a:blip r:embed="rId14"/>
          <a:stretch>
            <a:fillRect/>
          </a:stretch>
        </p:blipFill>
        <p:spPr>
          <a:xfrm>
            <a:off x="9354916" y="5870807"/>
            <a:ext cx="728054" cy="728054"/>
          </a:xfrm>
          <a:prstGeom prst="rect">
            <a:avLst/>
          </a:prstGeom>
        </p:spPr>
      </p:pic>
      <p:pic>
        <p:nvPicPr>
          <p:cNvPr id="2" name="Imagen 1">
            <a:extLst>
              <a:ext uri="{FF2B5EF4-FFF2-40B4-BE49-F238E27FC236}">
                <a16:creationId xmlns:a16="http://schemas.microsoft.com/office/drawing/2014/main" id="{F862DAA2-F4F2-9F65-9732-AC7314FC446A}"/>
              </a:ext>
            </a:extLst>
          </p:cNvPr>
          <p:cNvPicPr>
            <a:picLocks noChangeAspect="1"/>
          </p:cNvPicPr>
          <p:nvPr/>
        </p:nvPicPr>
        <p:blipFill>
          <a:blip r:embed="rId15"/>
          <a:stretch>
            <a:fillRect/>
          </a:stretch>
        </p:blipFill>
        <p:spPr>
          <a:xfrm>
            <a:off x="7136422" y="5910106"/>
            <a:ext cx="1147399" cy="645412"/>
          </a:xfrm>
          <a:prstGeom prst="rect">
            <a:avLst/>
          </a:prstGeom>
        </p:spPr>
      </p:pic>
      <p:pic>
        <p:nvPicPr>
          <p:cNvPr id="4" name="Gráfico 3">
            <a:extLst>
              <a:ext uri="{FF2B5EF4-FFF2-40B4-BE49-F238E27FC236}">
                <a16:creationId xmlns:a16="http://schemas.microsoft.com/office/drawing/2014/main" id="{AE47AC9B-A6E0-664A-F74A-973E2C8DBF7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30839" y="5892056"/>
            <a:ext cx="725859" cy="725859"/>
          </a:xfrm>
          <a:prstGeom prst="rect">
            <a:avLst/>
          </a:prstGeom>
        </p:spPr>
      </p:pic>
      <p:pic>
        <p:nvPicPr>
          <p:cNvPr id="13" name="Imagen 12">
            <a:extLst>
              <a:ext uri="{FF2B5EF4-FFF2-40B4-BE49-F238E27FC236}">
                <a16:creationId xmlns:a16="http://schemas.microsoft.com/office/drawing/2014/main" id="{B935D073-3C70-079F-1284-D9788962BF3F}"/>
              </a:ext>
            </a:extLst>
          </p:cNvPr>
          <p:cNvPicPr>
            <a:picLocks noChangeAspect="1"/>
          </p:cNvPicPr>
          <p:nvPr/>
        </p:nvPicPr>
        <p:blipFill>
          <a:blip r:embed="rId18"/>
          <a:stretch>
            <a:fillRect/>
          </a:stretch>
        </p:blipFill>
        <p:spPr>
          <a:xfrm>
            <a:off x="4500426" y="5910106"/>
            <a:ext cx="725859" cy="725859"/>
          </a:xfrm>
          <a:prstGeom prst="rect">
            <a:avLst/>
          </a:prstGeom>
        </p:spPr>
      </p:pic>
    </p:spTree>
    <p:extLst>
      <p:ext uri="{BB962C8B-B14F-4D97-AF65-F5344CB8AC3E}">
        <p14:creationId xmlns:p14="http://schemas.microsoft.com/office/powerpoint/2010/main" val="309528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Como funciona el DevOps?</a:t>
            </a:r>
            <a:endParaRPr lang="es-CO" sz="2000" b="1" noProof="1">
              <a:latin typeface="Baskerville Old Face" panose="02020602080505020303" pitchFamily="18" charset="77"/>
              <a:cs typeface="Script MT Bold" panose="020F0502020204030204" pitchFamily="34" charset="0"/>
            </a:endParaRPr>
          </a:p>
        </p:txBody>
      </p:sp>
      <p:pic>
        <p:nvPicPr>
          <p:cNvPr id="7" name="Imagen 6">
            <a:extLst>
              <a:ext uri="{FF2B5EF4-FFF2-40B4-BE49-F238E27FC236}">
                <a16:creationId xmlns:a16="http://schemas.microsoft.com/office/drawing/2014/main" id="{E0D52372-92CF-6AC8-799E-A51C959E8B46}"/>
              </a:ext>
            </a:extLst>
          </p:cNvPr>
          <p:cNvPicPr>
            <a:picLocks noChangeAspect="1"/>
          </p:cNvPicPr>
          <p:nvPr/>
        </p:nvPicPr>
        <p:blipFill>
          <a:blip r:embed="rId3"/>
          <a:stretch>
            <a:fillRect/>
          </a:stretch>
        </p:blipFill>
        <p:spPr>
          <a:xfrm>
            <a:off x="2147552" y="1211478"/>
            <a:ext cx="7772400" cy="5195235"/>
          </a:xfrm>
          <a:prstGeom prst="rect">
            <a:avLst/>
          </a:prstGeom>
        </p:spPr>
      </p:pic>
    </p:spTree>
    <p:extLst>
      <p:ext uri="{BB962C8B-B14F-4D97-AF65-F5344CB8AC3E}">
        <p14:creationId xmlns:p14="http://schemas.microsoft.com/office/powerpoint/2010/main" val="203409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Como funciona el DevOps?</a:t>
            </a:r>
            <a:endParaRPr lang="es-CO" sz="2000" b="1" noProof="1">
              <a:latin typeface="Baskerville Old Face" panose="02020602080505020303" pitchFamily="18" charset="77"/>
              <a:cs typeface="Script MT Bold" panose="020F0502020204030204" pitchFamily="34" charset="0"/>
            </a:endParaRPr>
          </a:p>
        </p:txBody>
      </p:sp>
      <p:pic>
        <p:nvPicPr>
          <p:cNvPr id="7" name="Imagen 6">
            <a:extLst>
              <a:ext uri="{FF2B5EF4-FFF2-40B4-BE49-F238E27FC236}">
                <a16:creationId xmlns:a16="http://schemas.microsoft.com/office/drawing/2014/main" id="{F1CF66BC-6D6F-0E7C-248D-6B8AB8CC602B}"/>
              </a:ext>
            </a:extLst>
          </p:cNvPr>
          <p:cNvPicPr>
            <a:picLocks noChangeAspect="1"/>
          </p:cNvPicPr>
          <p:nvPr/>
        </p:nvPicPr>
        <p:blipFill>
          <a:blip r:embed="rId3"/>
          <a:stretch>
            <a:fillRect/>
          </a:stretch>
        </p:blipFill>
        <p:spPr>
          <a:xfrm>
            <a:off x="1081825" y="1018822"/>
            <a:ext cx="9733684" cy="5465691"/>
          </a:xfrm>
          <a:prstGeom prst="rect">
            <a:avLst/>
          </a:prstGeom>
        </p:spPr>
      </p:pic>
    </p:spTree>
    <p:extLst>
      <p:ext uri="{BB962C8B-B14F-4D97-AF65-F5344CB8AC3E}">
        <p14:creationId xmlns:p14="http://schemas.microsoft.com/office/powerpoint/2010/main" val="355282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Que es CI /CD?</a:t>
            </a:r>
            <a:endParaRPr lang="es-CO" sz="2000" b="1" noProof="1">
              <a:latin typeface="Baskerville Old Face" panose="02020602080505020303" pitchFamily="18" charset="77"/>
              <a:cs typeface="Script MT Bold" panose="020F0502020204030204" pitchFamily="34" charset="0"/>
            </a:endParaRPr>
          </a:p>
        </p:txBody>
      </p:sp>
      <p:sp>
        <p:nvSpPr>
          <p:cNvPr id="4" name="CuadroTexto 3">
            <a:extLst>
              <a:ext uri="{FF2B5EF4-FFF2-40B4-BE49-F238E27FC236}">
                <a16:creationId xmlns:a16="http://schemas.microsoft.com/office/drawing/2014/main" id="{A70EBAE2-C1ED-9457-BA4B-7CA00322C772}"/>
              </a:ext>
            </a:extLst>
          </p:cNvPr>
          <p:cNvSpPr txBox="1"/>
          <p:nvPr/>
        </p:nvSpPr>
        <p:spPr>
          <a:xfrm>
            <a:off x="6409386" y="1074821"/>
            <a:ext cx="5014175" cy="3323987"/>
          </a:xfrm>
          <a:prstGeom prst="rect">
            <a:avLst/>
          </a:prstGeom>
          <a:noFill/>
        </p:spPr>
        <p:txBody>
          <a:bodyPr wrap="square" rtlCol="0">
            <a:spAutoFit/>
          </a:bodyPr>
          <a:lstStyle/>
          <a:p>
            <a:pPr algn="just"/>
            <a:r>
              <a:rPr lang="es-CO" sz="2400" dirty="0">
                <a:solidFill>
                  <a:srgbClr val="0C2C3F"/>
                </a:solidFill>
              </a:rPr>
              <a:t>CD (</a:t>
            </a:r>
            <a:r>
              <a:rPr lang="es-CO" sz="2400" dirty="0" err="1">
                <a:solidFill>
                  <a:srgbClr val="0C2C3F"/>
                </a:solidFill>
              </a:rPr>
              <a:t>Continuous</a:t>
            </a:r>
            <a:r>
              <a:rPr lang="es-CO" sz="2400" dirty="0">
                <a:solidFill>
                  <a:srgbClr val="0C2C3F"/>
                </a:solidFill>
              </a:rPr>
              <a:t> </a:t>
            </a:r>
            <a:r>
              <a:rPr lang="es-CO" sz="2400" dirty="0" err="1">
                <a:solidFill>
                  <a:srgbClr val="0C2C3F"/>
                </a:solidFill>
              </a:rPr>
              <a:t>Delivery</a:t>
            </a:r>
            <a:r>
              <a:rPr lang="es-CO" sz="2400" dirty="0">
                <a:solidFill>
                  <a:srgbClr val="0C2C3F"/>
                </a:solidFill>
              </a:rPr>
              <a:t>)</a:t>
            </a:r>
            <a:endParaRPr lang="es-CO" sz="2400" dirty="0"/>
          </a:p>
          <a:p>
            <a:pPr algn="just"/>
            <a:endParaRPr lang="es-CO" sz="2400" dirty="0"/>
          </a:p>
          <a:p>
            <a:pPr algn="just"/>
            <a:r>
              <a:rPr lang="es-CO" dirty="0"/>
              <a:t>Va un paso más allá de la Integración Continua. Con CD, el código que pasa todas las fases de prueba se entrega automáticamente a un entorno de producción o a un entorno de pruebas intermedio. La entrega continua garantiza que siempre haya una versión del software lista para ser desplegada en producción, facilitando la entrega rápida de nuevas funcionalidades o correcciones de errores al usuario final.</a:t>
            </a:r>
          </a:p>
        </p:txBody>
      </p:sp>
      <p:sp>
        <p:nvSpPr>
          <p:cNvPr id="15" name="CuadroTexto 14">
            <a:extLst>
              <a:ext uri="{FF2B5EF4-FFF2-40B4-BE49-F238E27FC236}">
                <a16:creationId xmlns:a16="http://schemas.microsoft.com/office/drawing/2014/main" id="{49A3DF27-537D-FBCF-46A6-56EE383518B4}"/>
              </a:ext>
            </a:extLst>
          </p:cNvPr>
          <p:cNvSpPr txBox="1"/>
          <p:nvPr/>
        </p:nvSpPr>
        <p:spPr>
          <a:xfrm>
            <a:off x="1238518" y="1074821"/>
            <a:ext cx="5014175" cy="3323987"/>
          </a:xfrm>
          <a:prstGeom prst="rect">
            <a:avLst/>
          </a:prstGeom>
          <a:noFill/>
        </p:spPr>
        <p:txBody>
          <a:bodyPr wrap="square" rtlCol="0">
            <a:spAutoFit/>
          </a:bodyPr>
          <a:lstStyle/>
          <a:p>
            <a:pPr algn="just"/>
            <a:r>
              <a:rPr lang="es-CO" sz="2400" dirty="0">
                <a:solidFill>
                  <a:srgbClr val="0C2C3F"/>
                </a:solidFill>
              </a:rPr>
              <a:t>CI (</a:t>
            </a:r>
            <a:r>
              <a:rPr lang="es-CO" sz="2400" dirty="0" err="1">
                <a:solidFill>
                  <a:srgbClr val="0C2C3F"/>
                </a:solidFill>
              </a:rPr>
              <a:t>Continuous</a:t>
            </a:r>
            <a:r>
              <a:rPr lang="es-CO" sz="2400" dirty="0">
                <a:solidFill>
                  <a:srgbClr val="0C2C3F"/>
                </a:solidFill>
              </a:rPr>
              <a:t> </a:t>
            </a:r>
            <a:r>
              <a:rPr lang="es-CO" sz="2400" dirty="0" err="1">
                <a:solidFill>
                  <a:srgbClr val="0C2C3F"/>
                </a:solidFill>
              </a:rPr>
              <a:t>Integration</a:t>
            </a:r>
            <a:r>
              <a:rPr lang="es-CO" sz="2400" dirty="0">
                <a:solidFill>
                  <a:srgbClr val="0C2C3F"/>
                </a:solidFill>
              </a:rPr>
              <a:t>)</a:t>
            </a:r>
            <a:endParaRPr lang="es-CO" sz="2400" dirty="0"/>
          </a:p>
          <a:p>
            <a:pPr algn="just"/>
            <a:endParaRPr lang="es-CO" sz="2400" dirty="0"/>
          </a:p>
          <a:p>
            <a:pPr algn="just"/>
            <a:r>
              <a:rPr lang="es-CO" dirty="0"/>
              <a:t>Se refiere a la práctica de integrar el código de trabajo de los desarrolladores en un repositorio. Cada integración se verifica mediante una compilación automatizada (incluyendo pruebas) para detectar errores lo más rápido posible. Esto permite a los equipos encontrar y solucionar errores rápidamente, mejorar la calidad del software y reducir el tiempo que se tarda en validar y lanzar nuevas actualizaciones.</a:t>
            </a:r>
          </a:p>
        </p:txBody>
      </p:sp>
      <p:pic>
        <p:nvPicPr>
          <p:cNvPr id="27" name="Imagen 26">
            <a:extLst>
              <a:ext uri="{FF2B5EF4-FFF2-40B4-BE49-F238E27FC236}">
                <a16:creationId xmlns:a16="http://schemas.microsoft.com/office/drawing/2014/main" id="{3AF6BBDE-1714-77C5-0BAD-61BF4D45CCD3}"/>
              </a:ext>
            </a:extLst>
          </p:cNvPr>
          <p:cNvPicPr>
            <a:picLocks noChangeAspect="1"/>
          </p:cNvPicPr>
          <p:nvPr/>
        </p:nvPicPr>
        <p:blipFill>
          <a:blip r:embed="rId3"/>
          <a:stretch>
            <a:fillRect/>
          </a:stretch>
        </p:blipFill>
        <p:spPr>
          <a:xfrm>
            <a:off x="4307741" y="4539394"/>
            <a:ext cx="4203290" cy="2163146"/>
          </a:xfrm>
          <a:prstGeom prst="rect">
            <a:avLst/>
          </a:prstGeom>
        </p:spPr>
      </p:pic>
      <p:sp>
        <p:nvSpPr>
          <p:cNvPr id="29" name="CuadroTexto 28">
            <a:extLst>
              <a:ext uri="{FF2B5EF4-FFF2-40B4-BE49-F238E27FC236}">
                <a16:creationId xmlns:a16="http://schemas.microsoft.com/office/drawing/2014/main" id="{CE8AACD1-1381-8ADB-E428-EEFC8051B2F9}"/>
              </a:ext>
            </a:extLst>
          </p:cNvPr>
          <p:cNvSpPr txBox="1"/>
          <p:nvPr/>
        </p:nvSpPr>
        <p:spPr>
          <a:xfrm>
            <a:off x="3016639" y="4959247"/>
            <a:ext cx="1291102" cy="1323439"/>
          </a:xfrm>
          <a:prstGeom prst="rect">
            <a:avLst/>
          </a:prstGeom>
          <a:noFill/>
        </p:spPr>
        <p:txBody>
          <a:bodyPr wrap="square" rtlCol="0">
            <a:spAutoFit/>
          </a:bodyPr>
          <a:lstStyle/>
          <a:p>
            <a:pPr algn="just" fontAlgn="base"/>
            <a:r>
              <a:rPr lang="es-CO" sz="8000" dirty="0">
                <a:solidFill>
                  <a:srgbClr val="0C2C3F"/>
                </a:solidFill>
              </a:rPr>
              <a:t>CI</a:t>
            </a:r>
          </a:p>
        </p:txBody>
      </p:sp>
      <p:sp>
        <p:nvSpPr>
          <p:cNvPr id="30" name="CuadroTexto 29">
            <a:extLst>
              <a:ext uri="{FF2B5EF4-FFF2-40B4-BE49-F238E27FC236}">
                <a16:creationId xmlns:a16="http://schemas.microsoft.com/office/drawing/2014/main" id="{CDFA0B51-75AD-5632-0481-6986A2D7E097}"/>
              </a:ext>
            </a:extLst>
          </p:cNvPr>
          <p:cNvSpPr txBox="1"/>
          <p:nvPr/>
        </p:nvSpPr>
        <p:spPr>
          <a:xfrm>
            <a:off x="8916473" y="4959246"/>
            <a:ext cx="1437276" cy="1323439"/>
          </a:xfrm>
          <a:prstGeom prst="rect">
            <a:avLst/>
          </a:prstGeom>
          <a:noFill/>
        </p:spPr>
        <p:txBody>
          <a:bodyPr wrap="square" rtlCol="0">
            <a:spAutoFit/>
          </a:bodyPr>
          <a:lstStyle/>
          <a:p>
            <a:pPr algn="just" fontAlgn="base"/>
            <a:r>
              <a:rPr lang="es-CO" sz="8000" dirty="0">
                <a:solidFill>
                  <a:srgbClr val="04D45E"/>
                </a:solidFill>
              </a:rPr>
              <a:t>CD</a:t>
            </a:r>
          </a:p>
        </p:txBody>
      </p:sp>
    </p:spTree>
    <p:extLst>
      <p:ext uri="{BB962C8B-B14F-4D97-AF65-F5344CB8AC3E}">
        <p14:creationId xmlns:p14="http://schemas.microsoft.com/office/powerpoint/2010/main" val="340588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a:extLst>
              <a:ext uri="{FF2B5EF4-FFF2-40B4-BE49-F238E27FC236}">
                <a16:creationId xmlns:a16="http://schemas.microsoft.com/office/drawing/2014/main" id="{D816267E-BD6B-942A-7236-C634CC7C3DDC}"/>
              </a:ext>
            </a:extLst>
          </p:cNvPr>
          <p:cNvCxnSpPr>
            <a:cxnSpLocks/>
          </p:cNvCxnSpPr>
          <p:nvPr/>
        </p:nvCxnSpPr>
        <p:spPr>
          <a:xfrm>
            <a:off x="1081825" y="373487"/>
            <a:ext cx="1034173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FBED67EA-29EF-9E6F-1413-DDF49ABF702D}"/>
              </a:ext>
            </a:extLst>
          </p:cNvPr>
          <p:cNvCxnSpPr/>
          <p:nvPr/>
        </p:nvCxnSpPr>
        <p:spPr>
          <a:xfrm>
            <a:off x="1081825" y="811369"/>
            <a:ext cx="10341736"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6915DB1E-3A91-00CA-231B-4A9DE97C1BC2}"/>
              </a:ext>
            </a:extLst>
          </p:cNvPr>
          <p:cNvSpPr txBox="1"/>
          <p:nvPr/>
        </p:nvSpPr>
        <p:spPr>
          <a:xfrm>
            <a:off x="1081825" y="373487"/>
            <a:ext cx="9903854" cy="400110"/>
          </a:xfrm>
          <a:prstGeom prst="rect">
            <a:avLst/>
          </a:prstGeom>
          <a:noFill/>
        </p:spPr>
        <p:txBody>
          <a:bodyPr wrap="square" rtlCol="0">
            <a:spAutoFit/>
          </a:bodyPr>
          <a:lstStyle/>
          <a:p>
            <a:r>
              <a:rPr lang="es-CO" sz="2000" b="1" noProof="1">
                <a:solidFill>
                  <a:schemeClr val="accent1">
                    <a:lumMod val="75000"/>
                  </a:schemeClr>
                </a:solidFill>
                <a:latin typeface="Baskerville Old Face" panose="02020602080505020303" pitchFamily="18" charset="77"/>
                <a:cs typeface="Script MT Bold" panose="020F0502020204030204" pitchFamily="34" charset="0"/>
              </a:rPr>
              <a:t>Que es GitLab CI?</a:t>
            </a:r>
            <a:endParaRPr lang="es-CO" sz="2000" b="1" noProof="1">
              <a:latin typeface="Baskerville Old Face" panose="02020602080505020303" pitchFamily="18" charset="77"/>
              <a:cs typeface="Script MT Bold" panose="020F0502020204030204" pitchFamily="34" charset="0"/>
            </a:endParaRPr>
          </a:p>
        </p:txBody>
      </p:sp>
      <p:sp>
        <p:nvSpPr>
          <p:cNvPr id="2" name="CuadroTexto 1">
            <a:extLst>
              <a:ext uri="{FF2B5EF4-FFF2-40B4-BE49-F238E27FC236}">
                <a16:creationId xmlns:a16="http://schemas.microsoft.com/office/drawing/2014/main" id="{BAD29A68-92A8-5587-0D09-187E81A08BA8}"/>
              </a:ext>
            </a:extLst>
          </p:cNvPr>
          <p:cNvSpPr txBox="1"/>
          <p:nvPr/>
        </p:nvSpPr>
        <p:spPr>
          <a:xfrm>
            <a:off x="1081825" y="1074821"/>
            <a:ext cx="10341736" cy="1200329"/>
          </a:xfrm>
          <a:prstGeom prst="rect">
            <a:avLst/>
          </a:prstGeom>
          <a:noFill/>
        </p:spPr>
        <p:txBody>
          <a:bodyPr wrap="square" rtlCol="0">
            <a:spAutoFit/>
          </a:bodyPr>
          <a:lstStyle/>
          <a:p>
            <a:pPr algn="just"/>
            <a:r>
              <a:rPr lang="es-CO" dirty="0" err="1"/>
              <a:t>GitLab</a:t>
            </a:r>
            <a:r>
              <a:rPr lang="es-CO" dirty="0"/>
              <a:t> CI (</a:t>
            </a:r>
            <a:r>
              <a:rPr lang="es-CO" dirty="0" err="1"/>
              <a:t>Continuous</a:t>
            </a:r>
            <a:r>
              <a:rPr lang="es-CO" dirty="0"/>
              <a:t> </a:t>
            </a:r>
            <a:r>
              <a:rPr lang="es-CO" dirty="0" err="1"/>
              <a:t>Integration</a:t>
            </a:r>
            <a:r>
              <a:rPr lang="es-CO" dirty="0"/>
              <a:t>) es una herramienta de integración continua y entrega continua (CI/CD) integrada en </a:t>
            </a:r>
            <a:r>
              <a:rPr lang="es-CO" dirty="0" err="1"/>
              <a:t>GitLab</a:t>
            </a:r>
            <a:r>
              <a:rPr lang="es-CO" dirty="0"/>
              <a:t>, una plataforma de DevOps completa. </a:t>
            </a:r>
            <a:r>
              <a:rPr lang="es-CO" dirty="0" err="1"/>
              <a:t>GitLab</a:t>
            </a:r>
            <a:r>
              <a:rPr lang="es-CO" dirty="0"/>
              <a:t> CI permite a los equipos de desarrollo automatizar las etapas del ciclo de vida del software, desde la construcción y prueba del código hasta el despliegue y la entrega.</a:t>
            </a:r>
          </a:p>
        </p:txBody>
      </p:sp>
      <p:pic>
        <p:nvPicPr>
          <p:cNvPr id="5" name="Imagen 4">
            <a:extLst>
              <a:ext uri="{FF2B5EF4-FFF2-40B4-BE49-F238E27FC236}">
                <a16:creationId xmlns:a16="http://schemas.microsoft.com/office/drawing/2014/main" id="{8FCB368F-C0C8-75AE-54CA-1553B1E86AB0}"/>
              </a:ext>
            </a:extLst>
          </p:cNvPr>
          <p:cNvPicPr>
            <a:picLocks noChangeAspect="1"/>
          </p:cNvPicPr>
          <p:nvPr/>
        </p:nvPicPr>
        <p:blipFill>
          <a:blip r:embed="rId3"/>
          <a:stretch>
            <a:fillRect/>
          </a:stretch>
        </p:blipFill>
        <p:spPr>
          <a:xfrm>
            <a:off x="7677471" y="3084484"/>
            <a:ext cx="4203290" cy="2163146"/>
          </a:xfrm>
          <a:prstGeom prst="rect">
            <a:avLst/>
          </a:prstGeom>
        </p:spPr>
      </p:pic>
      <p:pic>
        <p:nvPicPr>
          <p:cNvPr id="7" name="Imagen 6">
            <a:extLst>
              <a:ext uri="{FF2B5EF4-FFF2-40B4-BE49-F238E27FC236}">
                <a16:creationId xmlns:a16="http://schemas.microsoft.com/office/drawing/2014/main" id="{73A875C6-154E-BD42-3B7D-B68011E30C55}"/>
              </a:ext>
            </a:extLst>
          </p:cNvPr>
          <p:cNvPicPr>
            <a:picLocks noChangeAspect="1"/>
          </p:cNvPicPr>
          <p:nvPr/>
        </p:nvPicPr>
        <p:blipFill>
          <a:blip r:embed="rId4"/>
          <a:stretch>
            <a:fillRect/>
          </a:stretch>
        </p:blipFill>
        <p:spPr>
          <a:xfrm>
            <a:off x="1215274" y="3501277"/>
            <a:ext cx="1672823" cy="1746353"/>
          </a:xfrm>
          <a:prstGeom prst="rect">
            <a:avLst/>
          </a:prstGeom>
        </p:spPr>
      </p:pic>
      <p:pic>
        <p:nvPicPr>
          <p:cNvPr id="11" name="Imagen 10">
            <a:extLst>
              <a:ext uri="{FF2B5EF4-FFF2-40B4-BE49-F238E27FC236}">
                <a16:creationId xmlns:a16="http://schemas.microsoft.com/office/drawing/2014/main" id="{1D5A88DB-7DBA-F4C2-617E-AB4022955AF8}"/>
              </a:ext>
            </a:extLst>
          </p:cNvPr>
          <p:cNvPicPr>
            <a:picLocks noChangeAspect="1"/>
          </p:cNvPicPr>
          <p:nvPr/>
        </p:nvPicPr>
        <p:blipFill>
          <a:blip r:embed="rId5"/>
          <a:stretch>
            <a:fillRect/>
          </a:stretch>
        </p:blipFill>
        <p:spPr>
          <a:xfrm>
            <a:off x="4021799" y="3025596"/>
            <a:ext cx="2064770" cy="2064770"/>
          </a:xfrm>
          <a:prstGeom prst="rect">
            <a:avLst/>
          </a:prstGeom>
        </p:spPr>
      </p:pic>
      <p:sp>
        <p:nvSpPr>
          <p:cNvPr id="12" name="Cruz 11">
            <a:extLst>
              <a:ext uri="{FF2B5EF4-FFF2-40B4-BE49-F238E27FC236}">
                <a16:creationId xmlns:a16="http://schemas.microsoft.com/office/drawing/2014/main" id="{15E9031F-0750-4485-E2CE-438E5368E980}"/>
              </a:ext>
            </a:extLst>
          </p:cNvPr>
          <p:cNvSpPr/>
          <p:nvPr/>
        </p:nvSpPr>
        <p:spPr>
          <a:xfrm>
            <a:off x="3108151" y="3842081"/>
            <a:ext cx="469900" cy="431800"/>
          </a:xfrm>
          <a:prstGeom prst="plus">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abajo 13">
            <a:extLst>
              <a:ext uri="{FF2B5EF4-FFF2-40B4-BE49-F238E27FC236}">
                <a16:creationId xmlns:a16="http://schemas.microsoft.com/office/drawing/2014/main" id="{02FF5758-8EEE-2363-F8AF-A2155AFAAD42}"/>
              </a:ext>
            </a:extLst>
          </p:cNvPr>
          <p:cNvSpPr/>
          <p:nvPr/>
        </p:nvSpPr>
        <p:spPr>
          <a:xfrm rot="16200000">
            <a:off x="6385673" y="3807708"/>
            <a:ext cx="952499" cy="716697"/>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069204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38622</TotalTime>
  <Words>762</Words>
  <Application>Microsoft Macintosh PowerPoint</Application>
  <PresentationFormat>Panorámica</PresentationFormat>
  <Paragraphs>72</Paragraphs>
  <Slides>8</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Baskerville Old Face</vt:lpstr>
      <vt:lpstr>Calibri</vt:lpstr>
      <vt:lpstr>Calibri Light</vt:lpstr>
      <vt:lpstr>MinionPro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Yamit Gomez Penuela</dc:creator>
  <cp:lastModifiedBy>Sebastian Torres Sanchez</cp:lastModifiedBy>
  <cp:revision>6</cp:revision>
  <dcterms:created xsi:type="dcterms:W3CDTF">2024-06-29T22:15:55Z</dcterms:created>
  <dcterms:modified xsi:type="dcterms:W3CDTF">2024-08-06T20:59:42Z</dcterms:modified>
</cp:coreProperties>
</file>