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1" r:id="rId2"/>
    <p:sldId id="335" r:id="rId3"/>
    <p:sldId id="337" r:id="rId4"/>
    <p:sldId id="336" r:id="rId5"/>
    <p:sldId id="330" r:id="rId6"/>
    <p:sldId id="338"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25222-1D86-4EF4-94F7-2A0E38B6F500}" v="9" dt="2022-01-29T21:40:24.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F8A2B-3726-494D-80C7-84EEBD1C0E81}"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8C726-CE3C-4A39-9A4A-C31CDA489DCD}" type="slidenum">
              <a:rPr lang="en-US" smtClean="0"/>
              <a:t>‹#›</a:t>
            </a:fld>
            <a:endParaRPr lang="en-US"/>
          </a:p>
        </p:txBody>
      </p:sp>
    </p:spTree>
    <p:extLst>
      <p:ext uri="{BB962C8B-B14F-4D97-AF65-F5344CB8AC3E}">
        <p14:creationId xmlns:p14="http://schemas.microsoft.com/office/powerpoint/2010/main" val="35840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7D349024-2B69-284C-95F0-F14461DC79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F37AC3D1-BE94-8043-A892-761A72035CFD}" type="slidenum">
              <a:rPr lang="en-US" altLang="en-UA" smtClean="0">
                <a:solidFill>
                  <a:srgbClr val="000000"/>
                </a:solidFill>
                <a:latin typeface="Times New Roman" panose="02020603050405020304" pitchFamily="18" charset="0"/>
              </a:rPr>
              <a:pPr/>
              <a:t>1</a:t>
            </a:fld>
            <a:endParaRPr lang="en-US" altLang="en-UA">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4D1DE3CF-23AF-014B-BCF2-2CE65610AF24}"/>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5C24CEA-4A8F-AE43-80A1-36C965D1745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32241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7D349024-2B69-284C-95F0-F14461DC79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F37AC3D1-BE94-8043-A892-761A72035CFD}" type="slidenum">
              <a:rPr lang="en-US" altLang="en-UA" smtClean="0">
                <a:solidFill>
                  <a:srgbClr val="000000"/>
                </a:solidFill>
                <a:latin typeface="Times New Roman" panose="02020603050405020304" pitchFamily="18" charset="0"/>
              </a:rPr>
              <a:pPr/>
              <a:t>5</a:t>
            </a:fld>
            <a:endParaRPr lang="en-US" altLang="en-UA">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4D1DE3CF-23AF-014B-BCF2-2CE65610AF24}"/>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5C24CEA-4A8F-AE43-80A1-36C965D1745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A" altLang="en-UA"/>
          </a:p>
        </p:txBody>
      </p:sp>
    </p:spTree>
    <p:extLst>
      <p:ext uri="{BB962C8B-B14F-4D97-AF65-F5344CB8AC3E}">
        <p14:creationId xmlns:p14="http://schemas.microsoft.com/office/powerpoint/2010/main" val="322414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4722-0882-4F48-83C1-B5BE1EFDF67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E54335-96C2-4CF1-8550-C9F8FF1CF4D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617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Пользовательский макет">
    <p:bg>
      <p:bgPr>
        <a:solidFill>
          <a:srgbClr val="F0F2FA"/>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865" y="273844"/>
            <a:ext cx="10970948" cy="1144323"/>
          </a:xfrm>
        </p:spPr>
        <p:txBody>
          <a:bodyPr/>
          <a:lstStyle/>
          <a:p>
            <a:r>
              <a:rPr lang="ru-RU"/>
              <a:t>Образец заголовка</a:t>
            </a:r>
            <a:endParaRPr lang="ru-UA"/>
          </a:p>
        </p:txBody>
      </p:sp>
      <p:sp>
        <p:nvSpPr>
          <p:cNvPr id="3" name="Rectangle 3">
            <a:extLst>
              <a:ext uri="{FF2B5EF4-FFF2-40B4-BE49-F238E27FC236}">
                <a16:creationId xmlns:a16="http://schemas.microsoft.com/office/drawing/2014/main" id="{E309F4AA-BC66-B34D-8B52-8829564F6CDA}"/>
              </a:ext>
            </a:extLst>
          </p:cNvPr>
          <p:cNvSpPr>
            <a:spLocks noGrp="1" noChangeArrowheads="1"/>
          </p:cNvSpPr>
          <p:nvPr>
            <p:ph type="dt" idx="10"/>
          </p:nvPr>
        </p:nvSpPr>
        <p:spPr/>
        <p:txBody>
          <a:bodyPr/>
          <a:lstStyle>
            <a:lvl1pPr>
              <a:defRPr/>
            </a:lvl1pPr>
          </a:lstStyle>
          <a:p>
            <a:pPr>
              <a:defRPr/>
            </a:pPr>
            <a:endParaRPr lang="en-US" altLang="ru-UA"/>
          </a:p>
        </p:txBody>
      </p:sp>
      <p:sp>
        <p:nvSpPr>
          <p:cNvPr id="4" name="Rectangle 4">
            <a:extLst>
              <a:ext uri="{FF2B5EF4-FFF2-40B4-BE49-F238E27FC236}">
                <a16:creationId xmlns:a16="http://schemas.microsoft.com/office/drawing/2014/main" id="{B28802EB-C053-E241-8282-EDE63CD88B58}"/>
              </a:ext>
            </a:extLst>
          </p:cNvPr>
          <p:cNvSpPr>
            <a:spLocks noGrp="1" noChangeArrowheads="1"/>
          </p:cNvSpPr>
          <p:nvPr>
            <p:ph type="ftr" idx="11"/>
          </p:nvPr>
        </p:nvSpPr>
        <p:spPr/>
        <p:txBody>
          <a:bodyPr/>
          <a:lstStyle>
            <a:lvl1pPr>
              <a:defRPr/>
            </a:lvl1pPr>
          </a:lstStyle>
          <a:p>
            <a:pPr>
              <a:defRPr/>
            </a:pPr>
            <a:endParaRPr lang="en-US" altLang="ru-UA"/>
          </a:p>
        </p:txBody>
      </p:sp>
      <p:sp>
        <p:nvSpPr>
          <p:cNvPr id="5" name="Rectangle 5">
            <a:extLst>
              <a:ext uri="{FF2B5EF4-FFF2-40B4-BE49-F238E27FC236}">
                <a16:creationId xmlns:a16="http://schemas.microsoft.com/office/drawing/2014/main" id="{6867B4E5-CBB1-7046-8F29-C4E99367BC05}"/>
              </a:ext>
            </a:extLst>
          </p:cNvPr>
          <p:cNvSpPr>
            <a:spLocks noGrp="1" noChangeArrowheads="1"/>
          </p:cNvSpPr>
          <p:nvPr>
            <p:ph type="sldNum" idx="12"/>
          </p:nvPr>
        </p:nvSpPr>
        <p:spPr/>
        <p:txBody>
          <a:bodyPr/>
          <a:lstStyle>
            <a:lvl1pPr>
              <a:defRPr/>
            </a:lvl1pPr>
          </a:lstStyle>
          <a:p>
            <a:pPr>
              <a:defRPr/>
            </a:pPr>
            <a:fld id="{D1C4E16D-E3D4-2D4C-BDAA-E36D22C82642}" type="slidenum">
              <a:rPr lang="en-US" altLang="ru-UA"/>
              <a:pPr>
                <a:defRPr/>
              </a:pPr>
              <a:t>‹#›</a:t>
            </a:fld>
            <a:endParaRPr lang="en-US" altLang="ru-UA"/>
          </a:p>
        </p:txBody>
      </p:sp>
    </p:spTree>
    <p:extLst>
      <p:ext uri="{BB962C8B-B14F-4D97-AF65-F5344CB8AC3E}">
        <p14:creationId xmlns:p14="http://schemas.microsoft.com/office/powerpoint/2010/main" val="978837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4824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58">
            <a:extLst>
              <a:ext uri="{FF2B5EF4-FFF2-40B4-BE49-F238E27FC236}">
                <a16:creationId xmlns:a16="http://schemas.microsoft.com/office/drawing/2014/main" id="{F6A0F37C-814E-4CFB-9814-4EB4B9763854}"/>
              </a:ext>
            </a:extLst>
          </p:cNvPr>
          <p:cNvSpPr>
            <a:spLocks noChangeArrowheads="1"/>
          </p:cNvSpPr>
          <p:nvPr/>
        </p:nvSpPr>
        <p:spPr bwMode="auto">
          <a:xfrm>
            <a:off x="311791" y="2116520"/>
            <a:ext cx="1150829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7200" b="1" dirty="0">
                <a:solidFill>
                  <a:srgbClr val="0070C0"/>
                </a:solidFill>
                <a:latin typeface="Montserrat" panose="02000505000000020004" pitchFamily="2" charset="77"/>
              </a:rPr>
              <a:t>Data Warehouse Granularity</a:t>
            </a:r>
            <a:endParaRPr lang="en-UA" altLang="en-UA" sz="7200" dirty="0">
              <a:solidFill>
                <a:srgbClr val="0070C0"/>
              </a:solidFill>
              <a:latin typeface="Montserrat" panose="02000505000000020004" pitchFamily="2" charset="77"/>
            </a:endParaRPr>
          </a:p>
        </p:txBody>
      </p:sp>
    </p:spTree>
    <p:extLst>
      <p:ext uri="{BB962C8B-B14F-4D97-AF65-F5344CB8AC3E}">
        <p14:creationId xmlns:p14="http://schemas.microsoft.com/office/powerpoint/2010/main" val="322539425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22"/>
                                        </p:tgtEl>
                                        <p:attrNameLst>
                                          <p:attrName>ppt_x</p:attrName>
                                        </p:attrNameLst>
                                      </p:cBhvr>
                                      <p:tavLst>
                                        <p:tav tm="0">
                                          <p:val>
                                            <p:strVal val="ppt_x"/>
                                          </p:val>
                                        </p:tav>
                                        <p:tav tm="100000">
                                          <p:val>
                                            <p:strVal val="ppt_x"/>
                                          </p:val>
                                        </p:tav>
                                      </p:tavLst>
                                    </p:anim>
                                    <p:anim calcmode="lin" valueType="num">
                                      <p:cBhvr additive="base">
                                        <p:cTn id="11" dur="750"/>
                                        <p:tgtEl>
                                          <p:spTgt spid="22"/>
                                        </p:tgtEl>
                                        <p:attrNameLst>
                                          <p:attrName>ppt_y</p:attrName>
                                        </p:attrNameLst>
                                      </p:cBhvr>
                                      <p:tavLst>
                                        <p:tav tm="0">
                                          <p:val>
                                            <p:strVal val="ppt_y"/>
                                          </p:val>
                                        </p:tav>
                                        <p:tav tm="100000">
                                          <p:val>
                                            <p:strVal val="0-ppt_h/2"/>
                                          </p:val>
                                        </p:tav>
                                      </p:tavLst>
                                    </p:anim>
                                    <p:set>
                                      <p:cBhvr>
                                        <p:cTn id="12" dur="1" fill="hold">
                                          <p:stCondLst>
                                            <p:cond delay="7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Data Granularity</a:t>
            </a:r>
            <a:endParaRPr lang="en-UA" altLang="en-UA" sz="4000" dirty="0">
              <a:solidFill>
                <a:srgbClr val="0070C0"/>
              </a:solidFill>
              <a:latin typeface="Montserrat" panose="02000505000000020004" pitchFamily="2" charset="77"/>
            </a:endParaRPr>
          </a:p>
        </p:txBody>
      </p:sp>
      <p:sp>
        <p:nvSpPr>
          <p:cNvPr id="12" name="TextBox 11">
            <a:extLst>
              <a:ext uri="{FF2B5EF4-FFF2-40B4-BE49-F238E27FC236}">
                <a16:creationId xmlns:a16="http://schemas.microsoft.com/office/drawing/2014/main" id="{8D685824-D304-441B-9E7A-1A8206A696AD}"/>
              </a:ext>
            </a:extLst>
          </p:cNvPr>
          <p:cNvSpPr txBox="1"/>
          <p:nvPr/>
        </p:nvSpPr>
        <p:spPr>
          <a:xfrm>
            <a:off x="403399" y="3340516"/>
            <a:ext cx="5467562" cy="923330"/>
          </a:xfrm>
          <a:prstGeom prst="rect">
            <a:avLst/>
          </a:prstGeom>
          <a:noFill/>
        </p:spPr>
        <p:txBody>
          <a:bodyPr wrap="square">
            <a:spAutoFit/>
          </a:bodyPr>
          <a:lstStyle/>
          <a:p>
            <a:r>
              <a:rPr lang="en-US" dirty="0"/>
              <a:t>As data does not always work together and thus when designing a database it is best to have a plan on how one should make the data work with other types</a:t>
            </a:r>
          </a:p>
        </p:txBody>
      </p:sp>
      <p:sp>
        <p:nvSpPr>
          <p:cNvPr id="20" name="TextBox 19">
            <a:extLst>
              <a:ext uri="{FF2B5EF4-FFF2-40B4-BE49-F238E27FC236}">
                <a16:creationId xmlns:a16="http://schemas.microsoft.com/office/drawing/2014/main" id="{7EBC43D0-57D9-4DCE-8963-C0167420FE70}"/>
              </a:ext>
            </a:extLst>
          </p:cNvPr>
          <p:cNvSpPr txBox="1"/>
          <p:nvPr/>
        </p:nvSpPr>
        <p:spPr>
          <a:xfrm>
            <a:off x="6519833" y="1937106"/>
            <a:ext cx="5467562" cy="923330"/>
          </a:xfrm>
          <a:prstGeom prst="rect">
            <a:avLst/>
          </a:prstGeom>
          <a:noFill/>
        </p:spPr>
        <p:txBody>
          <a:bodyPr wrap="square">
            <a:spAutoFit/>
          </a:bodyPr>
          <a:lstStyle/>
          <a:p>
            <a:r>
              <a:rPr lang="en-US" b="0" i="0" dirty="0">
                <a:solidFill>
                  <a:srgbClr val="000000"/>
                </a:solidFill>
                <a:effectLst/>
                <a:latin typeface="Font Principal"/>
              </a:rPr>
              <a:t>“Data granularity refers to data’s level of detail. The more granular the data, the more detailed it is and the more precise analysis can be.”(1)</a:t>
            </a:r>
            <a:endParaRPr lang="en-US" dirty="0"/>
          </a:p>
        </p:txBody>
      </p:sp>
      <p:sp>
        <p:nvSpPr>
          <p:cNvPr id="21" name="TextBox 20">
            <a:extLst>
              <a:ext uri="{FF2B5EF4-FFF2-40B4-BE49-F238E27FC236}">
                <a16:creationId xmlns:a16="http://schemas.microsoft.com/office/drawing/2014/main" id="{93676F13-F1F8-427F-8E4A-9F28C5F87522}"/>
              </a:ext>
            </a:extLst>
          </p:cNvPr>
          <p:cNvSpPr txBox="1"/>
          <p:nvPr/>
        </p:nvSpPr>
        <p:spPr>
          <a:xfrm>
            <a:off x="6204860" y="4717878"/>
            <a:ext cx="6097508" cy="1754326"/>
          </a:xfrm>
          <a:prstGeom prst="rect">
            <a:avLst/>
          </a:prstGeom>
          <a:noFill/>
        </p:spPr>
        <p:txBody>
          <a:bodyPr wrap="square">
            <a:spAutoFit/>
          </a:bodyPr>
          <a:lstStyle/>
          <a:p>
            <a:r>
              <a:rPr lang="en-US" dirty="0"/>
              <a:t>- get your data to the same level of granularity</a:t>
            </a:r>
          </a:p>
          <a:p>
            <a:r>
              <a:rPr lang="en-US" dirty="0"/>
              <a:t>- use the analogy of lowest common denominator</a:t>
            </a:r>
          </a:p>
          <a:p>
            <a:r>
              <a:rPr lang="en-US" dirty="0"/>
              <a:t>- to get to same level of granularity you need to summarize the more detailed data (ex. customer sales multiple times per day) up to the same higher level of granularity as the other table (monthly sales per store)</a:t>
            </a:r>
          </a:p>
        </p:txBody>
      </p:sp>
      <p:graphicFrame>
        <p:nvGraphicFramePr>
          <p:cNvPr id="22" name="Table 14">
            <a:extLst>
              <a:ext uri="{FF2B5EF4-FFF2-40B4-BE49-F238E27FC236}">
                <a16:creationId xmlns:a16="http://schemas.microsoft.com/office/drawing/2014/main" id="{08E8B50D-AD35-45ED-9647-900E56B4AFA5}"/>
              </a:ext>
            </a:extLst>
          </p:cNvPr>
          <p:cNvGraphicFramePr>
            <a:graphicFrameLocks noGrp="1"/>
          </p:cNvGraphicFramePr>
          <p:nvPr>
            <p:extLst>
              <p:ext uri="{D42A27DB-BD31-4B8C-83A1-F6EECF244321}">
                <p14:modId xmlns:p14="http://schemas.microsoft.com/office/powerpoint/2010/main" val="155169817"/>
              </p:ext>
            </p:extLst>
          </p:nvPr>
        </p:nvGraphicFramePr>
        <p:xfrm>
          <a:off x="6204860" y="4080966"/>
          <a:ext cx="5467562" cy="640080"/>
        </p:xfrm>
        <a:graphic>
          <a:graphicData uri="http://schemas.openxmlformats.org/drawingml/2006/table">
            <a:tbl>
              <a:tblPr firstRow="1" bandRow="1">
                <a:tableStyleId>{2D5ABB26-0587-4C30-8999-92F81FD0307C}</a:tableStyleId>
              </a:tblPr>
              <a:tblGrid>
                <a:gridCol w="5467562">
                  <a:extLst>
                    <a:ext uri="{9D8B030D-6E8A-4147-A177-3AD203B41FA5}">
                      <a16:colId xmlns:a16="http://schemas.microsoft.com/office/drawing/2014/main" val="363123087"/>
                    </a:ext>
                  </a:extLst>
                </a:gridCol>
              </a:tblGrid>
              <a:tr h="128141">
                <a:tc>
                  <a:txBody>
                    <a:bodyPr/>
                    <a:lstStyle/>
                    <a:p>
                      <a:pPr algn="ctr"/>
                      <a:r>
                        <a:rPr lang="en-US" sz="1800" b="1" i="0" kern="1200" dirty="0">
                          <a:solidFill>
                            <a:schemeClr val="tx1"/>
                          </a:solidFill>
                          <a:effectLst/>
                          <a:latin typeface="+mn-lt"/>
                          <a:ea typeface="+mn-ea"/>
                          <a:cs typeface="+mn-cs"/>
                        </a:rPr>
                        <a:t>Three things to understand about working with Granularity</a:t>
                      </a:r>
                      <a:endParaRPr lang="en-US" b="1" dirty="0"/>
                    </a:p>
                  </a:txBody>
                  <a:tcPr/>
                </a:tc>
                <a:extLst>
                  <a:ext uri="{0D108BD9-81ED-4DB2-BD59-A6C34878D82A}">
                    <a16:rowId xmlns:a16="http://schemas.microsoft.com/office/drawing/2014/main" val="2824987190"/>
                  </a:ext>
                </a:extLst>
              </a:tr>
            </a:tbl>
          </a:graphicData>
        </a:graphic>
      </p:graphicFrame>
    </p:spTree>
    <p:extLst>
      <p:ext uri="{BB962C8B-B14F-4D97-AF65-F5344CB8AC3E}">
        <p14:creationId xmlns:p14="http://schemas.microsoft.com/office/powerpoint/2010/main" val="14471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Continuous and Discrete Variable</a:t>
            </a:r>
            <a:endParaRPr lang="en-UA" altLang="en-UA" sz="4000" dirty="0">
              <a:solidFill>
                <a:srgbClr val="0070C0"/>
              </a:solidFill>
              <a:latin typeface="Montserrat" panose="02000505000000020004" pitchFamily="2" charset="77"/>
            </a:endParaRPr>
          </a:p>
        </p:txBody>
      </p:sp>
      <p:sp>
        <p:nvSpPr>
          <p:cNvPr id="12" name="TextBox 11">
            <a:extLst>
              <a:ext uri="{FF2B5EF4-FFF2-40B4-BE49-F238E27FC236}">
                <a16:creationId xmlns:a16="http://schemas.microsoft.com/office/drawing/2014/main" id="{8D685824-D304-441B-9E7A-1A8206A696AD}"/>
              </a:ext>
            </a:extLst>
          </p:cNvPr>
          <p:cNvSpPr txBox="1"/>
          <p:nvPr/>
        </p:nvSpPr>
        <p:spPr>
          <a:xfrm>
            <a:off x="475827" y="1613940"/>
            <a:ext cx="5467562"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Continuous are variables like time, measurements, and location. Variables that can go on forever</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20" name="TextBox 19">
            <a:extLst>
              <a:ext uri="{FF2B5EF4-FFF2-40B4-BE49-F238E27FC236}">
                <a16:creationId xmlns:a16="http://schemas.microsoft.com/office/drawing/2014/main" id="{7EBC43D0-57D9-4DCE-8963-C0167420FE70}"/>
              </a:ext>
            </a:extLst>
          </p:cNvPr>
          <p:cNvSpPr txBox="1"/>
          <p:nvPr/>
        </p:nvSpPr>
        <p:spPr>
          <a:xfrm>
            <a:off x="475827" y="2782669"/>
            <a:ext cx="5467562" cy="923330"/>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there are days, then hours, then minutes, then seconds, then milliseconds, and so on for a time variable. </a:t>
            </a:r>
            <a:endParaRPr lang="en-US" dirty="0"/>
          </a:p>
        </p:txBody>
      </p:sp>
      <p:sp>
        <p:nvSpPr>
          <p:cNvPr id="8" name="TextBox 7">
            <a:extLst>
              <a:ext uri="{FF2B5EF4-FFF2-40B4-BE49-F238E27FC236}">
                <a16:creationId xmlns:a16="http://schemas.microsoft.com/office/drawing/2014/main" id="{23A3B88F-A428-44E2-A5D3-92A926A72BD4}"/>
              </a:ext>
            </a:extLst>
          </p:cNvPr>
          <p:cNvSpPr txBox="1"/>
          <p:nvPr/>
        </p:nvSpPr>
        <p:spPr>
          <a:xfrm>
            <a:off x="6136958" y="2523440"/>
            <a:ext cx="6165410" cy="923330"/>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An example of D</a:t>
            </a:r>
            <a:r>
              <a:rPr lang="en-US" sz="1800" dirty="0">
                <a:effectLst/>
                <a:latin typeface="Calibri" panose="020F0502020204030204" pitchFamily="34" charset="0"/>
                <a:ea typeface="Calibri" panose="020F0502020204030204" pitchFamily="34" charset="0"/>
                <a:cs typeface="Times New Roman" panose="02020603050405020304" pitchFamily="18" charset="0"/>
              </a:rPr>
              <a:t>iscrete variables, like how much money someone has in their bank account. It will be a certain amount of money and never have more than two variables. </a:t>
            </a:r>
            <a:endParaRPr lang="en-US" dirty="0"/>
          </a:p>
        </p:txBody>
      </p:sp>
      <p:sp>
        <p:nvSpPr>
          <p:cNvPr id="9" name="TextBox 8">
            <a:extLst>
              <a:ext uri="{FF2B5EF4-FFF2-40B4-BE49-F238E27FC236}">
                <a16:creationId xmlns:a16="http://schemas.microsoft.com/office/drawing/2014/main" id="{168E3F7D-54B0-4D27-B3AD-D62CBE2EF16E}"/>
              </a:ext>
            </a:extLst>
          </p:cNvPr>
          <p:cNvSpPr txBox="1"/>
          <p:nvPr/>
        </p:nvSpPr>
        <p:spPr>
          <a:xfrm>
            <a:off x="6096000" y="1679260"/>
            <a:ext cx="616541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D</a:t>
            </a:r>
            <a:r>
              <a:rPr lang="en-US" sz="1800" dirty="0">
                <a:effectLst/>
                <a:latin typeface="Calibri" panose="020F0502020204030204" pitchFamily="34" charset="0"/>
                <a:ea typeface="Calibri" panose="020F0502020204030204" pitchFamily="34" charset="0"/>
                <a:cs typeface="Times New Roman" panose="02020603050405020304" pitchFamily="18" charset="0"/>
              </a:rPr>
              <a:t>iscrete are variables that you can’t go on forever counting.</a:t>
            </a:r>
            <a:endParaRPr lang="en-US" dirty="0"/>
          </a:p>
        </p:txBody>
      </p:sp>
    </p:spTree>
    <p:extLst>
      <p:ext uri="{BB962C8B-B14F-4D97-AF65-F5344CB8AC3E}">
        <p14:creationId xmlns:p14="http://schemas.microsoft.com/office/powerpoint/2010/main" val="347138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Lowest Common Denominator</a:t>
            </a:r>
            <a:endParaRPr lang="en-UA" altLang="en-UA" sz="4000" dirty="0">
              <a:solidFill>
                <a:srgbClr val="0070C0"/>
              </a:solidFill>
              <a:latin typeface="Montserrat" panose="02000505000000020004" pitchFamily="2" charset="77"/>
            </a:endParaRPr>
          </a:p>
        </p:txBody>
      </p:sp>
      <p:sp>
        <p:nvSpPr>
          <p:cNvPr id="12" name="TextBox 11">
            <a:extLst>
              <a:ext uri="{FF2B5EF4-FFF2-40B4-BE49-F238E27FC236}">
                <a16:creationId xmlns:a16="http://schemas.microsoft.com/office/drawing/2014/main" id="{8D685824-D304-441B-9E7A-1A8206A696AD}"/>
              </a:ext>
            </a:extLst>
          </p:cNvPr>
          <p:cNvSpPr txBox="1"/>
          <p:nvPr/>
        </p:nvSpPr>
        <p:spPr>
          <a:xfrm>
            <a:off x="403399" y="3340516"/>
            <a:ext cx="5467562" cy="646331"/>
          </a:xfrm>
          <a:prstGeom prst="rect">
            <a:avLst/>
          </a:prstGeom>
          <a:noFill/>
        </p:spPr>
        <p:txBody>
          <a:bodyPr wrap="square">
            <a:spAutoFit/>
          </a:bodyPr>
          <a:lstStyle/>
          <a:p>
            <a:r>
              <a:rPr lang="en-US" dirty="0"/>
              <a:t>In the next slide, we are shown an example of having a problem with data granularity.</a:t>
            </a:r>
          </a:p>
        </p:txBody>
      </p:sp>
      <p:sp>
        <p:nvSpPr>
          <p:cNvPr id="21" name="TextBox 20">
            <a:extLst>
              <a:ext uri="{FF2B5EF4-FFF2-40B4-BE49-F238E27FC236}">
                <a16:creationId xmlns:a16="http://schemas.microsoft.com/office/drawing/2014/main" id="{93676F13-F1F8-427F-8E4A-9F28C5F87522}"/>
              </a:ext>
            </a:extLst>
          </p:cNvPr>
          <p:cNvSpPr txBox="1"/>
          <p:nvPr/>
        </p:nvSpPr>
        <p:spPr>
          <a:xfrm>
            <a:off x="6204860" y="4717878"/>
            <a:ext cx="6097508" cy="1477328"/>
          </a:xfrm>
          <a:prstGeom prst="rect">
            <a:avLst/>
          </a:prstGeom>
          <a:noFill/>
        </p:spPr>
        <p:txBody>
          <a:bodyPr wrap="square">
            <a:spAutoFit/>
          </a:bodyPr>
          <a:lstStyle/>
          <a:p>
            <a:r>
              <a:rPr lang="en-US" dirty="0"/>
              <a:t>In order to solve this, we need to find the least common denominator or the least granular of the data. In this instance it is months. And so, to solve this problem we need to, for example, solve it with coding. Something like a group by and combining each day can help us have the information monthly</a:t>
            </a:r>
          </a:p>
        </p:txBody>
      </p:sp>
      <p:sp>
        <p:nvSpPr>
          <p:cNvPr id="8" name="TextBox 7">
            <a:extLst>
              <a:ext uri="{FF2B5EF4-FFF2-40B4-BE49-F238E27FC236}">
                <a16:creationId xmlns:a16="http://schemas.microsoft.com/office/drawing/2014/main" id="{28823070-8689-49E8-8DB3-E5F4AF303B26}"/>
              </a:ext>
            </a:extLst>
          </p:cNvPr>
          <p:cNvSpPr txBox="1"/>
          <p:nvPr/>
        </p:nvSpPr>
        <p:spPr>
          <a:xfrm>
            <a:off x="403399" y="4394712"/>
            <a:ext cx="5467562" cy="923330"/>
          </a:xfrm>
          <a:prstGeom prst="rect">
            <a:avLst/>
          </a:prstGeom>
          <a:noFill/>
        </p:spPr>
        <p:txBody>
          <a:bodyPr wrap="square">
            <a:spAutoFit/>
          </a:bodyPr>
          <a:lstStyle/>
          <a:p>
            <a:r>
              <a:rPr lang="en-US" dirty="0"/>
              <a:t>We want to know </a:t>
            </a:r>
            <a:r>
              <a:rPr lang="en-US" sz="1800" dirty="0">
                <a:effectLst/>
                <a:latin typeface="Calibri" panose="020F0502020204030204" pitchFamily="34" charset="0"/>
                <a:ea typeface="Calibri" panose="020F0502020204030204" pitchFamily="34" charset="0"/>
                <a:cs typeface="Times New Roman" panose="02020603050405020304" pitchFamily="18" charset="0"/>
              </a:rPr>
              <a:t>how much of a percentage each of the customers contributes to revenue. But one piec</a:t>
            </a:r>
            <a:r>
              <a:rPr lang="en-US" dirty="0">
                <a:latin typeface="Calibri" panose="020F0502020204030204" pitchFamily="34" charset="0"/>
                <a:ea typeface="Calibri" panose="020F0502020204030204" pitchFamily="34" charset="0"/>
                <a:cs typeface="Times New Roman" panose="02020603050405020304" pitchFamily="18" charset="0"/>
              </a:rPr>
              <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data is updated monthly and another daily. </a:t>
            </a:r>
            <a:endParaRPr lang="en-US" dirty="0"/>
          </a:p>
        </p:txBody>
      </p:sp>
      <p:sp>
        <p:nvSpPr>
          <p:cNvPr id="9" name="TextBox 8">
            <a:extLst>
              <a:ext uri="{FF2B5EF4-FFF2-40B4-BE49-F238E27FC236}">
                <a16:creationId xmlns:a16="http://schemas.microsoft.com/office/drawing/2014/main" id="{D2DFEB83-FE37-4DB7-9B3B-D9213302E556}"/>
              </a:ext>
            </a:extLst>
          </p:cNvPr>
          <p:cNvSpPr txBox="1"/>
          <p:nvPr/>
        </p:nvSpPr>
        <p:spPr>
          <a:xfrm>
            <a:off x="6204860" y="1124459"/>
            <a:ext cx="5467562" cy="2031325"/>
          </a:xfrm>
          <a:prstGeom prst="rect">
            <a:avLst/>
          </a:prstGeom>
          <a:noFill/>
        </p:spPr>
        <p:txBody>
          <a:bodyPr wrap="square">
            <a:spAutoFit/>
          </a:bodyPr>
          <a:lstStyle/>
          <a:p>
            <a:r>
              <a:rPr lang="en-US" dirty="0"/>
              <a:t>Remember what the lowest common denominator means, the denominator that both of two different factions share. For example, the lowest common denominator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1/2 and 1/4 is 4 and so you would need to change 1/2 to 2/4. Another lowest common denominator would be 1/2 and 2/3 would be 6. 3/6 and 4/6.</a:t>
            </a:r>
            <a:endParaRPr lang="en-US" dirty="0"/>
          </a:p>
        </p:txBody>
      </p:sp>
    </p:spTree>
    <p:extLst>
      <p:ext uri="{BB962C8B-B14F-4D97-AF65-F5344CB8AC3E}">
        <p14:creationId xmlns:p14="http://schemas.microsoft.com/office/powerpoint/2010/main" val="317071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7DBA6C-D006-45F7-BB54-02BB24EF1EDE}"/>
              </a:ext>
            </a:extLst>
          </p:cNvPr>
          <p:cNvSpPr/>
          <p:nvPr/>
        </p:nvSpPr>
        <p:spPr>
          <a:xfrm>
            <a:off x="523783" y="1305017"/>
            <a:ext cx="2166151" cy="158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 store sales</a:t>
            </a:r>
          </a:p>
        </p:txBody>
      </p:sp>
      <p:sp>
        <p:nvSpPr>
          <p:cNvPr id="4" name="Rectangle 3">
            <a:extLst>
              <a:ext uri="{FF2B5EF4-FFF2-40B4-BE49-F238E27FC236}">
                <a16:creationId xmlns:a16="http://schemas.microsoft.com/office/drawing/2014/main" id="{A70C3785-69CB-4CF9-AA15-9542F55242A3}"/>
              </a:ext>
            </a:extLst>
          </p:cNvPr>
          <p:cNvSpPr/>
          <p:nvPr/>
        </p:nvSpPr>
        <p:spPr>
          <a:xfrm>
            <a:off x="4165107" y="1305016"/>
            <a:ext cx="2166151" cy="158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Daily customer sales</a:t>
            </a:r>
          </a:p>
        </p:txBody>
      </p:sp>
      <p:sp>
        <p:nvSpPr>
          <p:cNvPr id="5" name="TextBox 4">
            <a:extLst>
              <a:ext uri="{FF2B5EF4-FFF2-40B4-BE49-F238E27FC236}">
                <a16:creationId xmlns:a16="http://schemas.microsoft.com/office/drawing/2014/main" id="{420C8C00-BDEE-4D52-A30A-663805AB8C13}"/>
              </a:ext>
            </a:extLst>
          </p:cNvPr>
          <p:cNvSpPr txBox="1"/>
          <p:nvPr/>
        </p:nvSpPr>
        <p:spPr>
          <a:xfrm>
            <a:off x="4234648" y="3169328"/>
            <a:ext cx="3604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Date (YYYYMMDD)</a:t>
            </a:r>
          </a:p>
          <a:p>
            <a:pPr marL="285750" indent="-285750">
              <a:buFont typeface="Arial" panose="020B0604020202020204" pitchFamily="34" charset="0"/>
              <a:buChar char="•"/>
            </a:pPr>
            <a:r>
              <a:rPr lang="en-US" dirty="0"/>
              <a:t>Customer ID</a:t>
            </a:r>
          </a:p>
          <a:p>
            <a:pPr marL="285750" indent="-285750">
              <a:buFont typeface="Arial" panose="020B0604020202020204" pitchFamily="34" charset="0"/>
              <a:buChar char="•"/>
            </a:pPr>
            <a:r>
              <a:rPr lang="en-US" dirty="0"/>
              <a:t>Store ID</a:t>
            </a:r>
          </a:p>
          <a:p>
            <a:pPr marL="285750" indent="-285750">
              <a:buFont typeface="Arial" panose="020B0604020202020204" pitchFamily="34" charset="0"/>
              <a:buChar char="•"/>
            </a:pPr>
            <a:r>
              <a:rPr lang="en-US" dirty="0"/>
              <a:t>Qty</a:t>
            </a:r>
          </a:p>
          <a:p>
            <a:pPr marL="285750" indent="-285750">
              <a:buFont typeface="Arial" panose="020B0604020202020204" pitchFamily="34" charset="0"/>
              <a:buChar char="•"/>
            </a:pPr>
            <a:r>
              <a:rPr lang="en-US" dirty="0"/>
              <a:t>unit price</a:t>
            </a:r>
          </a:p>
          <a:p>
            <a:pPr marL="285750" indent="-285750">
              <a:buFont typeface="Arial" panose="020B0604020202020204" pitchFamily="34" charset="0"/>
              <a:buChar char="•"/>
            </a:pPr>
            <a:r>
              <a:rPr lang="en-US" dirty="0"/>
              <a:t>Ext amount (qty * unit price)</a:t>
            </a:r>
          </a:p>
        </p:txBody>
      </p:sp>
      <p:sp>
        <p:nvSpPr>
          <p:cNvPr id="6" name="TextBox 5">
            <a:extLst>
              <a:ext uri="{FF2B5EF4-FFF2-40B4-BE49-F238E27FC236}">
                <a16:creationId xmlns:a16="http://schemas.microsoft.com/office/drawing/2014/main" id="{3BFE5918-327A-4898-BF53-D5D9B04939F3}"/>
              </a:ext>
            </a:extLst>
          </p:cNvPr>
          <p:cNvSpPr txBox="1"/>
          <p:nvPr/>
        </p:nvSpPr>
        <p:spPr>
          <a:xfrm>
            <a:off x="454240" y="3086718"/>
            <a:ext cx="3604335" cy="1200329"/>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Month (YYYYMM)</a:t>
            </a:r>
          </a:p>
          <a:p>
            <a:pPr marL="285750" indent="-285750">
              <a:buFont typeface="Arial" panose="020B0604020202020204" pitchFamily="34" charset="0"/>
              <a:buChar char="•"/>
            </a:pPr>
            <a:r>
              <a:rPr lang="en-US" dirty="0"/>
              <a:t>Store ID</a:t>
            </a:r>
          </a:p>
          <a:p>
            <a:pPr marL="285750" indent="-285750">
              <a:buFont typeface="Arial" panose="020B0604020202020204" pitchFamily="34" charset="0"/>
              <a:buChar char="•"/>
            </a:pPr>
            <a:r>
              <a:rPr lang="en-US" dirty="0"/>
              <a:t>Tot Qty</a:t>
            </a:r>
          </a:p>
          <a:p>
            <a:pPr marL="285750" indent="-285750">
              <a:buFont typeface="Arial" panose="020B0604020202020204" pitchFamily="34" charset="0"/>
              <a:buChar char="•"/>
            </a:pPr>
            <a:r>
              <a:rPr lang="en-US" dirty="0"/>
              <a:t>Tot Ext amount</a:t>
            </a:r>
          </a:p>
        </p:txBody>
      </p:sp>
      <p:sp>
        <p:nvSpPr>
          <p:cNvPr id="7" name="TextBox 6">
            <a:extLst>
              <a:ext uri="{FF2B5EF4-FFF2-40B4-BE49-F238E27FC236}">
                <a16:creationId xmlns:a16="http://schemas.microsoft.com/office/drawing/2014/main" id="{A5B26DB8-D500-4417-8C27-C95A9B195993}"/>
              </a:ext>
            </a:extLst>
          </p:cNvPr>
          <p:cNvSpPr txBox="1"/>
          <p:nvPr/>
        </p:nvSpPr>
        <p:spPr>
          <a:xfrm>
            <a:off x="7972148" y="1162975"/>
            <a:ext cx="3107184" cy="646331"/>
          </a:xfrm>
          <a:prstGeom prst="rect">
            <a:avLst/>
          </a:prstGeom>
          <a:noFill/>
        </p:spPr>
        <p:txBody>
          <a:bodyPr wrap="square" rtlCol="0">
            <a:spAutoFit/>
          </a:bodyPr>
          <a:lstStyle/>
          <a:p>
            <a:r>
              <a:rPr lang="en-US" dirty="0"/>
              <a:t>Customer % of total store sales in January 2022</a:t>
            </a:r>
          </a:p>
        </p:txBody>
      </p:sp>
      <p:sp>
        <p:nvSpPr>
          <p:cNvPr id="8" name="TextBox 7">
            <a:extLst>
              <a:ext uri="{FF2B5EF4-FFF2-40B4-BE49-F238E27FC236}">
                <a16:creationId xmlns:a16="http://schemas.microsoft.com/office/drawing/2014/main" id="{46537956-CBDF-40AB-B3DA-3FF5EC1D1DA6}"/>
              </a:ext>
            </a:extLst>
          </p:cNvPr>
          <p:cNvSpPr txBox="1"/>
          <p:nvPr/>
        </p:nvSpPr>
        <p:spPr>
          <a:xfrm>
            <a:off x="7501631" y="1979720"/>
            <a:ext cx="3426781" cy="646331"/>
          </a:xfrm>
          <a:prstGeom prst="rect">
            <a:avLst/>
          </a:prstGeom>
          <a:noFill/>
        </p:spPr>
        <p:txBody>
          <a:bodyPr wrap="square" rtlCol="0">
            <a:spAutoFit/>
          </a:bodyPr>
          <a:lstStyle/>
          <a:p>
            <a:r>
              <a:rPr lang="en-US" dirty="0"/>
              <a:t>Customer’s total </a:t>
            </a:r>
            <a:r>
              <a:rPr lang="en-US" dirty="0" err="1"/>
              <a:t>ext</a:t>
            </a:r>
            <a:r>
              <a:rPr lang="en-US" dirty="0"/>
              <a:t> amount for / store’s total </a:t>
            </a:r>
            <a:r>
              <a:rPr lang="en-US" dirty="0" err="1"/>
              <a:t>ext</a:t>
            </a:r>
            <a:r>
              <a:rPr lang="en-US" dirty="0"/>
              <a:t> amount</a:t>
            </a:r>
          </a:p>
        </p:txBody>
      </p:sp>
      <p:sp>
        <p:nvSpPr>
          <p:cNvPr id="9" name="TextBox 8">
            <a:extLst>
              <a:ext uri="{FF2B5EF4-FFF2-40B4-BE49-F238E27FC236}">
                <a16:creationId xmlns:a16="http://schemas.microsoft.com/office/drawing/2014/main" id="{405ACC7C-E0FC-4A72-8F41-BDF0E1B1AB86}"/>
              </a:ext>
            </a:extLst>
          </p:cNvPr>
          <p:cNvSpPr txBox="1"/>
          <p:nvPr/>
        </p:nvSpPr>
        <p:spPr>
          <a:xfrm>
            <a:off x="523783" y="5317724"/>
            <a:ext cx="2414726" cy="369332"/>
          </a:xfrm>
          <a:prstGeom prst="rect">
            <a:avLst/>
          </a:prstGeom>
          <a:noFill/>
        </p:spPr>
        <p:txBody>
          <a:bodyPr wrap="square" rtlCol="0">
            <a:spAutoFit/>
          </a:bodyPr>
          <a:lstStyle/>
          <a:p>
            <a:r>
              <a:rPr lang="en-US" dirty="0"/>
              <a:t>202201 </a:t>
            </a:r>
            <a:r>
              <a:rPr lang="en-US" dirty="0" err="1"/>
              <a:t>StoreA</a:t>
            </a:r>
            <a:r>
              <a:rPr lang="en-US" dirty="0"/>
              <a:t> $1000</a:t>
            </a:r>
          </a:p>
        </p:txBody>
      </p:sp>
      <p:sp>
        <p:nvSpPr>
          <p:cNvPr id="10" name="TextBox 9">
            <a:extLst>
              <a:ext uri="{FF2B5EF4-FFF2-40B4-BE49-F238E27FC236}">
                <a16:creationId xmlns:a16="http://schemas.microsoft.com/office/drawing/2014/main" id="{B1C9170C-907F-4C07-9993-B902121132B4}"/>
              </a:ext>
            </a:extLst>
          </p:cNvPr>
          <p:cNvSpPr txBox="1"/>
          <p:nvPr/>
        </p:nvSpPr>
        <p:spPr>
          <a:xfrm>
            <a:off x="4234647" y="5282265"/>
            <a:ext cx="3382393" cy="1200329"/>
          </a:xfrm>
          <a:prstGeom prst="rect">
            <a:avLst/>
          </a:prstGeom>
          <a:noFill/>
        </p:spPr>
        <p:txBody>
          <a:bodyPr wrap="square" rtlCol="0">
            <a:spAutoFit/>
          </a:bodyPr>
          <a:lstStyle/>
          <a:p>
            <a:r>
              <a:rPr lang="en-US" dirty="0"/>
              <a:t>20220105 Cust1 </a:t>
            </a:r>
            <a:r>
              <a:rPr lang="en-US" dirty="0" err="1"/>
              <a:t>StoreA</a:t>
            </a:r>
            <a:r>
              <a:rPr lang="en-US" dirty="0"/>
              <a:t> $5</a:t>
            </a:r>
          </a:p>
          <a:p>
            <a:r>
              <a:rPr lang="en-US" dirty="0"/>
              <a:t>20220112 Cust1 </a:t>
            </a:r>
            <a:r>
              <a:rPr lang="en-US" dirty="0" err="1"/>
              <a:t>StoreA</a:t>
            </a:r>
            <a:r>
              <a:rPr lang="en-US" dirty="0"/>
              <a:t> $12</a:t>
            </a:r>
          </a:p>
          <a:p>
            <a:r>
              <a:rPr lang="en-US" dirty="0"/>
              <a:t>20220110 Cust2 </a:t>
            </a:r>
            <a:r>
              <a:rPr lang="en-US" dirty="0" err="1"/>
              <a:t>StoreA</a:t>
            </a:r>
            <a:r>
              <a:rPr lang="en-US" dirty="0"/>
              <a:t> $15</a:t>
            </a:r>
          </a:p>
          <a:p>
            <a:endParaRPr lang="en-US" dirty="0"/>
          </a:p>
        </p:txBody>
      </p:sp>
      <p:sp>
        <p:nvSpPr>
          <p:cNvPr id="11" name="TextBox 10">
            <a:extLst>
              <a:ext uri="{FF2B5EF4-FFF2-40B4-BE49-F238E27FC236}">
                <a16:creationId xmlns:a16="http://schemas.microsoft.com/office/drawing/2014/main" id="{4D307AA9-B279-4723-86E7-18EDEE9D2ECB}"/>
              </a:ext>
            </a:extLst>
          </p:cNvPr>
          <p:cNvSpPr txBox="1"/>
          <p:nvPr/>
        </p:nvSpPr>
        <p:spPr>
          <a:xfrm>
            <a:off x="7679184" y="3302466"/>
            <a:ext cx="4714043" cy="1200329"/>
          </a:xfrm>
          <a:prstGeom prst="rect">
            <a:avLst/>
          </a:prstGeom>
          <a:noFill/>
        </p:spPr>
        <p:txBody>
          <a:bodyPr wrap="square" rtlCol="0">
            <a:spAutoFit/>
          </a:bodyPr>
          <a:lstStyle/>
          <a:p>
            <a:r>
              <a:rPr lang="en-US" dirty="0"/>
              <a:t>20220105 Cust1 </a:t>
            </a:r>
            <a:r>
              <a:rPr lang="en-US" dirty="0" err="1"/>
              <a:t>StoreA</a:t>
            </a:r>
            <a:r>
              <a:rPr lang="en-US" dirty="0"/>
              <a:t> $5  $1000</a:t>
            </a:r>
          </a:p>
          <a:p>
            <a:r>
              <a:rPr lang="en-US" dirty="0"/>
              <a:t>20220112 Cust1 </a:t>
            </a:r>
            <a:r>
              <a:rPr lang="en-US" dirty="0" err="1"/>
              <a:t>StoreA</a:t>
            </a:r>
            <a:r>
              <a:rPr lang="en-US" dirty="0"/>
              <a:t> $12 $1000</a:t>
            </a:r>
          </a:p>
          <a:p>
            <a:r>
              <a:rPr lang="en-US" dirty="0"/>
              <a:t>20220110 Cust2 </a:t>
            </a:r>
            <a:r>
              <a:rPr lang="en-US" dirty="0" err="1"/>
              <a:t>StoreA</a:t>
            </a:r>
            <a:r>
              <a:rPr lang="en-US" dirty="0"/>
              <a:t> $15 $1000</a:t>
            </a:r>
          </a:p>
          <a:p>
            <a:endParaRPr lang="en-US" dirty="0"/>
          </a:p>
        </p:txBody>
      </p:sp>
      <p:sp>
        <p:nvSpPr>
          <p:cNvPr id="12" name="TextBox 11">
            <a:extLst>
              <a:ext uri="{FF2B5EF4-FFF2-40B4-BE49-F238E27FC236}">
                <a16:creationId xmlns:a16="http://schemas.microsoft.com/office/drawing/2014/main" id="{31024A0B-B3BE-4852-B753-1E939F617F08}"/>
              </a:ext>
            </a:extLst>
          </p:cNvPr>
          <p:cNvSpPr txBox="1"/>
          <p:nvPr/>
        </p:nvSpPr>
        <p:spPr>
          <a:xfrm>
            <a:off x="7679184" y="4806320"/>
            <a:ext cx="4714043" cy="923330"/>
          </a:xfrm>
          <a:prstGeom prst="rect">
            <a:avLst/>
          </a:prstGeom>
          <a:noFill/>
        </p:spPr>
        <p:txBody>
          <a:bodyPr wrap="square" rtlCol="0">
            <a:spAutoFit/>
          </a:bodyPr>
          <a:lstStyle/>
          <a:p>
            <a:r>
              <a:rPr lang="en-US" dirty="0"/>
              <a:t>202201 Cust1 </a:t>
            </a:r>
            <a:r>
              <a:rPr lang="en-US" dirty="0" err="1"/>
              <a:t>StoreA</a:t>
            </a:r>
            <a:r>
              <a:rPr lang="en-US" dirty="0"/>
              <a:t> $17  $1000</a:t>
            </a:r>
          </a:p>
          <a:p>
            <a:r>
              <a:rPr lang="en-US" dirty="0"/>
              <a:t>202201 Cust2 </a:t>
            </a:r>
            <a:r>
              <a:rPr lang="en-US" dirty="0" err="1"/>
              <a:t>StoreA</a:t>
            </a:r>
            <a:r>
              <a:rPr lang="en-US" dirty="0"/>
              <a:t> $15 $1000</a:t>
            </a:r>
          </a:p>
          <a:p>
            <a:endParaRPr lang="en-US" dirty="0"/>
          </a:p>
        </p:txBody>
      </p:sp>
    </p:spTree>
    <p:extLst>
      <p:ext uri="{BB962C8B-B14F-4D97-AF65-F5344CB8AC3E}">
        <p14:creationId xmlns:p14="http://schemas.microsoft.com/office/powerpoint/2010/main" val="15262889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58">
            <a:extLst>
              <a:ext uri="{FF2B5EF4-FFF2-40B4-BE49-F238E27FC236}">
                <a16:creationId xmlns:a16="http://schemas.microsoft.com/office/drawing/2014/main" id="{EB5BEA55-2451-4E63-8EB3-C2EAB42EB508}"/>
              </a:ext>
            </a:extLst>
          </p:cNvPr>
          <p:cNvSpPr>
            <a:spLocks noChangeArrowheads="1"/>
          </p:cNvSpPr>
          <p:nvPr/>
        </p:nvSpPr>
        <p:spPr bwMode="auto">
          <a:xfrm>
            <a:off x="311791" y="308348"/>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Interpolation and Extrapolation</a:t>
            </a:r>
            <a:endParaRPr lang="en-UA" altLang="en-UA" sz="4000" dirty="0">
              <a:solidFill>
                <a:srgbClr val="0070C0"/>
              </a:solidFill>
              <a:latin typeface="Montserrat" panose="02000505000000020004" pitchFamily="2" charset="77"/>
            </a:endParaRPr>
          </a:p>
        </p:txBody>
      </p:sp>
      <p:sp>
        <p:nvSpPr>
          <p:cNvPr id="20" name="TextBox 19">
            <a:extLst>
              <a:ext uri="{FF2B5EF4-FFF2-40B4-BE49-F238E27FC236}">
                <a16:creationId xmlns:a16="http://schemas.microsoft.com/office/drawing/2014/main" id="{7EBC43D0-57D9-4DCE-8963-C0167420FE70}"/>
              </a:ext>
            </a:extLst>
          </p:cNvPr>
          <p:cNvSpPr txBox="1"/>
          <p:nvPr/>
        </p:nvSpPr>
        <p:spPr>
          <a:xfrm>
            <a:off x="6394540" y="2113840"/>
            <a:ext cx="4777436" cy="646331"/>
          </a:xfrm>
          <a:prstGeom prst="rect">
            <a:avLst/>
          </a:prstGeom>
          <a:noFill/>
        </p:spPr>
        <p:txBody>
          <a:bodyPr wrap="square">
            <a:spAutoFit/>
          </a:bodyPr>
          <a:lstStyle/>
          <a:p>
            <a:r>
              <a:rPr lang="en-US" b="0" i="0" dirty="0">
                <a:solidFill>
                  <a:srgbClr val="000000"/>
                </a:solidFill>
                <a:effectLst/>
                <a:latin typeface="Font Principal"/>
              </a:rPr>
              <a:t>“</a:t>
            </a:r>
            <a:r>
              <a:rPr lang="en-US" i="0" dirty="0">
                <a:solidFill>
                  <a:srgbClr val="000000"/>
                </a:solidFill>
                <a:effectLst/>
                <a:latin typeface="Helvetica" panose="020B0604020202020204" pitchFamily="34" charset="0"/>
              </a:rPr>
              <a:t>Extrapolation</a:t>
            </a:r>
            <a:r>
              <a:rPr lang="en-US" b="0" i="0" dirty="0">
                <a:solidFill>
                  <a:srgbClr val="000000"/>
                </a:solidFill>
                <a:effectLst/>
                <a:latin typeface="Helvetica" panose="020B0604020202020204" pitchFamily="34" charset="0"/>
              </a:rPr>
              <a:t> refers to predicting values that are </a:t>
            </a:r>
            <a:r>
              <a:rPr lang="en-US" b="0" i="1" dirty="0">
                <a:solidFill>
                  <a:srgbClr val="000000"/>
                </a:solidFill>
                <a:effectLst/>
                <a:latin typeface="Helvetica" panose="020B0604020202020204" pitchFamily="34" charset="0"/>
              </a:rPr>
              <a:t>outside</a:t>
            </a:r>
            <a:r>
              <a:rPr lang="en-US" b="0" i="0" dirty="0">
                <a:solidFill>
                  <a:srgbClr val="000000"/>
                </a:solidFill>
                <a:effectLst/>
                <a:latin typeface="Helvetica" panose="020B0604020202020204" pitchFamily="34" charset="0"/>
              </a:rPr>
              <a:t> of a range of data points.”(2)</a:t>
            </a:r>
            <a:endParaRPr lang="en-US" dirty="0"/>
          </a:p>
        </p:txBody>
      </p:sp>
      <p:sp>
        <p:nvSpPr>
          <p:cNvPr id="21" name="TextBox 20">
            <a:extLst>
              <a:ext uri="{FF2B5EF4-FFF2-40B4-BE49-F238E27FC236}">
                <a16:creationId xmlns:a16="http://schemas.microsoft.com/office/drawing/2014/main" id="{93676F13-F1F8-427F-8E4A-9F28C5F87522}"/>
              </a:ext>
            </a:extLst>
          </p:cNvPr>
          <p:cNvSpPr txBox="1"/>
          <p:nvPr/>
        </p:nvSpPr>
        <p:spPr>
          <a:xfrm>
            <a:off x="6204860" y="4717878"/>
            <a:ext cx="6097508" cy="923330"/>
          </a:xfrm>
          <a:prstGeom prst="rect">
            <a:avLst/>
          </a:prstGeom>
          <a:noFill/>
        </p:spPr>
        <p:txBody>
          <a:bodyPr wrap="square">
            <a:spAutoFit/>
          </a:bodyPr>
          <a:lstStyle/>
          <a:p>
            <a:r>
              <a:rPr lang="en-US" dirty="0"/>
              <a:t>Extrapolation is rather important in order to predict future data. But it is still a prediction, and the future could be very different so one has to be careful when using this.</a:t>
            </a:r>
          </a:p>
        </p:txBody>
      </p:sp>
      <p:sp>
        <p:nvSpPr>
          <p:cNvPr id="7" name="TextBox 6">
            <a:extLst>
              <a:ext uri="{FF2B5EF4-FFF2-40B4-BE49-F238E27FC236}">
                <a16:creationId xmlns:a16="http://schemas.microsoft.com/office/drawing/2014/main" id="{A59031E7-A533-462D-A3A3-3D6A36271101}"/>
              </a:ext>
            </a:extLst>
          </p:cNvPr>
          <p:cNvSpPr txBox="1"/>
          <p:nvPr/>
        </p:nvSpPr>
        <p:spPr>
          <a:xfrm>
            <a:off x="552090" y="2116667"/>
            <a:ext cx="5467562" cy="646331"/>
          </a:xfrm>
          <a:prstGeom prst="rect">
            <a:avLst/>
          </a:prstGeom>
          <a:noFill/>
        </p:spPr>
        <p:txBody>
          <a:bodyPr wrap="square">
            <a:spAutoFit/>
          </a:bodyPr>
          <a:lstStyle/>
          <a:p>
            <a:r>
              <a:rPr lang="en-US" b="0" i="0" dirty="0">
                <a:solidFill>
                  <a:srgbClr val="000000"/>
                </a:solidFill>
                <a:effectLst/>
                <a:latin typeface="Font Principal"/>
              </a:rPr>
              <a:t>“</a:t>
            </a:r>
            <a:r>
              <a:rPr lang="en-US" i="0" dirty="0">
                <a:solidFill>
                  <a:srgbClr val="000000"/>
                </a:solidFill>
                <a:effectLst/>
                <a:latin typeface="Helvetica" panose="020B0604020202020204" pitchFamily="34" charset="0"/>
              </a:rPr>
              <a:t>Interpolation</a:t>
            </a:r>
            <a:r>
              <a:rPr lang="en-US" b="0" i="0" dirty="0">
                <a:solidFill>
                  <a:srgbClr val="000000"/>
                </a:solidFill>
                <a:effectLst/>
                <a:latin typeface="Helvetica" panose="020B0604020202020204" pitchFamily="34" charset="0"/>
              </a:rPr>
              <a:t> refers to predicting values that are </a:t>
            </a:r>
            <a:r>
              <a:rPr lang="en-US" b="0" i="1" dirty="0">
                <a:solidFill>
                  <a:srgbClr val="000000"/>
                </a:solidFill>
                <a:effectLst/>
                <a:latin typeface="Helvetica" panose="020B0604020202020204" pitchFamily="34" charset="0"/>
              </a:rPr>
              <a:t>inside</a:t>
            </a:r>
            <a:r>
              <a:rPr lang="en-US" b="0" i="0" dirty="0">
                <a:solidFill>
                  <a:srgbClr val="000000"/>
                </a:solidFill>
                <a:effectLst/>
                <a:latin typeface="Helvetica" panose="020B0604020202020204" pitchFamily="34" charset="0"/>
              </a:rPr>
              <a:t> of a range of data points”(2)</a:t>
            </a:r>
            <a:endParaRPr lang="en-US" dirty="0"/>
          </a:p>
        </p:txBody>
      </p:sp>
      <p:pic>
        <p:nvPicPr>
          <p:cNvPr id="1026" name="Picture 2">
            <a:extLst>
              <a:ext uri="{FF2B5EF4-FFF2-40B4-BE49-F238E27FC236}">
                <a16:creationId xmlns:a16="http://schemas.microsoft.com/office/drawing/2014/main" id="{3AD6FDA2-6D1A-4521-9943-687A4D1D5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65" y="3302143"/>
            <a:ext cx="4712936" cy="334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96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13"/>
                                        </p:tgtEl>
                                        <p:attrNameLst>
                                          <p:attrName>ppt_x</p:attrName>
                                        </p:attrNameLst>
                                      </p:cBhvr>
                                      <p:tavLst>
                                        <p:tav tm="0">
                                          <p:val>
                                            <p:strVal val="ppt_x"/>
                                          </p:val>
                                        </p:tav>
                                        <p:tav tm="100000">
                                          <p:val>
                                            <p:strVal val="ppt_x"/>
                                          </p:val>
                                        </p:tav>
                                      </p:tavLst>
                                    </p:anim>
                                    <p:anim calcmode="lin" valueType="num">
                                      <p:cBhvr additive="base">
                                        <p:cTn id="11" dur="750"/>
                                        <p:tgtEl>
                                          <p:spTgt spid="13"/>
                                        </p:tgtEl>
                                        <p:attrNameLst>
                                          <p:attrName>ppt_y</p:attrName>
                                        </p:attrNameLst>
                                      </p:cBhvr>
                                      <p:tavLst>
                                        <p:tav tm="0">
                                          <p:val>
                                            <p:strVal val="ppt_y"/>
                                          </p:val>
                                        </p:tav>
                                        <p:tav tm="100000">
                                          <p:val>
                                            <p:strVal val="0-ppt_h/2"/>
                                          </p:val>
                                        </p:tav>
                                      </p:tavLst>
                                    </p:anim>
                                    <p:set>
                                      <p:cBhvr>
                                        <p:cTn id="12"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D685824-D304-441B-9E7A-1A8206A696AD}"/>
              </a:ext>
            </a:extLst>
          </p:cNvPr>
          <p:cNvSpPr txBox="1"/>
          <p:nvPr/>
        </p:nvSpPr>
        <p:spPr>
          <a:xfrm>
            <a:off x="475827" y="1677315"/>
            <a:ext cx="5467562"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 https://teahouse.fifty-five.com/en/glossary/data-granularity/</a:t>
            </a:r>
            <a:endParaRPr lang="en-US" dirty="0"/>
          </a:p>
        </p:txBody>
      </p:sp>
      <p:sp>
        <p:nvSpPr>
          <p:cNvPr id="20" name="TextBox 19">
            <a:extLst>
              <a:ext uri="{FF2B5EF4-FFF2-40B4-BE49-F238E27FC236}">
                <a16:creationId xmlns:a16="http://schemas.microsoft.com/office/drawing/2014/main" id="{7EBC43D0-57D9-4DCE-8963-C0167420FE70}"/>
              </a:ext>
            </a:extLst>
          </p:cNvPr>
          <p:cNvSpPr txBox="1"/>
          <p:nvPr/>
        </p:nvSpPr>
        <p:spPr>
          <a:xfrm>
            <a:off x="475827" y="2782669"/>
            <a:ext cx="5467562" cy="646331"/>
          </a:xfrm>
          <a:prstGeom prst="rect">
            <a:avLst/>
          </a:prstGeom>
          <a:noFill/>
        </p:spPr>
        <p:txBody>
          <a:bodyPr wrap="square">
            <a:spAutoFit/>
          </a:bodyPr>
          <a:lstStyle/>
          <a:p>
            <a:r>
              <a:rPr lang="en-US" dirty="0"/>
              <a:t>2. https://www.statology.org/interpolation-vs-extrapolation/</a:t>
            </a:r>
          </a:p>
        </p:txBody>
      </p:sp>
      <p:sp>
        <p:nvSpPr>
          <p:cNvPr id="7" name="Прямоугольник 58">
            <a:extLst>
              <a:ext uri="{FF2B5EF4-FFF2-40B4-BE49-F238E27FC236}">
                <a16:creationId xmlns:a16="http://schemas.microsoft.com/office/drawing/2014/main" id="{7D96D799-2848-47ED-84C7-074CF258EA0D}"/>
              </a:ext>
            </a:extLst>
          </p:cNvPr>
          <p:cNvSpPr>
            <a:spLocks noChangeArrowheads="1"/>
          </p:cNvSpPr>
          <p:nvPr/>
        </p:nvSpPr>
        <p:spPr bwMode="auto">
          <a:xfrm>
            <a:off x="311791" y="308347"/>
            <a:ext cx="115684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altLang="en-UA" sz="4000" b="1" dirty="0">
                <a:solidFill>
                  <a:srgbClr val="0070C0"/>
                </a:solidFill>
                <a:latin typeface="Montserrat" panose="02000505000000020004" pitchFamily="2" charset="77"/>
              </a:rPr>
              <a:t>Works Cited</a:t>
            </a:r>
            <a:endParaRPr lang="en-UA" altLang="en-UA" sz="4000" dirty="0">
              <a:solidFill>
                <a:srgbClr val="0070C0"/>
              </a:solidFill>
              <a:latin typeface="Montserrat" panose="02000505000000020004" pitchFamily="2" charset="77"/>
            </a:endParaRPr>
          </a:p>
        </p:txBody>
      </p:sp>
    </p:spTree>
    <p:extLst>
      <p:ext uri="{BB962C8B-B14F-4D97-AF65-F5344CB8AC3E}">
        <p14:creationId xmlns:p14="http://schemas.microsoft.com/office/powerpoint/2010/main" val="371696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xit" presetSubtype="1" fill="hold" grpId="1" nodeType="withEffect">
                                  <p:stCondLst>
                                    <p:cond delay="0"/>
                                  </p:stCondLst>
                                  <p:childTnLst>
                                    <p:anim calcmode="lin" valueType="num">
                                      <p:cBhvr additive="base">
                                        <p:cTn id="10" dur="750"/>
                                        <p:tgtEl>
                                          <p:spTgt spid="7"/>
                                        </p:tgtEl>
                                        <p:attrNameLst>
                                          <p:attrName>ppt_x</p:attrName>
                                        </p:attrNameLst>
                                      </p:cBhvr>
                                      <p:tavLst>
                                        <p:tav tm="0">
                                          <p:val>
                                            <p:strVal val="ppt_x"/>
                                          </p:val>
                                        </p:tav>
                                        <p:tav tm="100000">
                                          <p:val>
                                            <p:strVal val="ppt_x"/>
                                          </p:val>
                                        </p:tav>
                                      </p:tavLst>
                                    </p:anim>
                                    <p:anim calcmode="lin" valueType="num">
                                      <p:cBhvr additive="base">
                                        <p:cTn id="11" dur="750"/>
                                        <p:tgtEl>
                                          <p:spTgt spid="7"/>
                                        </p:tgtEl>
                                        <p:attrNameLst>
                                          <p:attrName>ppt_y</p:attrName>
                                        </p:attrNameLst>
                                      </p:cBhvr>
                                      <p:tavLst>
                                        <p:tav tm="0">
                                          <p:val>
                                            <p:strVal val="ppt_y"/>
                                          </p:val>
                                        </p:tav>
                                        <p:tav tm="100000">
                                          <p:val>
                                            <p:strVal val="0-ppt_h/2"/>
                                          </p:val>
                                        </p:tav>
                                      </p:tavLst>
                                    </p:anim>
                                    <p:set>
                                      <p:cBhvr>
                                        <p:cTn id="12" dur="1" fill="hold">
                                          <p:stCondLst>
                                            <p:cond delay="7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618</Words>
  <Application>Microsoft Office PowerPoint</Application>
  <PresentationFormat>Widescreen</PresentationFormat>
  <Paragraphs>50</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Font Principal</vt:lpstr>
      <vt:lpstr>Helvetica</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Leah Berry</dc:creator>
  <cp:lastModifiedBy>Logan Berry</cp:lastModifiedBy>
  <cp:revision>8</cp:revision>
  <dcterms:created xsi:type="dcterms:W3CDTF">2022-01-29T21:29:56Z</dcterms:created>
  <dcterms:modified xsi:type="dcterms:W3CDTF">2022-01-30T06:29:57Z</dcterms:modified>
</cp:coreProperties>
</file>